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hfSyru0AjoPV/jDQOY5RwXantD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FD73DF-F8E2-4EBF-B616-50AACD2D4F72}">
  <a:tblStyle styleId="{BBFD73DF-F8E2-4EBF-B616-50AACD2D4F72}" styleName="Table_0">
    <a:wholeTbl>
      <a:tcTxStyle>
        <a:font>
          <a:latin typeface="Verdana"/>
          <a:ea typeface="Verdana"/>
          <a:cs typeface="Verdana"/>
        </a:font>
        <a:schemeClr val="tx1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3:notes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</a:rPr>
              <a:t>‹#›</a:t>
            </a:fld>
            <a:endParaRPr b="0" i="0" sz="12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Not necessary to review the learning cycle if already covered by Janice/Sage; focus on adapted levels of engagement</a:t>
            </a:r>
            <a:endParaRPr/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</a:rPr>
              <a:t>‹#›</a:t>
            </a:fld>
            <a:endParaRPr b="0" i="0" sz="12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1524000" y="3602040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1434140" y="6173790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838201" y="1519517"/>
            <a:ext cx="10515598" cy="4437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‒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Char char="›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24" name="Google Shape;24;p21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31" name="Google Shape;31;p22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type="title"/>
          </p:nvPr>
        </p:nvSpPr>
        <p:spPr>
          <a:xfrm>
            <a:off x="839789" y="365126"/>
            <a:ext cx="10515598" cy="1060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839793" y="153324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2" type="body"/>
          </p:nvPr>
        </p:nvSpPr>
        <p:spPr>
          <a:xfrm>
            <a:off x="839793" y="2357160"/>
            <a:ext cx="5157787" cy="35729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3" type="body"/>
          </p:nvPr>
        </p:nvSpPr>
        <p:spPr>
          <a:xfrm>
            <a:off x="6172201" y="1533245"/>
            <a:ext cx="518318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4" type="body"/>
          </p:nvPr>
        </p:nvSpPr>
        <p:spPr>
          <a:xfrm>
            <a:off x="6172201" y="2357160"/>
            <a:ext cx="5183186" cy="35729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40" name="Google Shape;4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42" name="Google Shape;42;p23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type="title"/>
          </p:nvPr>
        </p:nvSpPr>
        <p:spPr>
          <a:xfrm>
            <a:off x="839791" y="457200"/>
            <a:ext cx="3932236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5183189" y="987428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51" name="Google Shape;51;p24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839791" y="457200"/>
            <a:ext cx="3932236" cy="16001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54" name="Google Shape;54;p25"/>
          <p:cNvSpPr/>
          <p:nvPr>
            <p:ph idx="2" type="pic"/>
          </p:nvPr>
        </p:nvSpPr>
        <p:spPr>
          <a:xfrm>
            <a:off x="5183189" y="987428"/>
            <a:ext cx="6172199" cy="48736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839791" y="2057400"/>
            <a:ext cx="393223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60" name="Google Shape;60;p25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63" name="Google Shape;63;p26"/>
          <p:cNvSpPr txBox="1"/>
          <p:nvPr>
            <p:ph idx="1" type="body"/>
          </p:nvPr>
        </p:nvSpPr>
        <p:spPr>
          <a:xfrm rot="5400000">
            <a:off x="3877234" y="-1519515"/>
            <a:ext cx="4437528" cy="1051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6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  <a:defRPr b="0" i="0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pic>
        <p:nvPicPr>
          <p:cNvPr id="66" name="Google Shape;6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68" name="Google Shape;68;p26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 rot="5400000">
            <a:off x="7243389" y="1846634"/>
            <a:ext cx="559192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 rot="5400000">
            <a:off x="1909389" y="-706060"/>
            <a:ext cx="5591920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7"/>
          <p:cNvSpPr txBox="1"/>
          <p:nvPr/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5"/>
              <a:buFont typeface="Cambria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AGU Ocean Sciences 2016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crowley@Rutgers.edu</a:t>
            </a:r>
            <a:endParaRPr/>
          </a:p>
        </p:txBody>
      </p:sp>
      <p:pic>
        <p:nvPicPr>
          <p:cNvPr id="74" name="Google Shape;7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-346075"/>
            <a:ext cx="12230100" cy="109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2727" y="171451"/>
            <a:ext cx="939225" cy="404813"/>
          </a:xfrm>
          <a:prstGeom prst="rect">
            <a:avLst/>
          </a:prstGeom>
          <a:noFill/>
          <a:ln>
            <a:noFill/>
          </a:ln>
          <a:effectLst>
            <a:outerShdw blurRad="63500" rotWithShape="0" algn="ctr" dir="2700000" dist="76197">
              <a:schemeClr val="lt2">
                <a:alpha val="69019"/>
              </a:schemeClr>
            </a:outerShdw>
          </a:effectLst>
        </p:spPr>
      </p:pic>
      <p:cxnSp>
        <p:nvCxnSpPr>
          <p:cNvPr id="77" name="Google Shape;77;p27"/>
          <p:cNvCxnSpPr/>
          <p:nvPr/>
        </p:nvCxnSpPr>
        <p:spPr>
          <a:xfrm>
            <a:off x="0" y="114300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B2D0D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1" y="1519517"/>
            <a:ext cx="10515598" cy="4437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2" type="sldNum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atalab.marine.rutgers.edu/ooi-lab-exercises/lab-1-the-collection-of-oceanographic-data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atalab.marine.rutgers.edu/ooi-lab-exercises/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1524000" y="3602040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" name="Google Shape;83;p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</a:rPr>
              <a:t>OOI Lab Manual </a:t>
            </a:r>
            <a:r>
              <a:rPr b="0" i="1" lang="en-US" sz="4400" u="none" cap="none" strike="noStrike">
                <a:solidFill>
                  <a:schemeClr val="lt1"/>
                </a:solidFill>
              </a:rPr>
              <a:t>v2.0</a:t>
            </a:r>
            <a:r>
              <a:rPr b="0" i="0" lang="en-US" sz="4400" u="none" cap="none" strike="noStrike">
                <a:solidFill>
                  <a:schemeClr val="lt1"/>
                </a:solidFill>
              </a:rPr>
              <a:t> Overview</a:t>
            </a:r>
            <a:endParaRPr/>
          </a:p>
        </p:txBody>
      </p:sp>
      <p:sp>
        <p:nvSpPr>
          <p:cNvPr id="84" name="Google Shape;84;p1"/>
          <p:cNvSpPr txBox="1"/>
          <p:nvPr>
            <p:ph idx="11" type="ftr"/>
          </p:nvPr>
        </p:nvSpPr>
        <p:spPr>
          <a:xfrm>
            <a:off x="1434140" y="6173790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29682" l="3692" r="44837" t="37218"/>
          <a:stretch/>
        </p:blipFill>
        <p:spPr>
          <a:xfrm>
            <a:off x="7297444" y="3482785"/>
            <a:ext cx="4056355" cy="174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3">
            <a:alphaModFix/>
          </a:blip>
          <a:srcRect b="79471" l="1" r="28733" t="0"/>
          <a:stretch/>
        </p:blipFill>
        <p:spPr>
          <a:xfrm>
            <a:off x="7080136" y="2486605"/>
            <a:ext cx="4531855" cy="875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7080137" y="2486605"/>
            <a:ext cx="4531854" cy="2808531"/>
          </a:xfrm>
          <a:prstGeom prst="rect">
            <a:avLst/>
          </a:prstGeom>
          <a:noFill/>
          <a:ln cap="flat" cmpd="sng" w="25400">
            <a:solidFill>
              <a:srgbClr val="109B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</a:rPr>
              <a:t>Alignment to Intro </a:t>
            </a:r>
            <a:r>
              <a:rPr lang="en-US" sz="3959"/>
              <a:t>O</a:t>
            </a:r>
            <a:r>
              <a:rPr b="0" i="0" lang="en-US" sz="3959" u="none" cap="none" strike="noStrike">
                <a:solidFill>
                  <a:schemeClr val="dk1"/>
                </a:solidFill>
              </a:rPr>
              <a:t>ceanography curriculum</a:t>
            </a:r>
            <a:endParaRPr/>
          </a:p>
        </p:txBody>
      </p:sp>
      <p:pic>
        <p:nvPicPr>
          <p:cNvPr descr="Cover_EO12_small.jpg"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1164" y="2551936"/>
            <a:ext cx="2648100" cy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10"/>
          <p:cNvCxnSpPr/>
          <p:nvPr/>
        </p:nvCxnSpPr>
        <p:spPr>
          <a:xfrm>
            <a:off x="6144660" y="3831457"/>
            <a:ext cx="935477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165" name="Google Shape;165;p10"/>
          <p:cNvCxnSpPr/>
          <p:nvPr/>
        </p:nvCxnSpPr>
        <p:spPr>
          <a:xfrm>
            <a:off x="2792577" y="3831459"/>
            <a:ext cx="6453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0"/>
          <p:cNvCxnSpPr/>
          <p:nvPr/>
        </p:nvCxnSpPr>
        <p:spPr>
          <a:xfrm flipH="1" rot="10800000">
            <a:off x="3108923" y="3500110"/>
            <a:ext cx="12601" cy="6627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p10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440" y="2551936"/>
            <a:ext cx="2485842" cy="2743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69" name="Google Shape;169;p10"/>
          <p:cNvSpPr txBox="1"/>
          <p:nvPr/>
        </p:nvSpPr>
        <p:spPr>
          <a:xfrm>
            <a:off x="356121" y="1801810"/>
            <a:ext cx="22894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OOI science themes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data availability</a:t>
            </a:r>
            <a:endParaRPr/>
          </a:p>
        </p:txBody>
      </p:sp>
      <p:sp>
        <p:nvSpPr>
          <p:cNvPr id="170" name="Google Shape;170;p10"/>
          <p:cNvSpPr txBox="1"/>
          <p:nvPr/>
        </p:nvSpPr>
        <p:spPr>
          <a:xfrm>
            <a:off x="3521164" y="1801810"/>
            <a:ext cx="2648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Oceanography textbooks</a:t>
            </a:r>
            <a:endParaRPr/>
          </a:p>
        </p:txBody>
      </p:sp>
      <p:sp>
        <p:nvSpPr>
          <p:cNvPr id="171" name="Google Shape;171;p10"/>
          <p:cNvSpPr txBox="1"/>
          <p:nvPr/>
        </p:nvSpPr>
        <p:spPr>
          <a:xfrm>
            <a:off x="8180916" y="1801810"/>
            <a:ext cx="23374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Lab Manual chapters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Alignment to Intro Oceanography curriculum</a:t>
            </a:r>
            <a:endParaRPr/>
          </a:p>
        </p:txBody>
      </p:sp>
      <p:sp>
        <p:nvSpPr>
          <p:cNvPr id="177" name="Google Shape;177;p11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graphicFrame>
        <p:nvGraphicFramePr>
          <p:cNvPr id="178" name="Google Shape;178;p11"/>
          <p:cNvGraphicFramePr/>
          <p:nvPr/>
        </p:nvGraphicFramePr>
        <p:xfrm>
          <a:off x="838201" y="16328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{BBFD73DF-F8E2-4EBF-B616-50AACD2D4F72}</a:tableStyleId>
              </a:tblPr>
              <a:tblGrid>
                <a:gridCol w="3171000"/>
                <a:gridCol w="7344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Topic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D649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Chapter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1D6498"/>
                    </a:solidFill>
                  </a:tcPr>
                </a:tc>
              </a:tr>
              <a:tr h="452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geography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1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Introduction to the OOI, the collection of oceanographic data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technology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1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Introduction to the OOI, the collection of oceanographic data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 skills for oceanography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2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Building data skills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</a:tr>
              <a:tr h="59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Marine Geology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3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Plate tectonics and the seafloor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4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Seafloor changes in a volcanically active setting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8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Chemistry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5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Investigating density stratification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</a:tr>
              <a:tr h="426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Physical Oceanography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6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Waves generated by large storms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Biological Oceanography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7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Primary production</a:t>
                      </a:r>
                      <a:b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b="1"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8</a:t>
                      </a:r>
                      <a:r>
                        <a:rPr lang="en-US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Anoxic events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CEC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Peer review – Fall 2020 pilot implementation</a:t>
            </a:r>
            <a:endParaRPr/>
          </a:p>
        </p:txBody>
      </p:sp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746750" y="1210224"/>
            <a:ext cx="105156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Sample responses:</a:t>
            </a:r>
            <a:endParaRPr/>
          </a:p>
          <a:p>
            <a:pPr indent="-223837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i="1" lang="en-US" sz="2000">
                <a:latin typeface="Trebuchet MS"/>
                <a:ea typeface="Trebuchet MS"/>
                <a:cs typeface="Trebuchet MS"/>
                <a:sym typeface="Trebuchet MS"/>
              </a:rPr>
              <a:t>“The interactive graphics were excellent. It allowed students to explore the dataset and to see how the variability changes as you view the data over different time periods.”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3837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i="1" lang="en-US" sz="2000">
                <a:latin typeface="Trebuchet MS"/>
                <a:ea typeface="Trebuchet MS"/>
                <a:cs typeface="Trebuchet MS"/>
                <a:sym typeface="Trebuchet MS"/>
              </a:rPr>
              <a:t>“[students] were curious and surprised, and engaged. I think the unit actually set a tone of curiosity that persisted through the term”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/>
              <a:t>Revisions based on pilot tester feedback:</a:t>
            </a:r>
            <a:endParaRPr/>
          </a:p>
          <a:p>
            <a:pPr indent="-223837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Additional scientific background and definitions of key terms</a:t>
            </a:r>
            <a:endParaRPr/>
          </a:p>
          <a:p>
            <a:pPr indent="-223837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Recalibration to meet needs of introductory courses</a:t>
            </a:r>
            <a:endParaRPr/>
          </a:p>
          <a:p>
            <a:pPr indent="-223837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Increased focus on asynchronous online (while supporting other modalities)</a:t>
            </a:r>
            <a:endParaRPr/>
          </a:p>
          <a:p>
            <a:pPr indent="0" lvl="0" marL="2286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i="1"/>
          </a:p>
          <a:p>
            <a:pPr indent="0" lvl="0" marL="2286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i="1" lang="en-US"/>
              <a:t>Seeking additional pilot testers for Fall 2021…more on this later</a:t>
            </a:r>
            <a:endParaRPr/>
          </a:p>
        </p:txBody>
      </p:sp>
      <p:sp>
        <p:nvSpPr>
          <p:cNvPr id="185" name="Google Shape;185;p12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Manual structure</a:t>
            </a:r>
            <a:endParaRPr/>
          </a:p>
        </p:txBody>
      </p:sp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838201" y="1519517"/>
            <a:ext cx="10515598" cy="4437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 Each chapter contains: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Introductory page</a:t>
            </a:r>
            <a:endParaRPr/>
          </a:p>
          <a:p>
            <a:pPr indent="-152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Hook, brief background, key terms</a:t>
            </a:r>
            <a:endParaRPr/>
          </a:p>
          <a:p>
            <a:pPr indent="-152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3-4 data activities</a:t>
            </a:r>
            <a:endParaRPr/>
          </a:p>
          <a:p>
            <a:pPr indent="-152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follow orientation-interpretation-application-reflection model</a:t>
            </a:r>
            <a:endParaRPr/>
          </a:p>
          <a:p>
            <a:pPr indent="-152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scaffolded to increase in complexity</a:t>
            </a:r>
            <a:endParaRPr/>
          </a:p>
          <a:p>
            <a:pPr indent="-152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based around interactive data “widgets”</a:t>
            </a:r>
            <a:endParaRPr/>
          </a:p>
          <a:p>
            <a:pPr indent="-152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Instructor guide</a:t>
            </a:r>
            <a:endParaRPr/>
          </a:p>
          <a:p>
            <a:pPr indent="-152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o"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learning objectives, additional scientific background, teaching tips, links to related resources</a:t>
            </a:r>
            <a:endParaRPr/>
          </a:p>
        </p:txBody>
      </p:sp>
      <p:sp>
        <p:nvSpPr>
          <p:cNvPr id="193" name="Google Shape;193;p13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idx="1" type="subTitle"/>
          </p:nvPr>
        </p:nvSpPr>
        <p:spPr>
          <a:xfrm>
            <a:off x="709450" y="4643650"/>
            <a:ext cx="105666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https://datalab.marine.rutgers.edu/ooi-lab-exercises/lab-1-the-collection-of-oceanographic-data/</a:t>
            </a:r>
            <a:r>
              <a:rPr lang="en-US" sz="1800"/>
              <a:t> </a:t>
            </a:r>
            <a:endParaRPr sz="1800"/>
          </a:p>
        </p:txBody>
      </p:sp>
      <p:sp>
        <p:nvSpPr>
          <p:cNvPr id="199" name="Google Shape;199;p14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Walk through of Lab 1</a:t>
            </a:r>
            <a:endParaRPr/>
          </a:p>
        </p:txBody>
      </p:sp>
      <p:sp>
        <p:nvSpPr>
          <p:cNvPr id="200" name="Google Shape;200;p14"/>
          <p:cNvSpPr txBox="1"/>
          <p:nvPr>
            <p:ph idx="11" type="ftr"/>
          </p:nvPr>
        </p:nvSpPr>
        <p:spPr>
          <a:xfrm>
            <a:off x="1434140" y="6173790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idx="1" type="subTitle"/>
          </p:nvPr>
        </p:nvSpPr>
        <p:spPr>
          <a:xfrm>
            <a:off x="1524000" y="3815400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/>
              <a:t>(Breakout Rooms)</a:t>
            </a:r>
            <a:endParaRPr/>
          </a:p>
        </p:txBody>
      </p:sp>
      <p:sp>
        <p:nvSpPr>
          <p:cNvPr id="206" name="Google Shape;206;p15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Meet with Lab Authors/Implementers</a:t>
            </a:r>
            <a:endParaRPr/>
          </a:p>
        </p:txBody>
      </p:sp>
      <p:sp>
        <p:nvSpPr>
          <p:cNvPr id="207" name="Google Shape;207;p15"/>
          <p:cNvSpPr txBox="1"/>
          <p:nvPr>
            <p:ph idx="11" type="ftr"/>
          </p:nvPr>
        </p:nvSpPr>
        <p:spPr>
          <a:xfrm>
            <a:off x="1434140" y="6173790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585901" y="1387566"/>
            <a:ext cx="7457700" cy="4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Room “Lab 2”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2 – Building Data Skills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Room “Labs 3&amp;4”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3 – Geology – Plate Tectonics and the Seafloor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4 – Geology – Sea Floor Changes in a Volcano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Room “Labs 5&amp;6”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5 – Ocean Chemistry – Density and Stratification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6 – Ocean Physics – Waves Generated by Large Storms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Room “Labs 7&amp;8”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7 – Biological Oceanography – Primary Production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685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Lab 8 – Anoxic Events – Solve the mystery of the dying crabs</a:t>
            </a:r>
            <a:endParaRPr sz="3300"/>
          </a:p>
        </p:txBody>
      </p:sp>
      <p:sp>
        <p:nvSpPr>
          <p:cNvPr id="214" name="Google Shape;214;p16"/>
          <p:cNvSpPr txBox="1"/>
          <p:nvPr>
            <p:ph type="title"/>
          </p:nvPr>
        </p:nvSpPr>
        <p:spPr>
          <a:xfrm>
            <a:off x="838201" y="339501"/>
            <a:ext cx="105156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Breakout Rooms: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5508600" y="1296900"/>
            <a:ext cx="612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Table of Contents: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https://datalab.marine.rutgers.edu/ooi-lab-exercises/</a:t>
            </a:r>
            <a:r>
              <a:rPr b="0" i="0" lang="en-U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7993800" y="2631225"/>
            <a:ext cx="3976800" cy="269301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Instructions:</a:t>
            </a:r>
            <a:endParaRPr b="1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Click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Breakout Rooms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in your meeting controls.</a:t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ria"/>
              <a:buChar char="●"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Hover your pointer over the number to the right of breakout room you wish to join, click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Join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then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confirm by clicking Join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Participants not joined with the desktop or mobile app (version 5.3.0 or higher) will not be able to self-select a breakout room. The host will need to facilitate moving these participants manually.</a:t>
            </a:r>
            <a:endParaRPr/>
          </a:p>
        </p:txBody>
      </p:sp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8600" y="2929750"/>
            <a:ext cx="238125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850" y="0"/>
            <a:ext cx="87503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905" y="720188"/>
            <a:ext cx="6770189" cy="522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Inspiration for the OOI Lab Manual</a:t>
            </a:r>
            <a:endParaRPr/>
          </a:p>
        </p:txBody>
      </p:sp>
      <p:sp>
        <p:nvSpPr>
          <p:cNvPr id="90" name="Google Shape;90;p2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26688" l="27703" r="-1692" t="14010"/>
          <a:stretch/>
        </p:blipFill>
        <p:spPr>
          <a:xfrm>
            <a:off x="6532899" y="1200600"/>
            <a:ext cx="3368749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421200" y="1425401"/>
            <a:ext cx="4674900" cy="2131800"/>
          </a:xfrm>
          <a:prstGeom prst="wedgeEllipseCallout">
            <a:avLst>
              <a:gd fmla="val 101716" name="adj1"/>
              <a:gd fmla="val 3097" name="adj2"/>
            </a:avLst>
          </a:prstGeom>
          <a:solidFill>
            <a:srgbClr val="1D6498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rebuchet M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Wouldn’t it be great to have a lab manual of OOI data activities aligned to our oceanography classes?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9901646" y="3916514"/>
            <a:ext cx="166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Dr. Sid Mitra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rebuchet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(East Carolina U)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6875" y="3703688"/>
            <a:ext cx="6228100" cy="227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29075"/>
            <a:ext cx="16668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Goals of the manual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1" y="1513840"/>
            <a:ext cx="11856720" cy="450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3062" lvl="0" marL="6905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Build data literacy and critical thinking skills in undergraduate students using authentic (“messy”) scientific data </a:t>
            </a:r>
            <a:endParaRPr sz="3000"/>
          </a:p>
          <a:p>
            <a:pPr indent="0" lvl="0" marL="355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73062" lvl="0" marL="690562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Engage students with data activities that reinforce student confidence in scientific questioning, data analysis, and synthesis</a:t>
            </a:r>
            <a:endParaRPr sz="3000"/>
          </a:p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73063" lvl="0" marL="69056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Provide a real-world context for key concepts in oceanography</a:t>
            </a:r>
            <a:endParaRPr sz="3000"/>
          </a:p>
          <a:p>
            <a:pPr indent="127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sp>
        <p:nvSpPr>
          <p:cNvPr id="102" name="Google Shape;102;p3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Lab manual audience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343975" y="1554475"/>
            <a:ext cx="11544600" cy="44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288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Provide instructors, with varying science backgrounds, data activities that are online and ready for implementation</a:t>
            </a:r>
            <a:endParaRPr sz="2700"/>
          </a:p>
          <a:p>
            <a:pPr indent="-24288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Appropriate for a variety of Introductory Oceanography (or similar geosciences) courses at 2YC or 4YC for majors or non-majors</a:t>
            </a:r>
            <a:endParaRPr sz="2700"/>
          </a:p>
          <a:p>
            <a:pPr indent="-24288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Follow a typical oceanography course sequence but can be used as stand-alone modules</a:t>
            </a:r>
            <a:endParaRPr sz="2700"/>
          </a:p>
          <a:p>
            <a:pPr indent="-242888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Flexible for use in F2F, online or hybrid lecture or lab courses</a:t>
            </a:r>
            <a:endParaRPr sz="2700"/>
          </a:p>
        </p:txBody>
      </p:sp>
      <p:sp>
        <p:nvSpPr>
          <p:cNvPr id="109" name="Google Shape;109;p4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Design of data activities</a:t>
            </a:r>
            <a:endParaRPr/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838200" y="1289900"/>
            <a:ext cx="105156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355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Based in learning science: </a:t>
            </a:r>
            <a:endParaRPr/>
          </a:p>
        </p:txBody>
      </p:sp>
      <p:sp>
        <p:nvSpPr>
          <p:cNvPr id="117" name="Google Shape;117;p5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725" y="1785850"/>
            <a:ext cx="4808324" cy="376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5700" y="1686675"/>
            <a:ext cx="5010450" cy="386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7822638" y="5548438"/>
            <a:ext cx="21595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Hotaling et al. (2019)</a:t>
            </a:r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838201" y="5608898"/>
            <a:ext cx="46939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University of California Lawrence Hall of Science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Orientation</a:t>
            </a:r>
            <a:endParaRPr/>
          </a:p>
        </p:txBody>
      </p:sp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5516879" y="1519517"/>
            <a:ext cx="5836919" cy="4437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1111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First carefully examine a novel dataset or visualization: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data source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variables and units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graph axes (including scales)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maxima and minima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 gaps and outliers</a:t>
            </a:r>
            <a:endParaRPr/>
          </a:p>
          <a:p>
            <a:pPr indent="254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p6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b="3132" l="2020" r="50000" t="2883"/>
          <a:stretch/>
        </p:blipFill>
        <p:spPr>
          <a:xfrm>
            <a:off x="1111472" y="339632"/>
            <a:ext cx="3930704" cy="5943600"/>
          </a:xfrm>
          <a:custGeom>
            <a:rect b="b" l="l" r="r" t="t"/>
            <a:pathLst>
              <a:path extrusionOk="0" h="5226033" w="3385027">
                <a:moveTo>
                  <a:pt x="0" y="0"/>
                </a:moveTo>
                <a:lnTo>
                  <a:pt x="641896" y="0"/>
                </a:lnTo>
                <a:lnTo>
                  <a:pt x="3385027" y="2577808"/>
                </a:lnTo>
                <a:lnTo>
                  <a:pt x="502546" y="5226033"/>
                </a:lnTo>
                <a:lnTo>
                  <a:pt x="0" y="5226033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Interpretation</a:t>
            </a:r>
            <a:endParaRPr/>
          </a:p>
        </p:txBody>
      </p:sp>
      <p:sp>
        <p:nvSpPr>
          <p:cNvPr id="135" name="Google Shape;135;p7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 b="6992" l="0" r="0" t="47920"/>
          <a:stretch/>
        </p:blipFill>
        <p:spPr>
          <a:xfrm>
            <a:off x="3902231" y="2265756"/>
            <a:ext cx="7050249" cy="300728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1239520" y="1407878"/>
            <a:ext cx="5836919" cy="4437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111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</a:t>
            </a: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data (without speculation):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variability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trends</a:t>
            </a:r>
            <a:endParaRPr/>
          </a:p>
          <a:p>
            <a:pPr indent="-1270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correlation</a:t>
            </a:r>
            <a:endParaRPr/>
          </a:p>
          <a:p>
            <a:pPr indent="254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Application</a:t>
            </a:r>
            <a:endParaRPr/>
          </a:p>
        </p:txBody>
      </p:sp>
      <p:sp>
        <p:nvSpPr>
          <p:cNvPr id="143" name="Google Shape;143;p8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759600" y="1246875"/>
            <a:ext cx="105942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111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Apply</a:t>
            </a:r>
            <a:r>
              <a:rPr b="0" i="0" lang="en-US" sz="2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prior knowledge:</a:t>
            </a:r>
            <a:endParaRPr sz="1900"/>
          </a:p>
          <a:p>
            <a:pPr indent="-25558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recognize correlation vs. causation</a:t>
            </a:r>
            <a:endParaRPr b="0" i="0" sz="29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558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compare to known pattern</a:t>
            </a:r>
            <a:endParaRPr b="0" i="0" sz="29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5588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 hypothesis or conclusion, supported by evidence from the data</a:t>
            </a:r>
            <a:endParaRPr sz="1900"/>
          </a:p>
          <a:p>
            <a:pPr indent="254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93311"/>
          <a:stretch/>
        </p:blipFill>
        <p:spPr>
          <a:xfrm>
            <a:off x="1171650" y="5187350"/>
            <a:ext cx="10594051" cy="6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838201" y="365126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Reflection (and synthesis)</a:t>
            </a:r>
            <a:endParaRPr/>
          </a:p>
        </p:txBody>
      </p:sp>
      <p:sp>
        <p:nvSpPr>
          <p:cNvPr id="151" name="Google Shape;151;p9"/>
          <p:cNvSpPr txBox="1"/>
          <p:nvPr>
            <p:ph idx="11" type="ftr"/>
          </p:nvPr>
        </p:nvSpPr>
        <p:spPr>
          <a:xfrm>
            <a:off x="1877484" y="6356353"/>
            <a:ext cx="2398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r>
              <a:rPr lang="en-US"/>
              <a:t>EER 2021</a:t>
            </a:r>
            <a:endParaRPr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 b="2467" l="50305" r="1376" t="1381"/>
          <a:stretch/>
        </p:blipFill>
        <p:spPr>
          <a:xfrm>
            <a:off x="6795885" y="243841"/>
            <a:ext cx="3869342" cy="5943600"/>
          </a:xfrm>
          <a:custGeom>
            <a:rect b="b" l="l" r="r" t="t"/>
            <a:pathLst>
              <a:path extrusionOk="0" h="5226033" w="3364479">
                <a:moveTo>
                  <a:pt x="2719215" y="0"/>
                </a:moveTo>
                <a:lnTo>
                  <a:pt x="3364479" y="0"/>
                </a:lnTo>
                <a:lnTo>
                  <a:pt x="3364479" y="5226033"/>
                </a:lnTo>
                <a:lnTo>
                  <a:pt x="2774836" y="5226033"/>
                </a:lnTo>
                <a:lnTo>
                  <a:pt x="0" y="2590564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9"/>
          <p:cNvSpPr txBox="1"/>
          <p:nvPr/>
        </p:nvSpPr>
        <p:spPr>
          <a:xfrm>
            <a:off x="634200" y="1425400"/>
            <a:ext cx="6161400" cy="4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111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 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meaning:</a:t>
            </a:r>
            <a:endParaRPr sz="2000"/>
          </a:p>
          <a:p>
            <a:pPr indent="-261937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Analyze data limitations</a:t>
            </a:r>
            <a:endParaRPr sz="3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1938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Relate to known phenomenon</a:t>
            </a:r>
            <a:endParaRPr sz="2000"/>
          </a:p>
          <a:p>
            <a:pPr indent="-261938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Evaluate implications of trends or patterns</a:t>
            </a:r>
            <a:endParaRPr sz="2000"/>
          </a:p>
          <a:p>
            <a:pPr indent="-261938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Connect to practical applications</a:t>
            </a:r>
            <a:endParaRPr sz="2000"/>
          </a:p>
          <a:p>
            <a:pPr indent="25400" lvl="0" marL="355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8310880" y="1889760"/>
            <a:ext cx="2354347" cy="42672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Dee_PC</dc:creator>
</cp:coreProperties>
</file>