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Helvetica Neue"/>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8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HelveticaNeue-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5fa01a78b9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fa01a78b9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5fa01a78b9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5fa01a78b9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5fa01a78b9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5fa01a78b9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5fa01a78b9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5fa01a78b9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5fa01a78b9_0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5fa01a78b9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fa01a78b9_0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There are two coastal arrays… One is called the Endurance array. And the idea was that in one coastal area we should have a fixed timeseries The choice was to sample the evolution of the California current. </a:t>
            </a:r>
            <a:endParaRPr/>
          </a:p>
          <a:p>
            <a:pPr indent="0" lvl="0" marL="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Examining the structures of the ecosystems along the western seaboard. </a:t>
            </a:r>
            <a:endParaRPr/>
          </a:p>
          <a:p>
            <a:pPr indent="-228600" lvl="0" marL="228600" rtl="0" algn="l">
              <a:spcBef>
                <a:spcPts val="0"/>
              </a:spcBef>
              <a:spcAft>
                <a:spcPts val="0"/>
              </a:spcAft>
              <a:buClr>
                <a:schemeClr val="dk1"/>
              </a:buClr>
              <a:buSzPts val="1200"/>
              <a:buFont typeface="Calibri"/>
              <a:buAutoNum type="arabicPeriod"/>
            </a:pPr>
            <a:r>
              <a:rPr lang="en-US"/>
              <a:t>Fixed arrays with moorings and profilers </a:t>
            </a:r>
            <a:endParaRPr/>
          </a:p>
          <a:p>
            <a:pPr indent="-228600" lvl="0" marL="228600" rtl="0" algn="l">
              <a:spcBef>
                <a:spcPts val="0"/>
              </a:spcBef>
              <a:spcAft>
                <a:spcPts val="0"/>
              </a:spcAft>
              <a:buClr>
                <a:schemeClr val="dk1"/>
              </a:buClr>
              <a:buSzPts val="1200"/>
              <a:buFont typeface="Calibri"/>
              <a:buAutoNum type="arabicPeriod"/>
            </a:pPr>
            <a:r>
              <a:rPr lang="en-US"/>
              <a:t>Different types of data latency based on your real time framework. </a:t>
            </a:r>
            <a:endParaRPr/>
          </a:p>
          <a:p>
            <a:pPr indent="-228600" lvl="0" marL="228600" rtl="0" algn="l">
              <a:spcBef>
                <a:spcPts val="0"/>
              </a:spcBef>
              <a:spcAft>
                <a:spcPts val="0"/>
              </a:spcAft>
              <a:buClr>
                <a:schemeClr val="dk1"/>
              </a:buClr>
              <a:buSzPts val="1200"/>
              <a:buFont typeface="Calibri"/>
              <a:buAutoNum type="arabicPeriod"/>
            </a:pPr>
            <a:r>
              <a:rPr lang="en-US"/>
              <a:t>Sampling volumes with the glider. </a:t>
            </a:r>
            <a:endParaRPr/>
          </a:p>
          <a:p>
            <a:pPr indent="-152400" lvl="0" marL="22860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30" name="Google Shape;230;g5fa01a78b9_0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237" name="Google Shape;23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5fa01a78b9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fa01a78b9_0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5fa01a78b9_0_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5fa01a78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 name="Google Shape;87;g5fa01a78b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2400">
                <a:solidFill>
                  <a:srgbClr val="555555"/>
                </a:solidFill>
                <a:highlight>
                  <a:srgbClr val="FFFFFF"/>
                </a:highlight>
                <a:latin typeface="Arial"/>
                <a:ea typeface="Arial"/>
                <a:cs typeface="Arial"/>
                <a:sym typeface="Arial"/>
              </a:rPr>
              <a:t>Global, regional, and local climate change and impacts</a:t>
            </a:r>
            <a:endParaRPr sz="2400">
              <a:solidFill>
                <a:srgbClr val="555555"/>
              </a:solidFill>
              <a:highlight>
                <a:srgbClr val="FFFFFF"/>
              </a:highlight>
              <a:latin typeface="Arial"/>
              <a:ea typeface="Arial"/>
              <a:cs typeface="Arial"/>
              <a:sym typeface="Arial"/>
            </a:endParaRPr>
          </a:p>
          <a:p>
            <a:pPr indent="0" lvl="0" marL="0" rtl="0" algn="l">
              <a:lnSpc>
                <a:spcPct val="90000"/>
              </a:lnSpc>
              <a:spcBef>
                <a:spcPts val="1000"/>
              </a:spcBef>
              <a:spcAft>
                <a:spcPts val="0"/>
              </a:spcAft>
              <a:buNone/>
            </a:pPr>
            <a:r>
              <a:rPr lang="en-US" sz="2400">
                <a:solidFill>
                  <a:srgbClr val="555555"/>
                </a:solidFill>
                <a:highlight>
                  <a:srgbClr val="FFFFFF"/>
                </a:highlight>
                <a:latin typeface="Arial"/>
                <a:ea typeface="Arial"/>
                <a:cs typeface="Arial"/>
                <a:sym typeface="Arial"/>
              </a:rPr>
              <a:t>coastal hazards</a:t>
            </a:r>
            <a:endParaRPr sz="2400">
              <a:solidFill>
                <a:srgbClr val="555555"/>
              </a:solidFill>
              <a:highlight>
                <a:srgbClr val="FFFFFF"/>
              </a:highlight>
              <a:latin typeface="Arial"/>
              <a:ea typeface="Arial"/>
              <a:cs typeface="Arial"/>
              <a:sym typeface="Arial"/>
            </a:endParaRPr>
          </a:p>
          <a:p>
            <a:pPr indent="0" lvl="0" marL="0" rtl="0" algn="l">
              <a:lnSpc>
                <a:spcPct val="90000"/>
              </a:lnSpc>
              <a:spcBef>
                <a:spcPts val="1000"/>
              </a:spcBef>
              <a:spcAft>
                <a:spcPts val="0"/>
              </a:spcAft>
              <a:buNone/>
            </a:pPr>
            <a:r>
              <a:rPr lang="en-US" sz="2400">
                <a:solidFill>
                  <a:srgbClr val="555555"/>
                </a:solidFill>
                <a:highlight>
                  <a:srgbClr val="FFFFFF"/>
                </a:highlight>
                <a:latin typeface="Arial"/>
                <a:ea typeface="Arial"/>
                <a:cs typeface="Arial"/>
                <a:sym typeface="Arial"/>
              </a:rPr>
              <a:t>ecosystem-based management </a:t>
            </a:r>
            <a:endParaRPr sz="2400">
              <a:solidFill>
                <a:srgbClr val="555555"/>
              </a:solidFill>
              <a:highlight>
                <a:srgbClr val="FFFFFF"/>
              </a:highlight>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en-US" sz="2400">
                <a:solidFill>
                  <a:srgbClr val="555555"/>
                </a:solidFill>
                <a:highlight>
                  <a:srgbClr val="FFFFFF"/>
                </a:highlight>
                <a:latin typeface="Arial"/>
                <a:ea typeface="Arial"/>
                <a:cs typeface="Arial"/>
                <a:sym typeface="Arial"/>
              </a:rPr>
              <a:t>the relationship between the ocean and human health </a:t>
            </a:r>
            <a:endParaRPr sz="2400">
              <a:solidFill>
                <a:srgbClr val="555555"/>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88" name="Google Shape;88;g5fa01a78b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Located right here on the edge of the continental shelf.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 winning idea for this one</a:t>
            </a:r>
            <a:endParaRPr/>
          </a:p>
          <a:p>
            <a:pPr indent="-228600" lvl="0" marL="228600" rtl="0" algn="l">
              <a:spcBef>
                <a:spcPts val="0"/>
              </a:spcBef>
              <a:spcAft>
                <a:spcPts val="0"/>
              </a:spcAft>
              <a:buClr>
                <a:schemeClr val="dk1"/>
              </a:buClr>
              <a:buSzPts val="1200"/>
              <a:buFont typeface="Calibri"/>
              <a:buAutoNum type="arabicPeriod"/>
            </a:pPr>
            <a:r>
              <a:rPr lang="en-US"/>
              <a:t>Look at exchanges of energy and nutrients across the shelf’s whole front. </a:t>
            </a:r>
            <a:endParaRPr/>
          </a:p>
          <a:p>
            <a:pPr indent="-228600" lvl="0" marL="228600" rtl="0" algn="l">
              <a:spcBef>
                <a:spcPts val="0"/>
              </a:spcBef>
              <a:spcAft>
                <a:spcPts val="0"/>
              </a:spcAft>
              <a:buClr>
                <a:schemeClr val="dk1"/>
              </a:buClr>
              <a:buSzPts val="1200"/>
              <a:buFont typeface="Calibri"/>
              <a:buAutoNum type="arabicPeriod"/>
            </a:pPr>
            <a:r>
              <a:rPr lang="en-US"/>
              <a:t>The structure of the ecosystem here</a:t>
            </a:r>
            <a:endParaRPr/>
          </a:p>
          <a:p>
            <a:pPr indent="-228600" lvl="0" marL="228600" rtl="0" algn="l">
              <a:spcBef>
                <a:spcPts val="0"/>
              </a:spcBef>
              <a:spcAft>
                <a:spcPts val="0"/>
              </a:spcAft>
              <a:buClr>
                <a:schemeClr val="dk1"/>
              </a:buClr>
              <a:buSzPts val="1200"/>
              <a:buFont typeface="Calibri"/>
              <a:buAutoNum type="arabicPeriod"/>
            </a:pPr>
            <a:r>
              <a:rPr lang="en-US"/>
              <a:t>The key concept is that it is recompeted… it could be moved. </a:t>
            </a:r>
            <a:endParaRPr/>
          </a:p>
          <a:p>
            <a:pPr indent="-228600" lvl="0" marL="228600" rtl="0" algn="l">
              <a:spcBef>
                <a:spcPts val="0"/>
              </a:spcBef>
              <a:spcAft>
                <a:spcPts val="0"/>
              </a:spcAft>
              <a:buClr>
                <a:schemeClr val="dk1"/>
              </a:buClr>
              <a:buSzPts val="1200"/>
              <a:buFont typeface="Calibri"/>
              <a:buAutoNum type="arabicPeriod"/>
            </a:pPr>
            <a:r>
              <a:rPr lang="en-US"/>
              <a:t>The next deployment might be the Gulf of Mexico or perhaps the mouth of the Columbia. </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This is in contrasted to the Endurance </a:t>
            </a:r>
            <a:endParaRPr/>
          </a:p>
          <a:p>
            <a:pPr indent="-152400" lvl="0" marL="228600" rtl="0" algn="l">
              <a:spcBef>
                <a:spcPts val="0"/>
              </a:spcBef>
              <a:spcAft>
                <a:spcPts val="0"/>
              </a:spcAft>
              <a:buClr>
                <a:schemeClr val="dk1"/>
              </a:buClr>
              <a:buSzPts val="1200"/>
              <a:buFont typeface="Calibri"/>
              <a:buNone/>
            </a:pPr>
            <a:r>
              <a:t/>
            </a:r>
            <a:endParaRPr/>
          </a:p>
        </p:txBody>
      </p:sp>
      <p:sp>
        <p:nvSpPr>
          <p:cNvPr id="252" name="Google Shape;25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a8c6bb26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ba8c6bb26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ba8c6bb26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overarching guts is called Uframe. </a:t>
            </a:r>
            <a:endParaRPr/>
          </a:p>
          <a:p>
            <a:pPr indent="0" lvl="0" marL="0" rtl="0" algn="l">
              <a:spcBef>
                <a:spcPts val="0"/>
              </a:spcBef>
              <a:spcAft>
                <a:spcPts val="0"/>
              </a:spcAft>
              <a:buNone/>
            </a:pPr>
            <a:r>
              <a:t/>
            </a:r>
            <a:endParaRPr/>
          </a:p>
          <a:p>
            <a:pPr indent="-228600" lvl="0" marL="228600" rtl="0" algn="l">
              <a:spcBef>
                <a:spcPts val="0"/>
              </a:spcBef>
              <a:spcAft>
                <a:spcPts val="0"/>
              </a:spcAft>
              <a:buClr>
                <a:schemeClr val="dk1"/>
              </a:buClr>
              <a:buSzPts val="1200"/>
              <a:buFont typeface="Calibri"/>
              <a:buAutoNum type="arabicPeriod"/>
            </a:pPr>
            <a:r>
              <a:rPr lang="en-US"/>
              <a:t>It should give you QC</a:t>
            </a:r>
            <a:endParaRPr/>
          </a:p>
          <a:p>
            <a:pPr indent="-228600" lvl="0" marL="228600" rtl="0" algn="l">
              <a:spcBef>
                <a:spcPts val="0"/>
              </a:spcBef>
              <a:spcAft>
                <a:spcPts val="0"/>
              </a:spcAft>
              <a:buClr>
                <a:schemeClr val="dk1"/>
              </a:buClr>
              <a:buSzPts val="1200"/>
              <a:buFont typeface="Calibri"/>
              <a:buAutoNum type="arabicPeriod"/>
            </a:pPr>
            <a:r>
              <a:rPr lang="en-US"/>
              <a:t>Alarms </a:t>
            </a:r>
            <a:endParaRPr/>
          </a:p>
          <a:p>
            <a:pPr indent="-228600" lvl="0" marL="228600" rtl="0" algn="l">
              <a:spcBef>
                <a:spcPts val="0"/>
              </a:spcBef>
              <a:spcAft>
                <a:spcPts val="0"/>
              </a:spcAft>
              <a:buClr>
                <a:schemeClr val="dk1"/>
              </a:buClr>
              <a:buSzPts val="1200"/>
              <a:buFont typeface="Calibri"/>
              <a:buAutoNum type="arabicPeriod"/>
            </a:pPr>
            <a:r>
              <a:rPr lang="en-US"/>
              <a:t>The ability of annotate</a:t>
            </a:r>
            <a:endParaRPr/>
          </a:p>
          <a:p>
            <a:pPr indent="-152400" lvl="0" marL="228600" rtl="0" algn="l">
              <a:spcBef>
                <a:spcPts val="0"/>
              </a:spcBef>
              <a:spcAft>
                <a:spcPts val="0"/>
              </a:spcAft>
              <a:buClr>
                <a:schemeClr val="dk1"/>
              </a:buClr>
              <a:buSzPts val="1200"/>
              <a:buFont typeface="Calibri"/>
              <a:buNone/>
            </a:pPr>
            <a:r>
              <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The user interface is changing. </a:t>
            </a:r>
            <a:endParaRPr/>
          </a:p>
          <a:p>
            <a:pPr indent="-228600" lvl="0" marL="228600" rtl="0" algn="l">
              <a:spcBef>
                <a:spcPts val="0"/>
              </a:spcBef>
              <a:spcAft>
                <a:spcPts val="0"/>
              </a:spcAft>
              <a:buClr>
                <a:schemeClr val="dk1"/>
              </a:buClr>
              <a:buSzPts val="1200"/>
              <a:buFont typeface="Calibri"/>
              <a:buAutoNum type="arabicPeriod"/>
            </a:pPr>
            <a:r>
              <a:rPr lang="en-US"/>
              <a:t>There is a variety of ways to get to the data. </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Raw comes off the instrument. L0 (many instruments do not send L0), L1 (science product), L2 (derived parameters) </a:t>
            </a:r>
            <a:endParaRPr/>
          </a:p>
        </p:txBody>
      </p:sp>
      <p:sp>
        <p:nvSpPr>
          <p:cNvPr id="273" name="Google Shape;27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Overarching themes:</a:t>
            </a:r>
            <a:endParaRPr/>
          </a:p>
          <a:p>
            <a:pPr indent="-228600" lvl="0" marL="228600" rtl="0" algn="l">
              <a:spcBef>
                <a:spcPts val="0"/>
              </a:spcBef>
              <a:spcAft>
                <a:spcPts val="0"/>
              </a:spcAft>
              <a:buClr>
                <a:schemeClr val="dk1"/>
              </a:buClr>
              <a:buSzPts val="1200"/>
              <a:buFont typeface="Calibri"/>
              <a:buAutoNum type="arabicPeriod"/>
            </a:pPr>
            <a:r>
              <a:rPr lang="en-US"/>
              <a:t>Forcing and exchange at the boundaries</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Dynamics of the boundary regimes</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Dynamics and variability of the ocean volume</a:t>
            </a:r>
            <a:endParaRPr/>
          </a:p>
          <a:p>
            <a:pPr indent="0" lvl="0" marL="0" rtl="0" algn="l">
              <a:spcBef>
                <a:spcPts val="0"/>
              </a:spcBef>
              <a:spcAft>
                <a:spcPts val="0"/>
              </a:spcAft>
              <a:buNone/>
            </a:pPr>
            <a:r>
              <a:t/>
            </a:r>
            <a:endParaRPr/>
          </a:p>
        </p:txBody>
      </p:sp>
      <p:sp>
        <p:nvSpPr>
          <p:cNvPr id="106" name="Google Shape;1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Greater than 2500 data products </a:t>
            </a:r>
            <a:endParaRPr/>
          </a:p>
          <a:p>
            <a:pPr indent="0" lvl="0" marL="0" rtl="0" algn="l">
              <a:spcBef>
                <a:spcPts val="0"/>
              </a:spcBef>
              <a:spcAft>
                <a:spcPts val="0"/>
              </a:spcAft>
              <a:buClr>
                <a:schemeClr val="dk1"/>
              </a:buClr>
              <a:buSzPts val="1200"/>
              <a:buFont typeface="Calibri"/>
              <a:buNone/>
            </a:pPr>
            <a:r>
              <a:rPr lang="en-US"/>
              <a:t>	Some stream in from the cable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	Some are telemetered….things like gliders will dump periodic data when it comes to the surface. </a:t>
            </a:r>
            <a:endParaRPr/>
          </a:p>
          <a:p>
            <a:pPr indent="0" lvl="0" marL="0" rtl="0" algn="l">
              <a:spcBef>
                <a:spcPts val="0"/>
              </a:spcBef>
              <a:spcAft>
                <a:spcPts val="0"/>
              </a:spcAft>
              <a:buClr>
                <a:schemeClr val="dk1"/>
              </a:buClr>
              <a:buSzPts val="1200"/>
              <a:buFont typeface="Calibri"/>
              <a:buNone/>
            </a:pPr>
            <a:r>
              <a:rPr lang="en-US"/>
              <a:t>	Different latencies with the different data types.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If you include the engineering streams you  have over 100K separate data streams at anyone time. The scale of this is a huge data problem.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It is especially difficult because of the diversity of the data streams. If you use the national weather service as a comparison, they deal with a similar amount of data,,, but they are only measuring a few key parameters, so you can build a driver once and it will be usable by a third of the network. With OOI they had to build individual drivers for each sensor. This has been a process… not everything worked the first time, but at every step we have tried to seek and be responsive to community feedback.</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We are the goal… NSF and the OOI wants this system to work for you. </a:t>
            </a:r>
            <a:endParaRPr/>
          </a:p>
          <a:p>
            <a:pPr indent="0" lvl="0" marL="0" rtl="0" algn="l">
              <a:spcBef>
                <a:spcPts val="0"/>
              </a:spcBef>
              <a:spcAft>
                <a:spcPts val="0"/>
              </a:spcAft>
              <a:buClr>
                <a:schemeClr val="dk1"/>
              </a:buClr>
              <a:buSzPts val="1200"/>
              <a:buFont typeface="Calibri"/>
              <a:buNone/>
            </a:pPr>
            <a:r>
              <a:rPr lang="en-US"/>
              <a:t> </a:t>
            </a:r>
            <a:endParaRPr/>
          </a:p>
          <a:p>
            <a:pPr indent="0" lvl="0" marL="0" rtl="0" algn="l">
              <a:spcBef>
                <a:spcPts val="0"/>
              </a:spcBef>
              <a:spcAft>
                <a:spcPts val="0"/>
              </a:spcAft>
              <a:buClr>
                <a:schemeClr val="dk1"/>
              </a:buClr>
              <a:buSzPts val="1200"/>
              <a:buFont typeface="Calibri"/>
              <a:buNone/>
            </a:pPr>
            <a:r>
              <a:t/>
            </a:r>
            <a:endParaRPr/>
          </a:p>
        </p:txBody>
      </p:sp>
      <p:sp>
        <p:nvSpPr>
          <p:cNvPr id="117" name="Google Shape;11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5fa01a78b9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fa01a78b9_0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42900" lvl="0" marL="228600" rtl="0" algn="l">
              <a:spcBef>
                <a:spcPts val="0"/>
              </a:spcBef>
              <a:spcAft>
                <a:spcPts val="0"/>
              </a:spcAft>
              <a:buClr>
                <a:schemeClr val="dk1"/>
              </a:buClr>
              <a:buSzPts val="3000"/>
              <a:buFont typeface="Calibri"/>
              <a:buAutoNum type="arabicPeriod"/>
            </a:pPr>
            <a:r>
              <a:rPr lang="en-US" sz="3000"/>
              <a:t>These different components reflect how the OOI was funded. </a:t>
            </a:r>
            <a:endParaRPr sz="3000"/>
          </a:p>
          <a:p>
            <a:pPr indent="-342900" lvl="1" marL="685800" rtl="0" algn="l">
              <a:spcBef>
                <a:spcPts val="0"/>
              </a:spcBef>
              <a:spcAft>
                <a:spcPts val="0"/>
              </a:spcAft>
              <a:buClr>
                <a:schemeClr val="dk1"/>
              </a:buClr>
              <a:buSzPts val="3000"/>
              <a:buFont typeface="Calibri"/>
              <a:buAutoNum type="arabicPeriod"/>
            </a:pPr>
            <a:r>
              <a:rPr lang="en-US" sz="3000"/>
              <a:t>Huge cohort of coastal oceanographers</a:t>
            </a:r>
            <a:endParaRPr sz="3000"/>
          </a:p>
          <a:p>
            <a:pPr indent="-342900" lvl="1" marL="685800" rtl="0" algn="l">
              <a:spcBef>
                <a:spcPts val="0"/>
              </a:spcBef>
              <a:spcAft>
                <a:spcPts val="0"/>
              </a:spcAft>
              <a:buClr>
                <a:schemeClr val="dk1"/>
              </a:buClr>
              <a:buSzPts val="3000"/>
              <a:buFont typeface="Calibri"/>
              <a:buAutoNum type="arabicPeriod"/>
            </a:pPr>
            <a:r>
              <a:rPr lang="en-US" sz="3000"/>
              <a:t>Huge cohort of deep sea oceanographers </a:t>
            </a:r>
            <a:endParaRPr sz="3000"/>
          </a:p>
          <a:p>
            <a:pPr indent="-342900" lvl="1" marL="685800" rtl="0" algn="l">
              <a:spcBef>
                <a:spcPts val="0"/>
              </a:spcBef>
              <a:spcAft>
                <a:spcPts val="0"/>
              </a:spcAft>
              <a:buClr>
                <a:schemeClr val="dk1"/>
              </a:buClr>
              <a:buSzPts val="3000"/>
              <a:buFont typeface="Calibri"/>
              <a:buAutoNum type="arabicPeriod"/>
            </a:pPr>
            <a:r>
              <a:rPr lang="en-US" sz="3000"/>
              <a:t>Huge cohort of seafloor volcanism group with Neptune. </a:t>
            </a:r>
            <a:endParaRPr sz="3000">
              <a:solidFill>
                <a:srgbClr val="000000"/>
              </a:solidFill>
            </a:endParaRPr>
          </a:p>
          <a:p>
            <a:pPr indent="0" lvl="0" marL="0" rtl="0" algn="l">
              <a:spcBef>
                <a:spcPts val="0"/>
              </a:spcBef>
              <a:spcAft>
                <a:spcPts val="0"/>
              </a:spcAft>
              <a:buNone/>
            </a:pPr>
            <a:r>
              <a:t/>
            </a:r>
            <a:endParaRPr/>
          </a:p>
        </p:txBody>
      </p:sp>
      <p:sp>
        <p:nvSpPr>
          <p:cNvPr id="128" name="Google Shape;128;g5fa01a78b9_0_1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152400" lvl="1" marL="6858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The deep sea thing is an array of moorings filled in with gliders and the spacing is optimized to be able to resolve the EDDIE covariances that flow through the network. </a:t>
            </a:r>
            <a:endParaRPr/>
          </a:p>
          <a:p>
            <a:pPr indent="-228600" lvl="0" marL="228600" rtl="0" algn="l">
              <a:spcBef>
                <a:spcPts val="0"/>
              </a:spcBef>
              <a:spcAft>
                <a:spcPts val="0"/>
              </a:spcAft>
              <a:buClr>
                <a:schemeClr val="dk1"/>
              </a:buClr>
              <a:buSzPts val="1200"/>
              <a:buFont typeface="Calibri"/>
              <a:buAutoNum type="arabicPeriod"/>
            </a:pPr>
            <a:r>
              <a:rPr lang="en-US"/>
              <a:t>Placed in areas where you have very extreme weather, like the Southern Ocean</a:t>
            </a:r>
            <a:endParaRPr/>
          </a:p>
          <a:p>
            <a:pPr indent="-228600" lvl="0" marL="228600" rtl="0" algn="l">
              <a:spcBef>
                <a:spcPts val="0"/>
              </a:spcBef>
              <a:spcAft>
                <a:spcPts val="0"/>
              </a:spcAft>
              <a:buClr>
                <a:schemeClr val="dk1"/>
              </a:buClr>
              <a:buSzPts val="1200"/>
              <a:buFont typeface="Calibri"/>
              <a:buAutoNum type="arabicPeriod"/>
            </a:pPr>
            <a:r>
              <a:rPr lang="en-US"/>
              <a:t>What you will notice is that the network components are often components of larger experiments. </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From a proposal standpoint, you can write a proposal that leverages all of this infrastructure to answer your science questions. </a:t>
            </a:r>
            <a:endParaRPr/>
          </a:p>
          <a:p>
            <a:pPr indent="-152400" lvl="0" marL="22860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	</a:t>
            </a:r>
            <a:endParaRPr/>
          </a:p>
          <a:p>
            <a:pPr indent="0" lvl="0" marL="0" rtl="0" algn="l">
              <a:spcBef>
                <a:spcPts val="0"/>
              </a:spcBef>
              <a:spcAft>
                <a:spcPts val="0"/>
              </a:spcAft>
              <a:buClr>
                <a:schemeClr val="dk1"/>
              </a:buClr>
              <a:buSzPts val="1200"/>
              <a:buFont typeface="Calibri"/>
              <a:buNone/>
            </a:pPr>
            <a:r>
              <a:rPr lang="en-US"/>
              <a:t>	</a:t>
            </a:r>
            <a:endParaRPr/>
          </a:p>
        </p:txBody>
      </p:sp>
      <p:sp>
        <p:nvSpPr>
          <p:cNvPr id="136" name="Google Shape;1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 name="Shape 63"/>
        <p:cNvGrpSpPr/>
        <p:nvPr/>
      </p:nvGrpSpPr>
      <p:grpSpPr>
        <a:xfrm>
          <a:off x="0" y="0"/>
          <a:ext cx="0" cy="0"/>
          <a:chOff x="0" y="0"/>
          <a:chExt cx="0" cy="0"/>
        </a:xfrm>
      </p:grpSpPr>
      <p:sp>
        <p:nvSpPr>
          <p:cNvPr id="64" name="Google Shape;64;p11"/>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1"/>
          <p:cNvSpPr txBox="1"/>
          <p:nvPr>
            <p:ph idx="1" type="body"/>
          </p:nvPr>
        </p:nvSpPr>
        <p:spPr>
          <a:xfrm rot="5400000">
            <a:off x="3877236" y="-1519517"/>
            <a:ext cx="4437529"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11"/>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12"/>
          <p:cNvSpPr txBox="1"/>
          <p:nvPr>
            <p:ph type="title"/>
          </p:nvPr>
        </p:nvSpPr>
        <p:spPr>
          <a:xfrm rot="5400000">
            <a:off x="7243389" y="1846636"/>
            <a:ext cx="5591922"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txBox="1"/>
          <p:nvPr>
            <p:ph idx="1" type="body"/>
          </p:nvPr>
        </p:nvSpPr>
        <p:spPr>
          <a:xfrm rot="5400000">
            <a:off x="1909389" y="-706064"/>
            <a:ext cx="5591922"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5" name="Google Shape;75;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mt="12000"/>
          </a:blip>
          <a:srcRect b="0" l="0" r="0" t="0"/>
          <a:stretch/>
        </p:blipFill>
        <p:spPr>
          <a:xfrm>
            <a:off x="0" y="182880"/>
            <a:ext cx="12192000" cy="5830439"/>
          </a:xfrm>
          <a:prstGeom prst="rect">
            <a:avLst/>
          </a:prstGeom>
          <a:noFill/>
          <a:ln>
            <a:noFill/>
          </a:ln>
          <a:effectLst>
            <a:outerShdw blurRad="50800" rotWithShape="0" algn="tl" dir="2700000" dist="38100">
              <a:srgbClr val="000000">
                <a:alpha val="40000"/>
              </a:srgbClr>
            </a:outerShdw>
          </a:effectLst>
        </p:spPr>
      </p:pic>
      <p:sp>
        <p:nvSpPr>
          <p:cNvPr id="21" name="Google Shape;21;p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 type="body"/>
          </p:nvPr>
        </p:nvSpPr>
        <p:spPr>
          <a:xfrm>
            <a:off x="831850" y="4589464"/>
            <a:ext cx="10515600" cy="136758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3" name="Google Shape;23;p3"/>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519518"/>
            <a:ext cx="10515600" cy="443752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6"/>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7"/>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7"/>
          <p:cNvSpPr txBox="1"/>
          <p:nvPr>
            <p:ph idx="1" type="body"/>
          </p:nvPr>
        </p:nvSpPr>
        <p:spPr>
          <a:xfrm>
            <a:off x="838200" y="1506071"/>
            <a:ext cx="5181600" cy="443752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2" type="body"/>
          </p:nvPr>
        </p:nvSpPr>
        <p:spPr>
          <a:xfrm>
            <a:off x="6172200" y="1506071"/>
            <a:ext cx="5181600" cy="443752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7"/>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8"/>
          <p:cNvSpPr txBox="1"/>
          <p:nvPr>
            <p:ph type="title"/>
          </p:nvPr>
        </p:nvSpPr>
        <p:spPr>
          <a:xfrm>
            <a:off x="839788" y="365126"/>
            <a:ext cx="10515600" cy="1060704"/>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8"/>
          <p:cNvSpPr txBox="1"/>
          <p:nvPr>
            <p:ph idx="1" type="body"/>
          </p:nvPr>
        </p:nvSpPr>
        <p:spPr>
          <a:xfrm>
            <a:off x="839788" y="1533246"/>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8"/>
          <p:cNvSpPr txBox="1"/>
          <p:nvPr>
            <p:ph idx="2" type="body"/>
          </p:nvPr>
        </p:nvSpPr>
        <p:spPr>
          <a:xfrm>
            <a:off x="839788" y="2357158"/>
            <a:ext cx="5157787" cy="357299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8"/>
          <p:cNvSpPr txBox="1"/>
          <p:nvPr>
            <p:ph idx="3" type="body"/>
          </p:nvPr>
        </p:nvSpPr>
        <p:spPr>
          <a:xfrm>
            <a:off x="6172200" y="1533246"/>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8"/>
          <p:cNvSpPr txBox="1"/>
          <p:nvPr>
            <p:ph idx="4" type="body"/>
          </p:nvPr>
        </p:nvSpPr>
        <p:spPr>
          <a:xfrm>
            <a:off x="6172200" y="2357158"/>
            <a:ext cx="5183188" cy="357299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 name="Shape 51"/>
        <p:cNvGrpSpPr/>
        <p:nvPr/>
      </p:nvGrpSpPr>
      <p:grpSpPr>
        <a:xfrm>
          <a:off x="0" y="0"/>
          <a:ext cx="0" cy="0"/>
          <a:chOff x="0" y="0"/>
          <a:chExt cx="0" cy="0"/>
        </a:xfrm>
      </p:grpSpPr>
      <p:sp>
        <p:nvSpPr>
          <p:cNvPr id="52" name="Google Shape;52;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4" name="Google Shape;54;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9"/>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 name="Shape 57"/>
        <p:cNvGrpSpPr/>
        <p:nvPr/>
      </p:nvGrpSpPr>
      <p:grpSpPr>
        <a:xfrm>
          <a:off x="0" y="0"/>
          <a:ext cx="0" cy="0"/>
          <a:chOff x="0" y="0"/>
          <a:chExt cx="0" cy="0"/>
        </a:xfrm>
      </p:grpSpPr>
      <p:sp>
        <p:nvSpPr>
          <p:cNvPr id="58" name="Google Shape;58;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mbria"/>
                <a:ea typeface="Cambria"/>
                <a:cs typeface="Cambria"/>
                <a:sym typeface="Cambria"/>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mbria"/>
                <a:ea typeface="Cambria"/>
                <a:cs typeface="Cambria"/>
                <a:sym typeface="Cambria"/>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mbria"/>
                <a:ea typeface="Cambria"/>
                <a:cs typeface="Cambria"/>
                <a:sym typeface="Cambria"/>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mbria"/>
                <a:ea typeface="Cambria"/>
                <a:cs typeface="Cambria"/>
                <a:sym typeface="Cambria"/>
              </a:defRPr>
            </a:lvl9pPr>
          </a:lstStyle>
          <a:p/>
        </p:txBody>
      </p:sp>
      <p:sp>
        <p:nvSpPr>
          <p:cNvPr id="60" name="Google Shape;60;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1" name="Google Shape;61;p10"/>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519518"/>
            <a:ext cx="10515600" cy="443752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mbria"/>
                <a:ea typeface="Cambria"/>
                <a:cs typeface="Cambria"/>
                <a:sym typeface="Cambri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mbria"/>
                <a:ea typeface="Cambria"/>
                <a:cs typeface="Cambria"/>
                <a:sym typeface="Cambri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mbria"/>
                <a:ea typeface="Cambria"/>
                <a:cs typeface="Cambria"/>
                <a:sym typeface="Cambri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mbria"/>
                <a:ea typeface="Cambria"/>
                <a:cs typeface="Cambria"/>
                <a:sym typeface="Cambria"/>
              </a:defRPr>
            </a:lvl9pPr>
          </a:lstStyle>
          <a:p/>
        </p:txBody>
      </p:sp>
      <p:sp>
        <p:nvSpPr>
          <p:cNvPr id="12" name="Google Shape;12;p1"/>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13" name="Google Shape;13;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FFFFFF"/>
                </a:solidFill>
                <a:latin typeface="Cambria"/>
                <a:ea typeface="Cambria"/>
                <a:cs typeface="Cambria"/>
                <a:sym typeface="Cambria"/>
              </a:defRPr>
            </a:lvl1pPr>
            <a:lvl2pPr indent="0" lvl="1" marL="0" marR="0" rtl="0" algn="r">
              <a:spcBef>
                <a:spcPts val="0"/>
              </a:spcBef>
              <a:buNone/>
              <a:defRPr b="0" i="0" sz="1200" u="none" cap="none" strike="noStrike">
                <a:solidFill>
                  <a:srgbClr val="FFFFFF"/>
                </a:solidFill>
                <a:latin typeface="Cambria"/>
                <a:ea typeface="Cambria"/>
                <a:cs typeface="Cambria"/>
                <a:sym typeface="Cambria"/>
              </a:defRPr>
            </a:lvl2pPr>
            <a:lvl3pPr indent="0" lvl="2" marL="0" marR="0" rtl="0" algn="r">
              <a:spcBef>
                <a:spcPts val="0"/>
              </a:spcBef>
              <a:buNone/>
              <a:defRPr b="0" i="0" sz="1200" u="none" cap="none" strike="noStrike">
                <a:solidFill>
                  <a:srgbClr val="FFFFFF"/>
                </a:solidFill>
                <a:latin typeface="Cambria"/>
                <a:ea typeface="Cambria"/>
                <a:cs typeface="Cambria"/>
                <a:sym typeface="Cambria"/>
              </a:defRPr>
            </a:lvl3pPr>
            <a:lvl4pPr indent="0" lvl="3" marL="0" marR="0" rtl="0" algn="r">
              <a:spcBef>
                <a:spcPts val="0"/>
              </a:spcBef>
              <a:buNone/>
              <a:defRPr b="0" i="0" sz="1200" u="none" cap="none" strike="noStrike">
                <a:solidFill>
                  <a:srgbClr val="FFFFFF"/>
                </a:solidFill>
                <a:latin typeface="Cambria"/>
                <a:ea typeface="Cambria"/>
                <a:cs typeface="Cambria"/>
                <a:sym typeface="Cambria"/>
              </a:defRPr>
            </a:lvl4pPr>
            <a:lvl5pPr indent="0" lvl="4" marL="0" marR="0" rtl="0" algn="r">
              <a:spcBef>
                <a:spcPts val="0"/>
              </a:spcBef>
              <a:buNone/>
              <a:defRPr b="0" i="0" sz="1200" u="none" cap="none" strike="noStrike">
                <a:solidFill>
                  <a:srgbClr val="FFFFFF"/>
                </a:solidFill>
                <a:latin typeface="Cambria"/>
                <a:ea typeface="Cambria"/>
                <a:cs typeface="Cambria"/>
                <a:sym typeface="Cambria"/>
              </a:defRPr>
            </a:lvl5pPr>
            <a:lvl6pPr indent="0" lvl="5" marL="0" marR="0" rtl="0" algn="r">
              <a:spcBef>
                <a:spcPts val="0"/>
              </a:spcBef>
              <a:buNone/>
              <a:defRPr b="0" i="0" sz="1200" u="none" cap="none" strike="noStrike">
                <a:solidFill>
                  <a:srgbClr val="FFFFFF"/>
                </a:solidFill>
                <a:latin typeface="Cambria"/>
                <a:ea typeface="Cambria"/>
                <a:cs typeface="Cambria"/>
                <a:sym typeface="Cambria"/>
              </a:defRPr>
            </a:lvl6pPr>
            <a:lvl7pPr indent="0" lvl="6" marL="0" marR="0" rtl="0" algn="r">
              <a:spcBef>
                <a:spcPts val="0"/>
              </a:spcBef>
              <a:buNone/>
              <a:defRPr b="0" i="0" sz="1200" u="none" cap="none" strike="noStrike">
                <a:solidFill>
                  <a:srgbClr val="FFFFFF"/>
                </a:solidFill>
                <a:latin typeface="Cambria"/>
                <a:ea typeface="Cambria"/>
                <a:cs typeface="Cambria"/>
                <a:sym typeface="Cambria"/>
              </a:defRPr>
            </a:lvl7pPr>
            <a:lvl8pPr indent="0" lvl="7" marL="0" marR="0" rtl="0" algn="r">
              <a:spcBef>
                <a:spcPts val="0"/>
              </a:spcBef>
              <a:buNone/>
              <a:defRPr b="0" i="0" sz="1200" u="none" cap="none" strike="noStrike">
                <a:solidFill>
                  <a:srgbClr val="FFFFFF"/>
                </a:solidFill>
                <a:latin typeface="Cambria"/>
                <a:ea typeface="Cambria"/>
                <a:cs typeface="Cambria"/>
                <a:sym typeface="Cambria"/>
              </a:defRPr>
            </a:lvl8pPr>
            <a:lvl9pPr indent="0" lvl="8" marL="0" marR="0" rtl="0" algn="r">
              <a:spcBef>
                <a:spcPts val="0"/>
              </a:spcBef>
              <a:buNone/>
              <a:defRPr b="0" i="0" sz="1200" u="none" cap="none" strike="noStrike">
                <a:solidFill>
                  <a:srgbClr val="FFFFFF"/>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p:nvPr/>
        </p:nvSpPr>
        <p:spPr>
          <a:xfrm>
            <a:off x="0" y="0"/>
            <a:ext cx="12192000" cy="83718"/>
          </a:xfrm>
          <a:prstGeom prst="rect">
            <a:avLst/>
          </a:prstGeom>
          <a:solidFill>
            <a:srgbClr val="56565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mbria"/>
              <a:ea typeface="Cambria"/>
              <a:cs typeface="Cambria"/>
              <a:sym typeface="Cambria"/>
            </a:endParaRPr>
          </a:p>
        </p:txBody>
      </p:sp>
      <p:sp>
        <p:nvSpPr>
          <p:cNvPr id="15" name="Google Shape;15;p1"/>
          <p:cNvSpPr/>
          <p:nvPr/>
        </p:nvSpPr>
        <p:spPr>
          <a:xfrm>
            <a:off x="0" y="84138"/>
            <a:ext cx="12192000" cy="83718"/>
          </a:xfrm>
          <a:prstGeom prst="rect">
            <a:avLst/>
          </a:prstGeom>
          <a:solidFill>
            <a:srgbClr val="FFC4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mbria"/>
              <a:ea typeface="Cambria"/>
              <a:cs typeface="Cambria"/>
              <a:sym typeface="Cambria"/>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mc:Choice Requires="p14">
      <p:transition spd="slow" p14:dur="2600">
        <p:fade thruBlk="1"/>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20.jpg"/><Relationship Id="rId5"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5.jpg"/><Relationship Id="rId4" Type="http://schemas.openxmlformats.org/officeDocument/2006/relationships/image" Target="../media/image19.jpg"/><Relationship Id="rId5"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31.png"/><Relationship Id="rId5" Type="http://schemas.openxmlformats.org/officeDocument/2006/relationships/image" Target="../media/image39.jpg"/><Relationship Id="rId6"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3.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7.jpg"/><Relationship Id="rId5" Type="http://schemas.openxmlformats.org/officeDocument/2006/relationships/image" Target="../media/image12.png"/><Relationship Id="rId6" Type="http://schemas.openxmlformats.org/officeDocument/2006/relationships/image" Target="../media/image13.jpg"/><Relationship Id="rId7"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36.jpg"/><Relationship Id="rId5"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37.jpg"/><Relationship Id="rId5"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4"/>
          <p:cNvSpPr txBox="1"/>
          <p:nvPr>
            <p:ph idx="1" type="subTitle"/>
          </p:nvPr>
        </p:nvSpPr>
        <p:spPr>
          <a:xfrm>
            <a:off x="271850" y="3602038"/>
            <a:ext cx="7030994" cy="1655762"/>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lt1"/>
              </a:buClr>
              <a:buSzPts val="2400"/>
              <a:buNone/>
            </a:pPr>
            <a:r>
              <a:t/>
            </a:r>
            <a:endParaRPr i="1">
              <a:latin typeface="Calibri"/>
              <a:ea typeface="Calibri"/>
              <a:cs typeface="Calibri"/>
              <a:sym typeface="Calibri"/>
            </a:endParaRPr>
          </a:p>
          <a:p>
            <a:pPr indent="0" lvl="0" marL="0" rtl="0" algn="ctr">
              <a:lnSpc>
                <a:spcPct val="80000"/>
              </a:lnSpc>
              <a:spcBef>
                <a:spcPts val="1000"/>
              </a:spcBef>
              <a:spcAft>
                <a:spcPts val="0"/>
              </a:spcAft>
              <a:buClr>
                <a:schemeClr val="lt1"/>
              </a:buClr>
              <a:buSzPts val="2400"/>
              <a:buNone/>
            </a:pPr>
            <a:r>
              <a:rPr lang="en-US"/>
              <a:t>Dax Soule</a:t>
            </a:r>
            <a:endParaRPr/>
          </a:p>
          <a:p>
            <a:pPr indent="0" lvl="0" marL="0" rtl="0" algn="ctr">
              <a:lnSpc>
                <a:spcPct val="80000"/>
              </a:lnSpc>
              <a:spcBef>
                <a:spcPts val="1000"/>
              </a:spcBef>
              <a:spcAft>
                <a:spcPts val="0"/>
              </a:spcAft>
              <a:buClr>
                <a:schemeClr val="lt1"/>
              </a:buClr>
              <a:buSzPts val="2400"/>
              <a:buNone/>
            </a:pPr>
            <a:r>
              <a:rPr lang="en-US"/>
              <a:t>Ocean Data Labs Workshop</a:t>
            </a:r>
            <a:endParaRPr/>
          </a:p>
          <a:p>
            <a:pPr indent="0" lvl="0" marL="0" rtl="0" algn="ctr">
              <a:lnSpc>
                <a:spcPct val="80000"/>
              </a:lnSpc>
              <a:spcBef>
                <a:spcPts val="1000"/>
              </a:spcBef>
              <a:spcAft>
                <a:spcPts val="0"/>
              </a:spcAft>
              <a:buClr>
                <a:schemeClr val="lt1"/>
              </a:buClr>
              <a:buSzPts val="2400"/>
              <a:buNone/>
            </a:pPr>
            <a:r>
              <a:rPr lang="en-US"/>
              <a:t>0SM 2024</a:t>
            </a:r>
            <a:endParaRPr/>
          </a:p>
        </p:txBody>
      </p:sp>
      <p:sp>
        <p:nvSpPr>
          <p:cNvPr id="81" name="Google Shape;81;p14"/>
          <p:cNvSpPr txBox="1"/>
          <p:nvPr>
            <p:ph type="ctrTitle"/>
          </p:nvPr>
        </p:nvSpPr>
        <p:spPr>
          <a:xfrm>
            <a:off x="271850" y="1122363"/>
            <a:ext cx="7030994"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Calibri"/>
              <a:buNone/>
            </a:pPr>
            <a:r>
              <a:rPr lang="en-US" sz="4000"/>
              <a:t>Ocean Data Labs</a:t>
            </a:r>
            <a:endParaRPr b="1" sz="4000"/>
          </a:p>
        </p:txBody>
      </p:sp>
      <p:pic>
        <p:nvPicPr>
          <p:cNvPr id="82" name="Google Shape;82;p14"/>
          <p:cNvPicPr preferRelativeResize="0"/>
          <p:nvPr/>
        </p:nvPicPr>
        <p:blipFill rotWithShape="1">
          <a:blip r:embed="rId3">
            <a:alphaModFix/>
          </a:blip>
          <a:srcRect b="0" l="0" r="0" t="0"/>
          <a:stretch/>
        </p:blipFill>
        <p:spPr>
          <a:xfrm>
            <a:off x="7404196" y="543697"/>
            <a:ext cx="4143071" cy="4572000"/>
          </a:xfrm>
          <a:prstGeom prst="rect">
            <a:avLst/>
          </a:prstGeom>
          <a:noFill/>
          <a:ln>
            <a:noFill/>
          </a:ln>
          <a:effectLst>
            <a:outerShdw blurRad="50800" rotWithShape="0" algn="tl" dir="2700000" dist="38100">
              <a:srgbClr val="000000">
                <a:alpha val="40000"/>
              </a:srgbClr>
            </a:outerShdw>
          </a:effectLst>
        </p:spPr>
      </p:pic>
      <p:sp>
        <p:nvSpPr>
          <p:cNvPr id="83" name="Google Shape;83;p14"/>
          <p:cNvSpPr txBox="1"/>
          <p:nvPr/>
        </p:nvSpPr>
        <p:spPr>
          <a:xfrm>
            <a:off x="7674468" y="5115697"/>
            <a:ext cx="3602525"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Calibri"/>
                <a:ea typeface="Calibri"/>
                <a:cs typeface="Calibri"/>
                <a:sym typeface="Calibri"/>
              </a:rPr>
              <a:t>datalab.marine.rutgers.edu</a:t>
            </a:r>
            <a:endParaRPr b="0" i="0" sz="2400" u="none" cap="none" strike="noStrike">
              <a:solidFill>
                <a:schemeClr val="lt1"/>
              </a:solidFill>
              <a:latin typeface="Cambria"/>
              <a:ea typeface="Cambria"/>
              <a:cs typeface="Cambria"/>
              <a:sym typeface="Cambria"/>
            </a:endParaRPr>
          </a:p>
        </p:txBody>
      </p:sp>
      <p:pic>
        <p:nvPicPr>
          <p:cNvPr id="84" name="Google Shape;84;p14"/>
          <p:cNvPicPr preferRelativeResize="0"/>
          <p:nvPr/>
        </p:nvPicPr>
        <p:blipFill>
          <a:blip r:embed="rId4">
            <a:alphaModFix/>
          </a:blip>
          <a:stretch>
            <a:fillRect/>
          </a:stretch>
        </p:blipFill>
        <p:spPr>
          <a:xfrm>
            <a:off x="0" y="5882162"/>
            <a:ext cx="3690442" cy="9758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Irminger_Deployed_Surface_Mooring_Sept_2014.jpg" id="173" name="Google Shape;173;p23"/>
          <p:cNvPicPr preferRelativeResize="0"/>
          <p:nvPr/>
        </p:nvPicPr>
        <p:blipFill rotWithShape="1">
          <a:blip r:embed="rId3">
            <a:alphaModFix/>
          </a:blip>
          <a:srcRect b="0" l="0" r="0" t="0"/>
          <a:stretch/>
        </p:blipFill>
        <p:spPr>
          <a:xfrm>
            <a:off x="9405256" y="1633660"/>
            <a:ext cx="2584689" cy="3877034"/>
          </a:xfrm>
          <a:prstGeom prst="rect">
            <a:avLst/>
          </a:prstGeom>
          <a:noFill/>
          <a:ln>
            <a:noFill/>
          </a:ln>
          <a:effectLst>
            <a:outerShdw blurRad="292100" rotWithShape="0" algn="tl" dir="2700000" dist="139700">
              <a:srgbClr val="333333">
                <a:alpha val="64705"/>
              </a:srgbClr>
            </a:outerShdw>
          </a:effectLst>
        </p:spPr>
      </p:pic>
      <p:pic>
        <p:nvPicPr>
          <p:cNvPr descr="Irminger_Surface_Mooring_OnDeck__Sept_2014.jpg" id="174" name="Google Shape;174;p23"/>
          <p:cNvPicPr preferRelativeResize="0"/>
          <p:nvPr/>
        </p:nvPicPr>
        <p:blipFill rotWithShape="1">
          <a:blip r:embed="rId4">
            <a:alphaModFix/>
          </a:blip>
          <a:srcRect b="0" l="0" r="0" t="0"/>
          <a:stretch/>
        </p:blipFill>
        <p:spPr>
          <a:xfrm>
            <a:off x="266700" y="1097692"/>
            <a:ext cx="3251200" cy="4876800"/>
          </a:xfrm>
          <a:prstGeom prst="rect">
            <a:avLst/>
          </a:prstGeom>
          <a:noFill/>
          <a:ln>
            <a:noFill/>
          </a:ln>
          <a:effectLst>
            <a:outerShdw blurRad="292100" rotWithShape="0" algn="tl" dir="2700000" dist="139700">
              <a:srgbClr val="333333">
                <a:alpha val="64705"/>
              </a:srgbClr>
            </a:outerShdw>
          </a:effectLst>
        </p:spPr>
      </p:pic>
      <p:sp>
        <p:nvSpPr>
          <p:cNvPr id="175" name="Google Shape;175;p23"/>
          <p:cNvSpPr txBox="1"/>
          <p:nvPr>
            <p:ph type="title"/>
          </p:nvPr>
        </p:nvSpPr>
        <p:spPr>
          <a:xfrm>
            <a:off x="838200" y="112873"/>
            <a:ext cx="10515600" cy="10602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sz="4000"/>
              <a:t>Irminger Sea Deployment, Sept. 2014</a:t>
            </a:r>
            <a:endParaRPr/>
          </a:p>
        </p:txBody>
      </p:sp>
      <p:pic>
        <p:nvPicPr>
          <p:cNvPr descr="Irminger_Surface_Mooring_Deployment_Sept_2014.jpg" id="176" name="Google Shape;176;p23"/>
          <p:cNvPicPr preferRelativeResize="0"/>
          <p:nvPr/>
        </p:nvPicPr>
        <p:blipFill rotWithShape="1">
          <a:blip r:embed="rId5">
            <a:alphaModFix/>
          </a:blip>
          <a:srcRect b="0" l="0" r="0" t="0"/>
          <a:stretch/>
        </p:blipFill>
        <p:spPr>
          <a:xfrm>
            <a:off x="3790073" y="1633660"/>
            <a:ext cx="5173741" cy="3880306"/>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82" name="Google Shape;182;p24"/>
          <p:cNvSpPr txBox="1"/>
          <p:nvPr>
            <p:ph idx="11" type="ftr"/>
          </p:nvPr>
        </p:nvSpPr>
        <p:spPr>
          <a:xfrm>
            <a:off x="1349189" y="6356350"/>
            <a:ext cx="292697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AGU Fall Meeting 2015</a:t>
            </a:r>
            <a:endParaRPr/>
          </a:p>
        </p:txBody>
      </p:sp>
      <p:sp>
        <p:nvSpPr>
          <p:cNvPr id="183" name="Google Shape;1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4" name="Google Shape;184;p24"/>
          <p:cNvPicPr preferRelativeResize="0"/>
          <p:nvPr/>
        </p:nvPicPr>
        <p:blipFill rotWithShape="1">
          <a:blip r:embed="rId3">
            <a:alphaModFix/>
          </a:blip>
          <a:srcRect b="0" l="0" r="0" t="0"/>
          <a:stretch/>
        </p:blipFill>
        <p:spPr>
          <a:xfrm>
            <a:off x="9411" y="0"/>
            <a:ext cx="12170534"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5"/>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Global Gliders</a:t>
            </a:r>
            <a:endParaRPr/>
          </a:p>
        </p:txBody>
      </p:sp>
      <p:sp>
        <p:nvSpPr>
          <p:cNvPr id="190" name="Google Shape;19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91" name="Google Shape;191;p25"/>
          <p:cNvPicPr preferRelativeResize="0"/>
          <p:nvPr/>
        </p:nvPicPr>
        <p:blipFill rotWithShape="1">
          <a:blip r:embed="rId3">
            <a:alphaModFix/>
          </a:blip>
          <a:srcRect b="0" l="0" r="0" t="0"/>
          <a:stretch/>
        </p:blipFill>
        <p:spPr>
          <a:xfrm>
            <a:off x="4966528" y="365126"/>
            <a:ext cx="7066990" cy="4698797"/>
          </a:xfrm>
          <a:prstGeom prst="rect">
            <a:avLst/>
          </a:prstGeom>
          <a:noFill/>
          <a:ln>
            <a:noFill/>
          </a:ln>
          <a:effectLst>
            <a:outerShdw blurRad="292100" rotWithShape="0" algn="tl" dir="2700000" dist="139700">
              <a:srgbClr val="333333">
                <a:alpha val="64705"/>
              </a:srgbClr>
            </a:outerShdw>
          </a:effectLst>
        </p:spPr>
      </p:pic>
      <p:pic>
        <p:nvPicPr>
          <p:cNvPr descr="IMG_0757.JPG" id="192" name="Google Shape;192;p25"/>
          <p:cNvPicPr preferRelativeResize="0"/>
          <p:nvPr/>
        </p:nvPicPr>
        <p:blipFill rotWithShape="1">
          <a:blip r:embed="rId4">
            <a:alphaModFix/>
          </a:blip>
          <a:srcRect b="0" l="0" r="0" t="0"/>
          <a:stretch/>
        </p:blipFill>
        <p:spPr>
          <a:xfrm>
            <a:off x="196427" y="1425388"/>
            <a:ext cx="5666931" cy="4250198"/>
          </a:xfrm>
          <a:prstGeom prst="rect">
            <a:avLst/>
          </a:prstGeom>
          <a:noFill/>
          <a:ln>
            <a:noFill/>
          </a:ln>
          <a:effectLst>
            <a:outerShdw blurRad="292100" rotWithShape="0" algn="tl" dir="2700000" dist="139700">
              <a:srgbClr val="333333">
                <a:alpha val="64705"/>
              </a:srgbClr>
            </a:outerShdw>
          </a:effectLst>
        </p:spPr>
      </p:pic>
      <p:pic>
        <p:nvPicPr>
          <p:cNvPr id="193" name="Google Shape;193;p25"/>
          <p:cNvPicPr preferRelativeResize="0"/>
          <p:nvPr/>
        </p:nvPicPr>
        <p:blipFill>
          <a:blip r:embed="rId5">
            <a:alphaModFix/>
          </a:blip>
          <a:stretch>
            <a:fillRect/>
          </a:stretch>
        </p:blipFill>
        <p:spPr>
          <a:xfrm>
            <a:off x="0" y="5980386"/>
            <a:ext cx="3318976" cy="8776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6"/>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59"/>
              <a:buFont typeface="Calibri"/>
              <a:buNone/>
            </a:pPr>
            <a:r>
              <a:rPr lang="en-US" sz="3959"/>
              <a:t>Global Wire </a:t>
            </a:r>
            <a:br>
              <a:rPr lang="en-US" sz="3959"/>
            </a:br>
            <a:r>
              <a:rPr lang="en-US" sz="3959"/>
              <a:t>Following Profiler</a:t>
            </a:r>
            <a:endParaRPr/>
          </a:p>
        </p:txBody>
      </p:sp>
      <p:sp>
        <p:nvSpPr>
          <p:cNvPr id="199" name="Google Shape;19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0" name="Google Shape;200;p26"/>
          <p:cNvPicPr preferRelativeResize="0"/>
          <p:nvPr/>
        </p:nvPicPr>
        <p:blipFill rotWithShape="1">
          <a:blip r:embed="rId3">
            <a:alphaModFix/>
          </a:blip>
          <a:srcRect b="0" l="0" r="0" t="0"/>
          <a:stretch/>
        </p:blipFill>
        <p:spPr>
          <a:xfrm>
            <a:off x="5263055" y="633999"/>
            <a:ext cx="6695090" cy="5021318"/>
          </a:xfrm>
          <a:prstGeom prst="rect">
            <a:avLst/>
          </a:prstGeom>
          <a:noFill/>
          <a:ln>
            <a:noFill/>
          </a:ln>
          <a:effectLst>
            <a:outerShdw blurRad="292100" rotWithShape="0" algn="tl" dir="2700000" dist="139700">
              <a:srgbClr val="333333">
                <a:alpha val="64705"/>
              </a:srgbClr>
            </a:outerShdw>
          </a:effectLst>
        </p:spPr>
      </p:pic>
      <p:pic>
        <p:nvPicPr>
          <p:cNvPr descr="Irminger_HYPM_Deployment_Sept_2014.jpg" id="201" name="Google Shape;201;p26"/>
          <p:cNvPicPr preferRelativeResize="0"/>
          <p:nvPr/>
        </p:nvPicPr>
        <p:blipFill rotWithShape="1">
          <a:blip r:embed="rId4">
            <a:alphaModFix/>
          </a:blip>
          <a:srcRect b="0" l="0" r="0" t="0"/>
          <a:stretch/>
        </p:blipFill>
        <p:spPr>
          <a:xfrm>
            <a:off x="328324" y="1906274"/>
            <a:ext cx="4332065" cy="3249049"/>
          </a:xfrm>
          <a:prstGeom prst="rect">
            <a:avLst/>
          </a:prstGeom>
          <a:noFill/>
          <a:ln>
            <a:noFill/>
          </a:ln>
          <a:effectLst>
            <a:outerShdw blurRad="292100" rotWithShape="0" algn="tl" dir="2700000" dist="139700">
              <a:srgbClr val="333333">
                <a:alpha val="64705"/>
              </a:srgbClr>
            </a:outerShdw>
          </a:effectLst>
        </p:spPr>
      </p:pic>
      <p:pic>
        <p:nvPicPr>
          <p:cNvPr id="202" name="Google Shape;202;p26"/>
          <p:cNvPicPr preferRelativeResize="0"/>
          <p:nvPr/>
        </p:nvPicPr>
        <p:blipFill>
          <a:blip r:embed="rId5">
            <a:alphaModFix/>
          </a:blip>
          <a:stretch>
            <a:fillRect/>
          </a:stretch>
        </p:blipFill>
        <p:spPr>
          <a:xfrm>
            <a:off x="0" y="5960117"/>
            <a:ext cx="3395630" cy="8978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9" name="Google Shape;209;p27"/>
          <p:cNvPicPr preferRelativeResize="0"/>
          <p:nvPr/>
        </p:nvPicPr>
        <p:blipFill>
          <a:blip r:embed="rId3">
            <a:alphaModFix/>
          </a:blip>
          <a:stretch>
            <a:fillRect/>
          </a:stretch>
        </p:blipFill>
        <p:spPr>
          <a:xfrm>
            <a:off x="510189" y="91863"/>
            <a:ext cx="10745984" cy="6674276"/>
          </a:xfrm>
          <a:prstGeom prst="rect">
            <a:avLst/>
          </a:prstGeom>
          <a:noFill/>
          <a:ln>
            <a:noFill/>
          </a:ln>
        </p:spPr>
      </p:pic>
      <p:sp>
        <p:nvSpPr>
          <p:cNvPr id="210" name="Google Shape;210;p27"/>
          <p:cNvSpPr txBox="1"/>
          <p:nvPr/>
        </p:nvSpPr>
        <p:spPr>
          <a:xfrm>
            <a:off x="646950" y="1976425"/>
            <a:ext cx="2870400" cy="1631100"/>
          </a:xfrm>
          <a:prstGeom prst="rect">
            <a:avLst/>
          </a:prstGeom>
          <a:noFill/>
          <a:ln>
            <a:noFill/>
          </a:ln>
        </p:spPr>
        <p:txBody>
          <a:bodyPr anchorCtr="0" anchor="t" bIns="45700" lIns="91425" spcFirstLastPara="1" rIns="91425" wrap="square" tIns="45700">
            <a:noAutofit/>
          </a:bodyPr>
          <a:lstStyle/>
          <a:p>
            <a:pPr indent="-292100" lvl="0" marL="2286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Moorings</a:t>
            </a:r>
            <a:endParaRPr sz="3000">
              <a:solidFill>
                <a:srgbClr val="FFFFFF"/>
              </a:solidFill>
            </a:endParaRPr>
          </a:p>
          <a:p>
            <a:pPr indent="-292100" lvl="0" marL="2286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Profilers</a:t>
            </a:r>
            <a:endParaRPr sz="3000">
              <a:solidFill>
                <a:srgbClr val="FFFFFF"/>
              </a:solidFill>
            </a:endParaRPr>
          </a:p>
          <a:p>
            <a:pPr indent="-292100" lvl="0" marL="2286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HD Video</a:t>
            </a:r>
            <a:endParaRPr sz="3000">
              <a:solidFill>
                <a:srgbClr val="FFFFFF"/>
              </a:solidFill>
            </a:endParaRPr>
          </a:p>
          <a:p>
            <a:pPr indent="-292100" lvl="0" marL="2286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Hydrophones</a:t>
            </a:r>
            <a:endParaRPr sz="3000">
              <a:solidFill>
                <a:srgbClr val="FFFFFF"/>
              </a:solidFill>
            </a:endParaRPr>
          </a:p>
          <a:p>
            <a:pPr indent="-292100" lvl="0" marL="228600" marR="0" rtl="0" algn="l">
              <a:lnSpc>
                <a:spcPct val="100000"/>
              </a:lnSpc>
              <a:spcBef>
                <a:spcPts val="0"/>
              </a:spcBef>
              <a:spcAft>
                <a:spcPts val="0"/>
              </a:spcAft>
              <a:buClr>
                <a:srgbClr val="FFFFFF"/>
              </a:buClr>
              <a:buSzPts val="3000"/>
              <a:buFont typeface="Arial"/>
              <a:buChar char="•"/>
            </a:pPr>
            <a:r>
              <a:rPr b="0" i="0" lang="en-US" sz="3000" u="none" cap="none" strike="noStrike">
                <a:solidFill>
                  <a:srgbClr val="FFFFFF"/>
                </a:solidFill>
                <a:latin typeface="Arial"/>
                <a:ea typeface="Arial"/>
                <a:cs typeface="Arial"/>
                <a:sym typeface="Arial"/>
              </a:rPr>
              <a:t>Seismic</a:t>
            </a:r>
            <a:endParaRPr sz="3000">
              <a:solidFill>
                <a:srgbClr val="FFFFFF"/>
              </a:solidFill>
            </a:endParaRPr>
          </a:p>
        </p:txBody>
      </p:sp>
      <p:sp>
        <p:nvSpPr>
          <p:cNvPr id="211" name="Google Shape;211;p27"/>
          <p:cNvSpPr txBox="1"/>
          <p:nvPr/>
        </p:nvSpPr>
        <p:spPr>
          <a:xfrm>
            <a:off x="3118675" y="4481050"/>
            <a:ext cx="46464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3000" u="none" cap="none" strike="noStrike">
                <a:solidFill>
                  <a:srgbClr val="FFFFFF"/>
                </a:solidFill>
                <a:latin typeface="Arial"/>
                <a:ea typeface="Arial"/>
                <a:cs typeface="Arial"/>
                <a:sym typeface="Arial"/>
              </a:rPr>
              <a:t>Cable allows for high frequency sampling and quick delivery</a:t>
            </a:r>
            <a:endParaRPr sz="30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18" name="Google Shape;218;p28"/>
          <p:cNvPicPr preferRelativeResize="0"/>
          <p:nvPr/>
        </p:nvPicPr>
        <p:blipFill>
          <a:blip r:embed="rId3">
            <a:alphaModFix/>
          </a:blip>
          <a:stretch>
            <a:fillRect/>
          </a:stretch>
        </p:blipFill>
        <p:spPr>
          <a:xfrm>
            <a:off x="152400" y="152400"/>
            <a:ext cx="11668193" cy="6569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25" name="Google Shape;225;p29"/>
          <p:cNvPicPr preferRelativeResize="0"/>
          <p:nvPr/>
        </p:nvPicPr>
        <p:blipFill>
          <a:blip r:embed="rId3">
            <a:alphaModFix/>
          </a:blip>
          <a:stretch>
            <a:fillRect/>
          </a:stretch>
        </p:blipFill>
        <p:spPr>
          <a:xfrm>
            <a:off x="152400" y="152400"/>
            <a:ext cx="11774149" cy="5887075"/>
          </a:xfrm>
          <a:prstGeom prst="rect">
            <a:avLst/>
          </a:prstGeom>
          <a:noFill/>
          <a:ln>
            <a:noFill/>
          </a:ln>
        </p:spPr>
      </p:pic>
      <p:pic>
        <p:nvPicPr>
          <p:cNvPr id="226" name="Google Shape;226;p29"/>
          <p:cNvPicPr preferRelativeResize="0"/>
          <p:nvPr/>
        </p:nvPicPr>
        <p:blipFill>
          <a:blip r:embed="rId4">
            <a:alphaModFix/>
          </a:blip>
          <a:stretch>
            <a:fillRect/>
          </a:stretch>
        </p:blipFill>
        <p:spPr>
          <a:xfrm>
            <a:off x="0" y="6039475"/>
            <a:ext cx="3095535" cy="818525"/>
          </a:xfrm>
          <a:prstGeom prst="rect">
            <a:avLst/>
          </a:prstGeom>
          <a:noFill/>
          <a:ln>
            <a:noFill/>
          </a:ln>
        </p:spPr>
      </p:pic>
    </p:spTree>
  </p:cSld>
  <p:clrMapOvr>
    <a:masterClrMapping/>
  </p:clrMapOvr>
  <mc:AlternateContent>
    <mc:Choice Requires="p14">
      <p:transition spd="slow" p14:dur="26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33" name="Google Shape;233;p30"/>
          <p:cNvPicPr preferRelativeResize="0"/>
          <p:nvPr/>
        </p:nvPicPr>
        <p:blipFill>
          <a:blip r:embed="rId3">
            <a:alphaModFix/>
          </a:blip>
          <a:stretch>
            <a:fillRect/>
          </a:stretch>
        </p:blipFill>
        <p:spPr>
          <a:xfrm>
            <a:off x="152400" y="152400"/>
            <a:ext cx="11910702" cy="6705600"/>
          </a:xfrm>
          <a:prstGeom prst="rect">
            <a:avLst/>
          </a:prstGeom>
          <a:noFill/>
          <a:ln>
            <a:noFill/>
          </a:ln>
        </p:spPr>
      </p:pic>
      <p:sp>
        <p:nvSpPr>
          <p:cNvPr id="234" name="Google Shape;234;p30"/>
          <p:cNvSpPr txBox="1"/>
          <p:nvPr/>
        </p:nvSpPr>
        <p:spPr>
          <a:xfrm>
            <a:off x="8610600" y="1035550"/>
            <a:ext cx="3469200" cy="2415600"/>
          </a:xfrm>
          <a:prstGeom prst="rect">
            <a:avLst/>
          </a:prstGeom>
          <a:noFill/>
          <a:ln>
            <a:noFill/>
          </a:ln>
        </p:spPr>
        <p:txBody>
          <a:bodyPr anchorCtr="0" anchor="t" bIns="45700" lIns="91425" spcFirstLastPara="1" rIns="91425" wrap="square" tIns="45700">
            <a:noAutofit/>
          </a:bodyPr>
          <a:lstStyle/>
          <a:p>
            <a:pPr indent="-330200" lvl="0" marL="228600" marR="0" rtl="0" algn="l">
              <a:lnSpc>
                <a:spcPct val="100000"/>
              </a:lnSpc>
              <a:spcBef>
                <a:spcPts val="0"/>
              </a:spcBef>
              <a:spcAft>
                <a:spcPts val="0"/>
              </a:spcAft>
              <a:buClr>
                <a:srgbClr val="FFFFFF"/>
              </a:buClr>
              <a:buSzPts val="3000"/>
              <a:buChar char="•"/>
            </a:pPr>
            <a:r>
              <a:rPr b="1" i="0" lang="en-US" sz="3000" u="none" cap="none" strike="noStrike">
                <a:solidFill>
                  <a:srgbClr val="FFFFFF"/>
                </a:solidFill>
              </a:rPr>
              <a:t>Glider AUVs</a:t>
            </a:r>
            <a:endParaRPr b="1" sz="3000">
              <a:solidFill>
                <a:srgbClr val="FFFFFF"/>
              </a:solidFill>
            </a:endParaRPr>
          </a:p>
          <a:p>
            <a:pPr indent="-330200" lvl="0" marL="228600" marR="0" rtl="0" algn="l">
              <a:lnSpc>
                <a:spcPct val="100000"/>
              </a:lnSpc>
              <a:spcBef>
                <a:spcPts val="0"/>
              </a:spcBef>
              <a:spcAft>
                <a:spcPts val="0"/>
              </a:spcAft>
              <a:buClr>
                <a:srgbClr val="FFFFFF"/>
              </a:buClr>
              <a:buSzPts val="3000"/>
              <a:buChar char="•"/>
            </a:pPr>
            <a:r>
              <a:rPr b="1" i="0" lang="en-US" sz="3000" u="none" cap="none" strike="noStrike">
                <a:solidFill>
                  <a:srgbClr val="FFFFFF"/>
                </a:solidFill>
              </a:rPr>
              <a:t>Moorings</a:t>
            </a:r>
            <a:endParaRPr b="1" sz="3000">
              <a:solidFill>
                <a:srgbClr val="FFFFFF"/>
              </a:solidFill>
            </a:endParaRPr>
          </a:p>
          <a:p>
            <a:pPr indent="-330200" lvl="0" marL="228600" marR="0" rtl="0" algn="l">
              <a:lnSpc>
                <a:spcPct val="100000"/>
              </a:lnSpc>
              <a:spcBef>
                <a:spcPts val="0"/>
              </a:spcBef>
              <a:spcAft>
                <a:spcPts val="0"/>
              </a:spcAft>
              <a:buClr>
                <a:srgbClr val="FFFFFF"/>
              </a:buClr>
              <a:buSzPts val="3000"/>
              <a:buChar char="•"/>
            </a:pPr>
            <a:r>
              <a:rPr b="1" i="0" lang="en-US" sz="3000" u="none" cap="none" strike="noStrike">
                <a:solidFill>
                  <a:srgbClr val="FFFFFF"/>
                </a:solidFill>
              </a:rPr>
              <a:t>Profilers</a:t>
            </a:r>
            <a:endParaRPr b="1" sz="3000">
              <a:solidFill>
                <a:srgbClr val="FFFFFF"/>
              </a:solidFill>
            </a:endParaRPr>
          </a:p>
          <a:p>
            <a:pPr indent="-330200" lvl="0" marL="228600" marR="0" rtl="0" algn="l">
              <a:lnSpc>
                <a:spcPct val="100000"/>
              </a:lnSpc>
              <a:spcBef>
                <a:spcPts val="0"/>
              </a:spcBef>
              <a:spcAft>
                <a:spcPts val="0"/>
              </a:spcAft>
              <a:buClr>
                <a:srgbClr val="FFFFFF"/>
              </a:buClr>
              <a:buSzPts val="3000"/>
              <a:buChar char="•"/>
            </a:pPr>
            <a:r>
              <a:rPr b="1" i="0" lang="en-US" sz="3000" u="none" cap="none" strike="noStrike">
                <a:solidFill>
                  <a:srgbClr val="FFFFFF"/>
                </a:solidFill>
              </a:rPr>
              <a:t>Me</a:t>
            </a:r>
            <a:r>
              <a:rPr b="1" lang="en-US" sz="3000">
                <a:solidFill>
                  <a:srgbClr val="FFFFFF"/>
                </a:solidFill>
              </a:rPr>
              <a:t>ta da</a:t>
            </a:r>
            <a:r>
              <a:rPr b="1" i="0" lang="en-US" sz="3000" u="none" cap="none" strike="noStrike">
                <a:solidFill>
                  <a:srgbClr val="FFFFFF"/>
                </a:solidFill>
              </a:rPr>
              <a:t>ta</a:t>
            </a:r>
            <a:endParaRPr b="1" sz="3000">
              <a:solidFill>
                <a:srgbClr val="FFFFFF"/>
              </a:solidFill>
            </a:endParaRPr>
          </a:p>
          <a:p>
            <a:pPr indent="-330200" lvl="0" marL="228600" marR="0" rtl="0" algn="l">
              <a:lnSpc>
                <a:spcPct val="100000"/>
              </a:lnSpc>
              <a:spcBef>
                <a:spcPts val="0"/>
              </a:spcBef>
              <a:spcAft>
                <a:spcPts val="0"/>
              </a:spcAft>
              <a:buClr>
                <a:srgbClr val="FFFFFF"/>
              </a:buClr>
              <a:buSzPts val="3000"/>
              <a:buChar char="•"/>
            </a:pPr>
            <a:r>
              <a:rPr b="1" i="0" lang="en-US" sz="3000" u="none" cap="none" strike="noStrike">
                <a:solidFill>
                  <a:srgbClr val="FFFFFF"/>
                </a:solidFill>
              </a:rPr>
              <a:t>Telemetered &amp; recovered</a:t>
            </a:r>
            <a:endParaRPr b="1" sz="3000">
              <a:solidFill>
                <a:srgbClr val="FFFFFF"/>
              </a:solidFill>
            </a:endParaRPr>
          </a:p>
        </p:txBody>
      </p:sp>
    </p:spTree>
  </p:cSld>
  <p:clrMapOvr>
    <a:masterClrMapping/>
  </p:clrMapOvr>
  <mc:AlternateContent>
    <mc:Choice Requires="p14">
      <p:transition spd="slow" p14:dur="2600">
        <p14:flip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1"/>
          <p:cNvSpPr txBox="1"/>
          <p:nvPr>
            <p:ph idx="4294967295" type="sldNum"/>
          </p:nvPr>
        </p:nvSpPr>
        <p:spPr>
          <a:xfrm>
            <a:off x="8610605" y="6356353"/>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40" name="Google Shape;240;p31"/>
          <p:cNvSpPr txBox="1"/>
          <p:nvPr/>
        </p:nvSpPr>
        <p:spPr>
          <a:xfrm>
            <a:off x="8610605" y="6356353"/>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300"/>
              <a:buFont typeface="Arial"/>
              <a:buNone/>
            </a:pPr>
            <a:fld id="{00000000-1234-1234-1234-123412341234}" type="slidenum">
              <a:rPr b="0" i="0" lang="en-US" sz="1200" u="none" cap="none" strike="noStrike">
                <a:solidFill>
                  <a:schemeClr val="lt1"/>
                </a:solidFill>
                <a:latin typeface="Arial"/>
                <a:ea typeface="Arial"/>
                <a:cs typeface="Arial"/>
                <a:sym typeface="Arial"/>
              </a:rPr>
              <a:t>‹#›</a:t>
            </a:fld>
            <a:endParaRPr b="0" i="0" sz="1200" u="none" cap="none" strike="noStrike">
              <a:solidFill>
                <a:schemeClr val="lt1"/>
              </a:solidFill>
              <a:latin typeface="Arial"/>
              <a:ea typeface="Arial"/>
              <a:cs typeface="Arial"/>
              <a:sym typeface="Arial"/>
            </a:endParaRPr>
          </a:p>
        </p:txBody>
      </p:sp>
      <p:pic>
        <p:nvPicPr>
          <p:cNvPr id="241" name="Google Shape;241;p31"/>
          <p:cNvPicPr preferRelativeResize="0"/>
          <p:nvPr/>
        </p:nvPicPr>
        <p:blipFill rotWithShape="1">
          <a:blip r:embed="rId3">
            <a:alphaModFix/>
          </a:blip>
          <a:srcRect b="0" l="0" r="0" t="0"/>
          <a:stretch/>
        </p:blipFill>
        <p:spPr>
          <a:xfrm>
            <a:off x="821950" y="132737"/>
            <a:ext cx="10840283" cy="6592525"/>
          </a:xfrm>
          <a:prstGeom prst="rect">
            <a:avLst/>
          </a:prstGeom>
          <a:noFill/>
          <a:ln cap="flat" cmpd="sng" w="9525">
            <a:solidFill>
              <a:schemeClr val="dk1"/>
            </a:solidFill>
            <a:prstDash val="solid"/>
            <a:round/>
            <a:headEnd len="sm" w="sm" type="none"/>
            <a:tailEnd len="sm" w="sm" type="none"/>
          </a:ln>
          <a:effectLst>
            <a:outerShdw blurRad="50799" rotWithShape="0" algn="ctr" dir="2700000" dist="88900">
              <a:schemeClr val="dk1">
                <a:alpha val="40000"/>
              </a:schemeClr>
            </a:outerShdw>
          </a:effectLst>
        </p:spPr>
      </p:pic>
      <p:pic>
        <p:nvPicPr>
          <p:cNvPr id="242" name="Google Shape;242;p31"/>
          <p:cNvPicPr preferRelativeResize="0"/>
          <p:nvPr/>
        </p:nvPicPr>
        <p:blipFill rotWithShape="1">
          <a:blip r:embed="rId4">
            <a:alphaModFix/>
          </a:blip>
          <a:srcRect b="0" l="0" r="0" t="0"/>
          <a:stretch/>
        </p:blipFill>
        <p:spPr>
          <a:xfrm>
            <a:off x="2207042" y="4547663"/>
            <a:ext cx="1560436" cy="1059853"/>
          </a:xfrm>
          <a:prstGeom prst="rect">
            <a:avLst/>
          </a:prstGeom>
          <a:noFill/>
          <a:ln>
            <a:noFill/>
          </a:ln>
          <a:effectLst>
            <a:outerShdw blurRad="50799" rotWithShape="0" algn="ctr" dir="2700000" dist="88900">
              <a:schemeClr val="dk1">
                <a:alpha val="40000"/>
              </a:scheme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49" name="Google Shape;249;p32"/>
          <p:cNvPicPr preferRelativeResize="0"/>
          <p:nvPr/>
        </p:nvPicPr>
        <p:blipFill>
          <a:blip r:embed="rId3">
            <a:alphaModFix/>
          </a:blip>
          <a:stretch>
            <a:fillRect/>
          </a:stretch>
        </p:blipFill>
        <p:spPr>
          <a:xfrm>
            <a:off x="152400" y="152400"/>
            <a:ext cx="11921034" cy="6705599"/>
          </a:xfrm>
          <a:prstGeom prst="rect">
            <a:avLst/>
          </a:prstGeom>
          <a:noFill/>
          <a:ln>
            <a:noFill/>
          </a:ln>
        </p:spPr>
      </p:pic>
    </p:spTree>
  </p:cSld>
  <p:clrMapOvr>
    <a:masterClrMapping/>
  </p:clrMapOvr>
  <mc:AlternateContent>
    <mc:Choice Requires="p14">
      <p:transition spd="slow" p14:dur="26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5"/>
          <p:cNvSpPr txBox="1"/>
          <p:nvPr>
            <p:ph type="title"/>
          </p:nvPr>
        </p:nvSpPr>
        <p:spPr>
          <a:xfrm>
            <a:off x="838200" y="365126"/>
            <a:ext cx="10515600" cy="1060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Catalyst Question</a:t>
            </a:r>
            <a:endParaRPr/>
          </a:p>
        </p:txBody>
      </p:sp>
      <p:sp>
        <p:nvSpPr>
          <p:cNvPr id="91" name="Google Shape;91;p15"/>
          <p:cNvSpPr txBox="1"/>
          <p:nvPr>
            <p:ph idx="1" type="body"/>
          </p:nvPr>
        </p:nvSpPr>
        <p:spPr>
          <a:xfrm>
            <a:off x="838200" y="1519518"/>
            <a:ext cx="10515600" cy="4437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600">
                <a:solidFill>
                  <a:srgbClr val="555555"/>
                </a:solidFill>
                <a:highlight>
                  <a:srgbClr val="FFFFFF"/>
                </a:highlight>
                <a:latin typeface="Arial"/>
                <a:ea typeface="Arial"/>
                <a:cs typeface="Arial"/>
                <a:sym typeface="Arial"/>
              </a:rPr>
              <a:t>Wanted: One shovel ready project that delivers a sustained, research-driven, ocean observing capability.</a:t>
            </a:r>
            <a:endParaRPr sz="3600">
              <a:solidFill>
                <a:srgbClr val="555555"/>
              </a:solidFill>
              <a:highlight>
                <a:srgbClr val="FFFFFF"/>
              </a:highlight>
              <a:latin typeface="Arial"/>
              <a:ea typeface="Arial"/>
              <a:cs typeface="Arial"/>
              <a:sym typeface="Arial"/>
            </a:endParaRPr>
          </a:p>
          <a:p>
            <a:pPr indent="0" lvl="0" marL="0" rtl="0" algn="l">
              <a:spcBef>
                <a:spcPts val="1000"/>
              </a:spcBef>
              <a:spcAft>
                <a:spcPts val="0"/>
              </a:spcAft>
              <a:buNone/>
            </a:pPr>
            <a:r>
              <a:t/>
            </a:r>
            <a:endParaRPr sz="2400">
              <a:solidFill>
                <a:srgbClr val="555555"/>
              </a:solidFill>
              <a:highlight>
                <a:srgbClr val="FFFFFF"/>
              </a:highlight>
              <a:latin typeface="Arial"/>
              <a:ea typeface="Arial"/>
              <a:cs typeface="Arial"/>
              <a:sym typeface="Arial"/>
            </a:endParaRPr>
          </a:p>
          <a:p>
            <a:pPr indent="0" lvl="0" marL="0" rtl="0" algn="l">
              <a:spcBef>
                <a:spcPts val="1000"/>
              </a:spcBef>
              <a:spcAft>
                <a:spcPts val="0"/>
              </a:spcAft>
              <a:buNone/>
            </a:pPr>
            <a:r>
              <a:rPr lang="en-US" sz="3600">
                <a:solidFill>
                  <a:srgbClr val="555555"/>
                </a:solidFill>
                <a:highlight>
                  <a:srgbClr val="FFFFFF"/>
                </a:highlight>
                <a:latin typeface="Arial"/>
                <a:ea typeface="Arial"/>
                <a:cs typeface="Arial"/>
                <a:sym typeface="Arial"/>
              </a:rPr>
              <a:t>What should such a system be comprised of? </a:t>
            </a:r>
            <a:endParaRPr sz="3600">
              <a:solidFill>
                <a:srgbClr val="555555"/>
              </a:solidFill>
              <a:highlight>
                <a:srgbClr val="FFFFFF"/>
              </a:highlight>
              <a:latin typeface="Arial"/>
              <a:ea typeface="Arial"/>
              <a:cs typeface="Arial"/>
              <a:sym typeface="Arial"/>
            </a:endParaRPr>
          </a:p>
        </p:txBody>
      </p:sp>
      <p:sp>
        <p:nvSpPr>
          <p:cNvPr id="92" name="Google Shape;92;p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0" st="0"/>
                                            </p:txEl>
                                          </p:spTgt>
                                        </p:tgtEl>
                                        <p:attrNameLst>
                                          <p:attrName>style.visibility</p:attrName>
                                        </p:attrNameLst>
                                      </p:cBhvr>
                                      <p:to>
                                        <p:strVal val="visible"/>
                                      </p:to>
                                    </p:set>
                                    <p:animEffect filter="fade" transition="in">
                                      <p:cBhvr>
                                        <p:cTn dur="1000"/>
                                        <p:tgtEl>
                                          <p:spTgt spid="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1" st="1"/>
                                            </p:txEl>
                                          </p:spTgt>
                                        </p:tgtEl>
                                        <p:attrNameLst>
                                          <p:attrName>style.visibility</p:attrName>
                                        </p:attrNameLst>
                                      </p:cBhvr>
                                      <p:to>
                                        <p:strVal val="visible"/>
                                      </p:to>
                                    </p:set>
                                    <p:animEffect filter="fade" transition="in">
                                      <p:cBhvr>
                                        <p:cTn dur="1000"/>
                                        <p:tgtEl>
                                          <p:spTgt spid="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2" st="2"/>
                                            </p:txEl>
                                          </p:spTgt>
                                        </p:tgtEl>
                                        <p:attrNameLst>
                                          <p:attrName>style.visibility</p:attrName>
                                        </p:attrNameLst>
                                      </p:cBhvr>
                                      <p:to>
                                        <p:strVal val="visible"/>
                                      </p:to>
                                    </p:set>
                                    <p:animEffect filter="fade" transition="in">
                                      <p:cBhvr>
                                        <p:cTn dur="1000"/>
                                        <p:tgtEl>
                                          <p:spTgt spid="9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txBox="1"/>
          <p:nvPr>
            <p:ph idx="4294967295" type="sldNum"/>
          </p:nvPr>
        </p:nvSpPr>
        <p:spPr>
          <a:xfrm>
            <a:off x="8610605" y="6356353"/>
            <a:ext cx="2743198"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255" name="Google Shape;255;p33"/>
          <p:cNvPicPr preferRelativeResize="0"/>
          <p:nvPr/>
        </p:nvPicPr>
        <p:blipFill rotWithShape="1">
          <a:blip r:embed="rId3">
            <a:alphaModFix/>
          </a:blip>
          <a:srcRect b="0" l="0" r="0" t="0"/>
          <a:stretch/>
        </p:blipFill>
        <p:spPr>
          <a:xfrm>
            <a:off x="174815" y="914790"/>
            <a:ext cx="5921188" cy="4148331"/>
          </a:xfrm>
          <a:prstGeom prst="rect">
            <a:avLst/>
          </a:prstGeom>
          <a:noFill/>
          <a:ln>
            <a:noFill/>
          </a:ln>
        </p:spPr>
      </p:pic>
      <p:pic>
        <p:nvPicPr>
          <p:cNvPr id="256" name="Google Shape;256;p33"/>
          <p:cNvPicPr preferRelativeResize="0"/>
          <p:nvPr/>
        </p:nvPicPr>
        <p:blipFill rotWithShape="1">
          <a:blip r:embed="rId4">
            <a:alphaModFix/>
          </a:blip>
          <a:srcRect b="0" l="0" r="0" t="0"/>
          <a:stretch/>
        </p:blipFill>
        <p:spPr>
          <a:xfrm>
            <a:off x="7013550" y="970250"/>
            <a:ext cx="5057425" cy="4638225"/>
          </a:xfrm>
          <a:prstGeom prst="rect">
            <a:avLst/>
          </a:prstGeom>
          <a:noFill/>
          <a:ln>
            <a:noFill/>
          </a:ln>
        </p:spPr>
      </p:pic>
      <p:sp>
        <p:nvSpPr>
          <p:cNvPr id="257" name="Google Shape;257;p33"/>
          <p:cNvSpPr/>
          <p:nvPr/>
        </p:nvSpPr>
        <p:spPr>
          <a:xfrm>
            <a:off x="12" y="328875"/>
            <a:ext cx="9144000" cy="5190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C588D"/>
              </a:buClr>
              <a:buSzPts val="800"/>
              <a:buFont typeface="Gill Sans"/>
              <a:buNone/>
            </a:pPr>
            <a:r>
              <a:rPr b="0" i="0" lang="en-US" sz="3200" u="none" cap="none" strike="noStrike">
                <a:solidFill>
                  <a:srgbClr val="0C588D"/>
                </a:solidFill>
                <a:latin typeface="Helvetica Neue"/>
                <a:ea typeface="Helvetica Neue"/>
                <a:cs typeface="Helvetica Neue"/>
                <a:sym typeface="Helvetica Neue"/>
              </a:rPr>
              <a:t>   OOI Components: Pioneer Array</a:t>
            </a:r>
            <a:endParaRPr/>
          </a:p>
        </p:txBody>
      </p:sp>
      <p:sp>
        <p:nvSpPr>
          <p:cNvPr id="258" name="Google Shape;258;p33"/>
          <p:cNvSpPr txBox="1"/>
          <p:nvPr/>
        </p:nvSpPr>
        <p:spPr>
          <a:xfrm>
            <a:off x="4864649" y="4246725"/>
            <a:ext cx="2327700" cy="1385100"/>
          </a:xfrm>
          <a:prstGeom prst="rect">
            <a:avLst/>
          </a:prstGeom>
          <a:noFill/>
          <a:ln>
            <a:noFill/>
          </a:ln>
        </p:spPr>
        <p:txBody>
          <a:bodyPr anchorCtr="0" anchor="t" bIns="45700" lIns="91425" spcFirstLastPara="1" rIns="91425" wrap="square" tIns="45700">
            <a:noAutofit/>
          </a:bodyPr>
          <a:lstStyle/>
          <a:p>
            <a:pPr indent="-111125" lvl="0" marL="111125"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Glider AUVs</a:t>
            </a:r>
            <a:endParaRPr/>
          </a:p>
          <a:p>
            <a:pPr indent="-111125" lvl="0" marL="111125"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Moorings</a:t>
            </a:r>
            <a:endParaRPr/>
          </a:p>
          <a:p>
            <a:pPr indent="-111125" lvl="0" marL="111125"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Profilers</a:t>
            </a:r>
            <a:endParaRPr/>
          </a:p>
          <a:p>
            <a:pPr indent="-111125" lvl="0" marL="111125"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Met Data</a:t>
            </a:r>
            <a:endParaRPr/>
          </a:p>
          <a:p>
            <a:pPr indent="-111125" lvl="0" marL="111125"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REMUS AUV (late 2016)</a:t>
            </a:r>
            <a:endParaRPr/>
          </a:p>
          <a:p>
            <a:pPr indent="-111125" lvl="0" marL="111125"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Telemetered &amp; recovered</a:t>
            </a:r>
            <a:endParaRPr/>
          </a:p>
        </p:txBody>
      </p:sp>
      <p:pic>
        <p:nvPicPr>
          <p:cNvPr id="259" name="Google Shape;259;p33"/>
          <p:cNvPicPr preferRelativeResize="0"/>
          <p:nvPr/>
        </p:nvPicPr>
        <p:blipFill rotWithShape="1">
          <a:blip r:embed="rId5">
            <a:alphaModFix/>
          </a:blip>
          <a:srcRect b="0" l="0" r="0" t="0"/>
          <a:stretch/>
        </p:blipFill>
        <p:spPr>
          <a:xfrm>
            <a:off x="448695" y="1483600"/>
            <a:ext cx="2150812" cy="1077388"/>
          </a:xfrm>
          <a:prstGeom prst="rect">
            <a:avLst/>
          </a:prstGeom>
          <a:noFill/>
          <a:ln>
            <a:noFill/>
          </a:ln>
          <a:effectLst>
            <a:outerShdw blurRad="50799" rotWithShape="0" algn="ctr" dir="2700000" dist="88900">
              <a:schemeClr val="dk1">
                <a:alpha val="40000"/>
              </a:schemeClr>
            </a:outerShdw>
          </a:effectLst>
        </p:spPr>
      </p:pic>
      <p:pic>
        <p:nvPicPr>
          <p:cNvPr id="260" name="Google Shape;260;p33"/>
          <p:cNvPicPr preferRelativeResize="0"/>
          <p:nvPr/>
        </p:nvPicPr>
        <p:blipFill rotWithShape="1">
          <a:blip r:embed="rId6">
            <a:alphaModFix/>
          </a:blip>
          <a:srcRect b="0" l="0" r="0" t="0"/>
          <a:stretch/>
        </p:blipFill>
        <p:spPr>
          <a:xfrm>
            <a:off x="10551062" y="4246728"/>
            <a:ext cx="1335042" cy="1585333"/>
          </a:xfrm>
          <a:prstGeom prst="rect">
            <a:avLst/>
          </a:prstGeom>
          <a:noFill/>
          <a:ln>
            <a:noFill/>
          </a:ln>
          <a:effectLst>
            <a:outerShdw blurRad="50799" rotWithShape="0" algn="ctr" dir="2700000" dist="88900">
              <a:schemeClr val="dk1">
                <a:alpha val="40000"/>
              </a:scheme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4"/>
          <p:cNvSpPr txBox="1"/>
          <p:nvPr>
            <p:ph type="title"/>
          </p:nvPr>
        </p:nvSpPr>
        <p:spPr>
          <a:xfrm>
            <a:off x="838200" y="365125"/>
            <a:ext cx="4035600" cy="1060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Pioneer MAB</a:t>
            </a:r>
            <a:endParaRPr/>
          </a:p>
        </p:txBody>
      </p:sp>
      <p:sp>
        <p:nvSpPr>
          <p:cNvPr id="267" name="Google Shape;267;p34"/>
          <p:cNvSpPr txBox="1"/>
          <p:nvPr>
            <p:ph idx="1" type="body"/>
          </p:nvPr>
        </p:nvSpPr>
        <p:spPr>
          <a:xfrm>
            <a:off x="838200" y="1519525"/>
            <a:ext cx="4035600" cy="4437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68" name="Google Shape;268;p3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9" name="Google Shape;269;p34"/>
          <p:cNvPicPr preferRelativeResize="0"/>
          <p:nvPr/>
        </p:nvPicPr>
        <p:blipFill>
          <a:blip r:embed="rId3">
            <a:alphaModFix/>
          </a:blip>
          <a:stretch>
            <a:fillRect/>
          </a:stretch>
        </p:blipFill>
        <p:spPr>
          <a:xfrm>
            <a:off x="5141975" y="507450"/>
            <a:ext cx="6858000" cy="5276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5"/>
          <p:cNvSpPr txBox="1"/>
          <p:nvPr>
            <p:ph idx="4294967295"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6" name="Google Shape;276;p35"/>
          <p:cNvSpPr txBox="1"/>
          <p:nvPr>
            <p:ph type="title"/>
          </p:nvPr>
        </p:nvSpPr>
        <p:spPr>
          <a:xfrm>
            <a:off x="692904" y="553856"/>
            <a:ext cx="8502300" cy="444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C588D"/>
              </a:buClr>
              <a:buSzPts val="800"/>
              <a:buFont typeface="Arial"/>
              <a:buNone/>
            </a:pPr>
            <a:r>
              <a:rPr i="0" lang="en-US" sz="3200" u="none" cap="none" strike="noStrike">
                <a:solidFill>
                  <a:srgbClr val="0C588D"/>
                </a:solidFill>
                <a:latin typeface="Helvetica Neue"/>
                <a:ea typeface="Helvetica Neue"/>
                <a:cs typeface="Helvetica Neue"/>
                <a:sym typeface="Helvetica Neue"/>
              </a:rPr>
              <a:t>Data Flow Chart</a:t>
            </a:r>
            <a:endParaRPr/>
          </a:p>
        </p:txBody>
      </p:sp>
      <p:sp>
        <p:nvSpPr>
          <p:cNvPr id="277" name="Google Shape;277;p35"/>
          <p:cNvSpPr txBox="1"/>
          <p:nvPr>
            <p:ph idx="4294967295" type="ftr"/>
          </p:nvPr>
        </p:nvSpPr>
        <p:spPr>
          <a:xfrm>
            <a:off x="1648885" y="6384925"/>
            <a:ext cx="239868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lt1"/>
                </a:solidFill>
                <a:latin typeface="Cambria"/>
                <a:ea typeface="Cambria"/>
                <a:cs typeface="Cambria"/>
                <a:sym typeface="Cambria"/>
              </a:rPr>
              <a:t>2018 Ocean Sciences Meeting</a:t>
            </a:r>
            <a:endParaRPr sz="1100">
              <a:solidFill>
                <a:schemeClr val="lt1"/>
              </a:solidFill>
              <a:latin typeface="Cambria"/>
              <a:ea typeface="Cambria"/>
              <a:cs typeface="Cambria"/>
              <a:sym typeface="Cambria"/>
            </a:endParaRPr>
          </a:p>
        </p:txBody>
      </p:sp>
      <p:sp>
        <p:nvSpPr>
          <p:cNvPr id="278" name="Google Shape;278;p35"/>
          <p:cNvSpPr txBox="1"/>
          <p:nvPr>
            <p:ph idx="1" type="body"/>
          </p:nvPr>
        </p:nvSpPr>
        <p:spPr>
          <a:xfrm>
            <a:off x="430928" y="1537909"/>
            <a:ext cx="3882813" cy="4109919"/>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590"/>
              <a:buNone/>
            </a:pPr>
            <a:r>
              <a:rPr lang="en-US" sz="2590" u="sng">
                <a:latin typeface="Arial"/>
                <a:ea typeface="Arial"/>
                <a:cs typeface="Arial"/>
                <a:sym typeface="Arial"/>
              </a:rPr>
              <a:t>Data types</a:t>
            </a:r>
            <a:r>
              <a:rPr lang="en-US" sz="2590">
                <a:latin typeface="Arial"/>
                <a:ea typeface="Arial"/>
                <a:cs typeface="Arial"/>
                <a:sym typeface="Arial"/>
              </a:rPr>
              <a:t>:</a:t>
            </a:r>
            <a:endParaRPr/>
          </a:p>
          <a:p>
            <a:pPr indent="-228600" lvl="0" marL="228600" rtl="0" algn="l">
              <a:lnSpc>
                <a:spcPct val="80000"/>
              </a:lnSpc>
              <a:spcBef>
                <a:spcPts val="1000"/>
              </a:spcBef>
              <a:spcAft>
                <a:spcPts val="0"/>
              </a:spcAft>
              <a:buClr>
                <a:schemeClr val="dk1"/>
              </a:buClr>
              <a:buSzPts val="2590"/>
              <a:buChar char="•"/>
            </a:pPr>
            <a:r>
              <a:rPr lang="en-US" sz="2590">
                <a:latin typeface="Arial"/>
                <a:ea typeface="Arial"/>
                <a:cs typeface="Arial"/>
                <a:sym typeface="Arial"/>
              </a:rPr>
              <a:t>Telemetered Data</a:t>
            </a:r>
            <a:endParaRPr/>
          </a:p>
          <a:p>
            <a:pPr indent="-228600" lvl="0" marL="228600" rtl="0" algn="l">
              <a:lnSpc>
                <a:spcPct val="80000"/>
              </a:lnSpc>
              <a:spcBef>
                <a:spcPts val="1000"/>
              </a:spcBef>
              <a:spcAft>
                <a:spcPts val="0"/>
              </a:spcAft>
              <a:buClr>
                <a:schemeClr val="dk1"/>
              </a:buClr>
              <a:buSzPts val="2590"/>
              <a:buChar char="•"/>
            </a:pPr>
            <a:r>
              <a:rPr lang="en-US" sz="2590">
                <a:latin typeface="Arial"/>
                <a:ea typeface="Arial"/>
                <a:cs typeface="Arial"/>
                <a:sym typeface="Arial"/>
              </a:rPr>
              <a:t>Recovered Data</a:t>
            </a:r>
            <a:endParaRPr/>
          </a:p>
          <a:p>
            <a:pPr indent="-228600" lvl="0" marL="228600" rtl="0" algn="l">
              <a:lnSpc>
                <a:spcPct val="80000"/>
              </a:lnSpc>
              <a:spcBef>
                <a:spcPts val="1000"/>
              </a:spcBef>
              <a:spcAft>
                <a:spcPts val="0"/>
              </a:spcAft>
              <a:buClr>
                <a:schemeClr val="dk1"/>
              </a:buClr>
              <a:buSzPts val="2590"/>
              <a:buChar char="•"/>
            </a:pPr>
            <a:r>
              <a:rPr lang="en-US" sz="2590">
                <a:latin typeface="Arial"/>
                <a:ea typeface="Arial"/>
                <a:cs typeface="Arial"/>
                <a:sym typeface="Arial"/>
              </a:rPr>
              <a:t>Streamed Data</a:t>
            </a:r>
            <a:endParaRPr/>
          </a:p>
          <a:p>
            <a:pPr indent="-228600" lvl="0" marL="228600" rtl="0" algn="l">
              <a:lnSpc>
                <a:spcPct val="80000"/>
              </a:lnSpc>
              <a:spcBef>
                <a:spcPts val="1000"/>
              </a:spcBef>
              <a:spcAft>
                <a:spcPts val="0"/>
              </a:spcAft>
              <a:buClr>
                <a:schemeClr val="dk1"/>
              </a:buClr>
              <a:buSzPts val="2590"/>
              <a:buChar char="•"/>
            </a:pPr>
            <a:r>
              <a:rPr lang="en-US" sz="2590">
                <a:latin typeface="Arial"/>
                <a:ea typeface="Arial"/>
                <a:cs typeface="Arial"/>
                <a:sym typeface="Arial"/>
              </a:rPr>
              <a:t>Shipboard Data</a:t>
            </a:r>
            <a:endParaRPr/>
          </a:p>
          <a:p>
            <a:pPr indent="-228600" lvl="0" marL="228600" rtl="0" algn="l">
              <a:lnSpc>
                <a:spcPct val="80000"/>
              </a:lnSpc>
              <a:spcBef>
                <a:spcPts val="1000"/>
              </a:spcBef>
              <a:spcAft>
                <a:spcPts val="0"/>
              </a:spcAft>
              <a:buClr>
                <a:schemeClr val="dk1"/>
              </a:buClr>
              <a:buSzPts val="2590"/>
              <a:buChar char="•"/>
            </a:pPr>
            <a:r>
              <a:rPr lang="en-US" sz="2590">
                <a:latin typeface="Arial"/>
                <a:ea typeface="Arial"/>
                <a:cs typeface="Arial"/>
                <a:sym typeface="Arial"/>
              </a:rPr>
              <a:t>Metadata (CF 1.6)</a:t>
            </a:r>
            <a:endParaRPr/>
          </a:p>
          <a:p>
            <a:pPr indent="-64135" lvl="0" marL="228600" rtl="0" algn="l">
              <a:lnSpc>
                <a:spcPct val="80000"/>
              </a:lnSpc>
              <a:spcBef>
                <a:spcPts val="1000"/>
              </a:spcBef>
              <a:spcAft>
                <a:spcPts val="0"/>
              </a:spcAft>
              <a:buClr>
                <a:schemeClr val="dk1"/>
              </a:buClr>
              <a:buSzPts val="2590"/>
              <a:buNone/>
            </a:pPr>
            <a:r>
              <a:t/>
            </a:r>
            <a:endParaRPr sz="2590">
              <a:latin typeface="Arial"/>
              <a:ea typeface="Arial"/>
              <a:cs typeface="Arial"/>
              <a:sym typeface="Arial"/>
            </a:endParaRPr>
          </a:p>
          <a:p>
            <a:pPr indent="0" lvl="0" marL="0" rtl="0" algn="l">
              <a:lnSpc>
                <a:spcPct val="80000"/>
              </a:lnSpc>
              <a:spcBef>
                <a:spcPts val="1000"/>
              </a:spcBef>
              <a:spcAft>
                <a:spcPts val="0"/>
              </a:spcAft>
              <a:buClr>
                <a:schemeClr val="dk1"/>
              </a:buClr>
              <a:buSzPts val="2590"/>
              <a:buNone/>
            </a:pPr>
            <a:r>
              <a:rPr lang="en-US" sz="2590" u="sng">
                <a:latin typeface="Arial"/>
                <a:ea typeface="Arial"/>
                <a:cs typeface="Arial"/>
                <a:sym typeface="Arial"/>
              </a:rPr>
              <a:t>Data product levels</a:t>
            </a:r>
            <a:r>
              <a:rPr lang="en-US" sz="2590">
                <a:latin typeface="Arial"/>
                <a:ea typeface="Arial"/>
                <a:cs typeface="Arial"/>
                <a:sym typeface="Arial"/>
              </a:rPr>
              <a:t>:</a:t>
            </a:r>
            <a:endParaRPr/>
          </a:p>
          <a:p>
            <a:pPr indent="-228600" lvl="0" marL="228600" rtl="0" algn="l">
              <a:lnSpc>
                <a:spcPct val="80000"/>
              </a:lnSpc>
              <a:spcBef>
                <a:spcPts val="1000"/>
              </a:spcBef>
              <a:spcAft>
                <a:spcPts val="0"/>
              </a:spcAft>
              <a:buClr>
                <a:schemeClr val="dk1"/>
              </a:buClr>
              <a:buSzPts val="2590"/>
              <a:buChar char="•"/>
            </a:pPr>
            <a:r>
              <a:rPr lang="en-US" sz="2590">
                <a:latin typeface="Arial"/>
                <a:ea typeface="Arial"/>
                <a:cs typeface="Arial"/>
                <a:sym typeface="Arial"/>
              </a:rPr>
              <a:t>Raw, L0, L1, L2</a:t>
            </a:r>
            <a:endParaRPr/>
          </a:p>
        </p:txBody>
      </p:sp>
      <p:pic>
        <p:nvPicPr>
          <p:cNvPr id="279" name="Google Shape;279;p35"/>
          <p:cNvPicPr preferRelativeResize="0"/>
          <p:nvPr/>
        </p:nvPicPr>
        <p:blipFill rotWithShape="1">
          <a:blip r:embed="rId3">
            <a:alphaModFix/>
          </a:blip>
          <a:srcRect b="0" l="0" r="0" t="0"/>
          <a:stretch/>
        </p:blipFill>
        <p:spPr>
          <a:xfrm>
            <a:off x="4399830" y="1191959"/>
            <a:ext cx="7170562" cy="4801817"/>
          </a:xfrm>
          <a:prstGeom prst="rect">
            <a:avLst/>
          </a:prstGeom>
          <a:noFill/>
          <a:ln>
            <a:noFill/>
          </a:ln>
        </p:spPr>
      </p:pic>
    </p:spTree>
  </p:cSld>
  <p:clrMapOvr>
    <a:masterClrMapping/>
  </p:clrMapOvr>
  <mc:AlternateContent>
    <mc:Choice Requires="p14">
      <p:transition spd="slow" p14:dur="26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idx="4294967295"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9" name="Google Shape;99;p16"/>
          <p:cNvSpPr txBox="1"/>
          <p:nvPr>
            <p:ph type="title"/>
          </p:nvPr>
        </p:nvSpPr>
        <p:spPr>
          <a:xfrm>
            <a:off x="1349333" y="362270"/>
            <a:ext cx="8229600" cy="609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959"/>
              <a:buFont typeface="Calibri"/>
              <a:buNone/>
            </a:pPr>
            <a:r>
              <a:rPr lang="en-US" sz="3959">
                <a:solidFill>
                  <a:srgbClr val="000000"/>
                </a:solidFill>
              </a:rPr>
              <a:t>What and where was OOI built?</a:t>
            </a:r>
            <a:endParaRPr/>
          </a:p>
        </p:txBody>
      </p:sp>
      <p:pic>
        <p:nvPicPr>
          <p:cNvPr descr="OOI_map_new004.jpg" id="100" name="Google Shape;100;p16"/>
          <p:cNvPicPr preferRelativeResize="0"/>
          <p:nvPr/>
        </p:nvPicPr>
        <p:blipFill rotWithShape="1">
          <a:blip r:embed="rId3">
            <a:alphaModFix/>
          </a:blip>
          <a:srcRect b="0" l="0" r="0" t="0"/>
          <a:stretch/>
        </p:blipFill>
        <p:spPr>
          <a:xfrm>
            <a:off x="347461" y="1319252"/>
            <a:ext cx="4083050" cy="4495800"/>
          </a:xfrm>
          <a:prstGeom prst="rect">
            <a:avLst/>
          </a:prstGeom>
          <a:noFill/>
          <a:ln>
            <a:noFill/>
          </a:ln>
        </p:spPr>
      </p:pic>
      <p:sp>
        <p:nvSpPr>
          <p:cNvPr id="101" name="Google Shape;101;p16"/>
          <p:cNvSpPr txBox="1"/>
          <p:nvPr/>
        </p:nvSpPr>
        <p:spPr>
          <a:xfrm>
            <a:off x="856013" y="3336320"/>
            <a:ext cx="2057400" cy="2308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rgbClr val="FFFF00"/>
              </a:solidFill>
              <a:latin typeface="Cambria"/>
              <a:ea typeface="Cambria"/>
              <a:cs typeface="Cambria"/>
              <a:sym typeface="Cambria"/>
            </a:endParaRPr>
          </a:p>
        </p:txBody>
      </p:sp>
      <p:sp>
        <p:nvSpPr>
          <p:cNvPr id="102" name="Google Shape;102;p16"/>
          <p:cNvSpPr txBox="1"/>
          <p:nvPr/>
        </p:nvSpPr>
        <p:spPr>
          <a:xfrm>
            <a:off x="4625676" y="1143400"/>
            <a:ext cx="7566300" cy="4616700"/>
          </a:xfrm>
          <a:prstGeom prst="rect">
            <a:avLst/>
          </a:prstGeom>
          <a:noFill/>
          <a:ln>
            <a:noFill/>
          </a:ln>
        </p:spPr>
        <p:txBody>
          <a:bodyPr anchorCtr="0" anchor="t" bIns="45700" lIns="91425" spcFirstLastPara="1" rIns="91425" wrap="square" tIns="45700">
            <a:noAutofit/>
          </a:bodyPr>
          <a:lstStyle/>
          <a:p>
            <a:pPr indent="-184150" lvl="0" marL="171450" marR="0" rtl="0" algn="l">
              <a:spcBef>
                <a:spcPts val="0"/>
              </a:spcBef>
              <a:spcAft>
                <a:spcPts val="0"/>
              </a:spcAft>
              <a:buClr>
                <a:schemeClr val="dk1"/>
              </a:buClr>
              <a:buSzPts val="2000"/>
              <a:buFont typeface="Cambria"/>
              <a:buChar char="-"/>
            </a:pPr>
            <a:r>
              <a:rPr i="0" lang="en-US" sz="2000" u="none" cap="none" strike="noStrike">
                <a:solidFill>
                  <a:schemeClr val="dk1"/>
                </a:solidFill>
                <a:latin typeface="Cambria"/>
                <a:ea typeface="Cambria"/>
                <a:cs typeface="Cambria"/>
                <a:sym typeface="Cambria"/>
              </a:rPr>
              <a:t>A distributed network of fully open access data for sustained periods open to anyone with open access to the web the democratization of oceanography</a:t>
            </a:r>
            <a:endParaRPr sz="2000">
              <a:latin typeface="Cambria"/>
              <a:ea typeface="Cambria"/>
              <a:cs typeface="Cambria"/>
              <a:sym typeface="Cambria"/>
            </a:endParaRPr>
          </a:p>
          <a:p>
            <a:pPr indent="-184150" lvl="0" marL="171450" marR="0" rtl="0" algn="l">
              <a:spcBef>
                <a:spcPts val="0"/>
              </a:spcBef>
              <a:spcAft>
                <a:spcPts val="0"/>
              </a:spcAft>
              <a:buClr>
                <a:schemeClr val="dk1"/>
              </a:buClr>
              <a:buSzPts val="2000"/>
              <a:buFont typeface="Cambria"/>
              <a:buChar char="-"/>
            </a:pPr>
            <a:r>
              <a:rPr i="0" lang="en-US" sz="2000" u="none" cap="none" strike="noStrike">
                <a:solidFill>
                  <a:schemeClr val="dk1"/>
                </a:solidFill>
                <a:latin typeface="Cambria"/>
                <a:ea typeface="Cambria"/>
                <a:cs typeface="Cambria"/>
                <a:sym typeface="Cambria"/>
              </a:rPr>
              <a:t> Ability to characterize the importance of episodic versus seasonal, annual variability over eddy, shelf and plate scales</a:t>
            </a:r>
            <a:endParaRPr sz="2000">
              <a:latin typeface="Cambria"/>
              <a:ea typeface="Cambria"/>
              <a:cs typeface="Cambria"/>
              <a:sym typeface="Cambria"/>
            </a:endParaRPr>
          </a:p>
          <a:p>
            <a:pPr indent="-184150" lvl="0" marL="171450" marR="0" rtl="0" algn="l">
              <a:spcBef>
                <a:spcPts val="0"/>
              </a:spcBef>
              <a:spcAft>
                <a:spcPts val="0"/>
              </a:spcAft>
              <a:buClr>
                <a:schemeClr val="dk1"/>
              </a:buClr>
              <a:buSzPts val="2000"/>
              <a:buFont typeface="Cambria"/>
              <a:buChar char="-"/>
            </a:pPr>
            <a:r>
              <a:rPr i="0" lang="en-US" sz="2000" u="none" cap="none" strike="noStrike">
                <a:solidFill>
                  <a:schemeClr val="dk1"/>
                </a:solidFill>
                <a:latin typeface="Cambria"/>
                <a:ea typeface="Cambria"/>
                <a:cs typeface="Cambria"/>
                <a:sym typeface="Cambria"/>
              </a:rPr>
              <a:t>&gt;800 unique sensors deployed at any given time on the network</a:t>
            </a:r>
            <a:endParaRPr sz="2000">
              <a:latin typeface="Cambria"/>
              <a:ea typeface="Cambria"/>
              <a:cs typeface="Cambria"/>
              <a:sym typeface="Cambria"/>
            </a:endParaRPr>
          </a:p>
          <a:p>
            <a:pPr indent="-184150" lvl="0" marL="171450" marR="0" rtl="0" algn="l">
              <a:spcBef>
                <a:spcPts val="0"/>
              </a:spcBef>
              <a:spcAft>
                <a:spcPts val="0"/>
              </a:spcAft>
              <a:buClr>
                <a:schemeClr val="dk1"/>
              </a:buClr>
              <a:buSzPts val="2000"/>
              <a:buFont typeface="Cambria"/>
              <a:buChar char="-"/>
            </a:pPr>
            <a:r>
              <a:rPr i="0" lang="en-US" sz="2000" u="none" cap="none" strike="noStrike">
                <a:solidFill>
                  <a:schemeClr val="dk1"/>
                </a:solidFill>
                <a:latin typeface="Cambria"/>
                <a:ea typeface="Cambria"/>
                <a:cs typeface="Cambria"/>
                <a:sym typeface="Cambria"/>
              </a:rPr>
              <a:t>A network capable of absorbing new sensors as they are developed by the wider scientific community</a:t>
            </a:r>
            <a:endParaRPr sz="2000">
              <a:latin typeface="Cambria"/>
              <a:ea typeface="Cambria"/>
              <a:cs typeface="Cambria"/>
              <a:sym typeface="Cambria"/>
            </a:endParaRPr>
          </a:p>
          <a:p>
            <a:pPr indent="-184150" lvl="0" marL="171450" marR="0" rtl="0" algn="l">
              <a:spcBef>
                <a:spcPts val="0"/>
              </a:spcBef>
              <a:spcAft>
                <a:spcPts val="0"/>
              </a:spcAft>
              <a:buClr>
                <a:schemeClr val="dk1"/>
              </a:buClr>
              <a:buSzPts val="2000"/>
              <a:buFont typeface="Cambria"/>
              <a:buChar char="-"/>
            </a:pPr>
            <a:r>
              <a:rPr i="0" lang="en-US" sz="2000" u="none" cap="none" strike="noStrike">
                <a:solidFill>
                  <a:schemeClr val="dk1"/>
                </a:solidFill>
                <a:latin typeface="Cambria"/>
                <a:ea typeface="Cambria"/>
                <a:cs typeface="Cambria"/>
                <a:sym typeface="Cambria"/>
              </a:rPr>
              <a:t>A scalable cyber infrastructure providing a service orientated architecture </a:t>
            </a:r>
            <a:endParaRPr sz="2000">
              <a:latin typeface="Cambria"/>
              <a:ea typeface="Cambria"/>
              <a:cs typeface="Cambria"/>
              <a:sym typeface="Cambria"/>
            </a:endParaRPr>
          </a:p>
          <a:p>
            <a:pPr indent="-184150" lvl="0" marL="171450" marR="0" rtl="0" algn="l">
              <a:spcBef>
                <a:spcPts val="0"/>
              </a:spcBef>
              <a:spcAft>
                <a:spcPts val="0"/>
              </a:spcAft>
              <a:buClr>
                <a:schemeClr val="dk1"/>
              </a:buClr>
              <a:buSzPts val="2000"/>
              <a:buFont typeface="Cambria"/>
              <a:buChar char="-"/>
            </a:pPr>
            <a:r>
              <a:rPr i="0" lang="en-US" sz="2000" u="none" cap="none" strike="noStrike">
                <a:solidFill>
                  <a:schemeClr val="dk1"/>
                </a:solidFill>
                <a:latin typeface="Cambria"/>
                <a:ea typeface="Cambria"/>
                <a:cs typeface="Cambria"/>
                <a:sym typeface="Cambria"/>
              </a:rPr>
              <a:t>A system that provides web service data management with visualization </a:t>
            </a:r>
            <a:endParaRPr sz="2000">
              <a:latin typeface="Cambria"/>
              <a:ea typeface="Cambria"/>
              <a:cs typeface="Cambria"/>
              <a:sym typeface="Cambria"/>
            </a:endParaRPr>
          </a:p>
          <a:p>
            <a:pPr indent="-184150" lvl="0" marL="171450" marR="0" rtl="0" algn="l">
              <a:spcBef>
                <a:spcPts val="0"/>
              </a:spcBef>
              <a:spcAft>
                <a:spcPts val="0"/>
              </a:spcAft>
              <a:buClr>
                <a:schemeClr val="dk1"/>
              </a:buClr>
              <a:buSzPts val="2000"/>
              <a:buFont typeface="Cambria"/>
              <a:buChar char="-"/>
            </a:pPr>
            <a:r>
              <a:rPr i="0" lang="en-US" sz="2000" u="none" cap="none" strike="noStrike">
                <a:solidFill>
                  <a:schemeClr val="dk1"/>
                </a:solidFill>
                <a:latin typeface="Cambria"/>
                <a:ea typeface="Cambria"/>
                <a:cs typeface="Cambria"/>
                <a:sym typeface="Cambria"/>
              </a:rPr>
              <a:t>An integrated education and public engagement suite of tools that can be directly integrated into undergraduate education modules</a:t>
            </a:r>
            <a:endParaRPr sz="2000">
              <a:latin typeface="Cambria"/>
              <a:ea typeface="Cambria"/>
              <a:cs typeface="Cambria"/>
              <a:sym typeface="Cambria"/>
            </a:endParaRPr>
          </a:p>
          <a:p>
            <a:pPr indent="-171450" lvl="0" marL="171450" marR="0" rtl="0" algn="l">
              <a:spcBef>
                <a:spcPts val="0"/>
              </a:spcBef>
              <a:spcAft>
                <a:spcPts val="0"/>
              </a:spcAft>
              <a:buNone/>
            </a:pPr>
            <a:r>
              <a:t/>
            </a:r>
            <a:endParaRPr i="0" sz="2000" u="none" cap="none" strike="noStrike">
              <a:solidFill>
                <a:schemeClr val="dk1"/>
              </a:solidFill>
              <a:latin typeface="Cambria"/>
              <a:ea typeface="Cambria"/>
              <a:cs typeface="Cambria"/>
              <a:sym typeface="Cambria"/>
            </a:endParaRPr>
          </a:p>
          <a:p>
            <a:pPr indent="-57150" lvl="0" marL="171450" marR="0" rtl="0" algn="l">
              <a:spcBef>
                <a:spcPts val="0"/>
              </a:spcBef>
              <a:spcAft>
                <a:spcPts val="0"/>
              </a:spcAft>
              <a:buClr>
                <a:schemeClr val="dk1"/>
              </a:buClr>
              <a:buSzPts val="1800"/>
              <a:buFont typeface="Cambria"/>
              <a:buNone/>
            </a:pPr>
            <a:r>
              <a:t/>
            </a:r>
            <a:endParaRPr i="0" sz="2000" u="none" cap="none" strike="noStrike">
              <a:solidFill>
                <a:schemeClr val="dk1"/>
              </a:solidFill>
              <a:latin typeface="Cambria"/>
              <a:ea typeface="Cambria"/>
              <a:cs typeface="Cambria"/>
              <a:sym typeface="Cambria"/>
            </a:endParaRPr>
          </a:p>
          <a:p>
            <a:pPr indent="-57150" lvl="0" marL="171450" marR="0" rtl="0" algn="l">
              <a:spcBef>
                <a:spcPts val="0"/>
              </a:spcBef>
              <a:spcAft>
                <a:spcPts val="0"/>
              </a:spcAft>
              <a:buClr>
                <a:schemeClr val="dk1"/>
              </a:buClr>
              <a:buSzPts val="1800"/>
              <a:buFont typeface="Cambria"/>
              <a:buNone/>
            </a:pPr>
            <a:r>
              <a:t/>
            </a:r>
            <a:endParaRPr i="0" sz="2000" u="none" cap="none" strike="noStrike">
              <a:solidFill>
                <a:schemeClr val="dk1"/>
              </a:solidFill>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09" name="Google Shape;109;p17"/>
          <p:cNvSpPr txBox="1"/>
          <p:nvPr>
            <p:ph idx="1" type="body"/>
          </p:nvPr>
        </p:nvSpPr>
        <p:spPr>
          <a:xfrm>
            <a:off x="838200" y="1519518"/>
            <a:ext cx="10515600" cy="4437529"/>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10" name="Google Shape;11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Users\Jack\Documents\observatories\OOI\RSN\science_themes_CEV.jpg" id="111" name="Google Shape;111;p17"/>
          <p:cNvPicPr preferRelativeResize="0"/>
          <p:nvPr/>
        </p:nvPicPr>
        <p:blipFill rotWithShape="1">
          <a:blip r:embed="rId3">
            <a:alphaModFix/>
          </a:blip>
          <a:srcRect b="0" l="0" r="0" t="0"/>
          <a:stretch/>
        </p:blipFill>
        <p:spPr>
          <a:xfrm>
            <a:off x="0" y="0"/>
            <a:ext cx="12192000" cy="5978769"/>
          </a:xfrm>
          <a:prstGeom prst="rect">
            <a:avLst/>
          </a:prstGeom>
          <a:noFill/>
          <a:ln>
            <a:noFill/>
          </a:ln>
        </p:spPr>
      </p:pic>
      <p:sp>
        <p:nvSpPr>
          <p:cNvPr id="112" name="Google Shape;112;p17"/>
          <p:cNvSpPr txBox="1"/>
          <p:nvPr/>
        </p:nvSpPr>
        <p:spPr>
          <a:xfrm>
            <a:off x="0" y="4371110"/>
            <a:ext cx="12192000" cy="16105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Cambria"/>
                <a:ea typeface="Cambria"/>
                <a:cs typeface="Cambria"/>
                <a:sym typeface="Cambria"/>
              </a:rPr>
              <a:t>Global Biogeochemistry and Carbon Cycling			Ocean-Atmosphere Exchange</a:t>
            </a:r>
            <a:endParaRPr/>
          </a:p>
          <a:p>
            <a:pPr indent="0" lvl="0" marL="0" marR="0" rtl="0" algn="ctr">
              <a:lnSpc>
                <a:spcPct val="90000"/>
              </a:lnSpc>
              <a:spcBef>
                <a:spcPts val="1000"/>
              </a:spcBef>
              <a:spcAft>
                <a:spcPts val="0"/>
              </a:spcAft>
              <a:buClr>
                <a:schemeClr val="dk1"/>
              </a:buClr>
              <a:buSzPts val="1800"/>
              <a:buFont typeface="Arial"/>
              <a:buNone/>
            </a:pPr>
            <a:r>
              <a:rPr b="0" i="0" lang="en-US" sz="1800" u="none" cap="none" strike="noStrike">
                <a:solidFill>
                  <a:schemeClr val="dk1"/>
                </a:solidFill>
                <a:latin typeface="Cambria"/>
                <a:ea typeface="Cambria"/>
                <a:cs typeface="Cambria"/>
                <a:sym typeface="Cambria"/>
              </a:rPr>
              <a:t>Ocean Circulation, Mixing and Ecosystems			Climate Variability and Ecosystems</a:t>
            </a:r>
            <a:endParaRPr/>
          </a:p>
          <a:p>
            <a:pPr indent="0" lvl="0" marL="0" marR="0" rtl="0" algn="ctr">
              <a:lnSpc>
                <a:spcPct val="90000"/>
              </a:lnSpc>
              <a:spcBef>
                <a:spcPts val="1000"/>
              </a:spcBef>
              <a:spcAft>
                <a:spcPts val="0"/>
              </a:spcAft>
              <a:buClr>
                <a:schemeClr val="dk1"/>
              </a:buClr>
              <a:buSzPts val="1800"/>
              <a:buFont typeface="Arial"/>
              <a:buNone/>
            </a:pPr>
            <a:r>
              <a:rPr b="0" i="0" lang="en-US" sz="1800" u="none" cap="none" strike="noStrike">
                <a:solidFill>
                  <a:schemeClr val="dk1"/>
                </a:solidFill>
                <a:latin typeface="Cambria"/>
                <a:ea typeface="Cambria"/>
                <a:cs typeface="Cambria"/>
                <a:sym typeface="Cambria"/>
              </a:rPr>
              <a:t>Coastal Ocean Dynamics and Ecosystems - Hypoxia on Continental Shelves</a:t>
            </a:r>
            <a:endParaRPr/>
          </a:p>
          <a:p>
            <a:pPr indent="0" lvl="0" marL="0" marR="0" rtl="0" algn="ctr">
              <a:lnSpc>
                <a:spcPct val="90000"/>
              </a:lnSpc>
              <a:spcBef>
                <a:spcPts val="1000"/>
              </a:spcBef>
              <a:spcAft>
                <a:spcPts val="0"/>
              </a:spcAft>
              <a:buClr>
                <a:schemeClr val="dk1"/>
              </a:buClr>
              <a:buSzPts val="1800"/>
              <a:buFont typeface="Arial"/>
              <a:buNone/>
            </a:pPr>
            <a:r>
              <a:rPr b="0" i="0" lang="en-US" sz="1800" u="none" cap="none" strike="noStrike">
                <a:solidFill>
                  <a:schemeClr val="dk1"/>
                </a:solidFill>
                <a:latin typeface="Cambria"/>
                <a:ea typeface="Cambria"/>
                <a:cs typeface="Cambria"/>
                <a:sym typeface="Cambria"/>
              </a:rPr>
              <a:t>Coastal Ocean Dynamics and Ecosystems - Shelf/Slope Exchange</a:t>
            </a:r>
            <a:endParaRPr/>
          </a:p>
        </p:txBody>
      </p:sp>
      <p:sp>
        <p:nvSpPr>
          <p:cNvPr id="113" name="Google Shape;113;p17"/>
          <p:cNvSpPr txBox="1"/>
          <p:nvPr/>
        </p:nvSpPr>
        <p:spPr>
          <a:xfrm>
            <a:off x="9964467" y="228601"/>
            <a:ext cx="1531317"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rgbClr val="FFFFFF"/>
                </a:solidFill>
                <a:latin typeface="Cambria"/>
                <a:ea typeface="Cambria"/>
                <a:cs typeface="Cambria"/>
                <a:sym typeface="Cambria"/>
              </a:rPr>
              <a:t>UW CEV Graphics</a:t>
            </a:r>
            <a:endParaRPr/>
          </a:p>
        </p:txBody>
      </p:sp>
      <p:sp>
        <p:nvSpPr>
          <p:cNvPr id="114" name="Google Shape;114;p17"/>
          <p:cNvSpPr txBox="1"/>
          <p:nvPr/>
        </p:nvSpPr>
        <p:spPr>
          <a:xfrm>
            <a:off x="52407" y="-5991"/>
            <a:ext cx="1653017"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4400" u="none" cap="none" strike="noStrike">
                <a:solidFill>
                  <a:schemeClr val="lt1"/>
                </a:solidFill>
                <a:latin typeface="Cambria"/>
                <a:ea typeface="Cambria"/>
                <a:cs typeface="Cambria"/>
                <a:sym typeface="Cambria"/>
              </a:rPr>
              <a:t>WHY?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idx="4294967295" type="sldNum"/>
          </p:nvPr>
        </p:nvSpPr>
        <p:spPr>
          <a:xfrm>
            <a:off x="8610605" y="6356353"/>
            <a:ext cx="2743198"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OOI_map_new004.jpg" id="120" name="Google Shape;120;p18"/>
          <p:cNvPicPr preferRelativeResize="0"/>
          <p:nvPr/>
        </p:nvPicPr>
        <p:blipFill rotWithShape="1">
          <a:blip r:embed="rId3">
            <a:alphaModFix/>
          </a:blip>
          <a:srcRect b="0" l="0" r="0" t="0"/>
          <a:stretch/>
        </p:blipFill>
        <p:spPr>
          <a:xfrm>
            <a:off x="904979" y="1447800"/>
            <a:ext cx="4083049" cy="4495800"/>
          </a:xfrm>
          <a:prstGeom prst="rect">
            <a:avLst/>
          </a:prstGeom>
          <a:noFill/>
          <a:ln>
            <a:noFill/>
          </a:ln>
        </p:spPr>
      </p:pic>
      <p:sp>
        <p:nvSpPr>
          <p:cNvPr id="121" name="Google Shape;121;p18"/>
          <p:cNvSpPr/>
          <p:nvPr/>
        </p:nvSpPr>
        <p:spPr>
          <a:xfrm>
            <a:off x="-19413" y="609600"/>
            <a:ext cx="9144000" cy="519112"/>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C588D"/>
              </a:buClr>
              <a:buSzPts val="800"/>
              <a:buFont typeface="Gill Sans"/>
              <a:buNone/>
            </a:pPr>
            <a:r>
              <a:rPr b="0" i="0" lang="en-US" sz="3200" u="none" cap="none" strike="noStrike">
                <a:solidFill>
                  <a:srgbClr val="0C588D"/>
                </a:solidFill>
                <a:latin typeface="Helvetica Neue"/>
                <a:ea typeface="Helvetica Neue"/>
                <a:cs typeface="Helvetica Neue"/>
                <a:sym typeface="Helvetica Neue"/>
              </a:rPr>
              <a:t>   OOI By the Numbers</a:t>
            </a:r>
            <a:endParaRPr/>
          </a:p>
        </p:txBody>
      </p:sp>
      <p:sp>
        <p:nvSpPr>
          <p:cNvPr id="122" name="Google Shape;122;p18"/>
          <p:cNvSpPr txBox="1"/>
          <p:nvPr/>
        </p:nvSpPr>
        <p:spPr>
          <a:xfrm>
            <a:off x="7428563" y="1254671"/>
            <a:ext cx="5072164" cy="4616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50"/>
              <a:buFont typeface="Arial"/>
              <a:buNone/>
            </a:pPr>
            <a:r>
              <a:rPr b="0" i="0" lang="en-US" sz="2200" u="none" cap="none" strike="noStrike">
                <a:solidFill>
                  <a:srgbClr val="000000"/>
                </a:solidFill>
                <a:latin typeface="Arial"/>
                <a:ea typeface="Arial"/>
                <a:cs typeface="Arial"/>
                <a:sym typeface="Arial"/>
              </a:rPr>
              <a:t>Arrays</a:t>
            </a:r>
            <a:endParaRPr/>
          </a:p>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4 Global, Pioneer, Endurance, Cabled</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
              <a:buFont typeface="Arial"/>
              <a:buNone/>
            </a:pPr>
            <a:r>
              <a:rPr b="0" i="0" lang="en-US" sz="2200" u="none" cap="none" strike="noStrike">
                <a:solidFill>
                  <a:srgbClr val="000000"/>
                </a:solidFill>
                <a:latin typeface="Arial"/>
                <a:ea typeface="Arial"/>
                <a:cs typeface="Arial"/>
                <a:sym typeface="Arial"/>
              </a:rPr>
              <a:t>Sites</a:t>
            </a:r>
            <a:endParaRPr/>
          </a:p>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Moorings, Profilers, Nodes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
              <a:buFont typeface="Arial"/>
              <a:buNone/>
            </a:pPr>
            <a:r>
              <a:rPr b="0" i="0" lang="en-US" sz="2200" u="none" cap="none" strike="noStrike">
                <a:solidFill>
                  <a:srgbClr val="000000"/>
                </a:solidFill>
                <a:latin typeface="Arial"/>
                <a:ea typeface="Arial"/>
                <a:cs typeface="Arial"/>
                <a:sym typeface="Arial"/>
              </a:rPr>
              <a:t>Mobile Assets</a:t>
            </a:r>
            <a:endParaRPr/>
          </a:p>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Gliders, AUVs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
              <a:buFont typeface="Arial"/>
              <a:buNone/>
            </a:pPr>
            <a:r>
              <a:rPr b="0" i="0" lang="en-US" sz="2200" u="none" cap="none" strike="noStrike">
                <a:solidFill>
                  <a:srgbClr val="000000"/>
                </a:solidFill>
                <a:latin typeface="Arial"/>
                <a:ea typeface="Arial"/>
                <a:cs typeface="Arial"/>
                <a:sym typeface="Arial"/>
              </a:rPr>
              <a:t>Instruments</a:t>
            </a: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
              <a:buFont typeface="Arial"/>
              <a:buNone/>
            </a:pPr>
            <a:r>
              <a:rPr b="0" i="0" lang="en-US" sz="2200" u="none" cap="none" strike="noStrike">
                <a:solidFill>
                  <a:srgbClr val="000000"/>
                </a:solidFill>
                <a:latin typeface="Arial"/>
                <a:ea typeface="Arial"/>
                <a:cs typeface="Arial"/>
                <a:sym typeface="Arial"/>
              </a:rPr>
              <a:t>Science Data Products</a:t>
            </a: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
              <a:buFont typeface="Arial"/>
              <a:buNone/>
            </a:pPr>
            <a:r>
              <a:rPr b="0" i="0" lang="en-US" sz="2200" u="none" cap="none" strike="noStrike">
                <a:solidFill>
                  <a:srgbClr val="000000"/>
                </a:solidFill>
                <a:latin typeface="Arial"/>
                <a:ea typeface="Arial"/>
                <a:cs typeface="Arial"/>
                <a:sym typeface="Arial"/>
              </a:rPr>
              <a:t>Science/Engineering Data Products</a:t>
            </a:r>
            <a:endParaRPr/>
          </a:p>
        </p:txBody>
      </p:sp>
      <p:sp>
        <p:nvSpPr>
          <p:cNvPr id="123" name="Google Shape;123;p18"/>
          <p:cNvSpPr txBox="1"/>
          <p:nvPr/>
        </p:nvSpPr>
        <p:spPr>
          <a:xfrm>
            <a:off x="5330164" y="1208504"/>
            <a:ext cx="2098402" cy="470898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C588D"/>
              </a:buClr>
              <a:buSzPts val="1250"/>
              <a:buFont typeface="Arial"/>
              <a:buNone/>
            </a:pPr>
            <a:r>
              <a:rPr b="1" i="0" lang="en-US" sz="5000" u="none" cap="none" strike="noStrike">
                <a:solidFill>
                  <a:srgbClr val="0C588D"/>
                </a:solidFill>
                <a:latin typeface="Arial"/>
                <a:ea typeface="Arial"/>
                <a:cs typeface="Arial"/>
                <a:sym typeface="Arial"/>
              </a:rPr>
              <a:t> 7</a:t>
            </a:r>
            <a:endParaRPr/>
          </a:p>
          <a:p>
            <a:pPr indent="0" lvl="0" marL="0" marR="0" rtl="0" algn="r">
              <a:lnSpc>
                <a:spcPct val="100000"/>
              </a:lnSpc>
              <a:spcBef>
                <a:spcPts val="0"/>
              </a:spcBef>
              <a:spcAft>
                <a:spcPts val="0"/>
              </a:spcAft>
              <a:buClr>
                <a:srgbClr val="0C588D"/>
              </a:buClr>
              <a:buSzPts val="1250"/>
              <a:buFont typeface="Arial"/>
              <a:buNone/>
            </a:pPr>
            <a:r>
              <a:rPr b="1" i="0" lang="en-US" sz="5000" u="none" cap="none" strike="noStrike">
                <a:solidFill>
                  <a:srgbClr val="0C588D"/>
                </a:solidFill>
                <a:latin typeface="Arial"/>
                <a:ea typeface="Arial"/>
                <a:cs typeface="Arial"/>
                <a:sym typeface="Arial"/>
              </a:rPr>
              <a:t>57</a:t>
            </a:r>
            <a:endParaRPr/>
          </a:p>
          <a:p>
            <a:pPr indent="0" lvl="0" marL="0" marR="0" rtl="0" algn="r">
              <a:lnSpc>
                <a:spcPct val="100000"/>
              </a:lnSpc>
              <a:spcBef>
                <a:spcPts val="0"/>
              </a:spcBef>
              <a:spcAft>
                <a:spcPts val="0"/>
              </a:spcAft>
              <a:buClr>
                <a:srgbClr val="0C588D"/>
              </a:buClr>
              <a:buSzPts val="1250"/>
              <a:buFont typeface="Arial"/>
              <a:buNone/>
            </a:pPr>
            <a:r>
              <a:rPr b="1" i="0" lang="en-US" sz="5000" u="none" cap="none" strike="noStrike">
                <a:solidFill>
                  <a:srgbClr val="0C588D"/>
                </a:solidFill>
                <a:latin typeface="Arial"/>
                <a:ea typeface="Arial"/>
                <a:cs typeface="Arial"/>
                <a:sym typeface="Arial"/>
              </a:rPr>
              <a:t>33</a:t>
            </a:r>
            <a:endParaRPr/>
          </a:p>
          <a:p>
            <a:pPr indent="0" lvl="0" marL="0" marR="0" rtl="0" algn="r">
              <a:lnSpc>
                <a:spcPct val="100000"/>
              </a:lnSpc>
              <a:spcBef>
                <a:spcPts val="0"/>
              </a:spcBef>
              <a:spcAft>
                <a:spcPts val="0"/>
              </a:spcAft>
              <a:buClr>
                <a:srgbClr val="0C588D"/>
              </a:buClr>
              <a:buSzPts val="1250"/>
              <a:buFont typeface="Arial"/>
              <a:buNone/>
            </a:pPr>
            <a:r>
              <a:rPr b="1" i="0" lang="en-US" sz="5000" u="none" cap="none" strike="noStrike">
                <a:solidFill>
                  <a:srgbClr val="0C588D"/>
                </a:solidFill>
                <a:latin typeface="Arial"/>
                <a:ea typeface="Arial"/>
                <a:cs typeface="Arial"/>
                <a:sym typeface="Arial"/>
              </a:rPr>
              <a:t>1227</a:t>
            </a:r>
            <a:endParaRPr/>
          </a:p>
          <a:p>
            <a:pPr indent="0" lvl="0" marL="0" marR="0" rtl="0" algn="r">
              <a:lnSpc>
                <a:spcPct val="100000"/>
              </a:lnSpc>
              <a:spcBef>
                <a:spcPts val="0"/>
              </a:spcBef>
              <a:spcAft>
                <a:spcPts val="0"/>
              </a:spcAft>
              <a:buClr>
                <a:srgbClr val="0C588D"/>
              </a:buClr>
              <a:buSzPts val="1250"/>
              <a:buFont typeface="Arial"/>
              <a:buNone/>
            </a:pPr>
            <a:r>
              <a:rPr b="1" i="0" lang="en-US" sz="5000" u="none" cap="none" strike="noStrike">
                <a:solidFill>
                  <a:srgbClr val="0C588D"/>
                </a:solidFill>
                <a:latin typeface="Arial"/>
                <a:ea typeface="Arial"/>
                <a:cs typeface="Arial"/>
                <a:sym typeface="Arial"/>
              </a:rPr>
              <a:t>&gt;2500</a:t>
            </a:r>
            <a:endParaRPr/>
          </a:p>
          <a:p>
            <a:pPr indent="0" lvl="0" marL="0" marR="0" rtl="0" algn="r">
              <a:lnSpc>
                <a:spcPct val="100000"/>
              </a:lnSpc>
              <a:spcBef>
                <a:spcPts val="0"/>
              </a:spcBef>
              <a:spcAft>
                <a:spcPts val="0"/>
              </a:spcAft>
              <a:buClr>
                <a:srgbClr val="0C588D"/>
              </a:buClr>
              <a:buSzPts val="1250"/>
              <a:buFont typeface="Arial"/>
              <a:buNone/>
            </a:pPr>
            <a:r>
              <a:rPr b="1" i="0" lang="en-US" sz="5000" u="none" cap="none" strike="noStrike">
                <a:solidFill>
                  <a:srgbClr val="0C588D"/>
                </a:solidFill>
                <a:latin typeface="Arial"/>
                <a:ea typeface="Arial"/>
                <a:cs typeface="Arial"/>
                <a:sym typeface="Arial"/>
              </a:rPr>
              <a:t>&gt;100K</a:t>
            </a:r>
            <a:endParaRPr/>
          </a:p>
        </p:txBody>
      </p:sp>
      <p:pic>
        <p:nvPicPr>
          <p:cNvPr id="124" name="Google Shape;124;p18"/>
          <p:cNvPicPr preferRelativeResize="0"/>
          <p:nvPr/>
        </p:nvPicPr>
        <p:blipFill>
          <a:blip r:embed="rId4">
            <a:alphaModFix/>
          </a:blip>
          <a:stretch>
            <a:fillRect/>
          </a:stretch>
        </p:blipFill>
        <p:spPr>
          <a:xfrm>
            <a:off x="0" y="6014425"/>
            <a:ext cx="3190225" cy="843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31" name="Google Shape;131;p19"/>
          <p:cNvPicPr preferRelativeResize="0"/>
          <p:nvPr/>
        </p:nvPicPr>
        <p:blipFill>
          <a:blip r:embed="rId3">
            <a:alphaModFix/>
          </a:blip>
          <a:stretch>
            <a:fillRect/>
          </a:stretch>
        </p:blipFill>
        <p:spPr>
          <a:xfrm>
            <a:off x="760850" y="240900"/>
            <a:ext cx="5335151" cy="5887073"/>
          </a:xfrm>
          <a:prstGeom prst="rect">
            <a:avLst/>
          </a:prstGeom>
          <a:noFill/>
          <a:ln>
            <a:noFill/>
          </a:ln>
        </p:spPr>
      </p:pic>
      <p:sp>
        <p:nvSpPr>
          <p:cNvPr id="132" name="Google Shape;132;p19"/>
          <p:cNvSpPr txBox="1"/>
          <p:nvPr>
            <p:ph idx="4294967295" type="body"/>
          </p:nvPr>
        </p:nvSpPr>
        <p:spPr>
          <a:xfrm>
            <a:off x="6716949" y="811150"/>
            <a:ext cx="53352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en-US" sz="3000"/>
              <a:t>OOI</a:t>
            </a:r>
            <a:r>
              <a:rPr b="1" lang="en-US" sz="3000"/>
              <a:t> Components</a:t>
            </a:r>
            <a:endParaRPr sz="3000"/>
          </a:p>
          <a:p>
            <a:pPr indent="-266700" lvl="0" marL="228600" rtl="0" algn="l">
              <a:lnSpc>
                <a:spcPct val="90000"/>
              </a:lnSpc>
              <a:spcBef>
                <a:spcPts val="1000"/>
              </a:spcBef>
              <a:spcAft>
                <a:spcPts val="0"/>
              </a:spcAft>
              <a:buClr>
                <a:schemeClr val="dk1"/>
              </a:buClr>
              <a:buSzPts val="3000"/>
              <a:buChar char="•"/>
            </a:pPr>
            <a:r>
              <a:rPr lang="en-US" sz="3000"/>
              <a:t>4 (3) High Latitude Global Sites</a:t>
            </a:r>
            <a:endParaRPr sz="3000"/>
          </a:p>
          <a:p>
            <a:pPr indent="-266700" lvl="0" marL="228600" rtl="0" algn="l">
              <a:lnSpc>
                <a:spcPct val="90000"/>
              </a:lnSpc>
              <a:spcBef>
                <a:spcPts val="1000"/>
              </a:spcBef>
              <a:spcAft>
                <a:spcPts val="0"/>
              </a:spcAft>
              <a:buClr>
                <a:schemeClr val="dk1"/>
              </a:buClr>
              <a:buSzPts val="3000"/>
              <a:buChar char="•"/>
            </a:pPr>
            <a:r>
              <a:rPr lang="en-US" sz="3000"/>
              <a:t>Regional Plate-scale Cable</a:t>
            </a:r>
            <a:endParaRPr sz="3000"/>
          </a:p>
          <a:p>
            <a:pPr indent="-266700" lvl="0" marL="228600" rtl="0" algn="l">
              <a:lnSpc>
                <a:spcPct val="90000"/>
              </a:lnSpc>
              <a:spcBef>
                <a:spcPts val="1000"/>
              </a:spcBef>
              <a:spcAft>
                <a:spcPts val="0"/>
              </a:spcAft>
              <a:buClr>
                <a:schemeClr val="dk1"/>
              </a:buClr>
              <a:buSzPts val="3000"/>
              <a:buChar char="•"/>
            </a:pPr>
            <a:r>
              <a:rPr lang="en-US" sz="3000"/>
              <a:t>2 Coastal Dynamics Arrays</a:t>
            </a:r>
            <a:endParaRPr sz="3000"/>
          </a:p>
          <a:p>
            <a:pPr indent="-266700" lvl="0" marL="228600" rtl="0" algn="l">
              <a:lnSpc>
                <a:spcPct val="90000"/>
              </a:lnSpc>
              <a:spcBef>
                <a:spcPts val="1000"/>
              </a:spcBef>
              <a:spcAft>
                <a:spcPts val="0"/>
              </a:spcAft>
              <a:buClr>
                <a:schemeClr val="dk1"/>
              </a:buClr>
              <a:buSzPts val="3000"/>
              <a:buChar char="•"/>
            </a:pPr>
            <a:r>
              <a:rPr lang="en-US" sz="3000"/>
              <a:t>Data Management System</a:t>
            </a:r>
            <a:endParaRPr sz="3000"/>
          </a:p>
          <a:p>
            <a:pPr indent="-266700" lvl="0" marL="228600" rtl="0" algn="l">
              <a:lnSpc>
                <a:spcPct val="90000"/>
              </a:lnSpc>
              <a:spcBef>
                <a:spcPts val="1000"/>
              </a:spcBef>
              <a:spcAft>
                <a:spcPts val="0"/>
              </a:spcAft>
              <a:buClr>
                <a:schemeClr val="dk1"/>
              </a:buClr>
              <a:buSzPts val="3000"/>
              <a:buChar char="•"/>
            </a:pPr>
            <a:r>
              <a:rPr lang="en-US" sz="3000"/>
              <a:t>Ocean Education Portal</a:t>
            </a:r>
            <a:endParaRPr sz="3000"/>
          </a:p>
        </p:txBody>
      </p:sp>
      <p:pic>
        <p:nvPicPr>
          <p:cNvPr id="133" name="Google Shape;133;p19"/>
          <p:cNvPicPr preferRelativeResize="0"/>
          <p:nvPr/>
        </p:nvPicPr>
        <p:blipFill>
          <a:blip r:embed="rId4">
            <a:alphaModFix/>
          </a:blip>
          <a:stretch>
            <a:fillRect/>
          </a:stretch>
        </p:blipFill>
        <p:spPr>
          <a:xfrm>
            <a:off x="43725" y="6030575"/>
            <a:ext cx="3129175" cy="827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0"/>
          <p:cNvPicPr preferRelativeResize="0"/>
          <p:nvPr/>
        </p:nvPicPr>
        <p:blipFill rotWithShape="1">
          <a:blip r:embed="rId3">
            <a:alphaModFix/>
          </a:blip>
          <a:srcRect b="0" l="0" r="0" t="0"/>
          <a:stretch/>
        </p:blipFill>
        <p:spPr>
          <a:xfrm>
            <a:off x="4385733" y="1761967"/>
            <a:ext cx="3136299" cy="3858650"/>
          </a:xfrm>
          <a:prstGeom prst="rect">
            <a:avLst/>
          </a:prstGeom>
          <a:noFill/>
          <a:ln>
            <a:noFill/>
          </a:ln>
        </p:spPr>
      </p:pic>
      <p:pic>
        <p:nvPicPr>
          <p:cNvPr id="139" name="Google Shape;139;p20"/>
          <p:cNvPicPr preferRelativeResize="0"/>
          <p:nvPr/>
        </p:nvPicPr>
        <p:blipFill rotWithShape="1">
          <a:blip r:embed="rId4">
            <a:alphaModFix/>
          </a:blip>
          <a:srcRect b="0" l="0" r="0" t="0"/>
          <a:stretch/>
        </p:blipFill>
        <p:spPr>
          <a:xfrm>
            <a:off x="502149" y="1543050"/>
            <a:ext cx="3372471" cy="4077568"/>
          </a:xfrm>
          <a:prstGeom prst="rect">
            <a:avLst/>
          </a:prstGeom>
          <a:noFill/>
          <a:ln>
            <a:noFill/>
          </a:ln>
        </p:spPr>
      </p:pic>
      <p:sp>
        <p:nvSpPr>
          <p:cNvPr id="140" name="Google Shape;140;p20"/>
          <p:cNvSpPr txBox="1"/>
          <p:nvPr>
            <p:ph idx="4294967295" type="sldNum"/>
          </p:nvPr>
        </p:nvSpPr>
        <p:spPr>
          <a:xfrm>
            <a:off x="8610605" y="6356353"/>
            <a:ext cx="2743198"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41" name="Google Shape;141;p20"/>
          <p:cNvSpPr/>
          <p:nvPr/>
        </p:nvSpPr>
        <p:spPr>
          <a:xfrm>
            <a:off x="-19413" y="609600"/>
            <a:ext cx="9144000" cy="519112"/>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C588D"/>
              </a:buClr>
              <a:buSzPts val="800"/>
              <a:buFont typeface="Gill Sans"/>
              <a:buNone/>
            </a:pPr>
            <a:r>
              <a:rPr b="0" i="0" lang="en-US" sz="3200" u="none" cap="none" strike="noStrike">
                <a:solidFill>
                  <a:srgbClr val="0C588D"/>
                </a:solidFill>
                <a:latin typeface="Helvetica Neue"/>
                <a:ea typeface="Helvetica Neue"/>
                <a:cs typeface="Helvetica Neue"/>
                <a:sym typeface="Helvetica Neue"/>
              </a:rPr>
              <a:t>   OOI Components: Global Array</a:t>
            </a:r>
            <a:endParaRPr/>
          </a:p>
        </p:txBody>
      </p:sp>
      <p:sp>
        <p:nvSpPr>
          <p:cNvPr id="142" name="Google Shape;142;p20"/>
          <p:cNvSpPr txBox="1"/>
          <p:nvPr/>
        </p:nvSpPr>
        <p:spPr>
          <a:xfrm>
            <a:off x="7792074" y="3333288"/>
            <a:ext cx="4114800" cy="2031300"/>
          </a:xfrm>
          <a:prstGeom prst="rect">
            <a:avLst/>
          </a:prstGeom>
          <a:noFill/>
          <a:ln>
            <a:noFill/>
          </a:ln>
        </p:spPr>
        <p:txBody>
          <a:bodyPr anchorCtr="0" anchor="t" bIns="45700" lIns="91425" spcFirstLastPara="1" rIns="91425" wrap="square" tIns="45700">
            <a:noAutofit/>
          </a:bodyPr>
          <a:lstStyle/>
          <a:p>
            <a:pPr indent="-134938" lvl="0" marL="109538"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Four Global Sites</a:t>
            </a:r>
            <a:endParaRPr sz="1800"/>
          </a:p>
          <a:p>
            <a:pPr indent="-260350" lvl="1" marL="4000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Flanking Moorings</a:t>
            </a:r>
            <a:endParaRPr sz="1800"/>
          </a:p>
          <a:p>
            <a:pPr indent="-260350" lvl="1" marL="4000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Profiler Mooring</a:t>
            </a:r>
            <a:endParaRPr sz="1800"/>
          </a:p>
          <a:p>
            <a:pPr indent="-260350" lvl="1" marL="4000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Surface Mooring</a:t>
            </a:r>
            <a:endParaRPr sz="1800"/>
          </a:p>
          <a:p>
            <a:pPr indent="-260350" lvl="1" marL="4000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Gliders (5)</a:t>
            </a:r>
            <a:endParaRPr sz="1800"/>
          </a:p>
          <a:p>
            <a:pPr indent="-260350" lvl="1" marL="4000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Bio-Acoustics</a:t>
            </a:r>
            <a:endParaRPr sz="1800"/>
          </a:p>
          <a:p>
            <a:pPr indent="-260350" lvl="1" marL="4000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Telemetered &amp; recovered data</a:t>
            </a:r>
            <a:endParaRPr sz="1800"/>
          </a:p>
        </p:txBody>
      </p:sp>
      <p:pic>
        <p:nvPicPr>
          <p:cNvPr id="143" name="Google Shape;143;p20"/>
          <p:cNvPicPr preferRelativeResize="0"/>
          <p:nvPr/>
        </p:nvPicPr>
        <p:blipFill rotWithShape="1">
          <a:blip r:embed="rId5">
            <a:alphaModFix/>
          </a:blip>
          <a:srcRect b="0" l="0" r="0" t="0"/>
          <a:stretch/>
        </p:blipFill>
        <p:spPr>
          <a:xfrm>
            <a:off x="7792075" y="457211"/>
            <a:ext cx="4114802" cy="2800351"/>
          </a:xfrm>
          <a:prstGeom prst="rect">
            <a:avLst/>
          </a:prstGeom>
          <a:noFill/>
          <a:ln>
            <a:noFill/>
          </a:ln>
        </p:spPr>
      </p:pic>
      <p:pic>
        <p:nvPicPr>
          <p:cNvPr id="144" name="Google Shape;144;p20"/>
          <p:cNvPicPr preferRelativeResize="0"/>
          <p:nvPr/>
        </p:nvPicPr>
        <p:blipFill rotWithShape="1">
          <a:blip r:embed="rId6">
            <a:alphaModFix/>
          </a:blip>
          <a:srcRect b="0" l="0" r="0" t="0"/>
          <a:stretch/>
        </p:blipFill>
        <p:spPr>
          <a:xfrm>
            <a:off x="3303151" y="1975233"/>
            <a:ext cx="1700652" cy="1465456"/>
          </a:xfrm>
          <a:prstGeom prst="rect">
            <a:avLst/>
          </a:prstGeom>
          <a:noFill/>
          <a:ln cap="flat" cmpd="sng" w="9525">
            <a:solidFill>
              <a:schemeClr val="dk1"/>
            </a:solidFill>
            <a:prstDash val="solid"/>
            <a:round/>
            <a:headEnd len="sm" w="sm" type="none"/>
            <a:tailEnd len="sm" w="sm" type="none"/>
          </a:ln>
          <a:effectLst>
            <a:outerShdw blurRad="50799" rotWithShape="0" algn="ctr" dir="2700000" dist="88900">
              <a:schemeClr val="dk1">
                <a:alpha val="40000"/>
              </a:schemeClr>
            </a:outerShdw>
          </a:effectLst>
        </p:spPr>
      </p:pic>
      <p:pic>
        <p:nvPicPr>
          <p:cNvPr id="145" name="Google Shape;145;p20"/>
          <p:cNvPicPr preferRelativeResize="0"/>
          <p:nvPr/>
        </p:nvPicPr>
        <p:blipFill rotWithShape="1">
          <a:blip r:embed="rId7">
            <a:alphaModFix/>
          </a:blip>
          <a:srcRect b="0" l="0" r="0" t="0"/>
          <a:stretch/>
        </p:blipFill>
        <p:spPr>
          <a:xfrm>
            <a:off x="298128" y="3619130"/>
            <a:ext cx="1852405" cy="1459632"/>
          </a:xfrm>
          <a:prstGeom prst="rect">
            <a:avLst/>
          </a:prstGeom>
          <a:noFill/>
          <a:ln cap="flat" cmpd="sng" w="9525">
            <a:solidFill>
              <a:schemeClr val="dk1"/>
            </a:solidFill>
            <a:prstDash val="solid"/>
            <a:round/>
            <a:headEnd len="sm" w="sm" type="none"/>
            <a:tailEnd len="sm" w="sm" type="none"/>
          </a:ln>
          <a:effectLst>
            <a:outerShdw blurRad="50799" rotWithShape="0" algn="ctr" dir="2700000" dist="88900">
              <a:schemeClr val="dk1">
                <a:alpha val="40000"/>
              </a:schemeClr>
            </a:outerShdw>
          </a:effectLst>
        </p:spPr>
      </p:pic>
      <p:grpSp>
        <p:nvGrpSpPr>
          <p:cNvPr id="146" name="Google Shape;146;p20"/>
          <p:cNvGrpSpPr/>
          <p:nvPr/>
        </p:nvGrpSpPr>
        <p:grpSpPr>
          <a:xfrm>
            <a:off x="346415" y="1428179"/>
            <a:ext cx="4019523" cy="4250861"/>
            <a:chOff x="170688" y="1676400"/>
            <a:chExt cx="3410711" cy="3657599"/>
          </a:xfrm>
        </p:grpSpPr>
        <p:cxnSp>
          <p:nvCxnSpPr>
            <p:cNvPr id="147" name="Google Shape;147;p20"/>
            <p:cNvCxnSpPr/>
            <p:nvPr/>
          </p:nvCxnSpPr>
          <p:spPr>
            <a:xfrm flipH="1">
              <a:off x="2971799" y="1676400"/>
              <a:ext cx="609600" cy="228600"/>
            </a:xfrm>
            <a:prstGeom prst="straightConnector1">
              <a:avLst/>
            </a:prstGeom>
            <a:noFill/>
            <a:ln cap="flat" cmpd="sng" w="38100">
              <a:solidFill>
                <a:srgbClr val="FF0000"/>
              </a:solidFill>
              <a:prstDash val="solid"/>
              <a:round/>
              <a:headEnd len="sm" w="sm" type="none"/>
              <a:tailEnd len="lg" w="lg" type="stealth"/>
            </a:ln>
          </p:spPr>
        </p:cxnSp>
        <p:cxnSp>
          <p:nvCxnSpPr>
            <p:cNvPr id="148" name="Google Shape;148;p20"/>
            <p:cNvCxnSpPr/>
            <p:nvPr/>
          </p:nvCxnSpPr>
          <p:spPr>
            <a:xfrm flipH="1" rot="10800000">
              <a:off x="1371600" y="5105399"/>
              <a:ext cx="457200" cy="228600"/>
            </a:xfrm>
            <a:prstGeom prst="straightConnector1">
              <a:avLst/>
            </a:prstGeom>
            <a:noFill/>
            <a:ln cap="flat" cmpd="sng" w="38100">
              <a:solidFill>
                <a:srgbClr val="FF0000"/>
              </a:solidFill>
              <a:prstDash val="solid"/>
              <a:round/>
              <a:headEnd len="sm" w="sm" type="none"/>
              <a:tailEnd len="lg" w="lg" type="stealth"/>
            </a:ln>
          </p:spPr>
        </p:cxnSp>
        <p:cxnSp>
          <p:nvCxnSpPr>
            <p:cNvPr id="149" name="Google Shape;149;p20"/>
            <p:cNvCxnSpPr/>
            <p:nvPr/>
          </p:nvCxnSpPr>
          <p:spPr>
            <a:xfrm rot="10800000">
              <a:off x="2895615" y="4648199"/>
              <a:ext cx="148200" cy="457200"/>
            </a:xfrm>
            <a:prstGeom prst="straightConnector1">
              <a:avLst/>
            </a:prstGeom>
            <a:noFill/>
            <a:ln cap="flat" cmpd="sng" w="38100">
              <a:solidFill>
                <a:srgbClr val="FF0000"/>
              </a:solidFill>
              <a:prstDash val="solid"/>
              <a:round/>
              <a:headEnd len="sm" w="sm" type="none"/>
              <a:tailEnd len="lg" w="lg" type="stealth"/>
            </a:ln>
          </p:spPr>
        </p:cxnSp>
        <p:cxnSp>
          <p:nvCxnSpPr>
            <p:cNvPr id="150" name="Google Shape;150;p20"/>
            <p:cNvCxnSpPr/>
            <p:nvPr/>
          </p:nvCxnSpPr>
          <p:spPr>
            <a:xfrm flipH="1" rot="10800000">
              <a:off x="170688" y="2374439"/>
              <a:ext cx="368700" cy="307800"/>
            </a:xfrm>
            <a:prstGeom prst="straightConnector1">
              <a:avLst/>
            </a:prstGeom>
            <a:noFill/>
            <a:ln cap="flat" cmpd="sng" w="38100">
              <a:solidFill>
                <a:srgbClr val="FF0000"/>
              </a:solidFill>
              <a:prstDash val="solid"/>
              <a:round/>
              <a:headEnd len="sm" w="sm" type="none"/>
              <a:tailEnd len="lg" w="lg" type="stealth"/>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1"/>
          <p:cNvSpPr txBox="1"/>
          <p:nvPr>
            <p:ph type="title"/>
          </p:nvPr>
        </p:nvSpPr>
        <p:spPr>
          <a:xfrm>
            <a:off x="838200" y="365126"/>
            <a:ext cx="10515600" cy="10602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Global Flanking Moorings</a:t>
            </a:r>
            <a:endParaRPr/>
          </a:p>
        </p:txBody>
      </p:sp>
      <p:sp>
        <p:nvSpPr>
          <p:cNvPr id="156" name="Google Shape;15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7" name="Google Shape;157;p21"/>
          <p:cNvPicPr preferRelativeResize="0"/>
          <p:nvPr/>
        </p:nvPicPr>
        <p:blipFill rotWithShape="1">
          <a:blip r:embed="rId3">
            <a:alphaModFix/>
          </a:blip>
          <a:srcRect b="0" l="0" r="0" t="0"/>
          <a:stretch/>
        </p:blipFill>
        <p:spPr>
          <a:xfrm>
            <a:off x="838200" y="1292772"/>
            <a:ext cx="6055962" cy="4541972"/>
          </a:xfrm>
          <a:prstGeom prst="rect">
            <a:avLst/>
          </a:prstGeom>
          <a:noFill/>
          <a:ln>
            <a:noFill/>
          </a:ln>
          <a:effectLst>
            <a:outerShdw blurRad="292100" rotWithShape="0" algn="tl" dir="2700000" dist="139700">
              <a:srgbClr val="333333">
                <a:alpha val="64705"/>
              </a:srgbClr>
            </a:outerShdw>
          </a:effectLst>
        </p:spPr>
      </p:pic>
      <p:pic>
        <p:nvPicPr>
          <p:cNvPr id="158" name="Google Shape;158;p21"/>
          <p:cNvPicPr preferRelativeResize="0"/>
          <p:nvPr/>
        </p:nvPicPr>
        <p:blipFill rotWithShape="1">
          <a:blip r:embed="rId4">
            <a:alphaModFix/>
          </a:blip>
          <a:srcRect b="0" l="0" r="0" t="0"/>
          <a:stretch/>
        </p:blipFill>
        <p:spPr>
          <a:xfrm>
            <a:off x="7754131" y="488982"/>
            <a:ext cx="4009322" cy="5345762"/>
          </a:xfrm>
          <a:prstGeom prst="rect">
            <a:avLst/>
          </a:prstGeom>
          <a:noFill/>
          <a:ln>
            <a:noFill/>
          </a:ln>
          <a:effectLst>
            <a:outerShdw blurRad="292100" rotWithShape="0" algn="tl" dir="2700000" dist="139700">
              <a:srgbClr val="333333">
                <a:alpha val="64705"/>
              </a:srgbClr>
            </a:outerShdw>
          </a:effectLst>
        </p:spPr>
      </p:pic>
      <p:pic>
        <p:nvPicPr>
          <p:cNvPr id="159" name="Google Shape;159;p21"/>
          <p:cNvPicPr preferRelativeResize="0"/>
          <p:nvPr/>
        </p:nvPicPr>
        <p:blipFill>
          <a:blip r:embed="rId5">
            <a:alphaModFix/>
          </a:blip>
          <a:stretch>
            <a:fillRect/>
          </a:stretch>
        </p:blipFill>
        <p:spPr>
          <a:xfrm>
            <a:off x="0" y="6176238"/>
            <a:ext cx="2743200" cy="7253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2"/>
          <p:cNvSpPr txBox="1"/>
          <p:nvPr>
            <p:ph type="title"/>
          </p:nvPr>
        </p:nvSpPr>
        <p:spPr>
          <a:xfrm>
            <a:off x="838200" y="365126"/>
            <a:ext cx="10515600" cy="1060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Global Surface Mooring</a:t>
            </a:r>
            <a:endParaRPr/>
          </a:p>
        </p:txBody>
      </p:sp>
      <p:sp>
        <p:nvSpPr>
          <p:cNvPr id="165" name="Google Shape;165;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66" name="Google Shape;166;p22"/>
          <p:cNvPicPr preferRelativeResize="0"/>
          <p:nvPr/>
        </p:nvPicPr>
        <p:blipFill rotWithShape="1">
          <a:blip r:embed="rId3">
            <a:alphaModFix/>
          </a:blip>
          <a:srcRect b="0" l="0" r="0" t="0"/>
          <a:stretch/>
        </p:blipFill>
        <p:spPr>
          <a:xfrm>
            <a:off x="8182182" y="365126"/>
            <a:ext cx="3623060" cy="5452349"/>
          </a:xfrm>
          <a:prstGeom prst="rect">
            <a:avLst/>
          </a:prstGeom>
          <a:noFill/>
          <a:ln>
            <a:noFill/>
          </a:ln>
          <a:effectLst>
            <a:outerShdw blurRad="292100" rotWithShape="0" algn="tl" dir="2700000" dist="139700">
              <a:srgbClr val="333333">
                <a:alpha val="64709"/>
              </a:srgbClr>
            </a:outerShdw>
          </a:effectLst>
        </p:spPr>
      </p:pic>
      <p:pic>
        <p:nvPicPr>
          <p:cNvPr id="167" name="Google Shape;167;p22"/>
          <p:cNvPicPr preferRelativeResize="0"/>
          <p:nvPr/>
        </p:nvPicPr>
        <p:blipFill rotWithShape="1">
          <a:blip r:embed="rId4">
            <a:alphaModFix/>
          </a:blip>
          <a:srcRect b="0" l="0" r="0" t="0"/>
          <a:stretch/>
        </p:blipFill>
        <p:spPr>
          <a:xfrm>
            <a:off x="292474" y="1188906"/>
            <a:ext cx="6965541" cy="4628569"/>
          </a:xfrm>
          <a:prstGeom prst="rect">
            <a:avLst/>
          </a:prstGeom>
          <a:noFill/>
          <a:ln>
            <a:noFill/>
          </a:ln>
          <a:effectLst>
            <a:outerShdw blurRad="292100" rotWithShape="0" algn="tl" dir="2700000" dist="139700">
              <a:srgbClr val="333333">
                <a:alpha val="64709"/>
              </a:srgbClr>
            </a:outerShdw>
          </a:effectLst>
        </p:spPr>
      </p:pic>
      <p:pic>
        <p:nvPicPr>
          <p:cNvPr id="168" name="Google Shape;168;p22"/>
          <p:cNvPicPr preferRelativeResize="0"/>
          <p:nvPr/>
        </p:nvPicPr>
        <p:blipFill>
          <a:blip r:embed="rId5">
            <a:alphaModFix/>
          </a:blip>
          <a:stretch>
            <a:fillRect/>
          </a:stretch>
        </p:blipFill>
        <p:spPr>
          <a:xfrm>
            <a:off x="0" y="5965725"/>
            <a:ext cx="3401750" cy="899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