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+JaqqlP1g2jGdDfk25mVzNg7c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astaj@sunysuffolk.edu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rutgers.mediaspace.kaltura.com/media/OOI+Data+Labs%2B+WebinarA++Factors+Affecting+Primary+Production/1_0qc60jmr" TargetMode="External"/><Relationship Id="rId10" Type="http://schemas.openxmlformats.org/officeDocument/2006/relationships/hyperlink" Target="https://datalab.marine.rutgers.edu/2021/02/guiding-student-exploration-of-primary-productivity/" TargetMode="External"/><Relationship Id="rId13" Type="http://schemas.openxmlformats.org/officeDocument/2006/relationships/image" Target="../media/image5.png"/><Relationship Id="rId12" Type="http://schemas.openxmlformats.org/officeDocument/2006/relationships/hyperlink" Target="https://rutgers.mediaspace.kaltura.com/media/OOI+Data+Labs%2B+WebinarA++Factors+Affecting+Primary+Production/1_0qc60jm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atalab.marine.rutgers.edu/ooi-lab-exercises/lab-2-the-display-of-oceanographic-data/" TargetMode="External"/><Relationship Id="rId4" Type="http://schemas.openxmlformats.org/officeDocument/2006/relationships/hyperlink" Target="https://datalab.marine.rutgers.edu/ooi-lab-exercises/lab-2-the-display-of-oceanographic-data/lab-2-1/" TargetMode="External"/><Relationship Id="rId9" Type="http://schemas.openxmlformats.org/officeDocument/2006/relationships/hyperlink" Target="https://datalab.marine.rutgers.edu/explorations/2019/production.php" TargetMode="External"/><Relationship Id="rId5" Type="http://schemas.openxmlformats.org/officeDocument/2006/relationships/hyperlink" Target="https://datalab.marine.rutgers.edu/ooi-lab-exercises/lab-2-the-display-of-oceanographic-data/lab-2-4/" TargetMode="External"/><Relationship Id="rId6" Type="http://schemas.openxmlformats.org/officeDocument/2006/relationships/hyperlink" Target="https://datalab.marine.rutgers.edu/ooi-lab-exercises/lab-3-plate-tectonics-and-the-seafloor/" TargetMode="External"/><Relationship Id="rId7" Type="http://schemas.openxmlformats.org/officeDocument/2006/relationships/hyperlink" Target="https://datalab.marine.rutgers.edu/ooi-lab-exercises/lab-3-plate-tectonics-and-the-seafloor/lab-3-2/" TargetMode="External"/><Relationship Id="rId8" Type="http://schemas.openxmlformats.org/officeDocument/2006/relationships/hyperlink" Target="https://datalab.marine.rutgers.edu/explorations/2019/production.ph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nastaj@sunysuffolk.edu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87" name="Google Shape;87;p1"/>
            <p:cNvSpPr/>
            <p:nvPr/>
          </p:nvSpPr>
          <p:spPr>
            <a:xfrm>
              <a:off x="1560551" y="3985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659468" y="3985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48217" y="3985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629061" y="3985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303402" y="3985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318434" y="3985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308320" y="3985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 txBox="1"/>
          <p:nvPr>
            <p:ph type="ctrTitle"/>
          </p:nvPr>
        </p:nvSpPr>
        <p:spPr>
          <a:xfrm>
            <a:off x="2543454" y="1281364"/>
            <a:ext cx="7347210" cy="2822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dk2"/>
                </a:solidFill>
              </a:rPr>
              <a:t>Engaging Students with OOI Ocean Data Labs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3215729" y="4165152"/>
            <a:ext cx="5760846" cy="2292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Jean R. Anastasia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anastaj@sunysuffolk.edu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(631)451-4923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Suffolk County Community College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Selden, NY</a:t>
            </a:r>
            <a:endParaRPr/>
          </a:p>
        </p:txBody>
      </p:sp>
      <p:pic>
        <p:nvPicPr>
          <p:cNvPr descr="Ocean Observatories Initiative"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0664" y="6260407"/>
            <a:ext cx="2265580" cy="62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2E8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Target Audience &amp; Implementation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763334" y="1832522"/>
            <a:ext cx="10665332" cy="4344440"/>
            <a:chOff x="-74866" y="6897"/>
            <a:chExt cx="10665332" cy="4344440"/>
          </a:xfrm>
        </p:grpSpPr>
        <p:sp>
          <p:nvSpPr>
            <p:cNvPr id="103" name="Google Shape;103;p2"/>
            <p:cNvSpPr/>
            <p:nvPr/>
          </p:nvSpPr>
          <p:spPr>
            <a:xfrm>
              <a:off x="-74866" y="6897"/>
              <a:ext cx="10515600" cy="1239298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0020" y="285739"/>
              <a:ext cx="681613" cy="6816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56522" y="6897"/>
              <a:ext cx="4732020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356522" y="6897"/>
              <a:ext cx="4732020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150" lIns="131150" spcFirstLastPara="1" rIns="131150" wrap="square" tIns="13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 introductory oceanography class at a community college. </a:t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36009" y="6897"/>
              <a:ext cx="4654457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5936009" y="6897"/>
              <a:ext cx="4654457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150" lIns="131150" spcFirstLastPara="1" rIns="131150" wrap="square" tIns="13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Students are freshman or sophomore non-science majors.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-24-48 students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Need more step-by-step guidance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74866" y="1556019"/>
              <a:ext cx="10515600" cy="1239298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00020" y="1834862"/>
              <a:ext cx="681613" cy="6816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6522" y="1556019"/>
              <a:ext cx="4732020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356522" y="1556019"/>
              <a:ext cx="4732020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150" lIns="131150" spcFirstLastPara="1" rIns="131150" wrap="square" tIns="13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Traditional Classroom</a:t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949536" y="1556019"/>
              <a:ext cx="4627404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5949536" y="1556019"/>
              <a:ext cx="4627404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150" lIns="131150" spcFirstLastPara="1" rIns="131150" wrap="square" tIns="13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hour laboratory in a computer classroom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-work in pairs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Lecture activity coupled with Poll Everywhere</a:t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3112039"/>
              <a:ext cx="10515600" cy="1239298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0020" y="3383984"/>
              <a:ext cx="681613" cy="68161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56522" y="3105142"/>
              <a:ext cx="4732020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1356522" y="3105142"/>
              <a:ext cx="4732020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150" lIns="131150" spcFirstLastPara="1" rIns="131150" wrap="square" tIns="13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Asynchronous Online</a:t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939706" y="3105142"/>
              <a:ext cx="4647063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5939706" y="3105142"/>
              <a:ext cx="4647063" cy="1239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150" lIns="131150" spcFirstLastPara="1" rIns="131150" wrap="square" tIns="13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instructional videos were made to guide students.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face-to-face setting is preferred so instructor can intervene and guide students </a:t>
              </a:r>
              <a:endParaRPr/>
            </a:p>
          </p:txBody>
        </p:sp>
      </p:grpSp>
      <p:pic>
        <p:nvPicPr>
          <p:cNvPr descr="Ocean Observatories Initiative" id="121" name="Google Shape;12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26420" y="6229997"/>
            <a:ext cx="2265580" cy="62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</p:grpSpPr>
        <p:sp>
          <p:nvSpPr>
            <p:cNvPr id="129" name="Google Shape;129;p3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3"/>
          <p:cNvSpPr txBox="1"/>
          <p:nvPr>
            <p:ph type="title"/>
          </p:nvPr>
        </p:nvSpPr>
        <p:spPr>
          <a:xfrm>
            <a:off x="409429" y="73891"/>
            <a:ext cx="3063444" cy="1339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en-US" sz="5400">
                <a:solidFill>
                  <a:schemeClr val="dk2"/>
                </a:solidFill>
              </a:rPr>
              <a:t>OOI </a:t>
            </a:r>
            <a:br>
              <a:rPr b="1" lang="en-US" sz="5400">
                <a:solidFill>
                  <a:schemeClr val="dk2"/>
                </a:solidFill>
              </a:rPr>
            </a:br>
            <a:r>
              <a:rPr b="1" lang="en-US" sz="5400">
                <a:solidFill>
                  <a:schemeClr val="dk2"/>
                </a:solidFill>
              </a:rPr>
              <a:t>Resources</a:t>
            </a:r>
            <a:endParaRPr/>
          </a:p>
        </p:txBody>
      </p:sp>
      <p:grpSp>
        <p:nvGrpSpPr>
          <p:cNvPr id="134" name="Google Shape;134;p3"/>
          <p:cNvGrpSpPr/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</p:grpSpPr>
        <p:sp>
          <p:nvSpPr>
            <p:cNvPr id="135" name="Google Shape;135;p3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3759198" y="1519062"/>
            <a:ext cx="8239725" cy="489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>
                <a:solidFill>
                  <a:schemeClr val="dk2"/>
                </a:solidFill>
              </a:rPr>
              <a:t>EXPLORING THE OCEAN WITH OOI DATA – 2ND EDITION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b="1" lang="en-US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Lab 2 Building Data Skills: Display of Oceanographic Data </a:t>
            </a:r>
            <a:endParaRPr b="1">
              <a:solidFill>
                <a:schemeClr val="dk2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2.1 Reading a Time Series Graph </a:t>
            </a:r>
            <a:endParaRPr sz="2800"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>
                <a:solidFill>
                  <a:schemeClr val="dk2"/>
                </a:solidFill>
              </a:rPr>
              <a:t>nice introduction to graphing in general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2.4 Station Profiles</a:t>
            </a:r>
            <a:endParaRPr sz="2800"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>
                <a:solidFill>
                  <a:schemeClr val="dk2"/>
                </a:solidFill>
              </a:rPr>
              <a:t>love this to show importance of axes scales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b="1" lang="en-US" u="sng">
                <a:solidFill>
                  <a:schemeClr val="dk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Lab 3 Geology: Plate Tectonics and the Seafloor</a:t>
            </a:r>
            <a:endParaRPr b="1">
              <a:solidFill>
                <a:schemeClr val="dk2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3.2 Plate Tectonics Settings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>
                <a:solidFill>
                  <a:schemeClr val="dk2"/>
                </a:solidFill>
              </a:rPr>
              <a:t>DATA EXPLORATION:</a:t>
            </a:r>
            <a:endParaRPr u="sng">
              <a:solidFill>
                <a:schemeClr val="dk2"/>
              </a:solidFill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b="1" lang="en-US" u="sng">
                <a:solidFill>
                  <a:schemeClr val="dk2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Factors Affecting Primary Productivity Data Exploration</a:t>
            </a:r>
            <a:endParaRPr b="1">
              <a:solidFill>
                <a:schemeClr val="dk2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>
                <a:solidFill>
                  <a:schemeClr val="dk2"/>
                </a:solidFill>
              </a:rPr>
              <a:t>address the misconception that temperature is most important factor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 u="sng">
                <a:solidFill>
                  <a:schemeClr val="dk2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my Blog</a:t>
            </a:r>
            <a:endParaRPr sz="2800" u="sng">
              <a:solidFill>
                <a:schemeClr val="dk2"/>
              </a:solidFill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 u="sng">
                <a:solidFill>
                  <a:schemeClr val="dk2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Webinar with Matt Iacchei from Hawaii Pacific University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descr="Ocean Observatories Initiative" id="140" name="Google Shape;140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20960" y="6229997"/>
            <a:ext cx="2265580" cy="62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2E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>
            <p:ph type="title"/>
          </p:nvPr>
        </p:nvSpPr>
        <p:spPr>
          <a:xfrm>
            <a:off x="154619" y="147782"/>
            <a:ext cx="5276850" cy="3281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2"/>
                </a:solidFill>
              </a:rPr>
              <a:t>Extra Guidance in Primary Production Lab:</a:t>
            </a:r>
            <a:br>
              <a:rPr lang="en-US" sz="4000">
                <a:solidFill>
                  <a:schemeClr val="dk2"/>
                </a:solidFill>
              </a:rPr>
            </a:br>
            <a:r>
              <a:rPr lang="en-US" sz="3200">
                <a:solidFill>
                  <a:schemeClr val="dk2"/>
                </a:solidFill>
              </a:rPr>
              <a:t>Sample Student Worksheet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4"/>
          <p:cNvSpPr txBox="1"/>
          <p:nvPr>
            <p:ph idx="1" type="body"/>
          </p:nvPr>
        </p:nvSpPr>
        <p:spPr>
          <a:xfrm>
            <a:off x="619125" y="3809907"/>
            <a:ext cx="10515600" cy="3048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0" i="0" lang="en-US" sz="2000" u="none" strike="noStrike">
                <a:solidFill>
                  <a:schemeClr val="dk2"/>
                </a:solidFill>
              </a:rPr>
              <a:t>Now examine the different parameters that you can select on the bottom graph. Start by leaving “Water Temperature” selected.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lphaLcParenR"/>
            </a:pPr>
            <a:r>
              <a:rPr lang="en-US" sz="2000">
                <a:solidFill>
                  <a:schemeClr val="dk2"/>
                </a:solidFill>
              </a:rPr>
              <a:t>During what month does phytoplankton production reach its peak?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lphaLcParenR"/>
            </a:pPr>
            <a:r>
              <a:rPr b="0" i="0" lang="en-US" sz="2000" u="none" strike="noStrike">
                <a:solidFill>
                  <a:schemeClr val="dk2"/>
                </a:solidFill>
              </a:rPr>
              <a:t>During </a:t>
            </a:r>
            <a:r>
              <a:rPr lang="en-US" sz="2000">
                <a:solidFill>
                  <a:schemeClr val="dk2"/>
                </a:solidFill>
              </a:rPr>
              <a:t>what month is temperature the highest?</a:t>
            </a:r>
            <a:r>
              <a:rPr b="0" i="0" lang="en-US" sz="2000" u="none" strike="noStrike">
                <a:solidFill>
                  <a:schemeClr val="dk2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0" i="0" lang="en-US" sz="2000" u="none" strike="noStrike">
                <a:solidFill>
                  <a:schemeClr val="dk2"/>
                </a:solidFill>
              </a:rPr>
              <a:t>c)   Does the peak of phytoplankton production correspond to the warmest temperature?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0" i="0" lang="en-US" sz="2000" u="none" strike="noStrike">
                <a:solidFill>
                  <a:schemeClr val="dk2"/>
                </a:solidFill>
              </a:rPr>
              <a:t>d)   Now put all of this information together and compare the patterns of primary productivity and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0" i="0" lang="en-US" sz="2000" u="none" strike="noStrike">
                <a:solidFill>
                  <a:schemeClr val="dk2"/>
                </a:solidFill>
              </a:rPr>
              <a:t>temperature. Summarize and explain any relationships that you see:</a:t>
            </a:r>
            <a:r>
              <a:rPr lang="en-US" sz="2000">
                <a:solidFill>
                  <a:schemeClr val="dk2"/>
                </a:solidFill>
              </a:rPr>
              <a:t> </a:t>
            </a:r>
            <a:endParaRPr/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6944" l="21797" r="21562" t="29861"/>
          <a:stretch/>
        </p:blipFill>
        <p:spPr>
          <a:xfrm>
            <a:off x="5431469" y="0"/>
            <a:ext cx="6141406" cy="3854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ean Observatories Initiative"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0960" y="6229997"/>
            <a:ext cx="2265580" cy="62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2E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838200" y="2265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Extra Guidance in Plate Tectonic Lab: </a:t>
            </a:r>
            <a:br>
              <a:rPr lang="en-US">
                <a:solidFill>
                  <a:schemeClr val="dk2"/>
                </a:solidFill>
              </a:rPr>
            </a:br>
            <a:r>
              <a:rPr lang="en-US" sz="3600">
                <a:solidFill>
                  <a:schemeClr val="dk2"/>
                </a:solidFill>
              </a:rPr>
              <a:t>Overlay Picture Provided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6936" l="16591" r="31287" t="22633"/>
          <a:stretch/>
        </p:blipFill>
        <p:spPr>
          <a:xfrm>
            <a:off x="838200" y="1552143"/>
            <a:ext cx="6744855" cy="512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 amt="85000"/>
          </a:blip>
          <a:srcRect b="0" l="0" r="0" t="0"/>
          <a:stretch/>
        </p:blipFill>
        <p:spPr>
          <a:xfrm rot="-473032">
            <a:off x="7941774" y="1748308"/>
            <a:ext cx="3227025" cy="2655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ean Observatories Initiative" id="156" name="Google Shape;15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0960" y="6229997"/>
            <a:ext cx="2265580" cy="62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6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4" name="Google Shape;164;p6"/>
            <p:cNvSpPr/>
            <p:nvPr/>
          </p:nvSpPr>
          <p:spPr>
            <a:xfrm>
              <a:off x="1560551" y="3985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659468" y="3985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8217" y="3985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29061" y="3985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303402" y="3985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318434" y="3985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308320" y="3985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6"/>
          <p:cNvSpPr txBox="1"/>
          <p:nvPr>
            <p:ph type="ctrTitle"/>
          </p:nvPr>
        </p:nvSpPr>
        <p:spPr>
          <a:xfrm>
            <a:off x="3420052" y="859526"/>
            <a:ext cx="2896691" cy="10522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 sz="5200">
                <a:solidFill>
                  <a:schemeClr val="dk2"/>
                </a:solidFill>
              </a:rPr>
              <a:t>Summary:</a:t>
            </a:r>
            <a:endParaRPr/>
          </a:p>
        </p:txBody>
      </p:sp>
      <p:sp>
        <p:nvSpPr>
          <p:cNvPr id="172" name="Google Shape;172;p6"/>
          <p:cNvSpPr txBox="1"/>
          <p:nvPr>
            <p:ph idx="1" type="subTitle"/>
          </p:nvPr>
        </p:nvSpPr>
        <p:spPr>
          <a:xfrm>
            <a:off x="6300371" y="4110182"/>
            <a:ext cx="3471125" cy="1888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Jean Anastasia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anastaj@sunysuffolk.edu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(631)451-4923</a:t>
            </a:r>
            <a:endParaRPr/>
          </a:p>
        </p:txBody>
      </p:sp>
      <p:pic>
        <p:nvPicPr>
          <p:cNvPr descr="Ocean Observatories Initiative" id="173" name="Google Shape;1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0664" y="6260407"/>
            <a:ext cx="2265580" cy="62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3478737" y="1911787"/>
            <a:ext cx="597929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enjoy the labs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visual, interactive, and current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labs teach oceanography AND transferable skills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There is a community of colleagues to help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Reach out anytime: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2019-12-17T01:45:37Z</dcterms:created>
  <dc:creator>Jean Anastasia</dc:creator>
</cp:coreProperties>
</file>