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12192000"/>
  <p:notesSz cx="6858000" cy="9144000"/>
  <p:embeddedFontLs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uaahcXVc/TY+lrb64DtU1HDYY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2E8E72-49BE-4E1F-97F5-D947F471F038}">
  <a:tblStyle styleId="{7E2E8E72-49BE-4E1F-97F5-D947F471F03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OpenSans-bold.fntdata"/><Relationship Id="rId21" Type="http://schemas.openxmlformats.org/officeDocument/2006/relationships/slide" Target="slides/slide15.xml"/><Relationship Id="rId43" Type="http://schemas.openxmlformats.org/officeDocument/2006/relationships/font" Target="fonts/OpenSans-regular.fntdata"/><Relationship Id="rId24" Type="http://schemas.openxmlformats.org/officeDocument/2006/relationships/slide" Target="slides/slide18.xml"/><Relationship Id="rId46" Type="http://schemas.openxmlformats.org/officeDocument/2006/relationships/font" Target="fonts/OpenSans-boldItalic.fntdata"/><Relationship Id="rId23" Type="http://schemas.openxmlformats.org/officeDocument/2006/relationships/slide" Target="slides/slide17.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removed the QR code from this slide since participants won’t explore until after the lightning talks</a:t>
            </a:r>
            <a:endParaRPr/>
          </a:p>
        </p:txBody>
      </p:sp>
      <p:sp>
        <p:nvSpPr>
          <p:cNvPr id="283" name="Google Shape;28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bb059946fa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bb059946fa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2bb059946fa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bb059946f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2bb059946fa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2bb059946fa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bafe1fffd2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bafe1fffd2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2bafe1fffd2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4: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US">
                <a:latin typeface="Trebuchet MS"/>
                <a:ea typeface="Trebuchet MS"/>
                <a:cs typeface="Trebuchet MS"/>
                <a:sym typeface="Trebuchet MS"/>
              </a:rPr>
              <a:t>focus on adapted levels of engagement</a:t>
            </a:r>
            <a:endParaRPr/>
          </a:p>
        </p:txBody>
      </p:sp>
      <p:sp>
        <p:nvSpPr>
          <p:cNvPr id="380" name="Google Shape;380;p14:notes"/>
          <p:cNvSpPr txBox="1"/>
          <p:nvPr>
            <p:ph idx="12" type="sldNum"/>
          </p:nvPr>
        </p:nvSpPr>
        <p:spPr>
          <a:xfrm>
            <a:off x="3884612" y="8685213"/>
            <a:ext cx="2971799" cy="45878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5: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91" name="Google Shape;3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6: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99" name="Google Shape;3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7: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07" name="Google Shape;40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8: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15" name="Google Shape;41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9: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24" name="Google Shape;42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0: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35" name="Google Shape;4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Trebuchet MS"/>
              <a:ea typeface="Trebuchet MS"/>
              <a:cs typeface="Trebuchet MS"/>
              <a:sym typeface="Trebuchet MS"/>
            </a:endParaRPr>
          </a:p>
          <a:p>
            <a:pPr indent="0" lvl="0" marL="0" marR="0" rtl="0" algn="l">
              <a:spcBef>
                <a:spcPts val="0"/>
              </a:spcBef>
              <a:spcAft>
                <a:spcPts val="0"/>
              </a:spcAft>
              <a:buClr>
                <a:schemeClr val="dk1"/>
              </a:buClr>
              <a:buSzPts val="300"/>
              <a:buFont typeface="Calibri"/>
              <a:buNone/>
            </a:pPr>
            <a:r>
              <a:t/>
            </a:r>
            <a:endParaRPr b="0" i="0" sz="1200" u="none" cap="none" strike="noStrike">
              <a:solidFill>
                <a:srgbClr val="FF0000"/>
              </a:solidFill>
              <a:latin typeface="Trebuchet MS"/>
              <a:ea typeface="Trebuchet MS"/>
              <a:cs typeface="Trebuchet MS"/>
              <a:sym typeface="Trebuchet MS"/>
            </a:endParaRPr>
          </a:p>
        </p:txBody>
      </p:sp>
      <p:sp>
        <p:nvSpPr>
          <p:cNvPr id="442" name="Google Shape;44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2: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a:latin typeface="Trebuchet MS"/>
              <a:ea typeface="Trebuchet MS"/>
              <a:cs typeface="Trebuchet MS"/>
              <a:sym typeface="Trebuchet MS"/>
            </a:endParaRPr>
          </a:p>
        </p:txBody>
      </p:sp>
      <p:sp>
        <p:nvSpPr>
          <p:cNvPr id="459" name="Google Shape;459;p22:notes"/>
          <p:cNvSpPr txBox="1"/>
          <p:nvPr>
            <p:ph idx="12" type="sldNum"/>
          </p:nvPr>
        </p:nvSpPr>
        <p:spPr>
          <a:xfrm>
            <a:off x="3884612" y="8685213"/>
            <a:ext cx="2971799" cy="45878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rPr>
              <a:t>‹#›</a:t>
            </a:fld>
            <a:endParaRPr b="0" i="0" sz="1200" u="none" cap="none" strike="noStrike">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3: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67" name="Google Shape;46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bb059946f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bb059946fa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2bb059946fa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bb14fefa51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bb14fefa51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2bb14fefa51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b14fefa51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bb14fefa51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bb14fefa51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bb14fefa5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bb14fefa5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2bb14fefa5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bafe1fffd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bafe1fffd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g2bafe1fffd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bafe1fffd2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Jamboard link: https://jamboard.google.com/d/1gf6fFaeHB2CoDptAlD-u1dNUEq9Ee7kqxHeOr80tl5I/edit?usp=sharing</a:t>
            </a:r>
            <a:endParaRPr/>
          </a:p>
        </p:txBody>
      </p:sp>
      <p:sp>
        <p:nvSpPr>
          <p:cNvPr id="509" name="Google Shape;509;g2bafe1fffd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bad73f3158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bad73f3158_1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g2bad73f3158_1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bad73f3158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bad73f3158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g2bad73f3158_1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699847d79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699847d79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g2699847d79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bafe1fffd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bafe1fffd2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g2bafe1fffd2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bb3990e58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bb3990e583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bb3990e583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bb059946fa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bb059946fa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bb059946fa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ad73f3158_0_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200"/>
              <a:buNone/>
            </a:pPr>
            <a:r>
              <a:rPr lang="en-US"/>
              <a:t>Go to Dax’s Slide Deck</a:t>
            </a:r>
            <a:endParaRPr/>
          </a:p>
        </p:txBody>
      </p:sp>
      <p:sp>
        <p:nvSpPr>
          <p:cNvPr id="246" name="Google Shape;246;g2bad73f3158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bafe1fffd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bafe1fffd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2bafe1fffd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6"/>
          <p:cNvSpPr txBox="1"/>
          <p:nvPr>
            <p:ph idx="1" type="subTitle"/>
          </p:nvPr>
        </p:nvSpPr>
        <p:spPr>
          <a:xfrm>
            <a:off x="1524000" y="3602040"/>
            <a:ext cx="9144000" cy="1655761"/>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mbria"/>
                <a:ea typeface="Cambria"/>
                <a:cs typeface="Cambria"/>
                <a:sym typeface="Cambria"/>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mbria"/>
                <a:ea typeface="Cambria"/>
                <a:cs typeface="Cambria"/>
                <a:sym typeface="Cambria"/>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9pPr>
          </a:lstStyle>
          <a:p/>
        </p:txBody>
      </p:sp>
      <p:sp>
        <p:nvSpPr>
          <p:cNvPr id="15" name="Google Shape;15;p26"/>
          <p:cNvSpPr txBox="1"/>
          <p:nvPr>
            <p:ph type="ctrTitle"/>
          </p:nvPr>
        </p:nvSpPr>
        <p:spPr>
          <a:xfrm>
            <a:off x="1524000" y="1122362"/>
            <a:ext cx="9144000" cy="23876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lt1"/>
              </a:buClr>
              <a:buSzPts val="6000"/>
              <a:buFont typeface="Calibri"/>
              <a:buNone/>
              <a:defRPr b="0" i="0" sz="6000" u="none" cap="none" strike="noStrike">
                <a:solidFill>
                  <a:schemeClr val="lt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6" name="Google Shape;16;p26"/>
          <p:cNvSpPr txBox="1"/>
          <p:nvPr>
            <p:ph idx="11" type="ftr"/>
          </p:nvPr>
        </p:nvSpPr>
        <p:spPr>
          <a:xfrm>
            <a:off x="1434140" y="6173790"/>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sp>
        <p:nvSpPr>
          <p:cNvPr id="17" name="Google Shape;17;p26"/>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44"/>
          <p:cNvSpPr txBox="1"/>
          <p:nvPr>
            <p:ph type="title"/>
          </p:nvPr>
        </p:nvSpPr>
        <p:spPr>
          <a:xfrm>
            <a:off x="838200" y="365126"/>
            <a:ext cx="10515600" cy="10602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4"/>
          <p:cNvSpPr txBox="1"/>
          <p:nvPr>
            <p:ph idx="11" type="ftr"/>
          </p:nvPr>
        </p:nvSpPr>
        <p:spPr>
          <a:xfrm>
            <a:off x="1349189" y="6356350"/>
            <a:ext cx="2926976"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1" name="Google Shape;9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1pPr>
            <a:lvl2pPr indent="0" lvl="1"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2pPr>
            <a:lvl3pPr indent="0" lvl="2"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3pPr>
            <a:lvl4pPr indent="0" lvl="3"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4pPr>
            <a:lvl5pPr indent="0" lvl="4"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5pPr>
            <a:lvl6pPr indent="0" lvl="5"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6pPr>
            <a:lvl7pPr indent="0" lvl="6"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7pPr>
            <a:lvl8pPr indent="0" lvl="7"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8pPr>
            <a:lvl9pPr indent="0" lvl="8"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2" name="Shape 92"/>
        <p:cNvGrpSpPr/>
        <p:nvPr/>
      </p:nvGrpSpPr>
      <p:grpSpPr>
        <a:xfrm>
          <a:off x="0" y="0"/>
          <a:ext cx="0" cy="0"/>
          <a:chOff x="0" y="0"/>
          <a:chExt cx="0" cy="0"/>
        </a:xfrm>
      </p:grpSpPr>
      <p:sp>
        <p:nvSpPr>
          <p:cNvPr id="93" name="Google Shape;93;p45"/>
          <p:cNvSpPr txBox="1"/>
          <p:nvPr>
            <p:ph type="title"/>
          </p:nvPr>
        </p:nvSpPr>
        <p:spPr>
          <a:xfrm>
            <a:off x="838200" y="365126"/>
            <a:ext cx="10515600" cy="10602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5"/>
          <p:cNvSpPr txBox="1"/>
          <p:nvPr>
            <p:ph idx="1" type="body"/>
          </p:nvPr>
        </p:nvSpPr>
        <p:spPr>
          <a:xfrm>
            <a:off x="838200" y="1506071"/>
            <a:ext cx="5181600" cy="443752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5"/>
          <p:cNvSpPr txBox="1"/>
          <p:nvPr>
            <p:ph idx="2" type="body"/>
          </p:nvPr>
        </p:nvSpPr>
        <p:spPr>
          <a:xfrm>
            <a:off x="6172200" y="1506071"/>
            <a:ext cx="5181600" cy="443752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45"/>
          <p:cNvSpPr txBox="1"/>
          <p:nvPr>
            <p:ph idx="11" type="ftr"/>
          </p:nvPr>
        </p:nvSpPr>
        <p:spPr>
          <a:xfrm>
            <a:off x="1349189" y="6356350"/>
            <a:ext cx="2926976"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7" name="Google Shape;9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1pPr>
            <a:lvl2pPr indent="0" lvl="1"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2pPr>
            <a:lvl3pPr indent="0" lvl="2"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3pPr>
            <a:lvl4pPr indent="0" lvl="3"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4pPr>
            <a:lvl5pPr indent="0" lvl="4"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5pPr>
            <a:lvl6pPr indent="0" lvl="5"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6pPr>
            <a:lvl7pPr indent="0" lvl="6"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7pPr>
            <a:lvl8pPr indent="0" lvl="7"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8pPr>
            <a:lvl9pPr indent="0" lvl="8"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98" name="Shape 98"/>
        <p:cNvGrpSpPr/>
        <p:nvPr/>
      </p:nvGrpSpPr>
      <p:grpSpPr>
        <a:xfrm>
          <a:off x="0" y="0"/>
          <a:ext cx="0" cy="0"/>
          <a:chOff x="0" y="0"/>
          <a:chExt cx="0" cy="0"/>
        </a:xfrm>
      </p:grpSpPr>
      <p:sp>
        <p:nvSpPr>
          <p:cNvPr id="99" name="Google Shape;99;p46"/>
          <p:cNvSpPr txBox="1"/>
          <p:nvPr>
            <p:ph type="title"/>
          </p:nvPr>
        </p:nvSpPr>
        <p:spPr>
          <a:xfrm>
            <a:off x="609600" y="1250033"/>
            <a:ext cx="10354733" cy="1150353"/>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SzPts val="4200"/>
              <a:buNone/>
              <a:defRPr sz="42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00" name="Google Shape;100;p46"/>
          <p:cNvSpPr txBox="1"/>
          <p:nvPr>
            <p:ph idx="1" type="body"/>
          </p:nvPr>
        </p:nvSpPr>
        <p:spPr>
          <a:xfrm>
            <a:off x="643467" y="2518948"/>
            <a:ext cx="10320867" cy="2064669"/>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p28"/>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07" name="Google Shape;107;p28"/>
          <p:cNvSpPr txBox="1"/>
          <p:nvPr>
            <p:ph idx="1" type="body"/>
          </p:nvPr>
        </p:nvSpPr>
        <p:spPr>
          <a:xfrm>
            <a:off x="838201" y="1519517"/>
            <a:ext cx="10515598" cy="443752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Cambria"/>
                <a:ea typeface="Cambria"/>
                <a:cs typeface="Cambria"/>
                <a:sym typeface="Cambria"/>
              </a:defRPr>
            </a:lvl2pPr>
            <a:lvl3pPr indent="-355600" lvl="2" marL="1371600" marR="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mbria"/>
                <a:ea typeface="Cambria"/>
                <a:cs typeface="Cambria"/>
                <a:sym typeface="Cambria"/>
              </a:defRPr>
            </a:lvl3pPr>
            <a:lvl4pPr indent="-342900" lvl="3" marL="1828800" marR="0" algn="l">
              <a:lnSpc>
                <a:spcPct val="90000"/>
              </a:lnSpc>
              <a:spcBef>
                <a:spcPts val="500"/>
              </a:spcBef>
              <a:spcAft>
                <a:spcPts val="0"/>
              </a:spcAft>
              <a:buClr>
                <a:schemeClr val="dk1"/>
              </a:buClr>
              <a:buSzPts val="1800"/>
              <a:buFont typeface="Cambria"/>
              <a:buChar char="‒"/>
              <a:defRPr b="0" i="0" sz="1800" u="none" cap="none" strike="noStrike">
                <a:solidFill>
                  <a:schemeClr val="dk1"/>
                </a:solidFill>
                <a:latin typeface="Cambria"/>
                <a:ea typeface="Cambria"/>
                <a:cs typeface="Cambria"/>
                <a:sym typeface="Cambria"/>
              </a:defRPr>
            </a:lvl4pPr>
            <a:lvl5pPr indent="-342900" lvl="4" marL="2286000" marR="0" algn="l">
              <a:lnSpc>
                <a:spcPct val="90000"/>
              </a:lnSpc>
              <a:spcBef>
                <a:spcPts val="500"/>
              </a:spcBef>
              <a:spcAft>
                <a:spcPts val="0"/>
              </a:spcAft>
              <a:buClr>
                <a:schemeClr val="dk1"/>
              </a:buClr>
              <a:buSzPts val="1800"/>
              <a:buFont typeface="Cambria"/>
              <a:buChar char="›"/>
              <a:defRPr b="0" i="0" sz="1800" u="none" cap="none" strike="noStrike">
                <a:solidFill>
                  <a:schemeClr val="dk1"/>
                </a:solidFill>
                <a:latin typeface="Cambria"/>
                <a:ea typeface="Cambria"/>
                <a:cs typeface="Cambria"/>
                <a:sym typeface="Cambri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08" name="Google Shape;108;p28"/>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pic>
        <p:nvPicPr>
          <p:cNvPr id="109" name="Google Shape;109;p28"/>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110" name="Google Shape;110;p28"/>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111" name="Google Shape;111;p28"/>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sp>
        <p:nvSpPr>
          <p:cNvPr id="112" name="Google Shape;112;p28"/>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13" name="Shape 113"/>
        <p:cNvGrpSpPr/>
        <p:nvPr/>
      </p:nvGrpSpPr>
      <p:grpSpPr>
        <a:xfrm>
          <a:off x="0" y="0"/>
          <a:ext cx="0" cy="0"/>
          <a:chOff x="0" y="0"/>
          <a:chExt cx="0" cy="0"/>
        </a:xfrm>
      </p:grpSpPr>
      <p:sp>
        <p:nvSpPr>
          <p:cNvPr id="114" name="Google Shape;114;p29"/>
          <p:cNvSpPr txBox="1"/>
          <p:nvPr>
            <p:ph idx="1" type="subTitle"/>
          </p:nvPr>
        </p:nvSpPr>
        <p:spPr>
          <a:xfrm>
            <a:off x="1524000" y="3602040"/>
            <a:ext cx="9144000" cy="1655761"/>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mbria"/>
                <a:ea typeface="Cambria"/>
                <a:cs typeface="Cambria"/>
                <a:sym typeface="Cambria"/>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mbria"/>
                <a:ea typeface="Cambria"/>
                <a:cs typeface="Cambria"/>
                <a:sym typeface="Cambria"/>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9pPr>
          </a:lstStyle>
          <a:p/>
        </p:txBody>
      </p:sp>
      <p:sp>
        <p:nvSpPr>
          <p:cNvPr id="115" name="Google Shape;115;p29"/>
          <p:cNvSpPr txBox="1"/>
          <p:nvPr>
            <p:ph type="ctrTitle"/>
          </p:nvPr>
        </p:nvSpPr>
        <p:spPr>
          <a:xfrm>
            <a:off x="1524000" y="1122362"/>
            <a:ext cx="9144000" cy="23876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lt1"/>
              </a:buClr>
              <a:buSzPts val="6000"/>
              <a:buFont typeface="Calibri"/>
              <a:buNone/>
              <a:defRPr b="0" i="0" sz="6000" u="none" cap="none" strike="noStrike">
                <a:solidFill>
                  <a:schemeClr val="lt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16" name="Google Shape;116;p29"/>
          <p:cNvSpPr txBox="1"/>
          <p:nvPr>
            <p:ph idx="11" type="ftr"/>
          </p:nvPr>
        </p:nvSpPr>
        <p:spPr>
          <a:xfrm>
            <a:off x="1434140" y="6173790"/>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sp>
        <p:nvSpPr>
          <p:cNvPr id="117" name="Google Shape;117;p29"/>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8" name="Shape 118"/>
        <p:cNvGrpSpPr/>
        <p:nvPr/>
      </p:nvGrpSpPr>
      <p:grpSpPr>
        <a:xfrm>
          <a:off x="0" y="0"/>
          <a:ext cx="0" cy="0"/>
          <a:chOff x="0" y="0"/>
          <a:chExt cx="0" cy="0"/>
        </a:xfrm>
      </p:grpSpPr>
      <p:sp>
        <p:nvSpPr>
          <p:cNvPr id="119" name="Google Shape;119;p30"/>
          <p:cNvSpPr txBox="1"/>
          <p:nvPr>
            <p:ph type="title"/>
          </p:nvPr>
        </p:nvSpPr>
        <p:spPr>
          <a:xfrm>
            <a:off x="839789" y="365126"/>
            <a:ext cx="10515598" cy="1060702"/>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20" name="Google Shape;120;p30"/>
          <p:cNvSpPr txBox="1"/>
          <p:nvPr>
            <p:ph idx="1" type="body"/>
          </p:nvPr>
        </p:nvSpPr>
        <p:spPr>
          <a:xfrm>
            <a:off x="839793" y="1533245"/>
            <a:ext cx="5157787"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mbria"/>
                <a:ea typeface="Cambria"/>
                <a:cs typeface="Cambria"/>
                <a:sym typeface="Cambria"/>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9pPr>
          </a:lstStyle>
          <a:p/>
        </p:txBody>
      </p:sp>
      <p:sp>
        <p:nvSpPr>
          <p:cNvPr id="121" name="Google Shape;121;p30"/>
          <p:cNvSpPr txBox="1"/>
          <p:nvPr>
            <p:ph idx="2" type="body"/>
          </p:nvPr>
        </p:nvSpPr>
        <p:spPr>
          <a:xfrm>
            <a:off x="839793" y="2357160"/>
            <a:ext cx="5157787" cy="3572993"/>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22" name="Google Shape;122;p30"/>
          <p:cNvSpPr txBox="1"/>
          <p:nvPr>
            <p:ph idx="3" type="body"/>
          </p:nvPr>
        </p:nvSpPr>
        <p:spPr>
          <a:xfrm>
            <a:off x="6172201" y="1533245"/>
            <a:ext cx="5183186"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mbria"/>
                <a:ea typeface="Cambria"/>
                <a:cs typeface="Cambria"/>
                <a:sym typeface="Cambria"/>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9pPr>
          </a:lstStyle>
          <a:p/>
        </p:txBody>
      </p:sp>
      <p:sp>
        <p:nvSpPr>
          <p:cNvPr id="123" name="Google Shape;123;p30"/>
          <p:cNvSpPr txBox="1"/>
          <p:nvPr>
            <p:ph idx="4" type="body"/>
          </p:nvPr>
        </p:nvSpPr>
        <p:spPr>
          <a:xfrm>
            <a:off x="6172201" y="2357160"/>
            <a:ext cx="5183186" cy="3572993"/>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24" name="Google Shape;124;p30"/>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30"/>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pic>
        <p:nvPicPr>
          <p:cNvPr id="126" name="Google Shape;126;p30"/>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127" name="Google Shape;127;p30"/>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128" name="Google Shape;128;p30"/>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31"/>
          <p:cNvSpPr txBox="1"/>
          <p:nvPr>
            <p:ph type="title"/>
          </p:nvPr>
        </p:nvSpPr>
        <p:spPr>
          <a:xfrm>
            <a:off x="839791" y="457200"/>
            <a:ext cx="3932236" cy="1600198"/>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31" name="Google Shape;131;p31"/>
          <p:cNvSpPr txBox="1"/>
          <p:nvPr>
            <p:ph idx="1" type="body"/>
          </p:nvPr>
        </p:nvSpPr>
        <p:spPr>
          <a:xfrm>
            <a:off x="5183189" y="987428"/>
            <a:ext cx="6172199" cy="4873623"/>
          </a:xfrm>
          <a:prstGeom prst="rect">
            <a:avLst/>
          </a:prstGeom>
          <a:noFill/>
          <a:ln>
            <a:noFill/>
          </a:ln>
        </p:spPr>
        <p:txBody>
          <a:bodyPr anchorCtr="0" anchor="t" bIns="91425" lIns="91425" spcFirstLastPara="1" rIns="91425" wrap="square" tIns="91425">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mbria"/>
                <a:ea typeface="Cambria"/>
                <a:cs typeface="Cambria"/>
                <a:sym typeface="Cambria"/>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9pPr>
          </a:lstStyle>
          <a:p/>
        </p:txBody>
      </p:sp>
      <p:sp>
        <p:nvSpPr>
          <p:cNvPr id="132" name="Google Shape;132;p31"/>
          <p:cNvSpPr txBox="1"/>
          <p:nvPr>
            <p:ph idx="2" type="body"/>
          </p:nvPr>
        </p:nvSpPr>
        <p:spPr>
          <a:xfrm>
            <a:off x="839791" y="2057400"/>
            <a:ext cx="3932236"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9pPr>
          </a:lstStyle>
          <a:p/>
        </p:txBody>
      </p:sp>
      <p:sp>
        <p:nvSpPr>
          <p:cNvPr id="133" name="Google Shape;133;p31"/>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p31"/>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pic>
        <p:nvPicPr>
          <p:cNvPr id="135" name="Google Shape;135;p31"/>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136" name="Google Shape;136;p31"/>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137" name="Google Shape;137;p31"/>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32"/>
          <p:cNvSpPr txBox="1"/>
          <p:nvPr>
            <p:ph type="title"/>
          </p:nvPr>
        </p:nvSpPr>
        <p:spPr>
          <a:xfrm>
            <a:off x="839791" y="457200"/>
            <a:ext cx="3932236" cy="1600198"/>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40" name="Google Shape;140;p32"/>
          <p:cNvSpPr/>
          <p:nvPr>
            <p:ph idx="2" type="pic"/>
          </p:nvPr>
        </p:nvSpPr>
        <p:spPr>
          <a:xfrm>
            <a:off x="5183189" y="987428"/>
            <a:ext cx="6172199" cy="4873623"/>
          </a:xfrm>
          <a:prstGeom prst="rect">
            <a:avLst/>
          </a:prstGeom>
          <a:noFill/>
          <a:ln>
            <a:noFill/>
          </a:ln>
        </p:spPr>
      </p:sp>
      <p:sp>
        <p:nvSpPr>
          <p:cNvPr id="141" name="Google Shape;141;p32"/>
          <p:cNvSpPr txBox="1"/>
          <p:nvPr>
            <p:ph idx="1" type="body"/>
          </p:nvPr>
        </p:nvSpPr>
        <p:spPr>
          <a:xfrm>
            <a:off x="839791" y="2057400"/>
            <a:ext cx="3932236"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9pPr>
          </a:lstStyle>
          <a:p/>
        </p:txBody>
      </p:sp>
      <p:sp>
        <p:nvSpPr>
          <p:cNvPr id="142" name="Google Shape;142;p32"/>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143" name="Google Shape;143;p32"/>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pic>
        <p:nvPicPr>
          <p:cNvPr id="144" name="Google Shape;144;p32"/>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145" name="Google Shape;145;p32"/>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146" name="Google Shape;146;p32"/>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33"/>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49" name="Google Shape;149;p33"/>
          <p:cNvSpPr txBox="1"/>
          <p:nvPr>
            <p:ph idx="1" type="body"/>
          </p:nvPr>
        </p:nvSpPr>
        <p:spPr>
          <a:xfrm rot="5400000">
            <a:off x="3877234" y="-1519515"/>
            <a:ext cx="4437528" cy="1051559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50" name="Google Shape;150;p33"/>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33"/>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pic>
        <p:nvPicPr>
          <p:cNvPr id="152" name="Google Shape;152;p33"/>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153" name="Google Shape;153;p33"/>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154" name="Google Shape;154;p33"/>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34"/>
          <p:cNvSpPr txBox="1"/>
          <p:nvPr>
            <p:ph type="title"/>
          </p:nvPr>
        </p:nvSpPr>
        <p:spPr>
          <a:xfrm rot="5400000">
            <a:off x="7243389" y="1846634"/>
            <a:ext cx="5591920" cy="2628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57" name="Google Shape;157;p34"/>
          <p:cNvSpPr txBox="1"/>
          <p:nvPr>
            <p:ph idx="1" type="body"/>
          </p:nvPr>
        </p:nvSpPr>
        <p:spPr>
          <a:xfrm rot="5400000">
            <a:off x="1909389" y="-706060"/>
            <a:ext cx="5591920" cy="7734299"/>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58" name="Google Shape;158;p34"/>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159" name="Google Shape;159;p34"/>
          <p:cNvSpPr txBox="1"/>
          <p:nvPr/>
        </p:nvSpPr>
        <p:spPr>
          <a:xfrm>
            <a:off x="1877484" y="6356353"/>
            <a:ext cx="2398681" cy="3651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5"/>
              <a:buFont typeface="Cambria"/>
              <a:buNone/>
            </a:pPr>
            <a:r>
              <a:rPr b="0" i="0" lang="en-US" sz="1100" u="none" cap="none" strike="noStrike">
                <a:solidFill>
                  <a:schemeClr val="lt1"/>
                </a:solidFill>
                <a:latin typeface="Cambria"/>
                <a:ea typeface="Cambria"/>
                <a:cs typeface="Cambria"/>
                <a:sym typeface="Cambria"/>
              </a:rPr>
              <a:t>AGU Ocean Sciences 2016</a:t>
            </a:r>
            <a:endParaRPr/>
          </a:p>
          <a:p>
            <a:pPr indent="0" lvl="0" marL="0" marR="0" rtl="0" algn="ctr">
              <a:lnSpc>
                <a:spcPct val="100000"/>
              </a:lnSpc>
              <a:spcBef>
                <a:spcPts val="0"/>
              </a:spcBef>
              <a:spcAft>
                <a:spcPts val="0"/>
              </a:spcAft>
              <a:buClr>
                <a:schemeClr val="lt1"/>
              </a:buClr>
              <a:buSzPts val="300"/>
              <a:buFont typeface="Cambria"/>
              <a:buNone/>
            </a:pPr>
            <a:r>
              <a:rPr b="0" i="0" lang="en-US" sz="1200" u="none" cap="none" strike="noStrike">
                <a:solidFill>
                  <a:schemeClr val="lt1"/>
                </a:solidFill>
                <a:latin typeface="Cambria"/>
                <a:ea typeface="Cambria"/>
                <a:cs typeface="Cambria"/>
                <a:sym typeface="Cambria"/>
              </a:rPr>
              <a:t>crowley@Rutgers.edu</a:t>
            </a:r>
            <a:endParaRPr/>
          </a:p>
        </p:txBody>
      </p:sp>
      <p:pic>
        <p:nvPicPr>
          <p:cNvPr id="160" name="Google Shape;160;p34"/>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161" name="Google Shape;161;p34"/>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162" name="Google Shape;162;p34"/>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163" name="Google Shape;163;p34"/>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6"/>
          <p:cNvSpPr txBox="1"/>
          <p:nvPr>
            <p:ph type="title"/>
          </p:nvPr>
        </p:nvSpPr>
        <p:spPr>
          <a:xfrm>
            <a:off x="831851" y="1709738"/>
            <a:ext cx="10515598" cy="2852737"/>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20" name="Google Shape;20;p36"/>
          <p:cNvSpPr txBox="1"/>
          <p:nvPr>
            <p:ph idx="1" type="body"/>
          </p:nvPr>
        </p:nvSpPr>
        <p:spPr>
          <a:xfrm>
            <a:off x="831851" y="4589467"/>
            <a:ext cx="10515598" cy="1367583"/>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mbria"/>
                <a:ea typeface="Cambria"/>
                <a:cs typeface="Cambria"/>
                <a:sym typeface="Cambria"/>
              </a:defRPr>
            </a:lvl1pPr>
            <a:lvl2pPr indent="-228600" lvl="1" marL="914400" marR="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mbria"/>
                <a:ea typeface="Cambria"/>
                <a:cs typeface="Cambria"/>
                <a:sym typeface="Cambria"/>
              </a:defRPr>
            </a:lvl2pPr>
            <a:lvl3pPr indent="-228600" lvl="2" marL="1371600" marR="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mbria"/>
                <a:ea typeface="Cambria"/>
                <a:cs typeface="Cambria"/>
                <a:sym typeface="Cambria"/>
              </a:defRPr>
            </a:lvl3pPr>
            <a:lvl4pPr indent="-228600" lvl="3" marL="1828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4pPr>
            <a:lvl5pPr indent="-228600" lvl="4" marL="22860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5pPr>
            <a:lvl6pPr indent="-228600" lvl="5" marL="27432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6pPr>
            <a:lvl7pPr indent="-228600" lvl="6" marL="32004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7pPr>
            <a:lvl8pPr indent="-228600" lvl="7" marL="36576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8pPr>
            <a:lvl9pPr indent="-228600" lvl="8" marL="4114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mbria"/>
                <a:ea typeface="Cambria"/>
                <a:cs typeface="Cambria"/>
                <a:sym typeface="Cambria"/>
              </a:defRPr>
            </a:lvl9pPr>
          </a:lstStyle>
          <a:p/>
        </p:txBody>
      </p:sp>
      <p:sp>
        <p:nvSpPr>
          <p:cNvPr id="21" name="Google Shape;21;p36"/>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36"/>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pic>
        <p:nvPicPr>
          <p:cNvPr id="23" name="Google Shape;23;p36"/>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24" name="Google Shape;24;p36"/>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25" name="Google Shape;25;p36"/>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pic>
        <p:nvPicPr>
          <p:cNvPr id="26" name="Google Shape;26;p36"/>
          <p:cNvPicPr preferRelativeResize="0"/>
          <p:nvPr/>
        </p:nvPicPr>
        <p:blipFill rotWithShape="1">
          <a:blip r:embed="rId4">
            <a:alphaModFix/>
          </a:blip>
          <a:srcRect b="0" l="0" r="0" t="0"/>
          <a:stretch/>
        </p:blipFill>
        <p:spPr>
          <a:xfrm>
            <a:off x="1286935" y="6408737"/>
            <a:ext cx="590549" cy="29686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4" name="Shape 164"/>
        <p:cNvGrpSpPr/>
        <p:nvPr/>
      </p:nvGrpSpPr>
      <p:grpSpPr>
        <a:xfrm>
          <a:off x="0" y="0"/>
          <a:ext cx="0" cy="0"/>
          <a:chOff x="0" y="0"/>
          <a:chExt cx="0" cy="0"/>
        </a:xfrm>
      </p:grpSpPr>
      <p:sp>
        <p:nvSpPr>
          <p:cNvPr id="165" name="Google Shape;165;p35"/>
          <p:cNvSpPr txBox="1"/>
          <p:nvPr>
            <p:ph type="title"/>
          </p:nvPr>
        </p:nvSpPr>
        <p:spPr>
          <a:xfrm>
            <a:off x="838200" y="365126"/>
            <a:ext cx="10515600" cy="10602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35"/>
          <p:cNvSpPr txBox="1"/>
          <p:nvPr>
            <p:ph idx="11" type="ftr"/>
          </p:nvPr>
        </p:nvSpPr>
        <p:spPr>
          <a:xfrm>
            <a:off x="1349189" y="6356350"/>
            <a:ext cx="2926976"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7" name="Google Shape;16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1pPr>
            <a:lvl2pPr indent="0" lvl="1"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2pPr>
            <a:lvl3pPr indent="0" lvl="2"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3pPr>
            <a:lvl4pPr indent="0" lvl="3"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4pPr>
            <a:lvl5pPr indent="0" lvl="4"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5pPr>
            <a:lvl6pPr indent="0" lvl="5"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6pPr>
            <a:lvl7pPr indent="0" lvl="6"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7pPr>
            <a:lvl8pPr indent="0" lvl="7"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8pPr>
            <a:lvl9pPr indent="0" lvl="8" marL="0" marR="0" algn="r">
              <a:spcBef>
                <a:spcPts val="0"/>
              </a:spcBef>
              <a:spcAft>
                <a:spcPts val="0"/>
              </a:spcAft>
              <a:buClr>
                <a:srgbClr val="FFFFFF"/>
              </a:buClr>
              <a:buSzPts val="1800"/>
              <a:buFont typeface="Arial"/>
              <a:buNone/>
              <a:defRPr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37"/>
          <p:cNvSpPr txBox="1"/>
          <p:nvPr>
            <p:ph type="title"/>
          </p:nvPr>
        </p:nvSpPr>
        <p:spPr>
          <a:xfrm>
            <a:off x="839789" y="365126"/>
            <a:ext cx="10515598" cy="1060702"/>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29" name="Google Shape;29;p37"/>
          <p:cNvSpPr txBox="1"/>
          <p:nvPr>
            <p:ph idx="1" type="body"/>
          </p:nvPr>
        </p:nvSpPr>
        <p:spPr>
          <a:xfrm>
            <a:off x="839793" y="1533245"/>
            <a:ext cx="5157787"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mbria"/>
                <a:ea typeface="Cambria"/>
                <a:cs typeface="Cambria"/>
                <a:sym typeface="Cambria"/>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9pPr>
          </a:lstStyle>
          <a:p/>
        </p:txBody>
      </p:sp>
      <p:sp>
        <p:nvSpPr>
          <p:cNvPr id="30" name="Google Shape;30;p37"/>
          <p:cNvSpPr txBox="1"/>
          <p:nvPr>
            <p:ph idx="2" type="body"/>
          </p:nvPr>
        </p:nvSpPr>
        <p:spPr>
          <a:xfrm>
            <a:off x="839793" y="2357160"/>
            <a:ext cx="5157787" cy="3572993"/>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31" name="Google Shape;31;p37"/>
          <p:cNvSpPr txBox="1"/>
          <p:nvPr>
            <p:ph idx="3" type="body"/>
          </p:nvPr>
        </p:nvSpPr>
        <p:spPr>
          <a:xfrm>
            <a:off x="6172201" y="1533245"/>
            <a:ext cx="5183186"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mbria"/>
                <a:ea typeface="Cambria"/>
                <a:cs typeface="Cambria"/>
                <a:sym typeface="Cambria"/>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mbria"/>
                <a:ea typeface="Cambria"/>
                <a:cs typeface="Cambria"/>
                <a:sym typeface="Cambria"/>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mbria"/>
                <a:ea typeface="Cambria"/>
                <a:cs typeface="Cambria"/>
                <a:sym typeface="Cambria"/>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mbria"/>
                <a:ea typeface="Cambria"/>
                <a:cs typeface="Cambria"/>
                <a:sym typeface="Cambria"/>
              </a:defRPr>
            </a:lvl9pPr>
          </a:lstStyle>
          <a:p/>
        </p:txBody>
      </p:sp>
      <p:sp>
        <p:nvSpPr>
          <p:cNvPr id="32" name="Google Shape;32;p37"/>
          <p:cNvSpPr txBox="1"/>
          <p:nvPr>
            <p:ph idx="4" type="body"/>
          </p:nvPr>
        </p:nvSpPr>
        <p:spPr>
          <a:xfrm>
            <a:off x="6172201" y="2357160"/>
            <a:ext cx="5183186" cy="3572993"/>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33" name="Google Shape;33;p37"/>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37"/>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pic>
        <p:nvPicPr>
          <p:cNvPr id="35" name="Google Shape;35;p37"/>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36" name="Google Shape;36;p37"/>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37" name="Google Shape;37;p37"/>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pic>
        <p:nvPicPr>
          <p:cNvPr id="38" name="Google Shape;38;p37"/>
          <p:cNvPicPr preferRelativeResize="0"/>
          <p:nvPr/>
        </p:nvPicPr>
        <p:blipFill rotWithShape="1">
          <a:blip r:embed="rId4">
            <a:alphaModFix/>
          </a:blip>
          <a:srcRect b="0" l="0" r="0" t="0"/>
          <a:stretch/>
        </p:blipFill>
        <p:spPr>
          <a:xfrm>
            <a:off x="1286935" y="6408737"/>
            <a:ext cx="590549" cy="2968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38"/>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38"/>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pic>
        <p:nvPicPr>
          <p:cNvPr id="42" name="Google Shape;42;p38"/>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43" name="Google Shape;43;p38"/>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44" name="Google Shape;44;p38"/>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pic>
        <p:nvPicPr>
          <p:cNvPr id="45" name="Google Shape;45;p38"/>
          <p:cNvPicPr preferRelativeResize="0"/>
          <p:nvPr/>
        </p:nvPicPr>
        <p:blipFill rotWithShape="1">
          <a:blip r:embed="rId4">
            <a:alphaModFix/>
          </a:blip>
          <a:srcRect b="0" l="0" r="0" t="0"/>
          <a:stretch/>
        </p:blipFill>
        <p:spPr>
          <a:xfrm>
            <a:off x="1286935" y="6408737"/>
            <a:ext cx="590549" cy="29686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39"/>
          <p:cNvSpPr txBox="1"/>
          <p:nvPr>
            <p:ph type="title"/>
          </p:nvPr>
        </p:nvSpPr>
        <p:spPr>
          <a:xfrm>
            <a:off x="839791" y="457200"/>
            <a:ext cx="3932236" cy="1600198"/>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48" name="Google Shape;48;p39"/>
          <p:cNvSpPr txBox="1"/>
          <p:nvPr>
            <p:ph idx="1" type="body"/>
          </p:nvPr>
        </p:nvSpPr>
        <p:spPr>
          <a:xfrm>
            <a:off x="5183189" y="987428"/>
            <a:ext cx="6172199" cy="4873623"/>
          </a:xfrm>
          <a:prstGeom prst="rect">
            <a:avLst/>
          </a:prstGeom>
          <a:noFill/>
          <a:ln>
            <a:noFill/>
          </a:ln>
        </p:spPr>
        <p:txBody>
          <a:bodyPr anchorCtr="0" anchor="t" bIns="91425" lIns="91425" spcFirstLastPara="1" rIns="91425" wrap="square" tIns="91425">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mbria"/>
                <a:ea typeface="Cambria"/>
                <a:cs typeface="Cambria"/>
                <a:sym typeface="Cambria"/>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9pPr>
          </a:lstStyle>
          <a:p/>
        </p:txBody>
      </p:sp>
      <p:sp>
        <p:nvSpPr>
          <p:cNvPr id="49" name="Google Shape;49;p39"/>
          <p:cNvSpPr txBox="1"/>
          <p:nvPr>
            <p:ph idx="2" type="body"/>
          </p:nvPr>
        </p:nvSpPr>
        <p:spPr>
          <a:xfrm>
            <a:off x="839791" y="2057400"/>
            <a:ext cx="3932236"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9pPr>
          </a:lstStyle>
          <a:p/>
        </p:txBody>
      </p:sp>
      <p:sp>
        <p:nvSpPr>
          <p:cNvPr id="50" name="Google Shape;50;p39"/>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39"/>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pic>
        <p:nvPicPr>
          <p:cNvPr id="52" name="Google Shape;52;p39"/>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53" name="Google Shape;53;p39"/>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54" name="Google Shape;54;p39"/>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pic>
        <p:nvPicPr>
          <p:cNvPr id="55" name="Google Shape;55;p39"/>
          <p:cNvPicPr preferRelativeResize="0"/>
          <p:nvPr/>
        </p:nvPicPr>
        <p:blipFill rotWithShape="1">
          <a:blip r:embed="rId4">
            <a:alphaModFix/>
          </a:blip>
          <a:srcRect b="0" l="0" r="0" t="0"/>
          <a:stretch/>
        </p:blipFill>
        <p:spPr>
          <a:xfrm>
            <a:off x="1286935" y="6408737"/>
            <a:ext cx="590549" cy="2968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40"/>
          <p:cNvSpPr txBox="1"/>
          <p:nvPr>
            <p:ph type="title"/>
          </p:nvPr>
        </p:nvSpPr>
        <p:spPr>
          <a:xfrm>
            <a:off x="839791" y="457200"/>
            <a:ext cx="3932236" cy="1600198"/>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58" name="Google Shape;58;p40"/>
          <p:cNvSpPr/>
          <p:nvPr>
            <p:ph idx="2" type="pic"/>
          </p:nvPr>
        </p:nvSpPr>
        <p:spPr>
          <a:xfrm>
            <a:off x="5183189" y="987428"/>
            <a:ext cx="6172199" cy="4873623"/>
          </a:xfrm>
          <a:prstGeom prst="rect">
            <a:avLst/>
          </a:prstGeom>
          <a:noFill/>
          <a:ln>
            <a:noFill/>
          </a:ln>
        </p:spPr>
      </p:sp>
      <p:sp>
        <p:nvSpPr>
          <p:cNvPr id="59" name="Google Shape;59;p40"/>
          <p:cNvSpPr txBox="1"/>
          <p:nvPr>
            <p:ph idx="1" type="body"/>
          </p:nvPr>
        </p:nvSpPr>
        <p:spPr>
          <a:xfrm>
            <a:off x="839791" y="2057400"/>
            <a:ext cx="3932236"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mbria"/>
                <a:ea typeface="Cambria"/>
                <a:cs typeface="Cambria"/>
                <a:sym typeface="Cambria"/>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mbria"/>
                <a:ea typeface="Cambria"/>
                <a:cs typeface="Cambria"/>
                <a:sym typeface="Cambria"/>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mbria"/>
                <a:ea typeface="Cambria"/>
                <a:cs typeface="Cambria"/>
                <a:sym typeface="Cambria"/>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mbria"/>
                <a:ea typeface="Cambria"/>
                <a:cs typeface="Cambria"/>
                <a:sym typeface="Cambria"/>
              </a:defRPr>
            </a:lvl9pPr>
          </a:lstStyle>
          <a:p/>
        </p:txBody>
      </p:sp>
      <p:sp>
        <p:nvSpPr>
          <p:cNvPr id="60" name="Google Shape;60;p40"/>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40"/>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pic>
        <p:nvPicPr>
          <p:cNvPr id="62" name="Google Shape;62;p40"/>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63" name="Google Shape;63;p40"/>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64" name="Google Shape;64;p40"/>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pic>
        <p:nvPicPr>
          <p:cNvPr id="65" name="Google Shape;65;p40"/>
          <p:cNvPicPr preferRelativeResize="0"/>
          <p:nvPr/>
        </p:nvPicPr>
        <p:blipFill rotWithShape="1">
          <a:blip r:embed="rId4">
            <a:alphaModFix/>
          </a:blip>
          <a:srcRect b="0" l="0" r="0" t="0"/>
          <a:stretch/>
        </p:blipFill>
        <p:spPr>
          <a:xfrm>
            <a:off x="1286935" y="6408737"/>
            <a:ext cx="590549" cy="2968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41"/>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68" name="Google Shape;68;p41"/>
          <p:cNvSpPr txBox="1"/>
          <p:nvPr>
            <p:ph idx="1" type="body"/>
          </p:nvPr>
        </p:nvSpPr>
        <p:spPr>
          <a:xfrm rot="5400000">
            <a:off x="3877234" y="-1519515"/>
            <a:ext cx="4437528" cy="1051559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69" name="Google Shape;69;p41"/>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70" name="Google Shape;70;p41"/>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1100"/>
              <a:buFont typeface="Cambria"/>
              <a:buNone/>
              <a:defRPr b="0" i="0" sz="11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chemeClr val="dk1"/>
              </a:buClr>
              <a:buSzPts val="1800"/>
              <a:buFont typeface="Cambria"/>
              <a:buNone/>
              <a:defRPr b="0" i="0" sz="1800" u="none" cap="none" strike="noStrike">
                <a:solidFill>
                  <a:schemeClr val="dk1"/>
                </a:solidFill>
                <a:latin typeface="Cambria"/>
                <a:ea typeface="Cambria"/>
                <a:cs typeface="Cambria"/>
                <a:sym typeface="Cambria"/>
              </a:defRPr>
            </a:lvl9pPr>
          </a:lstStyle>
          <a:p/>
        </p:txBody>
      </p:sp>
      <p:pic>
        <p:nvPicPr>
          <p:cNvPr id="71" name="Google Shape;71;p41"/>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72" name="Google Shape;72;p41"/>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73" name="Google Shape;73;p41"/>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pic>
        <p:nvPicPr>
          <p:cNvPr id="74" name="Google Shape;74;p41"/>
          <p:cNvPicPr preferRelativeResize="0"/>
          <p:nvPr/>
        </p:nvPicPr>
        <p:blipFill rotWithShape="1">
          <a:blip r:embed="rId4">
            <a:alphaModFix/>
          </a:blip>
          <a:srcRect b="0" l="0" r="0" t="0"/>
          <a:stretch/>
        </p:blipFill>
        <p:spPr>
          <a:xfrm>
            <a:off x="1286935" y="6408737"/>
            <a:ext cx="590549" cy="2968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42"/>
          <p:cNvSpPr txBox="1"/>
          <p:nvPr>
            <p:ph type="title"/>
          </p:nvPr>
        </p:nvSpPr>
        <p:spPr>
          <a:xfrm rot="5400000">
            <a:off x="7243389" y="1846634"/>
            <a:ext cx="5591920" cy="2628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77" name="Google Shape;77;p42"/>
          <p:cNvSpPr txBox="1"/>
          <p:nvPr>
            <p:ph idx="1" type="body"/>
          </p:nvPr>
        </p:nvSpPr>
        <p:spPr>
          <a:xfrm rot="5400000">
            <a:off x="1909389" y="-706060"/>
            <a:ext cx="5591920" cy="7734299"/>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78" name="Google Shape;78;p42"/>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42"/>
          <p:cNvSpPr txBox="1"/>
          <p:nvPr/>
        </p:nvSpPr>
        <p:spPr>
          <a:xfrm>
            <a:off x="1877484" y="6356353"/>
            <a:ext cx="2398681" cy="3651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5"/>
              <a:buFont typeface="Cambria"/>
              <a:buNone/>
            </a:pPr>
            <a:r>
              <a:rPr b="0" i="0" lang="en-US" sz="1100" u="none" cap="none" strike="noStrike">
                <a:solidFill>
                  <a:schemeClr val="lt1"/>
                </a:solidFill>
                <a:latin typeface="Cambria"/>
                <a:ea typeface="Cambria"/>
                <a:cs typeface="Cambria"/>
                <a:sym typeface="Cambria"/>
              </a:rPr>
              <a:t>AGU Ocean Sciences 2016</a:t>
            </a:r>
            <a:endParaRPr/>
          </a:p>
          <a:p>
            <a:pPr indent="0" lvl="0" marL="0" marR="0" rtl="0" algn="ctr">
              <a:lnSpc>
                <a:spcPct val="100000"/>
              </a:lnSpc>
              <a:spcBef>
                <a:spcPts val="0"/>
              </a:spcBef>
              <a:spcAft>
                <a:spcPts val="0"/>
              </a:spcAft>
              <a:buClr>
                <a:schemeClr val="lt1"/>
              </a:buClr>
              <a:buSzPts val="300"/>
              <a:buFont typeface="Cambria"/>
              <a:buNone/>
            </a:pPr>
            <a:r>
              <a:rPr b="0" i="0" lang="en-US" sz="1200" u="none" cap="none" strike="noStrike">
                <a:solidFill>
                  <a:schemeClr val="lt1"/>
                </a:solidFill>
                <a:latin typeface="Cambria"/>
                <a:ea typeface="Cambria"/>
                <a:cs typeface="Cambria"/>
                <a:sym typeface="Cambria"/>
              </a:rPr>
              <a:t>crowley@Rutgers.edu</a:t>
            </a:r>
            <a:endParaRPr/>
          </a:p>
        </p:txBody>
      </p:sp>
      <p:pic>
        <p:nvPicPr>
          <p:cNvPr id="80" name="Google Shape;80;p42"/>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81" name="Google Shape;81;p42"/>
          <p:cNvPicPr preferRelativeResize="0"/>
          <p:nvPr/>
        </p:nvPicPr>
        <p:blipFill rotWithShape="1">
          <a:blip r:embed="rId2">
            <a:alphaModFix/>
          </a:blip>
          <a:srcRect b="0" l="0" r="0" t="0"/>
          <a:stretch/>
        </p:blipFill>
        <p:spPr>
          <a:xfrm>
            <a:off x="2" y="-346075"/>
            <a:ext cx="12230100" cy="1093788"/>
          </a:xfrm>
          <a:prstGeom prst="rect">
            <a:avLst/>
          </a:prstGeom>
          <a:noFill/>
          <a:ln>
            <a:noFill/>
          </a:ln>
        </p:spPr>
      </p:pic>
      <p:pic>
        <p:nvPicPr>
          <p:cNvPr id="82" name="Google Shape;82;p42"/>
          <p:cNvPicPr preferRelativeResize="0"/>
          <p:nvPr/>
        </p:nvPicPr>
        <p:blipFill rotWithShape="1">
          <a:blip r:embed="rId3">
            <a:alphaModFix/>
          </a:blip>
          <a:srcRect b="0" l="0" r="0" t="0"/>
          <a:stretch/>
        </p:blipFill>
        <p:spPr>
          <a:xfrm>
            <a:off x="10852727" y="171451"/>
            <a:ext cx="939225" cy="404813"/>
          </a:xfrm>
          <a:prstGeom prst="rect">
            <a:avLst/>
          </a:prstGeom>
          <a:noFill/>
          <a:ln>
            <a:noFill/>
          </a:ln>
          <a:effectLst>
            <a:outerShdw blurRad="63500" rotWithShape="0" algn="ctr" dir="2700000" dist="76197">
              <a:schemeClr val="lt2">
                <a:alpha val="69019"/>
              </a:schemeClr>
            </a:outerShdw>
          </a:effectLst>
        </p:spPr>
      </p:pic>
      <p:cxnSp>
        <p:nvCxnSpPr>
          <p:cNvPr id="83" name="Google Shape;83;p42"/>
          <p:cNvCxnSpPr/>
          <p:nvPr/>
        </p:nvCxnSpPr>
        <p:spPr>
          <a:xfrm>
            <a:off x="0" y="1143000"/>
            <a:ext cx="12192000" cy="0"/>
          </a:xfrm>
          <a:prstGeom prst="straightConnector1">
            <a:avLst/>
          </a:prstGeom>
          <a:noFill/>
          <a:ln cap="flat" cmpd="sng" w="25400">
            <a:solidFill>
              <a:srgbClr val="B2D0DB"/>
            </a:solidFill>
            <a:prstDash val="solid"/>
            <a:round/>
            <a:headEnd len="sm" w="sm" type="none"/>
            <a:tailEnd len="sm" w="sm" type="none"/>
          </a:ln>
        </p:spPr>
      </p:cxnSp>
      <p:pic>
        <p:nvPicPr>
          <p:cNvPr id="84" name="Google Shape;84;p42"/>
          <p:cNvPicPr preferRelativeResize="0"/>
          <p:nvPr/>
        </p:nvPicPr>
        <p:blipFill rotWithShape="1">
          <a:blip r:embed="rId4">
            <a:alphaModFix/>
          </a:blip>
          <a:srcRect b="0" l="0" r="0" t="0"/>
          <a:stretch/>
        </p:blipFill>
        <p:spPr>
          <a:xfrm>
            <a:off x="1286935" y="6408737"/>
            <a:ext cx="590549" cy="2968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85" name="Shape 85"/>
        <p:cNvGrpSpPr/>
        <p:nvPr/>
      </p:nvGrpSpPr>
      <p:grpSpPr>
        <a:xfrm>
          <a:off x="0" y="0"/>
          <a:ext cx="0" cy="0"/>
          <a:chOff x="0" y="0"/>
          <a:chExt cx="0" cy="0"/>
        </a:xfrm>
      </p:grpSpPr>
      <p:sp>
        <p:nvSpPr>
          <p:cNvPr id="86" name="Google Shape;86;p43"/>
          <p:cNvSpPr txBox="1"/>
          <p:nvPr>
            <p:ph idx="1" type="body"/>
          </p:nvPr>
        </p:nvSpPr>
        <p:spPr>
          <a:xfrm>
            <a:off x="609600" y="304800"/>
            <a:ext cx="10972800" cy="57531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7" name="Google Shape;87;p43"/>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algn="l">
              <a:spcBef>
                <a:spcPts val="0"/>
              </a:spcBef>
              <a:buNone/>
              <a:defRPr sz="1800">
                <a:solidFill>
                  <a:schemeClr val="dk1"/>
                </a:solidFill>
                <a:latin typeface="Arial"/>
                <a:ea typeface="Arial"/>
                <a:cs typeface="Arial"/>
                <a:sym typeface="Arial"/>
              </a:defRPr>
            </a:lvl1pPr>
            <a:lvl2pPr indent="0" lvl="1" marL="0" marR="0" algn="l">
              <a:spcBef>
                <a:spcPts val="0"/>
              </a:spcBef>
              <a:buNone/>
              <a:defRPr sz="1800">
                <a:solidFill>
                  <a:schemeClr val="dk1"/>
                </a:solidFill>
                <a:latin typeface="Arial"/>
                <a:ea typeface="Arial"/>
                <a:cs typeface="Arial"/>
                <a:sym typeface="Arial"/>
              </a:defRPr>
            </a:lvl2pPr>
            <a:lvl3pPr indent="0" lvl="2" marL="0" marR="0" algn="l">
              <a:spcBef>
                <a:spcPts val="0"/>
              </a:spcBef>
              <a:buNone/>
              <a:defRPr sz="1800">
                <a:solidFill>
                  <a:schemeClr val="dk1"/>
                </a:solidFill>
                <a:latin typeface="Arial"/>
                <a:ea typeface="Arial"/>
                <a:cs typeface="Arial"/>
                <a:sym typeface="Arial"/>
              </a:defRPr>
            </a:lvl3pPr>
            <a:lvl4pPr indent="0" lvl="3" marL="0" marR="0" algn="l">
              <a:spcBef>
                <a:spcPts val="0"/>
              </a:spcBef>
              <a:buNone/>
              <a:defRPr sz="1800">
                <a:solidFill>
                  <a:schemeClr val="dk1"/>
                </a:solidFill>
                <a:latin typeface="Arial"/>
                <a:ea typeface="Arial"/>
                <a:cs typeface="Arial"/>
                <a:sym typeface="Arial"/>
              </a:defRPr>
            </a:lvl4pPr>
            <a:lvl5pPr indent="0" lvl="4" marL="0" marR="0" algn="l">
              <a:spcBef>
                <a:spcPts val="0"/>
              </a:spcBef>
              <a:buNone/>
              <a:defRPr sz="1800">
                <a:solidFill>
                  <a:schemeClr val="dk1"/>
                </a:solidFill>
                <a:latin typeface="Arial"/>
                <a:ea typeface="Arial"/>
                <a:cs typeface="Arial"/>
                <a:sym typeface="Arial"/>
              </a:defRPr>
            </a:lvl5pPr>
            <a:lvl6pPr indent="0" lvl="5" marL="0" marR="0" algn="l">
              <a:spcBef>
                <a:spcPts val="0"/>
              </a:spcBef>
              <a:buNone/>
              <a:defRPr sz="1800">
                <a:solidFill>
                  <a:schemeClr val="dk1"/>
                </a:solidFill>
                <a:latin typeface="Arial"/>
                <a:ea typeface="Arial"/>
                <a:cs typeface="Arial"/>
                <a:sym typeface="Arial"/>
              </a:defRPr>
            </a:lvl6pPr>
            <a:lvl7pPr indent="0" lvl="6" marL="0" marR="0" algn="l">
              <a:spcBef>
                <a:spcPts val="0"/>
              </a:spcBef>
              <a:buNone/>
              <a:defRPr sz="1800">
                <a:solidFill>
                  <a:schemeClr val="dk1"/>
                </a:solidFill>
                <a:latin typeface="Arial"/>
                <a:ea typeface="Arial"/>
                <a:cs typeface="Arial"/>
                <a:sym typeface="Arial"/>
              </a:defRPr>
            </a:lvl7pPr>
            <a:lvl8pPr indent="0" lvl="7" marL="0" marR="0" algn="l">
              <a:spcBef>
                <a:spcPts val="0"/>
              </a:spcBef>
              <a:buNone/>
              <a:defRPr sz="1800">
                <a:solidFill>
                  <a:schemeClr val="dk1"/>
                </a:solidFill>
                <a:latin typeface="Arial"/>
                <a:ea typeface="Arial"/>
                <a:cs typeface="Arial"/>
                <a:sym typeface="Arial"/>
              </a:defRPr>
            </a:lvl8pPr>
            <a:lvl9pPr indent="0" lvl="8" marL="0" marR="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image" Target="../media/image1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1" name="Google Shape;11;p25"/>
          <p:cNvSpPr txBox="1"/>
          <p:nvPr>
            <p:ph idx="1" type="body"/>
          </p:nvPr>
        </p:nvSpPr>
        <p:spPr>
          <a:xfrm>
            <a:off x="838201" y="1519517"/>
            <a:ext cx="10515598" cy="443752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2" name="Google Shape;12;p25"/>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1" name="Shape 101"/>
        <p:cNvGrpSpPr/>
        <p:nvPr/>
      </p:nvGrpSpPr>
      <p:grpSpPr>
        <a:xfrm>
          <a:off x="0" y="0"/>
          <a:ext cx="0" cy="0"/>
          <a:chOff x="0" y="0"/>
          <a:chExt cx="0" cy="0"/>
        </a:xfrm>
      </p:grpSpPr>
      <p:sp>
        <p:nvSpPr>
          <p:cNvPr id="102" name="Google Shape;102;p27"/>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p:txBody>
      </p:sp>
      <p:sp>
        <p:nvSpPr>
          <p:cNvPr id="103" name="Google Shape;103;p27"/>
          <p:cNvSpPr txBox="1"/>
          <p:nvPr>
            <p:ph idx="1" type="body"/>
          </p:nvPr>
        </p:nvSpPr>
        <p:spPr>
          <a:xfrm>
            <a:off x="838201" y="1519517"/>
            <a:ext cx="10515598" cy="443752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04" name="Google Shape;104;p27"/>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1pPr>
            <a:lvl2pPr indent="0" lvl="1"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2pPr>
            <a:lvl3pPr indent="0" lvl="2"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3pPr>
            <a:lvl4pPr indent="0" lvl="3"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4pPr>
            <a:lvl5pPr indent="0" lvl="4"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5pPr>
            <a:lvl6pPr indent="0" lvl="5"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6pPr>
            <a:lvl7pPr indent="0" lvl="6"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7pPr>
            <a:lvl8pPr indent="0" lvl="7"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8pPr>
            <a:lvl9pPr indent="0" lvl="8" marL="0" marR="0" rtl="0" algn="r">
              <a:lnSpc>
                <a:spcPct val="100000"/>
              </a:lnSpc>
              <a:spcBef>
                <a:spcPts val="0"/>
              </a:spcBef>
              <a:spcAft>
                <a:spcPts val="0"/>
              </a:spcAft>
              <a:buClr>
                <a:schemeClr val="lt1"/>
              </a:buClr>
              <a:buSzPts val="300"/>
              <a:buFont typeface="Cambria"/>
              <a:buNone/>
              <a:defRPr b="0" i="0" sz="12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datalab.marine.rutgers.edu/data-explorations/?doing_wp_cron=1626125805.7282540798187255859375" TargetMode="External"/><Relationship Id="rId4" Type="http://schemas.openxmlformats.org/officeDocument/2006/relationships/hyperlink" Target="https://datalab.marine.rutgers.edu/data-nuggets/" TargetMode="External"/><Relationship Id="rId9" Type="http://schemas.openxmlformats.org/officeDocument/2006/relationships/image" Target="../media/image17.png"/><Relationship Id="rId5" Type="http://schemas.openxmlformats.org/officeDocument/2006/relationships/hyperlink" Target="https://datalab.marine.rutgers.edu/lesson-plans/" TargetMode="External"/><Relationship Id="rId6" Type="http://schemas.openxmlformats.org/officeDocument/2006/relationships/hyperlink" Target="https://datalab.marine.rutgers.edu/ooi-lab-exercises/" TargetMode="External"/><Relationship Id="rId7" Type="http://schemas.openxmlformats.org/officeDocument/2006/relationships/hyperlink" Target="https://datalab.marine.rutgers.edu/python-notebooks/" TargetMode="External"/><Relationship Id="rId8" Type="http://schemas.openxmlformats.org/officeDocument/2006/relationships/hyperlink" Target="https://dataexplorer.oceanobservatories.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9.png"/><Relationship Id="rId12"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datalab.marine.rutgers.edu/data-explorations/?doing_wp_cron=1626125805.7282540798187255859375" TargetMode="External"/><Relationship Id="rId4" Type="http://schemas.openxmlformats.org/officeDocument/2006/relationships/hyperlink" Target="https://datalab.marine.rutgers.edu/data-nuggets/" TargetMode="External"/><Relationship Id="rId9" Type="http://schemas.openxmlformats.org/officeDocument/2006/relationships/image" Target="../media/image17.png"/><Relationship Id="rId5" Type="http://schemas.openxmlformats.org/officeDocument/2006/relationships/hyperlink" Target="https://datalab.marine.rutgers.edu/lesson-plans/" TargetMode="External"/><Relationship Id="rId6" Type="http://schemas.openxmlformats.org/officeDocument/2006/relationships/hyperlink" Target="https://datalab.marine.rutgers.edu/ooi-lab-exercises/" TargetMode="External"/><Relationship Id="rId7" Type="http://schemas.openxmlformats.org/officeDocument/2006/relationships/hyperlink" Target="https://datalab.marine.rutgers.edu/python-notebooks/" TargetMode="External"/><Relationship Id="rId8" Type="http://schemas.openxmlformats.org/officeDocument/2006/relationships/hyperlink" Target="https://dataexplorer.oceanobservatorie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2.jpg"/><Relationship Id="rId4" Type="http://schemas.openxmlformats.org/officeDocument/2006/relationships/image" Target="../media/image29.png"/><Relationship Id="rId5"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1.jp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hyperlink" Target="https://datalab.marine.rutgers.edu/ooi-lab-exercises/lab-2-the-display-of-oceanographic-data/" TargetMode="Externa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3.jpg"/><Relationship Id="rId7" Type="http://schemas.openxmlformats.org/officeDocument/2006/relationships/image" Target="../media/image33.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
          <p:cNvSpPr txBox="1"/>
          <p:nvPr>
            <p:ph idx="1" type="subTitle"/>
          </p:nvPr>
        </p:nvSpPr>
        <p:spPr>
          <a:xfrm>
            <a:off x="351125" y="3561625"/>
            <a:ext cx="11508300" cy="16557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lt1"/>
              </a:buClr>
              <a:buSzPts val="3200"/>
              <a:buFont typeface="Arial"/>
              <a:buNone/>
            </a:pPr>
            <a:r>
              <a:rPr b="1" i="0" lang="en-US" sz="3200" cap="none">
                <a:solidFill>
                  <a:schemeClr val="lt1"/>
                </a:solidFill>
                <a:latin typeface="Open Sans"/>
                <a:ea typeface="Open Sans"/>
                <a:cs typeface="Open Sans"/>
                <a:sym typeface="Open Sans"/>
              </a:rPr>
              <a:t>OCEAN DATA LABS WORKSHOP:</a:t>
            </a:r>
            <a:endParaRPr/>
          </a:p>
          <a:p>
            <a:pPr indent="0" lvl="0" marL="0" marR="0" rtl="0" algn="ctr">
              <a:lnSpc>
                <a:spcPct val="90000"/>
              </a:lnSpc>
              <a:spcBef>
                <a:spcPts val="1000"/>
              </a:spcBef>
              <a:spcAft>
                <a:spcPts val="0"/>
              </a:spcAft>
              <a:buClr>
                <a:schemeClr val="lt1"/>
              </a:buClr>
              <a:buSzPts val="3200"/>
              <a:buFont typeface="Arial"/>
              <a:buNone/>
            </a:pPr>
            <a:r>
              <a:rPr b="1" i="1" lang="en-US" sz="3200">
                <a:solidFill>
                  <a:schemeClr val="lt1"/>
                </a:solidFill>
                <a:latin typeface="Arial"/>
                <a:ea typeface="Arial"/>
                <a:cs typeface="Arial"/>
                <a:sym typeface="Arial"/>
              </a:rPr>
              <a:t>Engaging students in oceanography </a:t>
            </a:r>
            <a:endParaRPr b="1" i="1" sz="3200">
              <a:solidFill>
                <a:schemeClr val="lt1"/>
              </a:solidFill>
              <a:latin typeface="Arial"/>
              <a:ea typeface="Arial"/>
              <a:cs typeface="Arial"/>
              <a:sym typeface="Arial"/>
            </a:endParaRPr>
          </a:p>
          <a:p>
            <a:pPr indent="0" lvl="0" marL="0" marR="0" rtl="0" algn="ctr">
              <a:lnSpc>
                <a:spcPct val="90000"/>
              </a:lnSpc>
              <a:spcBef>
                <a:spcPts val="1000"/>
              </a:spcBef>
              <a:spcAft>
                <a:spcPts val="0"/>
              </a:spcAft>
              <a:buClr>
                <a:schemeClr val="lt1"/>
              </a:buClr>
              <a:buSzPts val="3200"/>
              <a:buFont typeface="Arial"/>
              <a:buNone/>
            </a:pPr>
            <a:r>
              <a:rPr b="1" i="1" lang="en-US" sz="3200">
                <a:solidFill>
                  <a:schemeClr val="lt1"/>
                </a:solidFill>
                <a:latin typeface="Arial"/>
                <a:ea typeface="Arial"/>
                <a:cs typeface="Arial"/>
                <a:sym typeface="Arial"/>
              </a:rPr>
              <a:t>with authentic datasets</a:t>
            </a:r>
            <a:endParaRPr b="1" i="1" sz="3200" cap="none">
              <a:solidFill>
                <a:schemeClr val="lt1"/>
              </a:solidFill>
              <a:latin typeface="Open Sans"/>
              <a:ea typeface="Open Sans"/>
              <a:cs typeface="Open Sans"/>
              <a:sym typeface="Open Sans"/>
            </a:endParaRPr>
          </a:p>
          <a:p>
            <a:pPr indent="0" lvl="0" marL="0" marR="0" rtl="0" algn="ctr">
              <a:lnSpc>
                <a:spcPct val="90000"/>
              </a:lnSpc>
              <a:spcBef>
                <a:spcPts val="1000"/>
              </a:spcBef>
              <a:spcAft>
                <a:spcPts val="0"/>
              </a:spcAft>
              <a:buClr>
                <a:schemeClr val="lt1"/>
              </a:buClr>
              <a:buSzPts val="2400"/>
              <a:buFont typeface="Arial"/>
              <a:buNone/>
            </a:pPr>
            <a:r>
              <a:t/>
            </a:r>
            <a:endParaRPr/>
          </a:p>
        </p:txBody>
      </p:sp>
      <p:sp>
        <p:nvSpPr>
          <p:cNvPr id="173" name="Google Shape;173;p1"/>
          <p:cNvSpPr txBox="1"/>
          <p:nvPr>
            <p:ph type="ctrTitle"/>
          </p:nvPr>
        </p:nvSpPr>
        <p:spPr>
          <a:xfrm>
            <a:off x="1524000" y="1122362"/>
            <a:ext cx="9144000" cy="1300204"/>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lt1"/>
              </a:buClr>
              <a:buSzPts val="7200"/>
              <a:buFont typeface="Calibri"/>
              <a:buNone/>
            </a:pPr>
            <a:r>
              <a:rPr lang="en-US" sz="7200"/>
              <a:t>Welcome</a:t>
            </a:r>
            <a:endParaRPr/>
          </a:p>
        </p:txBody>
      </p:sp>
      <p:sp>
        <p:nvSpPr>
          <p:cNvPr id="174" name="Google Shape;174;p1"/>
          <p:cNvSpPr txBox="1"/>
          <p:nvPr>
            <p:ph idx="11" type="ftr"/>
          </p:nvPr>
        </p:nvSpPr>
        <p:spPr>
          <a:xfrm>
            <a:off x="1434140" y="6173790"/>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
        <p:nvSpPr>
          <p:cNvPr id="175" name="Google Shape;175;p1"/>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Cambria"/>
              <a:buNone/>
            </a:pPr>
            <a:fld id="{00000000-1234-1234-1234-123412341234}" type="slidenum">
              <a:rPr b="0" i="0" lang="en-US" sz="1200" u="none" cap="none" strike="noStrike">
                <a:solidFill>
                  <a:schemeClr val="lt1"/>
                </a:solidFill>
                <a:latin typeface="Cambria"/>
                <a:ea typeface="Cambria"/>
                <a:cs typeface="Cambria"/>
                <a:sym typeface="Cambria"/>
              </a:rPr>
              <a:t>‹#›</a:t>
            </a:fld>
            <a:endParaRPr b="0" i="0" sz="1200" u="none" cap="none" strike="noStrike">
              <a:solidFill>
                <a:schemeClr val="lt1"/>
              </a:solidFill>
              <a:latin typeface="Cambria"/>
              <a:ea typeface="Cambria"/>
              <a:cs typeface="Cambria"/>
              <a:sym typeface="Cambria"/>
            </a:endParaRPr>
          </a:p>
        </p:txBody>
      </p:sp>
      <p:pic>
        <p:nvPicPr>
          <p:cNvPr id="176" name="Google Shape;176;p1"/>
          <p:cNvPicPr preferRelativeResize="0"/>
          <p:nvPr/>
        </p:nvPicPr>
        <p:blipFill>
          <a:blip r:embed="rId3">
            <a:alphaModFix/>
          </a:blip>
          <a:stretch>
            <a:fillRect/>
          </a:stretch>
        </p:blipFill>
        <p:spPr>
          <a:xfrm>
            <a:off x="10667650" y="425825"/>
            <a:ext cx="1300225" cy="1300225"/>
          </a:xfrm>
          <a:prstGeom prst="rect">
            <a:avLst/>
          </a:prstGeom>
          <a:noFill/>
          <a:ln>
            <a:noFill/>
          </a:ln>
        </p:spPr>
      </p:pic>
      <p:sp>
        <p:nvSpPr>
          <p:cNvPr id="177" name="Google Shape;177;p1"/>
          <p:cNvSpPr txBox="1"/>
          <p:nvPr/>
        </p:nvSpPr>
        <p:spPr>
          <a:xfrm>
            <a:off x="10682950" y="1867650"/>
            <a:ext cx="1356000" cy="10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lt1"/>
                </a:solidFill>
                <a:latin typeface="Cambria"/>
                <a:ea typeface="Cambria"/>
                <a:cs typeface="Cambria"/>
                <a:sym typeface="Cambria"/>
              </a:rPr>
              <a:t>Link</a:t>
            </a:r>
            <a:r>
              <a:rPr lang="en-US" sz="2800">
                <a:solidFill>
                  <a:schemeClr val="lt1"/>
                </a:solidFill>
                <a:latin typeface="Cambria"/>
                <a:ea typeface="Cambria"/>
                <a:cs typeface="Cambria"/>
                <a:sym typeface="Cambria"/>
              </a:rPr>
              <a:t> to Agenda</a:t>
            </a:r>
            <a:endParaRPr sz="2800">
              <a:solidFill>
                <a:schemeClr val="lt1"/>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grpSp>
        <p:nvGrpSpPr>
          <p:cNvPr id="264" name="Google Shape;264;p7"/>
          <p:cNvGrpSpPr/>
          <p:nvPr/>
        </p:nvGrpSpPr>
        <p:grpSpPr>
          <a:xfrm>
            <a:off x="211558" y="2635059"/>
            <a:ext cx="11729627" cy="938370"/>
            <a:chOff x="1432" y="592169"/>
            <a:chExt cx="11729627" cy="938370"/>
          </a:xfrm>
        </p:grpSpPr>
        <p:sp>
          <p:nvSpPr>
            <p:cNvPr id="265" name="Google Shape;265;p7"/>
            <p:cNvSpPr/>
            <p:nvPr/>
          </p:nvSpPr>
          <p:spPr>
            <a:xfrm>
              <a:off x="1432" y="592169"/>
              <a:ext cx="2345925" cy="938370"/>
            </a:xfrm>
            <a:prstGeom prst="homePlate">
              <a:avLst>
                <a:gd fmla="val 50000" name="adj"/>
              </a:avLst>
            </a:prstGeom>
            <a:gradFill>
              <a:gsLst>
                <a:gs pos="0">
                  <a:srgbClr val="00ABF9"/>
                </a:gs>
                <a:gs pos="100000">
                  <a:srgbClr val="7AD8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txBox="1"/>
            <p:nvPr/>
          </p:nvSpPr>
          <p:spPr>
            <a:xfrm>
              <a:off x="1432" y="592169"/>
              <a:ext cx="2111333" cy="938370"/>
            </a:xfrm>
            <a:prstGeom prst="rect">
              <a:avLst/>
            </a:prstGeom>
            <a:noFill/>
            <a:ln>
              <a:noFill/>
            </a:ln>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Identify Target Scientific Concepts &amp; Skills</a:t>
              </a:r>
              <a:endParaRPr/>
            </a:p>
          </p:txBody>
        </p:sp>
        <p:sp>
          <p:nvSpPr>
            <p:cNvPr id="267" name="Google Shape;267;p7"/>
            <p:cNvSpPr/>
            <p:nvPr/>
          </p:nvSpPr>
          <p:spPr>
            <a:xfrm>
              <a:off x="1878172" y="592169"/>
              <a:ext cx="2345925" cy="938370"/>
            </a:xfrm>
            <a:prstGeom prst="chevron">
              <a:avLst>
                <a:gd fmla="val 50000" name="adj"/>
              </a:avLst>
            </a:prstGeom>
            <a:gradFill>
              <a:gsLst>
                <a:gs pos="0">
                  <a:srgbClr val="00ECF8"/>
                </a:gs>
                <a:gs pos="100000">
                  <a:srgbClr val="7AFF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txBox="1"/>
            <p:nvPr/>
          </p:nvSpPr>
          <p:spPr>
            <a:xfrm>
              <a:off x="2347357" y="592169"/>
              <a:ext cx="1407555" cy="938370"/>
            </a:xfrm>
            <a:prstGeom prst="rect">
              <a:avLst/>
            </a:prstGeom>
            <a:noFill/>
            <a:ln>
              <a:noFill/>
            </a:ln>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Match with Research Results</a:t>
              </a:r>
              <a:endParaRPr/>
            </a:p>
          </p:txBody>
        </p:sp>
        <p:sp>
          <p:nvSpPr>
            <p:cNvPr id="269" name="Google Shape;269;p7"/>
            <p:cNvSpPr/>
            <p:nvPr/>
          </p:nvSpPr>
          <p:spPr>
            <a:xfrm>
              <a:off x="3754913" y="592169"/>
              <a:ext cx="2345925" cy="938370"/>
            </a:xfrm>
            <a:prstGeom prst="chevron">
              <a:avLst>
                <a:gd fmla="val 50000" name="adj"/>
              </a:avLst>
            </a:prstGeom>
            <a:gradFill>
              <a:gsLst>
                <a:gs pos="0">
                  <a:srgbClr val="00ECA5"/>
                </a:gs>
                <a:gs pos="100000">
                  <a:srgbClr val="80FF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txBox="1"/>
            <p:nvPr/>
          </p:nvSpPr>
          <p:spPr>
            <a:xfrm>
              <a:off x="4224098" y="592169"/>
              <a:ext cx="1407555" cy="938370"/>
            </a:xfrm>
            <a:prstGeom prst="rect">
              <a:avLst/>
            </a:prstGeom>
            <a:noFill/>
            <a:ln>
              <a:noFill/>
            </a:ln>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Find Available Instrument Data</a:t>
              </a:r>
              <a:endParaRPr/>
            </a:p>
          </p:txBody>
        </p:sp>
        <p:sp>
          <p:nvSpPr>
            <p:cNvPr id="271" name="Google Shape;271;p7"/>
            <p:cNvSpPr/>
            <p:nvPr/>
          </p:nvSpPr>
          <p:spPr>
            <a:xfrm>
              <a:off x="5631653" y="592169"/>
              <a:ext cx="2345925" cy="938370"/>
            </a:xfrm>
            <a:prstGeom prst="chevron">
              <a:avLst>
                <a:gd fmla="val 50000" name="adj"/>
              </a:avLst>
            </a:prstGeom>
            <a:gradFill>
              <a:gsLst>
                <a:gs pos="0">
                  <a:srgbClr val="74D952"/>
                </a:gs>
                <a:gs pos="100000">
                  <a:srgbClr val="B2FF9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
            <p:cNvSpPr txBox="1"/>
            <p:nvPr/>
          </p:nvSpPr>
          <p:spPr>
            <a:xfrm>
              <a:off x="6100838" y="592169"/>
              <a:ext cx="1407555" cy="938370"/>
            </a:xfrm>
            <a:prstGeom prst="rect">
              <a:avLst/>
            </a:prstGeom>
            <a:noFill/>
            <a:ln>
              <a:noFill/>
            </a:ln>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Cleanup the Dataset</a:t>
              </a:r>
              <a:endParaRPr/>
            </a:p>
          </p:txBody>
        </p:sp>
        <p:sp>
          <p:nvSpPr>
            <p:cNvPr id="273" name="Google Shape;273;p7"/>
            <p:cNvSpPr/>
            <p:nvPr/>
          </p:nvSpPr>
          <p:spPr>
            <a:xfrm>
              <a:off x="7508393" y="592169"/>
              <a:ext cx="2345925" cy="938370"/>
            </a:xfrm>
            <a:prstGeom prst="chevron">
              <a:avLst>
                <a:gd fmla="val 50000" name="adj"/>
              </a:avLst>
            </a:prstGeom>
            <a:gradFill>
              <a:gsLst>
                <a:gs pos="0">
                  <a:srgbClr val="ACD334"/>
                </a:gs>
                <a:gs pos="100000">
                  <a:srgbClr val="E6FF91"/>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txBox="1"/>
            <p:nvPr/>
          </p:nvSpPr>
          <p:spPr>
            <a:xfrm>
              <a:off x="7977578" y="592169"/>
              <a:ext cx="1407555" cy="938370"/>
            </a:xfrm>
            <a:prstGeom prst="rect">
              <a:avLst/>
            </a:prstGeom>
            <a:noFill/>
            <a:ln>
              <a:noFill/>
            </a:ln>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Make Interactives &amp; Visualizations</a:t>
              </a:r>
              <a:endParaRPr/>
            </a:p>
          </p:txBody>
        </p:sp>
        <p:sp>
          <p:nvSpPr>
            <p:cNvPr id="275" name="Google Shape;275;p7"/>
            <p:cNvSpPr/>
            <p:nvPr/>
          </p:nvSpPr>
          <p:spPr>
            <a:xfrm>
              <a:off x="9385134" y="592169"/>
              <a:ext cx="2345925" cy="938370"/>
            </a:xfrm>
            <a:prstGeom prst="chevron">
              <a:avLst>
                <a:gd fmla="val 50000" name="adj"/>
              </a:avLst>
            </a:prstGeom>
            <a:gradFill>
              <a:gsLst>
                <a:gs pos="0">
                  <a:srgbClr val="00ABF9"/>
                </a:gs>
                <a:gs pos="100000">
                  <a:srgbClr val="7AD8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txBox="1"/>
            <p:nvPr/>
          </p:nvSpPr>
          <p:spPr>
            <a:xfrm>
              <a:off x="9854319" y="592169"/>
              <a:ext cx="1407555" cy="938370"/>
            </a:xfrm>
            <a:prstGeom prst="rect">
              <a:avLst/>
            </a:prstGeom>
            <a:noFill/>
            <a:ln>
              <a:noFill/>
            </a:ln>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Add Educational Surrounds (Context)</a:t>
              </a:r>
              <a:endParaRPr/>
            </a:p>
          </p:txBody>
        </p:sp>
      </p:grpSp>
      <p:sp>
        <p:nvSpPr>
          <p:cNvPr id="277" name="Google Shape;277;p7"/>
          <p:cNvSpPr txBox="1"/>
          <p:nvPr>
            <p:ph type="title"/>
          </p:nvPr>
        </p:nvSpPr>
        <p:spPr>
          <a:xfrm>
            <a:off x="210126" y="720044"/>
            <a:ext cx="11104417" cy="106026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rPr lang="en-US" sz="4400"/>
              <a:t>Translating OOI data into educational resources</a:t>
            </a:r>
            <a:br>
              <a:rPr lang="en-US" sz="4400"/>
            </a:br>
            <a:endParaRPr/>
          </a:p>
        </p:txBody>
      </p:sp>
      <p:sp>
        <p:nvSpPr>
          <p:cNvPr id="278" name="Google Shape;278;p7"/>
          <p:cNvSpPr txBox="1"/>
          <p:nvPr/>
        </p:nvSpPr>
        <p:spPr>
          <a:xfrm>
            <a:off x="711200" y="4428184"/>
            <a:ext cx="10837333"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Resource collection created by the community through</a:t>
            </a:r>
            <a:endParaRPr/>
          </a:p>
          <a:p>
            <a:pPr indent="0" lvl="0" marL="0" marR="0" rtl="0" algn="ctr">
              <a:spcBef>
                <a:spcPts val="0"/>
              </a:spcBef>
              <a:spcAft>
                <a:spcPts val="0"/>
              </a:spcAft>
              <a:buNone/>
            </a:pPr>
            <a:r>
              <a:rPr lang="en-US" sz="2800">
                <a:solidFill>
                  <a:schemeClr val="dk1"/>
                </a:solidFill>
                <a:latin typeface="Arial"/>
                <a:ea typeface="Arial"/>
                <a:cs typeface="Arial"/>
                <a:sym typeface="Arial"/>
              </a:rPr>
              <a:t>curricular workshops, fellows, pilot testers and more…</a:t>
            </a:r>
            <a:endParaRPr/>
          </a:p>
        </p:txBody>
      </p:sp>
      <p:sp>
        <p:nvSpPr>
          <p:cNvPr id="279" name="Google Shape;279;p7"/>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8"/>
          <p:cNvSpPr txBox="1"/>
          <p:nvPr>
            <p:ph idx="4294967295" type="sldNum"/>
          </p:nvPr>
        </p:nvSpPr>
        <p:spPr>
          <a:xfrm>
            <a:off x="352611" y="6275669"/>
            <a:ext cx="6454588"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86" name="Google Shape;286;p8"/>
          <p:cNvSpPr txBox="1"/>
          <p:nvPr/>
        </p:nvSpPr>
        <p:spPr>
          <a:xfrm>
            <a:off x="2466603" y="1357968"/>
            <a:ext cx="2590582" cy="14465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Want a ready-made lesson plan incorporating OOI datasets?</a:t>
            </a:r>
            <a:endParaRPr/>
          </a:p>
        </p:txBody>
      </p:sp>
      <p:sp>
        <p:nvSpPr>
          <p:cNvPr id="287" name="Google Shape;287;p8"/>
          <p:cNvSpPr txBox="1"/>
          <p:nvPr>
            <p:ph type="title"/>
          </p:nvPr>
        </p:nvSpPr>
        <p:spPr>
          <a:xfrm>
            <a:off x="823456" y="273720"/>
            <a:ext cx="7506728" cy="106026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600"/>
              <a:buFont typeface="Calibri"/>
              <a:buNone/>
            </a:pPr>
            <a:r>
              <a:rPr b="1" lang="en-US" sz="3600"/>
              <a:t>Online Data Labs Resource Collection</a:t>
            </a:r>
            <a:endParaRPr/>
          </a:p>
        </p:txBody>
      </p:sp>
      <p:sp>
        <p:nvSpPr>
          <p:cNvPr id="288" name="Google Shape;288;p8"/>
          <p:cNvSpPr txBox="1"/>
          <p:nvPr/>
        </p:nvSpPr>
        <p:spPr>
          <a:xfrm>
            <a:off x="7372387" y="1357968"/>
            <a:ext cx="2614412" cy="14465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Want to start from scratch using curated OOI datasets? </a:t>
            </a:r>
            <a:endParaRPr/>
          </a:p>
        </p:txBody>
      </p:sp>
      <p:sp>
        <p:nvSpPr>
          <p:cNvPr id="289" name="Google Shape;289;p8"/>
          <p:cNvSpPr txBox="1"/>
          <p:nvPr/>
        </p:nvSpPr>
        <p:spPr>
          <a:xfrm>
            <a:off x="5184566" y="1363454"/>
            <a:ext cx="2345883" cy="14465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Want a modular set of activities that you can adapt?</a:t>
            </a:r>
            <a:endParaRPr/>
          </a:p>
        </p:txBody>
      </p:sp>
      <p:sp>
        <p:nvSpPr>
          <p:cNvPr id="290" name="Google Shape;290;p8"/>
          <p:cNvSpPr txBox="1"/>
          <p:nvPr/>
        </p:nvSpPr>
        <p:spPr>
          <a:xfrm>
            <a:off x="123969" y="1357968"/>
            <a:ext cx="2461792" cy="14465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Want a series of lab activities with built-in student assessments?</a:t>
            </a:r>
            <a:endParaRPr/>
          </a:p>
        </p:txBody>
      </p:sp>
      <p:sp>
        <p:nvSpPr>
          <p:cNvPr id="291" name="Google Shape;291;p8"/>
          <p:cNvSpPr/>
          <p:nvPr/>
        </p:nvSpPr>
        <p:spPr>
          <a:xfrm flipH="1">
            <a:off x="1097287" y="3104145"/>
            <a:ext cx="257578" cy="772732"/>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2" name="Google Shape;292;p8"/>
          <p:cNvSpPr/>
          <p:nvPr/>
        </p:nvSpPr>
        <p:spPr>
          <a:xfrm flipH="1">
            <a:off x="6143778" y="3104145"/>
            <a:ext cx="257578" cy="772732"/>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3" name="Google Shape;293;p8"/>
          <p:cNvSpPr/>
          <p:nvPr/>
        </p:nvSpPr>
        <p:spPr>
          <a:xfrm flipH="1">
            <a:off x="10943365" y="3104145"/>
            <a:ext cx="257578" cy="772732"/>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4" name="Google Shape;294;p8"/>
          <p:cNvSpPr/>
          <p:nvPr/>
        </p:nvSpPr>
        <p:spPr>
          <a:xfrm flipH="1">
            <a:off x="8554177" y="3104145"/>
            <a:ext cx="257578" cy="772732"/>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5" name="Google Shape;295;p8"/>
          <p:cNvSpPr txBox="1"/>
          <p:nvPr/>
        </p:nvSpPr>
        <p:spPr>
          <a:xfrm>
            <a:off x="5248300" y="4075698"/>
            <a:ext cx="204853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Arial"/>
                <a:ea typeface="Arial"/>
                <a:cs typeface="Arial"/>
                <a:sym typeface="Arial"/>
                <a:hlinkClick r:id="rId3">
                  <a:extLst>
                    <a:ext uri="{A12FA001-AC4F-418D-AE19-62706E023703}">
                      <ahyp:hlinkClr val="tx"/>
                    </a:ext>
                  </a:extLst>
                </a:hlinkClick>
              </a:rPr>
              <a:t>Data Explorations</a:t>
            </a:r>
            <a:endParaRPr b="1" i="0" sz="1800" u="none" cap="none" strike="noStrike">
              <a:solidFill>
                <a:srgbClr val="000000"/>
              </a:solidFill>
              <a:latin typeface="Arial"/>
              <a:ea typeface="Arial"/>
              <a:cs typeface="Arial"/>
              <a:sym typeface="Arial"/>
            </a:endParaRPr>
          </a:p>
        </p:txBody>
      </p:sp>
      <p:sp>
        <p:nvSpPr>
          <p:cNvPr id="296" name="Google Shape;296;p8"/>
          <p:cNvSpPr txBox="1"/>
          <p:nvPr/>
        </p:nvSpPr>
        <p:spPr>
          <a:xfrm>
            <a:off x="7951444" y="4040092"/>
            <a:ext cx="148146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Arial"/>
                <a:ea typeface="Arial"/>
                <a:cs typeface="Arial"/>
                <a:sym typeface="Arial"/>
                <a:hlinkClick r:id="rId4">
                  <a:extLst>
                    <a:ext uri="{A12FA001-AC4F-418D-AE19-62706E023703}">
                      <ahyp:hlinkClr val="tx"/>
                    </a:ext>
                  </a:extLst>
                </a:hlinkClick>
              </a:rPr>
              <a:t>Data Nuggets</a:t>
            </a:r>
            <a:endParaRPr b="1" i="0" sz="1800" u="none" cap="none" strike="noStrike">
              <a:solidFill>
                <a:srgbClr val="000000"/>
              </a:solidFill>
              <a:latin typeface="Arial"/>
              <a:ea typeface="Arial"/>
              <a:cs typeface="Arial"/>
              <a:sym typeface="Arial"/>
            </a:endParaRPr>
          </a:p>
        </p:txBody>
      </p:sp>
      <p:sp>
        <p:nvSpPr>
          <p:cNvPr id="297" name="Google Shape;297;p8"/>
          <p:cNvSpPr txBox="1"/>
          <p:nvPr/>
        </p:nvSpPr>
        <p:spPr>
          <a:xfrm>
            <a:off x="3121787" y="4075698"/>
            <a:ext cx="121843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Arial"/>
                <a:ea typeface="Arial"/>
                <a:cs typeface="Arial"/>
                <a:sym typeface="Arial"/>
                <a:hlinkClick r:id="rId5">
                  <a:extLst>
                    <a:ext uri="{A12FA001-AC4F-418D-AE19-62706E023703}">
                      <ahyp:hlinkClr val="tx"/>
                    </a:ext>
                  </a:extLst>
                </a:hlinkClick>
              </a:rPr>
              <a:t>Lesson Plans</a:t>
            </a:r>
            <a:endParaRPr b="1" i="0" sz="1800" u="none" cap="none" strike="noStrike">
              <a:solidFill>
                <a:srgbClr val="000000"/>
              </a:solidFill>
              <a:latin typeface="Arial"/>
              <a:ea typeface="Arial"/>
              <a:cs typeface="Arial"/>
              <a:sym typeface="Arial"/>
            </a:endParaRPr>
          </a:p>
        </p:txBody>
      </p:sp>
      <p:sp>
        <p:nvSpPr>
          <p:cNvPr id="298" name="Google Shape;298;p8"/>
          <p:cNvSpPr txBox="1"/>
          <p:nvPr/>
        </p:nvSpPr>
        <p:spPr>
          <a:xfrm>
            <a:off x="498927" y="4075698"/>
            <a:ext cx="153037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Arial"/>
                <a:ea typeface="Arial"/>
                <a:cs typeface="Arial"/>
                <a:sym typeface="Arial"/>
                <a:hlinkClick r:id="rId6">
                  <a:extLst>
                    <a:ext uri="{A12FA001-AC4F-418D-AE19-62706E023703}">
                      <ahyp:hlinkClr val="tx"/>
                    </a:ext>
                  </a:extLst>
                </a:hlinkClick>
              </a:rPr>
              <a:t>Data Lab Manual</a:t>
            </a:r>
            <a:endParaRPr b="1" i="0" sz="1800" u="none" cap="none" strike="noStrike">
              <a:solidFill>
                <a:srgbClr val="000000"/>
              </a:solidFill>
              <a:latin typeface="Arial"/>
              <a:ea typeface="Arial"/>
              <a:cs typeface="Arial"/>
              <a:sym typeface="Arial"/>
            </a:endParaRPr>
          </a:p>
        </p:txBody>
      </p:sp>
      <p:sp>
        <p:nvSpPr>
          <p:cNvPr id="299" name="Google Shape;299;p8"/>
          <p:cNvSpPr txBox="1"/>
          <p:nvPr/>
        </p:nvSpPr>
        <p:spPr>
          <a:xfrm>
            <a:off x="10331421" y="4075698"/>
            <a:ext cx="148146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Arial"/>
                <a:ea typeface="Arial"/>
                <a:cs typeface="Arial"/>
                <a:sym typeface="Arial"/>
                <a:hlinkClick r:id="rId7">
                  <a:extLst>
                    <a:ext uri="{A12FA001-AC4F-418D-AE19-62706E023703}">
                      <ahyp:hlinkClr val="tx"/>
                    </a:ext>
                  </a:extLst>
                </a:hlinkClick>
              </a:rPr>
              <a:t>Python Notebooks</a:t>
            </a:r>
            <a:endParaRPr b="1" i="0" sz="1800" u="none" cap="none" strike="noStrike">
              <a:solidFill>
                <a:srgbClr val="000000"/>
              </a:solidFill>
              <a:latin typeface="Arial"/>
              <a:ea typeface="Arial"/>
              <a:cs typeface="Arial"/>
              <a:sym typeface="Arial"/>
            </a:endParaRPr>
          </a:p>
        </p:txBody>
      </p:sp>
      <p:sp>
        <p:nvSpPr>
          <p:cNvPr id="300" name="Google Shape;300;p8"/>
          <p:cNvSpPr/>
          <p:nvPr/>
        </p:nvSpPr>
        <p:spPr>
          <a:xfrm flipH="1">
            <a:off x="3637836" y="3104145"/>
            <a:ext cx="257578" cy="772732"/>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1" name="Google Shape;301;p8"/>
          <p:cNvSpPr txBox="1"/>
          <p:nvPr/>
        </p:nvSpPr>
        <p:spPr>
          <a:xfrm>
            <a:off x="9829439" y="1333982"/>
            <a:ext cx="2349607" cy="14465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Want to introduce coding notebooks with OOI datasets? </a:t>
            </a:r>
            <a:endParaRPr/>
          </a:p>
        </p:txBody>
      </p:sp>
      <p:sp>
        <p:nvSpPr>
          <p:cNvPr id="302" name="Google Shape;302;p8"/>
          <p:cNvSpPr txBox="1"/>
          <p:nvPr/>
        </p:nvSpPr>
        <p:spPr>
          <a:xfrm>
            <a:off x="8453275" y="5662500"/>
            <a:ext cx="3768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Arial"/>
                <a:ea typeface="Arial"/>
                <a:cs typeface="Arial"/>
                <a:sym typeface="Arial"/>
                <a:hlinkClick r:id="rId8">
                  <a:extLst>
                    <a:ext uri="{A12FA001-AC4F-418D-AE19-62706E023703}">
                      <ahyp:hlinkClr val="tx"/>
                    </a:ext>
                  </a:extLst>
                </a:hlinkClick>
              </a:rPr>
              <a:t>OOI Data Explorer </a:t>
            </a:r>
            <a:r>
              <a:rPr lang="en-US" sz="1800">
                <a:solidFill>
                  <a:schemeClr val="dk1"/>
                </a:solidFill>
                <a:latin typeface="Arial"/>
                <a:ea typeface="Arial"/>
                <a:cs typeface="Arial"/>
                <a:sym typeface="Arial"/>
              </a:rPr>
              <a:t>– Direct Data </a:t>
            </a:r>
            <a:endParaRPr/>
          </a:p>
        </p:txBody>
      </p:sp>
      <p:sp>
        <p:nvSpPr>
          <p:cNvPr id="303" name="Google Shape;303;p8"/>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pic>
        <p:nvPicPr>
          <p:cNvPr id="304" name="Google Shape;304;p8"/>
          <p:cNvPicPr preferRelativeResize="0"/>
          <p:nvPr/>
        </p:nvPicPr>
        <p:blipFill>
          <a:blip r:embed="rId9">
            <a:alphaModFix/>
          </a:blip>
          <a:stretch>
            <a:fillRect/>
          </a:stretch>
        </p:blipFill>
        <p:spPr>
          <a:xfrm>
            <a:off x="0" y="4722033"/>
            <a:ext cx="12192001" cy="459709"/>
          </a:xfrm>
          <a:prstGeom prst="rect">
            <a:avLst/>
          </a:prstGeom>
          <a:noFill/>
          <a:ln>
            <a:noFill/>
          </a:ln>
        </p:spPr>
      </p:pic>
      <p:pic>
        <p:nvPicPr>
          <p:cNvPr id="305" name="Google Shape;305;p8"/>
          <p:cNvPicPr preferRelativeResize="0"/>
          <p:nvPr/>
        </p:nvPicPr>
        <p:blipFill>
          <a:blip r:embed="rId10">
            <a:alphaModFix/>
          </a:blip>
          <a:stretch>
            <a:fillRect/>
          </a:stretch>
        </p:blipFill>
        <p:spPr>
          <a:xfrm>
            <a:off x="523378" y="5016983"/>
            <a:ext cx="1481450" cy="493817"/>
          </a:xfrm>
          <a:prstGeom prst="rect">
            <a:avLst/>
          </a:prstGeom>
          <a:noFill/>
          <a:ln>
            <a:noFill/>
          </a:ln>
        </p:spPr>
      </p:pic>
      <p:pic>
        <p:nvPicPr>
          <p:cNvPr id="306" name="Google Shape;306;p8"/>
          <p:cNvPicPr preferRelativeResize="0"/>
          <p:nvPr/>
        </p:nvPicPr>
        <p:blipFill>
          <a:blip r:embed="rId11">
            <a:alphaModFix/>
          </a:blip>
          <a:stretch>
            <a:fillRect/>
          </a:stretch>
        </p:blipFill>
        <p:spPr>
          <a:xfrm>
            <a:off x="9745978" y="5016975"/>
            <a:ext cx="1938720" cy="493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9"/>
          <p:cNvSpPr txBox="1"/>
          <p:nvPr>
            <p:ph type="title"/>
          </p:nvPr>
        </p:nvSpPr>
        <p:spPr>
          <a:xfrm>
            <a:off x="778824" y="368135"/>
            <a:ext cx="10515598" cy="75207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strike="noStrike">
                <a:solidFill>
                  <a:srgbClr val="000000"/>
                </a:solidFill>
                <a:latin typeface="Arial"/>
                <a:ea typeface="Arial"/>
                <a:cs typeface="Arial"/>
                <a:sym typeface="Arial"/>
              </a:rPr>
              <a:t>Lightning talks:</a:t>
            </a:r>
            <a:endParaRPr/>
          </a:p>
        </p:txBody>
      </p:sp>
      <p:sp>
        <p:nvSpPr>
          <p:cNvPr id="312" name="Google Shape;312;p9"/>
          <p:cNvSpPr txBox="1"/>
          <p:nvPr>
            <p:ph idx="1" type="body"/>
          </p:nvPr>
        </p:nvSpPr>
        <p:spPr>
          <a:xfrm>
            <a:off x="522514" y="1519517"/>
            <a:ext cx="11317185" cy="4437528"/>
          </a:xfrm>
          <a:prstGeom prst="rect">
            <a:avLst/>
          </a:prstGeom>
          <a:noFill/>
          <a:ln>
            <a:noFill/>
          </a:ln>
        </p:spPr>
        <p:txBody>
          <a:bodyPr anchorCtr="0" anchor="t" bIns="91425" lIns="91425" spcFirstLastPara="1" rIns="91425" wrap="square" tIns="91425">
            <a:noAutofit/>
          </a:bodyPr>
          <a:lstStyle/>
          <a:p>
            <a:pPr indent="0" lvl="0" marL="228600" rtl="0" algn="l">
              <a:lnSpc>
                <a:spcPct val="90000"/>
              </a:lnSpc>
              <a:spcBef>
                <a:spcPts val="0"/>
              </a:spcBef>
              <a:spcAft>
                <a:spcPts val="0"/>
              </a:spcAft>
              <a:buSzPts val="3200"/>
              <a:buNone/>
            </a:pPr>
            <a:r>
              <a:rPr b="1" i="0" lang="en-US" sz="3200" u="none" strike="noStrike">
                <a:solidFill>
                  <a:srgbClr val="000000"/>
                </a:solidFill>
              </a:rPr>
              <a:t>Teaching examples by </a:t>
            </a:r>
            <a:r>
              <a:rPr b="1" lang="en-US" sz="3200">
                <a:solidFill>
                  <a:srgbClr val="000000"/>
                </a:solidFill>
              </a:rPr>
              <a:t>a</a:t>
            </a:r>
            <a:r>
              <a:rPr b="1" i="0" lang="en-US" sz="3200" u="none" strike="noStrike">
                <a:solidFill>
                  <a:srgbClr val="000000"/>
                </a:solidFill>
              </a:rPr>
              <a:t>uthors of lab chapters/data explorations</a:t>
            </a:r>
            <a:endParaRPr b="1" i="0" sz="3200" u="none" strike="noStrike">
              <a:solidFill>
                <a:srgbClr val="000000"/>
              </a:solidFill>
            </a:endParaRPr>
          </a:p>
          <a:p>
            <a:pPr indent="0" lvl="0" marL="228600" rtl="0" algn="l">
              <a:lnSpc>
                <a:spcPct val="90000"/>
              </a:lnSpc>
              <a:spcBef>
                <a:spcPts val="0"/>
              </a:spcBef>
              <a:spcAft>
                <a:spcPts val="0"/>
              </a:spcAft>
              <a:buSzPts val="3200"/>
              <a:buNone/>
            </a:pPr>
            <a:r>
              <a:t/>
            </a:r>
            <a:endParaRPr b="1" sz="3200">
              <a:solidFill>
                <a:srgbClr val="000000"/>
              </a:solidFill>
              <a:latin typeface="Arial"/>
              <a:ea typeface="Arial"/>
              <a:cs typeface="Arial"/>
              <a:sym typeface="Arial"/>
            </a:endParaRPr>
          </a:p>
          <a:p>
            <a:pPr indent="-431800" lvl="0" marL="457200" rtl="0" algn="l">
              <a:lnSpc>
                <a:spcPct val="90000"/>
              </a:lnSpc>
              <a:spcBef>
                <a:spcPts val="500"/>
              </a:spcBef>
              <a:spcAft>
                <a:spcPts val="0"/>
              </a:spcAft>
              <a:buSzPts val="3200"/>
              <a:buChar char="•"/>
            </a:pPr>
            <a:r>
              <a:rPr lang="en-US" sz="3200"/>
              <a:t>Rich Dixon</a:t>
            </a:r>
            <a:endParaRPr sz="3200"/>
          </a:p>
          <a:p>
            <a:pPr indent="-431800" lvl="0" marL="457200" rtl="0" algn="l">
              <a:spcBef>
                <a:spcPts val="0"/>
              </a:spcBef>
              <a:spcAft>
                <a:spcPts val="0"/>
              </a:spcAft>
              <a:buSzPts val="3200"/>
              <a:buChar char="•"/>
            </a:pPr>
            <a:r>
              <a:rPr lang="en-US" sz="3200"/>
              <a:t>Melissa Hicks</a:t>
            </a:r>
            <a:endParaRPr sz="3200"/>
          </a:p>
          <a:p>
            <a:pPr indent="-431800" lvl="0" marL="457200" rtl="0" algn="l">
              <a:lnSpc>
                <a:spcPct val="90000"/>
              </a:lnSpc>
              <a:spcBef>
                <a:spcPts val="0"/>
              </a:spcBef>
              <a:spcAft>
                <a:spcPts val="0"/>
              </a:spcAft>
              <a:buSzPts val="3200"/>
              <a:buChar char="•"/>
            </a:pPr>
            <a:r>
              <a:rPr lang="en-US" sz="3200"/>
              <a:t>Claire Condie</a:t>
            </a:r>
            <a:endParaRPr sz="3200"/>
          </a:p>
          <a:p>
            <a:pPr indent="-431800" lvl="0" marL="457200" rtl="0" algn="l">
              <a:lnSpc>
                <a:spcPct val="90000"/>
              </a:lnSpc>
              <a:spcBef>
                <a:spcPts val="0"/>
              </a:spcBef>
              <a:spcAft>
                <a:spcPts val="0"/>
              </a:spcAft>
              <a:buSzPts val="3200"/>
              <a:buChar char="•"/>
            </a:pPr>
            <a:r>
              <a:rPr lang="en-US" sz="3200"/>
              <a:t>Jean Anastasia</a:t>
            </a:r>
            <a:endParaRPr/>
          </a:p>
          <a:p>
            <a:pPr indent="0" lvl="0" marL="228600" rtl="0" algn="l">
              <a:lnSpc>
                <a:spcPct val="90000"/>
              </a:lnSpc>
              <a:spcBef>
                <a:spcPts val="1000"/>
              </a:spcBef>
              <a:spcAft>
                <a:spcPts val="0"/>
              </a:spcAft>
              <a:buSzPts val="2800"/>
              <a:buNone/>
            </a:pPr>
            <a:r>
              <a:t/>
            </a:r>
            <a:endParaRPr/>
          </a:p>
        </p:txBody>
      </p:sp>
      <p:sp>
        <p:nvSpPr>
          <p:cNvPr id="313" name="Google Shape;313;p9"/>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Cambria"/>
              <a:buNone/>
            </a:pPr>
            <a:fld id="{00000000-1234-1234-1234-123412341234}" type="slidenum">
              <a:rPr b="0" i="0" lang="en-US" sz="1200" u="none" cap="none" strike="noStrike">
                <a:solidFill>
                  <a:schemeClr val="lt1"/>
                </a:solidFill>
                <a:latin typeface="Cambria"/>
                <a:ea typeface="Cambria"/>
                <a:cs typeface="Cambria"/>
                <a:sym typeface="Cambria"/>
              </a:rPr>
              <a:t>‹#›</a:t>
            </a:fld>
            <a:endParaRPr b="0" i="0" sz="1200" u="none" cap="none" strike="noStrike">
              <a:solidFill>
                <a:schemeClr val="lt1"/>
              </a:solidFill>
              <a:latin typeface="Cambria"/>
              <a:ea typeface="Cambria"/>
              <a:cs typeface="Cambria"/>
              <a:sym typeface="Cambria"/>
            </a:endParaRPr>
          </a:p>
        </p:txBody>
      </p:sp>
      <p:sp>
        <p:nvSpPr>
          <p:cNvPr id="314" name="Google Shape;314;p9"/>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bb059946fa_0_51"/>
          <p:cNvSpPr txBox="1"/>
          <p:nvPr>
            <p:ph idx="1" type="subTitle"/>
          </p:nvPr>
        </p:nvSpPr>
        <p:spPr>
          <a:xfrm>
            <a:off x="1524000" y="3602040"/>
            <a:ext cx="9144000" cy="16557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t/>
            </a:r>
            <a:endParaRPr/>
          </a:p>
        </p:txBody>
      </p:sp>
      <p:sp>
        <p:nvSpPr>
          <p:cNvPr id="321" name="Google Shape;321;g2bb059946fa_0_51"/>
          <p:cNvSpPr txBox="1"/>
          <p:nvPr>
            <p:ph type="ctrTitle"/>
          </p:nvPr>
        </p:nvSpPr>
        <p:spPr>
          <a:xfrm>
            <a:off x="1524000" y="1122362"/>
            <a:ext cx="9144000" cy="238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Exploring OOI </a:t>
            </a:r>
            <a:endParaRPr/>
          </a:p>
          <a:p>
            <a:pPr indent="0" lvl="0" marL="0" rtl="0" algn="ctr">
              <a:spcBef>
                <a:spcPts val="0"/>
              </a:spcBef>
              <a:spcAft>
                <a:spcPts val="0"/>
              </a:spcAft>
              <a:buClr>
                <a:schemeClr val="dk1"/>
              </a:buClr>
              <a:buSzPts val="4400"/>
              <a:buFont typeface="Calibri"/>
              <a:buNone/>
            </a:pPr>
            <a:r>
              <a:rPr lang="en-US"/>
              <a:t>Data Labs Collection</a:t>
            </a:r>
            <a:endParaRPr/>
          </a:p>
        </p:txBody>
      </p:sp>
      <p:sp>
        <p:nvSpPr>
          <p:cNvPr id="322" name="Google Shape;322;g2bb059946fa_0_51"/>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sp>
        <p:nvSpPr>
          <p:cNvPr id="323" name="Google Shape;323;g2bb059946fa_0_51"/>
          <p:cNvSpPr txBox="1"/>
          <p:nvPr>
            <p:ph idx="11" type="ftr"/>
          </p:nvPr>
        </p:nvSpPr>
        <p:spPr>
          <a:xfrm>
            <a:off x="2034384" y="6109828"/>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bb059946fa_0_20"/>
          <p:cNvSpPr txBox="1"/>
          <p:nvPr>
            <p:ph idx="4294967295" type="sldNum"/>
          </p:nvPr>
        </p:nvSpPr>
        <p:spPr>
          <a:xfrm>
            <a:off x="352611" y="6275669"/>
            <a:ext cx="64545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30" name="Google Shape;330;g2bb059946fa_0_20"/>
          <p:cNvSpPr txBox="1"/>
          <p:nvPr/>
        </p:nvSpPr>
        <p:spPr>
          <a:xfrm>
            <a:off x="2466603" y="1357968"/>
            <a:ext cx="2590500" cy="144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Want a ready-made lesson plan incorporating OOI datasets?</a:t>
            </a:r>
            <a:endParaRPr/>
          </a:p>
        </p:txBody>
      </p:sp>
      <p:sp>
        <p:nvSpPr>
          <p:cNvPr id="331" name="Google Shape;331;g2bb059946fa_0_20"/>
          <p:cNvSpPr txBox="1"/>
          <p:nvPr>
            <p:ph type="title"/>
          </p:nvPr>
        </p:nvSpPr>
        <p:spPr>
          <a:xfrm>
            <a:off x="823456" y="273720"/>
            <a:ext cx="7506600" cy="1060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600"/>
              <a:buFont typeface="Calibri"/>
              <a:buNone/>
            </a:pPr>
            <a:r>
              <a:rPr b="1" lang="en-US" sz="3600"/>
              <a:t>Online Data Labs Resource Collection</a:t>
            </a:r>
            <a:endParaRPr/>
          </a:p>
        </p:txBody>
      </p:sp>
      <p:sp>
        <p:nvSpPr>
          <p:cNvPr id="332" name="Google Shape;332;g2bb059946fa_0_20"/>
          <p:cNvSpPr txBox="1"/>
          <p:nvPr/>
        </p:nvSpPr>
        <p:spPr>
          <a:xfrm>
            <a:off x="2348575" y="5568950"/>
            <a:ext cx="3148800" cy="400200"/>
          </a:xfrm>
          <a:prstGeom prst="rect">
            <a:avLst/>
          </a:prstGeom>
          <a:solidFill>
            <a:srgbClr val="C4E2F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Explore the collection</a:t>
            </a:r>
            <a:r>
              <a:rPr lang="en-US" sz="2000"/>
              <a:t> </a:t>
            </a:r>
            <a:r>
              <a:rPr b="0" i="0" lang="en-US"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3" name="Google Shape;333;g2bb059946fa_0_20"/>
          <p:cNvSpPr txBox="1"/>
          <p:nvPr/>
        </p:nvSpPr>
        <p:spPr>
          <a:xfrm>
            <a:off x="7372387" y="1357968"/>
            <a:ext cx="2614500" cy="144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Want to start from scratch using curated OOI datasets? </a:t>
            </a:r>
            <a:endParaRPr/>
          </a:p>
        </p:txBody>
      </p:sp>
      <p:sp>
        <p:nvSpPr>
          <p:cNvPr id="334" name="Google Shape;334;g2bb059946fa_0_20"/>
          <p:cNvSpPr txBox="1"/>
          <p:nvPr/>
        </p:nvSpPr>
        <p:spPr>
          <a:xfrm>
            <a:off x="5184566" y="1363454"/>
            <a:ext cx="2346000" cy="144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Want a modular set of activities that you can adapt?</a:t>
            </a:r>
            <a:endParaRPr/>
          </a:p>
        </p:txBody>
      </p:sp>
      <p:sp>
        <p:nvSpPr>
          <p:cNvPr id="335" name="Google Shape;335;g2bb059946fa_0_20"/>
          <p:cNvSpPr txBox="1"/>
          <p:nvPr/>
        </p:nvSpPr>
        <p:spPr>
          <a:xfrm>
            <a:off x="123969" y="1357968"/>
            <a:ext cx="2461800" cy="144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Want a series of lab activities with built-in student assessments?</a:t>
            </a:r>
            <a:endParaRPr/>
          </a:p>
        </p:txBody>
      </p:sp>
      <p:sp>
        <p:nvSpPr>
          <p:cNvPr id="336" name="Google Shape;336;g2bb059946fa_0_20"/>
          <p:cNvSpPr/>
          <p:nvPr/>
        </p:nvSpPr>
        <p:spPr>
          <a:xfrm flipH="1">
            <a:off x="1097165" y="3104145"/>
            <a:ext cx="257700" cy="772800"/>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7" name="Google Shape;337;g2bb059946fa_0_20"/>
          <p:cNvSpPr/>
          <p:nvPr/>
        </p:nvSpPr>
        <p:spPr>
          <a:xfrm flipH="1">
            <a:off x="6143656" y="3104145"/>
            <a:ext cx="257700" cy="772800"/>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8" name="Google Shape;338;g2bb059946fa_0_20"/>
          <p:cNvSpPr/>
          <p:nvPr/>
        </p:nvSpPr>
        <p:spPr>
          <a:xfrm flipH="1">
            <a:off x="10943243" y="3104145"/>
            <a:ext cx="257700" cy="772800"/>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9" name="Google Shape;339;g2bb059946fa_0_20"/>
          <p:cNvSpPr/>
          <p:nvPr/>
        </p:nvSpPr>
        <p:spPr>
          <a:xfrm flipH="1">
            <a:off x="8554055" y="3104145"/>
            <a:ext cx="257700" cy="772800"/>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0" name="Google Shape;340;g2bb059946fa_0_20"/>
          <p:cNvSpPr txBox="1"/>
          <p:nvPr/>
        </p:nvSpPr>
        <p:spPr>
          <a:xfrm>
            <a:off x="5248300" y="4075698"/>
            <a:ext cx="2048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Arial"/>
                <a:ea typeface="Arial"/>
                <a:cs typeface="Arial"/>
                <a:sym typeface="Arial"/>
                <a:hlinkClick r:id="rId3">
                  <a:extLst>
                    <a:ext uri="{A12FA001-AC4F-418D-AE19-62706E023703}">
                      <ahyp:hlinkClr val="tx"/>
                    </a:ext>
                  </a:extLst>
                </a:hlinkClick>
              </a:rPr>
              <a:t>Data Explorations</a:t>
            </a:r>
            <a:endParaRPr b="1" i="0" sz="1800" u="none" cap="none" strike="noStrike">
              <a:solidFill>
                <a:srgbClr val="000000"/>
              </a:solidFill>
              <a:latin typeface="Arial"/>
              <a:ea typeface="Arial"/>
              <a:cs typeface="Arial"/>
              <a:sym typeface="Arial"/>
            </a:endParaRPr>
          </a:p>
        </p:txBody>
      </p:sp>
      <p:sp>
        <p:nvSpPr>
          <p:cNvPr id="341" name="Google Shape;341;g2bb059946fa_0_20"/>
          <p:cNvSpPr txBox="1"/>
          <p:nvPr/>
        </p:nvSpPr>
        <p:spPr>
          <a:xfrm>
            <a:off x="7951444" y="4040092"/>
            <a:ext cx="1481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Arial"/>
                <a:ea typeface="Arial"/>
                <a:cs typeface="Arial"/>
                <a:sym typeface="Arial"/>
                <a:hlinkClick r:id="rId4">
                  <a:extLst>
                    <a:ext uri="{A12FA001-AC4F-418D-AE19-62706E023703}">
                      <ahyp:hlinkClr val="tx"/>
                    </a:ext>
                  </a:extLst>
                </a:hlinkClick>
              </a:rPr>
              <a:t>Data Nuggets</a:t>
            </a:r>
            <a:endParaRPr b="1" i="0" sz="1800" u="none" cap="none" strike="noStrike">
              <a:solidFill>
                <a:srgbClr val="000000"/>
              </a:solidFill>
              <a:latin typeface="Arial"/>
              <a:ea typeface="Arial"/>
              <a:cs typeface="Arial"/>
              <a:sym typeface="Arial"/>
            </a:endParaRPr>
          </a:p>
        </p:txBody>
      </p:sp>
      <p:sp>
        <p:nvSpPr>
          <p:cNvPr id="342" name="Google Shape;342;g2bb059946fa_0_20"/>
          <p:cNvSpPr txBox="1"/>
          <p:nvPr/>
        </p:nvSpPr>
        <p:spPr>
          <a:xfrm>
            <a:off x="3121787" y="4075698"/>
            <a:ext cx="1218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Arial"/>
                <a:ea typeface="Arial"/>
                <a:cs typeface="Arial"/>
                <a:sym typeface="Arial"/>
                <a:hlinkClick r:id="rId5">
                  <a:extLst>
                    <a:ext uri="{A12FA001-AC4F-418D-AE19-62706E023703}">
                      <ahyp:hlinkClr val="tx"/>
                    </a:ext>
                  </a:extLst>
                </a:hlinkClick>
              </a:rPr>
              <a:t>Lesson Plans</a:t>
            </a:r>
            <a:endParaRPr b="1" i="0" sz="1800" u="none" cap="none" strike="noStrike">
              <a:solidFill>
                <a:srgbClr val="000000"/>
              </a:solidFill>
              <a:latin typeface="Arial"/>
              <a:ea typeface="Arial"/>
              <a:cs typeface="Arial"/>
              <a:sym typeface="Arial"/>
            </a:endParaRPr>
          </a:p>
        </p:txBody>
      </p:sp>
      <p:sp>
        <p:nvSpPr>
          <p:cNvPr id="343" name="Google Shape;343;g2bb059946fa_0_20"/>
          <p:cNvSpPr txBox="1"/>
          <p:nvPr/>
        </p:nvSpPr>
        <p:spPr>
          <a:xfrm>
            <a:off x="498927" y="4075698"/>
            <a:ext cx="1530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Arial"/>
                <a:ea typeface="Arial"/>
                <a:cs typeface="Arial"/>
                <a:sym typeface="Arial"/>
                <a:hlinkClick r:id="rId6">
                  <a:extLst>
                    <a:ext uri="{A12FA001-AC4F-418D-AE19-62706E023703}">
                      <ahyp:hlinkClr val="tx"/>
                    </a:ext>
                  </a:extLst>
                </a:hlinkClick>
              </a:rPr>
              <a:t>Data Lab Manual</a:t>
            </a:r>
            <a:endParaRPr b="1" i="0" sz="1800" u="none" cap="none" strike="noStrike">
              <a:solidFill>
                <a:srgbClr val="000000"/>
              </a:solidFill>
              <a:latin typeface="Arial"/>
              <a:ea typeface="Arial"/>
              <a:cs typeface="Arial"/>
              <a:sym typeface="Arial"/>
            </a:endParaRPr>
          </a:p>
        </p:txBody>
      </p:sp>
      <p:sp>
        <p:nvSpPr>
          <p:cNvPr id="344" name="Google Shape;344;g2bb059946fa_0_20"/>
          <p:cNvSpPr txBox="1"/>
          <p:nvPr/>
        </p:nvSpPr>
        <p:spPr>
          <a:xfrm>
            <a:off x="10331421" y="4075698"/>
            <a:ext cx="1481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Arial"/>
                <a:ea typeface="Arial"/>
                <a:cs typeface="Arial"/>
                <a:sym typeface="Arial"/>
                <a:hlinkClick r:id="rId7">
                  <a:extLst>
                    <a:ext uri="{A12FA001-AC4F-418D-AE19-62706E023703}">
                      <ahyp:hlinkClr val="tx"/>
                    </a:ext>
                  </a:extLst>
                </a:hlinkClick>
              </a:rPr>
              <a:t>Python Notebooks</a:t>
            </a:r>
            <a:endParaRPr b="1" i="0" sz="1800" u="none" cap="none" strike="noStrike">
              <a:solidFill>
                <a:srgbClr val="000000"/>
              </a:solidFill>
              <a:latin typeface="Arial"/>
              <a:ea typeface="Arial"/>
              <a:cs typeface="Arial"/>
              <a:sym typeface="Arial"/>
            </a:endParaRPr>
          </a:p>
        </p:txBody>
      </p:sp>
      <p:sp>
        <p:nvSpPr>
          <p:cNvPr id="345" name="Google Shape;345;g2bb059946fa_0_20"/>
          <p:cNvSpPr/>
          <p:nvPr/>
        </p:nvSpPr>
        <p:spPr>
          <a:xfrm flipH="1">
            <a:off x="3637714" y="3104145"/>
            <a:ext cx="257700" cy="772800"/>
          </a:xfrm>
          <a:prstGeom prst="downArrow">
            <a:avLst>
              <a:gd fmla="val 50000" name="adj1"/>
              <a:gd fmla="val 50000" name="adj2"/>
            </a:avLst>
          </a:prstGeom>
          <a:solidFill>
            <a:schemeClr val="accent1"/>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46" name="Google Shape;346;g2bb059946fa_0_20"/>
          <p:cNvSpPr txBox="1"/>
          <p:nvPr/>
        </p:nvSpPr>
        <p:spPr>
          <a:xfrm>
            <a:off x="9829439" y="1333982"/>
            <a:ext cx="2349600" cy="144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Want to introduce coding notebooks with OOI datasets? </a:t>
            </a:r>
            <a:endParaRPr/>
          </a:p>
        </p:txBody>
      </p:sp>
      <p:sp>
        <p:nvSpPr>
          <p:cNvPr id="347" name="Google Shape;347;g2bb059946fa_0_20"/>
          <p:cNvSpPr txBox="1"/>
          <p:nvPr/>
        </p:nvSpPr>
        <p:spPr>
          <a:xfrm>
            <a:off x="8453275" y="5662500"/>
            <a:ext cx="3768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Arial"/>
                <a:ea typeface="Arial"/>
                <a:cs typeface="Arial"/>
                <a:sym typeface="Arial"/>
                <a:hlinkClick r:id="rId8">
                  <a:extLst>
                    <a:ext uri="{A12FA001-AC4F-418D-AE19-62706E023703}">
                      <ahyp:hlinkClr val="tx"/>
                    </a:ext>
                  </a:extLst>
                </a:hlinkClick>
              </a:rPr>
              <a:t>OOI Data Explorer </a:t>
            </a:r>
            <a:r>
              <a:rPr lang="en-US" sz="1800">
                <a:solidFill>
                  <a:schemeClr val="dk1"/>
                </a:solidFill>
                <a:latin typeface="Arial"/>
                <a:ea typeface="Arial"/>
                <a:cs typeface="Arial"/>
                <a:sym typeface="Arial"/>
              </a:rPr>
              <a:t>– Direct Data </a:t>
            </a:r>
            <a:endParaRPr/>
          </a:p>
        </p:txBody>
      </p:sp>
      <p:sp>
        <p:nvSpPr>
          <p:cNvPr id="348" name="Google Shape;348;g2bb059946fa_0_20"/>
          <p:cNvSpPr txBox="1"/>
          <p:nvPr>
            <p:ph idx="11" type="ftr"/>
          </p:nvPr>
        </p:nvSpPr>
        <p:spPr>
          <a:xfrm>
            <a:off x="1877484" y="6356353"/>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pic>
        <p:nvPicPr>
          <p:cNvPr id="349" name="Google Shape;349;g2bb059946fa_0_20"/>
          <p:cNvPicPr preferRelativeResize="0"/>
          <p:nvPr/>
        </p:nvPicPr>
        <p:blipFill>
          <a:blip r:embed="rId9">
            <a:alphaModFix/>
          </a:blip>
          <a:stretch>
            <a:fillRect/>
          </a:stretch>
        </p:blipFill>
        <p:spPr>
          <a:xfrm>
            <a:off x="0" y="4722033"/>
            <a:ext cx="12192001" cy="459709"/>
          </a:xfrm>
          <a:prstGeom prst="rect">
            <a:avLst/>
          </a:prstGeom>
          <a:noFill/>
          <a:ln>
            <a:noFill/>
          </a:ln>
        </p:spPr>
      </p:pic>
      <p:pic>
        <p:nvPicPr>
          <p:cNvPr id="350" name="Google Shape;350;g2bb059946fa_0_20"/>
          <p:cNvPicPr preferRelativeResize="0"/>
          <p:nvPr/>
        </p:nvPicPr>
        <p:blipFill>
          <a:blip r:embed="rId10">
            <a:alphaModFix/>
          </a:blip>
          <a:stretch>
            <a:fillRect/>
          </a:stretch>
        </p:blipFill>
        <p:spPr>
          <a:xfrm>
            <a:off x="523378" y="5016983"/>
            <a:ext cx="1481450" cy="493817"/>
          </a:xfrm>
          <a:prstGeom prst="rect">
            <a:avLst/>
          </a:prstGeom>
          <a:noFill/>
          <a:ln>
            <a:noFill/>
          </a:ln>
        </p:spPr>
      </p:pic>
      <p:pic>
        <p:nvPicPr>
          <p:cNvPr id="351" name="Google Shape;351;g2bb059946fa_0_20"/>
          <p:cNvPicPr preferRelativeResize="0"/>
          <p:nvPr/>
        </p:nvPicPr>
        <p:blipFill>
          <a:blip r:embed="rId11">
            <a:alphaModFix/>
          </a:blip>
          <a:stretch>
            <a:fillRect/>
          </a:stretch>
        </p:blipFill>
        <p:spPr>
          <a:xfrm>
            <a:off x="9745978" y="5016975"/>
            <a:ext cx="1938720" cy="493825"/>
          </a:xfrm>
          <a:prstGeom prst="rect">
            <a:avLst/>
          </a:prstGeom>
          <a:noFill/>
          <a:ln>
            <a:noFill/>
          </a:ln>
        </p:spPr>
      </p:pic>
      <p:pic>
        <p:nvPicPr>
          <p:cNvPr id="352" name="Google Shape;352;g2bb059946fa_0_20"/>
          <p:cNvPicPr preferRelativeResize="0"/>
          <p:nvPr/>
        </p:nvPicPr>
        <p:blipFill>
          <a:blip r:embed="rId12">
            <a:alphaModFix/>
          </a:blip>
          <a:stretch>
            <a:fillRect/>
          </a:stretch>
        </p:blipFill>
        <p:spPr>
          <a:xfrm>
            <a:off x="5591700" y="5568950"/>
            <a:ext cx="1113125" cy="1113125"/>
          </a:xfrm>
          <a:prstGeom prst="rect">
            <a:avLst/>
          </a:prstGeom>
          <a:noFill/>
          <a:ln>
            <a:noFill/>
          </a:ln>
        </p:spPr>
      </p:pic>
      <p:sp>
        <p:nvSpPr>
          <p:cNvPr id="353" name="Google Shape;353;g2bb059946fa_0_20"/>
          <p:cNvSpPr/>
          <p:nvPr/>
        </p:nvSpPr>
        <p:spPr>
          <a:xfrm>
            <a:off x="5248300" y="5654900"/>
            <a:ext cx="257700" cy="228300"/>
          </a:xfrm>
          <a:prstGeom prst="rightArrow">
            <a:avLst>
              <a:gd fmla="val 50000" name="adj1"/>
              <a:gd fmla="val 50000" name="adj2"/>
            </a:avLst>
          </a:prstGeom>
          <a:solidFill>
            <a:schemeClr val="dk2"/>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bafe1fffd2_0_27"/>
          <p:cNvSpPr txBox="1"/>
          <p:nvPr>
            <p:ph type="title"/>
          </p:nvPr>
        </p:nvSpPr>
        <p:spPr>
          <a:xfrm>
            <a:off x="838201" y="365126"/>
            <a:ext cx="10515600" cy="10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Lunch</a:t>
            </a:r>
            <a:endParaRPr/>
          </a:p>
        </p:txBody>
      </p:sp>
      <p:sp>
        <p:nvSpPr>
          <p:cNvPr id="360" name="Google Shape;360;g2bafe1fffd2_0_27"/>
          <p:cNvSpPr txBox="1"/>
          <p:nvPr>
            <p:ph idx="1" type="body"/>
          </p:nvPr>
        </p:nvSpPr>
        <p:spPr>
          <a:xfrm>
            <a:off x="838201" y="1519517"/>
            <a:ext cx="10515600" cy="4437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sz="3200"/>
              <a:t>Please w</a:t>
            </a:r>
            <a:r>
              <a:rPr lang="en-US" sz="3200"/>
              <a:t>rite on flip charts:</a:t>
            </a:r>
            <a:endParaRPr sz="3200"/>
          </a:p>
          <a:p>
            <a:pPr indent="-431800" lvl="0" marL="457200" rtl="0" algn="l">
              <a:spcBef>
                <a:spcPts val="1000"/>
              </a:spcBef>
              <a:spcAft>
                <a:spcPts val="0"/>
              </a:spcAft>
              <a:buSzPts val="3200"/>
              <a:buChar char="•"/>
            </a:pPr>
            <a:r>
              <a:rPr lang="en-US" sz="3200"/>
              <a:t>Any questions you have</a:t>
            </a:r>
            <a:endParaRPr sz="3200"/>
          </a:p>
          <a:p>
            <a:pPr indent="-431800" lvl="0" marL="457200" rtl="0" algn="l">
              <a:spcBef>
                <a:spcPts val="0"/>
              </a:spcBef>
              <a:spcAft>
                <a:spcPts val="0"/>
              </a:spcAft>
              <a:buSzPts val="3200"/>
              <a:buChar char="•"/>
            </a:pPr>
            <a:r>
              <a:rPr lang="en-US" sz="3200"/>
              <a:t>Topics or activities you want to talk about</a:t>
            </a:r>
            <a:endParaRPr sz="3200"/>
          </a:p>
        </p:txBody>
      </p:sp>
      <p:sp>
        <p:nvSpPr>
          <p:cNvPr id="361" name="Google Shape;361;g2bafe1fffd2_0_27"/>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1"/>
          <p:cNvSpPr txBox="1"/>
          <p:nvPr>
            <p:ph idx="1" type="subTitle"/>
          </p:nvPr>
        </p:nvSpPr>
        <p:spPr>
          <a:xfrm>
            <a:off x="1524000" y="3602040"/>
            <a:ext cx="9144000" cy="1655761"/>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1" i="0" lang="en-US" cap="none">
                <a:solidFill>
                  <a:schemeClr val="lt1"/>
                </a:solidFill>
                <a:latin typeface="Open Sans"/>
                <a:ea typeface="Open Sans"/>
                <a:cs typeface="Open Sans"/>
                <a:sym typeface="Open Sans"/>
              </a:rPr>
              <a:t>LAB MANUAL</a:t>
            </a:r>
            <a:endParaRPr/>
          </a:p>
          <a:p>
            <a:pPr indent="0" lvl="0" marL="0" marR="0" rtl="0" algn="ctr">
              <a:lnSpc>
                <a:spcPct val="90000"/>
              </a:lnSpc>
              <a:spcBef>
                <a:spcPts val="1000"/>
              </a:spcBef>
              <a:spcAft>
                <a:spcPts val="0"/>
              </a:spcAft>
              <a:buClr>
                <a:schemeClr val="lt1"/>
              </a:buClr>
              <a:buSzPts val="2400"/>
              <a:buFont typeface="Arial"/>
              <a:buNone/>
            </a:pPr>
            <a:r>
              <a:rPr b="1" i="1" lang="en-US" cap="none">
                <a:solidFill>
                  <a:schemeClr val="lt1"/>
                </a:solidFill>
                <a:latin typeface="Open Sans"/>
                <a:ea typeface="Open Sans"/>
                <a:cs typeface="Open Sans"/>
                <a:sym typeface="Open Sans"/>
              </a:rPr>
              <a:t>EXPLORING THE OCEAN WITH OOI DATA </a:t>
            </a:r>
            <a:endParaRPr i="1"/>
          </a:p>
          <a:p>
            <a:pPr indent="0" lvl="0" marL="0" marR="0" rtl="0" algn="ctr">
              <a:lnSpc>
                <a:spcPct val="90000"/>
              </a:lnSpc>
              <a:spcBef>
                <a:spcPts val="1000"/>
              </a:spcBef>
              <a:spcAft>
                <a:spcPts val="0"/>
              </a:spcAft>
              <a:buClr>
                <a:schemeClr val="lt1"/>
              </a:buClr>
              <a:buSzPts val="2400"/>
              <a:buFont typeface="Arial"/>
              <a:buNone/>
            </a:pPr>
            <a:r>
              <a:rPr b="1" i="1" lang="en-US" cap="none">
                <a:solidFill>
                  <a:schemeClr val="lt1"/>
                </a:solidFill>
                <a:latin typeface="Open Sans"/>
                <a:ea typeface="Open Sans"/>
                <a:cs typeface="Open Sans"/>
                <a:sym typeface="Open Sans"/>
              </a:rPr>
              <a:t>2</a:t>
            </a:r>
            <a:r>
              <a:rPr b="1" baseline="30000" i="1" lang="en-US" cap="none">
                <a:solidFill>
                  <a:schemeClr val="lt1"/>
                </a:solidFill>
                <a:latin typeface="Arial"/>
                <a:ea typeface="Arial"/>
                <a:cs typeface="Arial"/>
                <a:sym typeface="Arial"/>
              </a:rPr>
              <a:t>ND</a:t>
            </a:r>
            <a:r>
              <a:rPr b="1" i="1" lang="en-US" cap="none">
                <a:solidFill>
                  <a:schemeClr val="lt1"/>
                </a:solidFill>
                <a:latin typeface="Open Sans"/>
                <a:ea typeface="Open Sans"/>
                <a:cs typeface="Open Sans"/>
                <a:sym typeface="Open Sans"/>
              </a:rPr>
              <a:t> EDITION</a:t>
            </a:r>
            <a:endParaRPr i="1"/>
          </a:p>
          <a:p>
            <a:pPr indent="0" lvl="0" marL="0" marR="0" rtl="0" algn="ctr">
              <a:lnSpc>
                <a:spcPct val="90000"/>
              </a:lnSpc>
              <a:spcBef>
                <a:spcPts val="1000"/>
              </a:spcBef>
              <a:spcAft>
                <a:spcPts val="0"/>
              </a:spcAft>
              <a:buClr>
                <a:schemeClr val="lt1"/>
              </a:buClr>
              <a:buSzPts val="2400"/>
              <a:buFont typeface="Arial"/>
              <a:buNone/>
            </a:pPr>
            <a:r>
              <a:t/>
            </a:r>
            <a:endParaRPr/>
          </a:p>
        </p:txBody>
      </p:sp>
      <p:sp>
        <p:nvSpPr>
          <p:cNvPr id="367" name="Google Shape;367;p11"/>
          <p:cNvSpPr txBox="1"/>
          <p:nvPr>
            <p:ph type="ctrTitle"/>
          </p:nvPr>
        </p:nvSpPr>
        <p:spPr>
          <a:xfrm>
            <a:off x="1524000" y="1122362"/>
            <a:ext cx="9144000" cy="2387600"/>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lt1"/>
              </a:buClr>
              <a:buSzPts val="6000"/>
              <a:buFont typeface="Calibri"/>
              <a:buNone/>
            </a:pPr>
            <a:r>
              <a:rPr lang="en-US"/>
              <a:t>Ocean Data Labs</a:t>
            </a:r>
            <a:endParaRPr/>
          </a:p>
        </p:txBody>
      </p:sp>
      <p:sp>
        <p:nvSpPr>
          <p:cNvPr id="368" name="Google Shape;368;p11"/>
          <p:cNvSpPr txBox="1"/>
          <p:nvPr>
            <p:ph idx="11" type="ftr"/>
          </p:nvPr>
        </p:nvSpPr>
        <p:spPr>
          <a:xfrm>
            <a:off x="1434140" y="6173790"/>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
        <p:nvSpPr>
          <p:cNvPr id="369" name="Google Shape;369;p11"/>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Cambria"/>
              <a:buNone/>
            </a:pPr>
            <a:fld id="{00000000-1234-1234-1234-123412341234}" type="slidenum">
              <a:rPr b="0" i="0" lang="en-US" sz="1200" u="none" cap="none" strike="noStrike">
                <a:solidFill>
                  <a:schemeClr val="lt1"/>
                </a:solidFill>
                <a:latin typeface="Cambria"/>
                <a:ea typeface="Cambria"/>
                <a:cs typeface="Cambria"/>
                <a:sym typeface="Cambria"/>
              </a:rPr>
              <a:t>‹#›</a:t>
            </a:fld>
            <a:endParaRPr b="0" i="0" sz="1200" u="none" cap="none" strike="noStrike">
              <a:solidFill>
                <a:schemeClr val="lt1"/>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2"/>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t/>
            </a:r>
            <a:endParaRPr/>
          </a:p>
        </p:txBody>
      </p:sp>
      <p:sp>
        <p:nvSpPr>
          <p:cNvPr id="375" name="Google Shape;375;p12"/>
          <p:cNvSpPr txBox="1"/>
          <p:nvPr>
            <p:ph idx="1" type="body"/>
          </p:nvPr>
        </p:nvSpPr>
        <p:spPr>
          <a:xfrm>
            <a:off x="913400" y="2194750"/>
            <a:ext cx="10377900" cy="1300800"/>
          </a:xfrm>
          <a:prstGeom prst="rect">
            <a:avLst/>
          </a:prstGeom>
          <a:noFill/>
          <a:ln>
            <a:noFill/>
          </a:ln>
        </p:spPr>
        <p:txBody>
          <a:bodyPr anchorCtr="0" anchor="t" bIns="91425" lIns="91425" spcFirstLastPara="1" rIns="91425" wrap="square" tIns="91425">
            <a:noAutofit/>
          </a:bodyPr>
          <a:lstStyle/>
          <a:p>
            <a:pPr indent="0" lvl="0" marL="228600" rtl="0" algn="ctr">
              <a:lnSpc>
                <a:spcPct val="90000"/>
              </a:lnSpc>
              <a:spcBef>
                <a:spcPts val="0"/>
              </a:spcBef>
              <a:spcAft>
                <a:spcPts val="0"/>
              </a:spcAft>
              <a:buSzPts val="4000"/>
              <a:buNone/>
            </a:pPr>
            <a:r>
              <a:rPr lang="en-US" sz="4000"/>
              <a:t>What did you notice about the structure of the resources you explored?</a:t>
            </a:r>
            <a:endParaRPr/>
          </a:p>
        </p:txBody>
      </p:sp>
      <p:sp>
        <p:nvSpPr>
          <p:cNvPr id="376" name="Google Shape;376;p12"/>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4"/>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rPr lang="en-US"/>
              <a:t>Design of data activities</a:t>
            </a:r>
            <a:endParaRPr/>
          </a:p>
        </p:txBody>
      </p:sp>
      <p:sp>
        <p:nvSpPr>
          <p:cNvPr id="383" name="Google Shape;383;p14"/>
          <p:cNvSpPr txBox="1"/>
          <p:nvPr>
            <p:ph idx="1" type="body"/>
          </p:nvPr>
        </p:nvSpPr>
        <p:spPr>
          <a:xfrm>
            <a:off x="838200" y="1289900"/>
            <a:ext cx="10515600" cy="4667100"/>
          </a:xfrm>
          <a:prstGeom prst="rect">
            <a:avLst/>
          </a:prstGeom>
          <a:noFill/>
          <a:ln>
            <a:noFill/>
          </a:ln>
        </p:spPr>
        <p:txBody>
          <a:bodyPr anchorCtr="0" anchor="t" bIns="91425" lIns="91425" spcFirstLastPara="1" rIns="91425" wrap="square" tIns="91425">
            <a:noAutofit/>
          </a:bodyPr>
          <a:lstStyle/>
          <a:p>
            <a:pPr indent="-152400" lvl="0" marL="355600" marR="0" rtl="0" algn="l">
              <a:lnSpc>
                <a:spcPct val="90000"/>
              </a:lnSpc>
              <a:spcBef>
                <a:spcPts val="0"/>
              </a:spcBef>
              <a:spcAft>
                <a:spcPts val="0"/>
              </a:spcAft>
              <a:buClr>
                <a:schemeClr val="dk1"/>
              </a:buClr>
              <a:buSzPts val="2400"/>
              <a:buFont typeface="Arial"/>
              <a:buChar char="•"/>
            </a:pPr>
            <a:r>
              <a:rPr lang="en-US"/>
              <a:t> Based in learning science: </a:t>
            </a:r>
            <a:endParaRPr/>
          </a:p>
        </p:txBody>
      </p:sp>
      <p:sp>
        <p:nvSpPr>
          <p:cNvPr id="384" name="Google Shape;384;p14"/>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pic>
        <p:nvPicPr>
          <p:cNvPr id="385" name="Google Shape;385;p14"/>
          <p:cNvPicPr preferRelativeResize="0"/>
          <p:nvPr/>
        </p:nvPicPr>
        <p:blipFill rotWithShape="1">
          <a:blip r:embed="rId3">
            <a:alphaModFix/>
          </a:blip>
          <a:srcRect b="0" l="0" r="0" t="0"/>
          <a:stretch/>
        </p:blipFill>
        <p:spPr>
          <a:xfrm>
            <a:off x="440725" y="1785850"/>
            <a:ext cx="4808324" cy="3768474"/>
          </a:xfrm>
          <a:prstGeom prst="rect">
            <a:avLst/>
          </a:prstGeom>
          <a:noFill/>
          <a:ln>
            <a:noFill/>
          </a:ln>
        </p:spPr>
      </p:pic>
      <p:pic>
        <p:nvPicPr>
          <p:cNvPr id="386" name="Google Shape;386;p14"/>
          <p:cNvPicPr preferRelativeResize="0"/>
          <p:nvPr/>
        </p:nvPicPr>
        <p:blipFill rotWithShape="1">
          <a:blip r:embed="rId4">
            <a:alphaModFix/>
          </a:blip>
          <a:srcRect b="0" l="0" r="0" t="0"/>
          <a:stretch/>
        </p:blipFill>
        <p:spPr>
          <a:xfrm>
            <a:off x="6414449" y="1364538"/>
            <a:ext cx="5348927" cy="4128926"/>
          </a:xfrm>
          <a:prstGeom prst="rect">
            <a:avLst/>
          </a:prstGeom>
          <a:noFill/>
          <a:ln>
            <a:noFill/>
          </a:ln>
        </p:spPr>
      </p:pic>
      <p:sp>
        <p:nvSpPr>
          <p:cNvPr id="387" name="Google Shape;387;p14"/>
          <p:cNvSpPr txBox="1"/>
          <p:nvPr/>
        </p:nvSpPr>
        <p:spPr>
          <a:xfrm>
            <a:off x="7822638" y="5548438"/>
            <a:ext cx="215956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Trebuchet MS"/>
              <a:buNone/>
            </a:pPr>
            <a:r>
              <a:rPr b="0" i="0" lang="en-US" sz="1600" u="none" cap="none" strike="noStrike">
                <a:solidFill>
                  <a:srgbClr val="000000"/>
                </a:solidFill>
                <a:latin typeface="Trebuchet MS"/>
                <a:ea typeface="Trebuchet MS"/>
                <a:cs typeface="Trebuchet MS"/>
                <a:sym typeface="Trebuchet MS"/>
              </a:rPr>
              <a:t>Hotaling et al. (2019)</a:t>
            </a:r>
            <a:endParaRPr sz="1800">
              <a:solidFill>
                <a:schemeClr val="dk1"/>
              </a:solidFill>
              <a:latin typeface="Arial"/>
              <a:ea typeface="Arial"/>
              <a:cs typeface="Arial"/>
              <a:sym typeface="Arial"/>
            </a:endParaRPr>
          </a:p>
        </p:txBody>
      </p:sp>
      <p:sp>
        <p:nvSpPr>
          <p:cNvPr id="388" name="Google Shape;388;p14"/>
          <p:cNvSpPr txBox="1"/>
          <p:nvPr/>
        </p:nvSpPr>
        <p:spPr>
          <a:xfrm>
            <a:off x="838201" y="5608898"/>
            <a:ext cx="469391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Trebuchet MS"/>
              <a:buNone/>
            </a:pPr>
            <a:r>
              <a:rPr b="0" i="0" lang="en-US" sz="1600" u="none" cap="none" strike="noStrike">
                <a:solidFill>
                  <a:srgbClr val="000000"/>
                </a:solidFill>
                <a:latin typeface="Trebuchet MS"/>
                <a:ea typeface="Trebuchet MS"/>
                <a:cs typeface="Trebuchet MS"/>
                <a:sym typeface="Trebuchet MS"/>
              </a:rPr>
              <a:t>University of California Lawrence Hall of Science</a:t>
            </a:r>
            <a:endParaRPr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5"/>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t>Orientation</a:t>
            </a:r>
            <a:endParaRPr/>
          </a:p>
        </p:txBody>
      </p:sp>
      <p:sp>
        <p:nvSpPr>
          <p:cNvPr id="394" name="Google Shape;394;p15"/>
          <p:cNvSpPr txBox="1"/>
          <p:nvPr>
            <p:ph idx="1" type="body"/>
          </p:nvPr>
        </p:nvSpPr>
        <p:spPr>
          <a:xfrm>
            <a:off x="5516879" y="1519517"/>
            <a:ext cx="5836919" cy="4437528"/>
          </a:xfrm>
          <a:prstGeom prst="rect">
            <a:avLst/>
          </a:prstGeom>
          <a:noFill/>
          <a:ln>
            <a:noFill/>
          </a:ln>
        </p:spPr>
        <p:txBody>
          <a:bodyPr anchorCtr="0" anchor="t" bIns="91425" lIns="91425" spcFirstLastPara="1" rIns="91425" wrap="square" tIns="91425">
            <a:noAutofit/>
          </a:bodyPr>
          <a:lstStyle/>
          <a:p>
            <a:pPr indent="-50800" lvl="0" marL="111125" rtl="0" algn="l">
              <a:lnSpc>
                <a:spcPct val="90000"/>
              </a:lnSpc>
              <a:spcBef>
                <a:spcPts val="0"/>
              </a:spcBef>
              <a:spcAft>
                <a:spcPts val="0"/>
              </a:spcAft>
              <a:buSzPts val="2400"/>
              <a:buNone/>
            </a:pPr>
            <a:r>
              <a:rPr lang="en-US"/>
              <a:t>First carefully examine a novel dataset or visualization:</a:t>
            </a:r>
            <a:endParaRPr/>
          </a:p>
          <a:p>
            <a:pPr indent="-152400" lvl="0" marL="355600" marR="0" rtl="0" algn="l">
              <a:lnSpc>
                <a:spcPct val="90000"/>
              </a:lnSpc>
              <a:spcBef>
                <a:spcPts val="1000"/>
              </a:spcBef>
              <a:spcAft>
                <a:spcPts val="0"/>
              </a:spcAft>
              <a:buClr>
                <a:schemeClr val="dk1"/>
              </a:buClr>
              <a:buSzPts val="2400"/>
              <a:buFont typeface="Arial"/>
              <a:buChar char="•"/>
            </a:pPr>
            <a:r>
              <a:rPr lang="en-US"/>
              <a:t> data source</a:t>
            </a:r>
            <a:endParaRPr/>
          </a:p>
          <a:p>
            <a:pPr indent="-152400" lvl="0" marL="355600" marR="0" rtl="0" algn="l">
              <a:lnSpc>
                <a:spcPct val="90000"/>
              </a:lnSpc>
              <a:spcBef>
                <a:spcPts val="1000"/>
              </a:spcBef>
              <a:spcAft>
                <a:spcPts val="0"/>
              </a:spcAft>
              <a:buClr>
                <a:schemeClr val="dk1"/>
              </a:buClr>
              <a:buSzPts val="2400"/>
              <a:buFont typeface="Arial"/>
              <a:buChar char="•"/>
            </a:pPr>
            <a:r>
              <a:rPr lang="en-US"/>
              <a:t> variables and units</a:t>
            </a:r>
            <a:endParaRPr/>
          </a:p>
          <a:p>
            <a:pPr indent="-152400" lvl="0" marL="355600" marR="0" rtl="0" algn="l">
              <a:lnSpc>
                <a:spcPct val="90000"/>
              </a:lnSpc>
              <a:spcBef>
                <a:spcPts val="1000"/>
              </a:spcBef>
              <a:spcAft>
                <a:spcPts val="0"/>
              </a:spcAft>
              <a:buClr>
                <a:schemeClr val="dk1"/>
              </a:buClr>
              <a:buSzPts val="2400"/>
              <a:buFont typeface="Arial"/>
              <a:buChar char="•"/>
            </a:pPr>
            <a:r>
              <a:rPr lang="en-US"/>
              <a:t> graph axes (including scales)</a:t>
            </a:r>
            <a:endParaRPr/>
          </a:p>
          <a:p>
            <a:pPr indent="-152400" lvl="0" marL="355600" marR="0" rtl="0" algn="l">
              <a:lnSpc>
                <a:spcPct val="90000"/>
              </a:lnSpc>
              <a:spcBef>
                <a:spcPts val="1000"/>
              </a:spcBef>
              <a:spcAft>
                <a:spcPts val="0"/>
              </a:spcAft>
              <a:buClr>
                <a:schemeClr val="dk1"/>
              </a:buClr>
              <a:buSzPts val="2400"/>
              <a:buFont typeface="Arial"/>
              <a:buChar char="•"/>
            </a:pPr>
            <a:r>
              <a:rPr lang="en-US"/>
              <a:t> maxima and minima</a:t>
            </a:r>
            <a:endParaRPr/>
          </a:p>
          <a:p>
            <a:pPr indent="-152400" lvl="0" marL="355600" marR="0" rtl="0" algn="l">
              <a:lnSpc>
                <a:spcPct val="90000"/>
              </a:lnSpc>
              <a:spcBef>
                <a:spcPts val="1000"/>
              </a:spcBef>
              <a:spcAft>
                <a:spcPts val="0"/>
              </a:spcAft>
              <a:buClr>
                <a:schemeClr val="dk1"/>
              </a:buClr>
              <a:buSzPts val="2400"/>
              <a:buFont typeface="Arial"/>
              <a:buChar char="•"/>
            </a:pPr>
            <a:r>
              <a:rPr lang="en-US"/>
              <a:t> gaps and outliers</a:t>
            </a:r>
            <a:endParaRPr/>
          </a:p>
          <a:p>
            <a:pPr indent="25400" lvl="0" marL="355600" marR="0" rtl="0" algn="l">
              <a:lnSpc>
                <a:spcPct val="90000"/>
              </a:lnSpc>
              <a:spcBef>
                <a:spcPts val="1000"/>
              </a:spcBef>
              <a:spcAft>
                <a:spcPts val="0"/>
              </a:spcAft>
              <a:buClr>
                <a:schemeClr val="dk1"/>
              </a:buClr>
              <a:buSzPts val="2400"/>
              <a:buFont typeface="Arial"/>
              <a:buNone/>
            </a:pPr>
            <a:r>
              <a:t/>
            </a:r>
            <a:endParaRPr/>
          </a:p>
        </p:txBody>
      </p:sp>
      <p:sp>
        <p:nvSpPr>
          <p:cNvPr id="395" name="Google Shape;395;p15"/>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pic>
        <p:nvPicPr>
          <p:cNvPr id="396" name="Google Shape;396;p15"/>
          <p:cNvPicPr preferRelativeResize="0"/>
          <p:nvPr/>
        </p:nvPicPr>
        <p:blipFill rotWithShape="1">
          <a:blip r:embed="rId3">
            <a:alphaModFix/>
          </a:blip>
          <a:srcRect b="3132" l="2020" r="50000" t="2883"/>
          <a:stretch/>
        </p:blipFill>
        <p:spPr>
          <a:xfrm>
            <a:off x="838207" y="169262"/>
            <a:ext cx="4307447" cy="6519476"/>
          </a:xfrm>
          <a:custGeom>
            <a:rect b="b" l="l" r="r" t="t"/>
            <a:pathLst>
              <a:path extrusionOk="0" h="5226033" w="3385027">
                <a:moveTo>
                  <a:pt x="0" y="0"/>
                </a:moveTo>
                <a:lnTo>
                  <a:pt x="641896" y="0"/>
                </a:lnTo>
                <a:lnTo>
                  <a:pt x="3385027" y="2577808"/>
                </a:lnTo>
                <a:lnTo>
                  <a:pt x="502546" y="5226033"/>
                </a:lnTo>
                <a:lnTo>
                  <a:pt x="0" y="5226033"/>
                </a:ln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rPr b="1" i="0" lang="en-US">
                <a:solidFill>
                  <a:srgbClr val="222222"/>
                </a:solidFill>
                <a:latin typeface="Open Sans"/>
                <a:ea typeface="Open Sans"/>
                <a:cs typeface="Open Sans"/>
                <a:sym typeface="Open Sans"/>
              </a:rPr>
              <a:t>Workshop Goals</a:t>
            </a:r>
            <a:endParaRPr/>
          </a:p>
        </p:txBody>
      </p:sp>
      <p:sp>
        <p:nvSpPr>
          <p:cNvPr id="183" name="Google Shape;183;p4"/>
          <p:cNvSpPr txBox="1"/>
          <p:nvPr>
            <p:ph idx="1" type="body"/>
          </p:nvPr>
        </p:nvSpPr>
        <p:spPr>
          <a:xfrm>
            <a:off x="838201" y="1519517"/>
            <a:ext cx="10515598" cy="4437528"/>
          </a:xfrm>
          <a:prstGeom prst="rect">
            <a:avLst/>
          </a:prstGeom>
          <a:noFill/>
          <a:ln>
            <a:noFill/>
          </a:ln>
        </p:spPr>
        <p:txBody>
          <a:bodyPr anchorCtr="0" anchor="t" bIns="91425" lIns="91425" spcFirstLastPara="1" rIns="91425" wrap="square" tIns="91425">
            <a:noAutofit/>
          </a:bodyPr>
          <a:lstStyle/>
          <a:p>
            <a:pPr indent="-127000" lvl="0" marL="355600" rtl="0" algn="l">
              <a:lnSpc>
                <a:spcPct val="90000"/>
              </a:lnSpc>
              <a:spcBef>
                <a:spcPts val="0"/>
              </a:spcBef>
              <a:spcAft>
                <a:spcPts val="0"/>
              </a:spcAft>
              <a:buSzPts val="2800"/>
              <a:buChar char="•"/>
            </a:pPr>
            <a:r>
              <a:rPr b="0" i="0" lang="en-US">
                <a:solidFill>
                  <a:srgbClr val="666666"/>
                </a:solidFill>
                <a:latin typeface="Open Sans"/>
                <a:ea typeface="Open Sans"/>
                <a:cs typeface="Open Sans"/>
                <a:sym typeface="Open Sans"/>
              </a:rPr>
              <a:t> </a:t>
            </a:r>
            <a:r>
              <a:rPr i="0" lang="en-US"/>
              <a:t>Learn about the OOI program and the key science questions it addresses.</a:t>
            </a:r>
            <a:endParaRPr/>
          </a:p>
          <a:p>
            <a:pPr indent="-127000" lvl="0" marL="355600" rtl="0" algn="l">
              <a:lnSpc>
                <a:spcPct val="90000"/>
              </a:lnSpc>
              <a:spcBef>
                <a:spcPts val="1000"/>
              </a:spcBef>
              <a:spcAft>
                <a:spcPts val="0"/>
              </a:spcAft>
              <a:buSzPts val="2800"/>
              <a:buFont typeface="Cambria"/>
              <a:buChar char="•"/>
            </a:pPr>
            <a:r>
              <a:rPr i="0" lang="en-US"/>
              <a:t> Access existing tools and resources designed to integrate OOI data into teaching.</a:t>
            </a:r>
            <a:endParaRPr/>
          </a:p>
          <a:p>
            <a:pPr indent="-127000" lvl="0" marL="355600" rtl="0" algn="l">
              <a:lnSpc>
                <a:spcPct val="90000"/>
              </a:lnSpc>
              <a:spcBef>
                <a:spcPts val="1000"/>
              </a:spcBef>
              <a:spcAft>
                <a:spcPts val="0"/>
              </a:spcAft>
              <a:buSzPts val="2800"/>
              <a:buFont typeface="Cambria"/>
              <a:buChar char="•"/>
            </a:pPr>
            <a:r>
              <a:rPr i="0" lang="en-US"/>
              <a:t> Learn how to effectively incorporate OOI Data Labs into your classes.</a:t>
            </a:r>
            <a:endParaRPr/>
          </a:p>
          <a:p>
            <a:pPr indent="-127000" lvl="0" marL="355600" rtl="0" algn="l">
              <a:lnSpc>
                <a:spcPct val="90000"/>
              </a:lnSpc>
              <a:spcBef>
                <a:spcPts val="1000"/>
              </a:spcBef>
              <a:spcAft>
                <a:spcPts val="0"/>
              </a:spcAft>
              <a:buSzPts val="2800"/>
              <a:buFont typeface="Cambria"/>
              <a:buChar char="•"/>
            </a:pPr>
            <a:r>
              <a:rPr i="0" lang="en-US"/>
              <a:t> Network with other professors interested in using oceanographic data in undergraduate classrooms.</a:t>
            </a:r>
            <a:endParaRPr/>
          </a:p>
          <a:p>
            <a:pPr indent="50800" lvl="0" marL="355600" marR="0" rtl="0" algn="l">
              <a:lnSpc>
                <a:spcPct val="90000"/>
              </a:lnSpc>
              <a:spcBef>
                <a:spcPts val="1000"/>
              </a:spcBef>
              <a:spcAft>
                <a:spcPts val="0"/>
              </a:spcAft>
              <a:buClr>
                <a:schemeClr val="dk1"/>
              </a:buClr>
              <a:buSzPts val="2800"/>
              <a:buFont typeface="Arial"/>
              <a:buNone/>
            </a:pPr>
            <a:r>
              <a:t/>
            </a:r>
            <a:endParaRPr/>
          </a:p>
        </p:txBody>
      </p:sp>
      <p:sp>
        <p:nvSpPr>
          <p:cNvPr id="184" name="Google Shape;184;p4"/>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Cambria"/>
              <a:buNone/>
            </a:pPr>
            <a:fld id="{00000000-1234-1234-1234-123412341234}" type="slidenum">
              <a:rPr b="0" i="0" lang="en-US" sz="1200" u="none" cap="none" strike="noStrike">
                <a:solidFill>
                  <a:schemeClr val="lt1"/>
                </a:solidFill>
                <a:latin typeface="Cambria"/>
                <a:ea typeface="Cambria"/>
                <a:cs typeface="Cambria"/>
                <a:sym typeface="Cambria"/>
              </a:rPr>
              <a:t>‹#›</a:t>
            </a:fld>
            <a:endParaRPr b="0" i="0" sz="1200" u="none" cap="none" strike="noStrike">
              <a:solidFill>
                <a:schemeClr val="lt1"/>
              </a:solidFill>
              <a:latin typeface="Cambria"/>
              <a:ea typeface="Cambria"/>
              <a:cs typeface="Cambria"/>
              <a:sym typeface="Cambria"/>
            </a:endParaRPr>
          </a:p>
        </p:txBody>
      </p:sp>
      <p:sp>
        <p:nvSpPr>
          <p:cNvPr id="185" name="Google Shape;185;p4"/>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6"/>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t>Interpretation</a:t>
            </a:r>
            <a:endParaRPr/>
          </a:p>
        </p:txBody>
      </p:sp>
      <p:sp>
        <p:nvSpPr>
          <p:cNvPr id="402" name="Google Shape;402;p16"/>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pic>
        <p:nvPicPr>
          <p:cNvPr id="403" name="Google Shape;403;p16"/>
          <p:cNvPicPr preferRelativeResize="0"/>
          <p:nvPr/>
        </p:nvPicPr>
        <p:blipFill rotWithShape="1">
          <a:blip r:embed="rId3">
            <a:alphaModFix/>
          </a:blip>
          <a:srcRect b="6992" l="0" r="0" t="47920"/>
          <a:stretch/>
        </p:blipFill>
        <p:spPr>
          <a:xfrm>
            <a:off x="3088874" y="2265749"/>
            <a:ext cx="8397000" cy="3581750"/>
          </a:xfrm>
          <a:prstGeom prst="rect">
            <a:avLst/>
          </a:prstGeom>
          <a:noFill/>
          <a:ln>
            <a:noFill/>
          </a:ln>
        </p:spPr>
      </p:pic>
      <p:sp>
        <p:nvSpPr>
          <p:cNvPr id="404" name="Google Shape;404;p16"/>
          <p:cNvSpPr txBox="1"/>
          <p:nvPr/>
        </p:nvSpPr>
        <p:spPr>
          <a:xfrm>
            <a:off x="838200" y="1331675"/>
            <a:ext cx="6603300" cy="4437600"/>
          </a:xfrm>
          <a:prstGeom prst="rect">
            <a:avLst/>
          </a:prstGeom>
          <a:noFill/>
          <a:ln>
            <a:noFill/>
          </a:ln>
        </p:spPr>
        <p:txBody>
          <a:bodyPr anchorCtr="0" anchor="t" bIns="91425" lIns="91425" spcFirstLastPara="1" rIns="91425" wrap="square" tIns="91425">
            <a:noAutofit/>
          </a:bodyPr>
          <a:lstStyle/>
          <a:p>
            <a:pPr indent="-50800" lvl="0" marL="111125" marR="0" rtl="0" algn="l">
              <a:lnSpc>
                <a:spcPct val="90000"/>
              </a:lnSpc>
              <a:spcBef>
                <a:spcPts val="0"/>
              </a:spcBef>
              <a:spcAft>
                <a:spcPts val="0"/>
              </a:spcAft>
              <a:buClr>
                <a:schemeClr val="dk1"/>
              </a:buClr>
              <a:buSzPts val="2400"/>
              <a:buFont typeface="Arial"/>
              <a:buNone/>
            </a:pPr>
            <a:r>
              <a:rPr b="1" i="0" lang="en-US" sz="3000" u="none" cap="none" strike="noStrike">
                <a:solidFill>
                  <a:schemeClr val="dk1"/>
                </a:solidFill>
                <a:latin typeface="Cambria"/>
                <a:ea typeface="Cambria"/>
                <a:cs typeface="Cambria"/>
                <a:sym typeface="Cambria"/>
              </a:rPr>
              <a:t>Interpret</a:t>
            </a:r>
            <a:r>
              <a:rPr i="0" lang="en-US" sz="3000" u="none" cap="none" strike="noStrike">
                <a:solidFill>
                  <a:schemeClr val="dk1"/>
                </a:solidFill>
                <a:latin typeface="Cambria"/>
                <a:ea typeface="Cambria"/>
                <a:cs typeface="Cambria"/>
                <a:sym typeface="Cambria"/>
              </a:rPr>
              <a:t> data (without speculation):</a:t>
            </a:r>
            <a:endParaRPr sz="2400">
              <a:solidFill>
                <a:schemeClr val="dk1"/>
              </a:solidFill>
              <a:latin typeface="Cambria"/>
              <a:ea typeface="Cambria"/>
              <a:cs typeface="Cambria"/>
              <a:sym typeface="Cambria"/>
            </a:endParaRPr>
          </a:p>
          <a:p>
            <a:pPr indent="-190500" lvl="0" marL="355600" marR="0" rtl="0" algn="l">
              <a:lnSpc>
                <a:spcPct val="90000"/>
              </a:lnSpc>
              <a:spcBef>
                <a:spcPts val="1000"/>
              </a:spcBef>
              <a:spcAft>
                <a:spcPts val="0"/>
              </a:spcAft>
              <a:buClr>
                <a:schemeClr val="dk1"/>
              </a:buClr>
              <a:buSzPts val="3000"/>
              <a:buFont typeface="Cambria"/>
              <a:buChar char="•"/>
            </a:pPr>
            <a:r>
              <a:rPr i="0" lang="en-US" sz="3000" u="none" cap="none" strike="noStrike">
                <a:solidFill>
                  <a:schemeClr val="dk1"/>
                </a:solidFill>
                <a:latin typeface="Cambria"/>
                <a:ea typeface="Cambria"/>
                <a:cs typeface="Cambria"/>
                <a:sym typeface="Cambria"/>
              </a:rPr>
              <a:t> variability</a:t>
            </a:r>
            <a:endParaRPr sz="2400">
              <a:solidFill>
                <a:schemeClr val="dk1"/>
              </a:solidFill>
              <a:latin typeface="Cambria"/>
              <a:ea typeface="Cambria"/>
              <a:cs typeface="Cambria"/>
              <a:sym typeface="Cambria"/>
            </a:endParaRPr>
          </a:p>
          <a:p>
            <a:pPr indent="-190500" lvl="0" marL="355600" marR="0" rtl="0" algn="l">
              <a:lnSpc>
                <a:spcPct val="90000"/>
              </a:lnSpc>
              <a:spcBef>
                <a:spcPts val="1000"/>
              </a:spcBef>
              <a:spcAft>
                <a:spcPts val="0"/>
              </a:spcAft>
              <a:buClr>
                <a:schemeClr val="dk1"/>
              </a:buClr>
              <a:buSzPts val="3000"/>
              <a:buFont typeface="Cambria"/>
              <a:buChar char="•"/>
            </a:pPr>
            <a:r>
              <a:rPr i="0" lang="en-US" sz="3000" u="none" cap="none" strike="noStrike">
                <a:solidFill>
                  <a:schemeClr val="dk1"/>
                </a:solidFill>
                <a:latin typeface="Cambria"/>
                <a:ea typeface="Cambria"/>
                <a:cs typeface="Cambria"/>
                <a:sym typeface="Cambria"/>
              </a:rPr>
              <a:t> trends</a:t>
            </a:r>
            <a:endParaRPr sz="2400">
              <a:solidFill>
                <a:schemeClr val="dk1"/>
              </a:solidFill>
              <a:latin typeface="Cambria"/>
              <a:ea typeface="Cambria"/>
              <a:cs typeface="Cambria"/>
              <a:sym typeface="Cambria"/>
            </a:endParaRPr>
          </a:p>
          <a:p>
            <a:pPr indent="-190500" lvl="0" marL="355600" marR="0" rtl="0" algn="l">
              <a:lnSpc>
                <a:spcPct val="90000"/>
              </a:lnSpc>
              <a:spcBef>
                <a:spcPts val="1000"/>
              </a:spcBef>
              <a:spcAft>
                <a:spcPts val="0"/>
              </a:spcAft>
              <a:buClr>
                <a:schemeClr val="dk1"/>
              </a:buClr>
              <a:buSzPts val="3000"/>
              <a:buFont typeface="Cambria"/>
              <a:buChar char="•"/>
            </a:pPr>
            <a:r>
              <a:rPr i="0" lang="en-US" sz="3000" u="none" cap="none" strike="noStrike">
                <a:solidFill>
                  <a:schemeClr val="dk1"/>
                </a:solidFill>
                <a:latin typeface="Cambria"/>
                <a:ea typeface="Cambria"/>
                <a:cs typeface="Cambria"/>
                <a:sym typeface="Cambria"/>
              </a:rPr>
              <a:t> correlation</a:t>
            </a:r>
            <a:endParaRPr sz="2400">
              <a:solidFill>
                <a:schemeClr val="dk1"/>
              </a:solidFill>
              <a:latin typeface="Cambria"/>
              <a:ea typeface="Cambria"/>
              <a:cs typeface="Cambria"/>
              <a:sym typeface="Cambria"/>
            </a:endParaRPr>
          </a:p>
          <a:p>
            <a:pPr indent="25400" lvl="0" marL="355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7"/>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t>Application</a:t>
            </a:r>
            <a:endParaRPr/>
          </a:p>
        </p:txBody>
      </p:sp>
      <p:sp>
        <p:nvSpPr>
          <p:cNvPr id="410" name="Google Shape;410;p17"/>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
        <p:nvSpPr>
          <p:cNvPr id="411" name="Google Shape;411;p17"/>
          <p:cNvSpPr txBox="1"/>
          <p:nvPr/>
        </p:nvSpPr>
        <p:spPr>
          <a:xfrm>
            <a:off x="759600" y="1246875"/>
            <a:ext cx="10594200" cy="4562400"/>
          </a:xfrm>
          <a:prstGeom prst="rect">
            <a:avLst/>
          </a:prstGeom>
          <a:noFill/>
          <a:ln>
            <a:noFill/>
          </a:ln>
        </p:spPr>
        <p:txBody>
          <a:bodyPr anchorCtr="0" anchor="t" bIns="91425" lIns="91425" spcFirstLastPara="1" rIns="91425" wrap="square" tIns="91425">
            <a:noAutofit/>
          </a:bodyPr>
          <a:lstStyle/>
          <a:p>
            <a:pPr indent="-50800" lvl="0" marL="111125" marR="0" rtl="0" algn="l">
              <a:lnSpc>
                <a:spcPct val="90000"/>
              </a:lnSpc>
              <a:spcBef>
                <a:spcPts val="0"/>
              </a:spcBef>
              <a:spcAft>
                <a:spcPts val="0"/>
              </a:spcAft>
              <a:buClr>
                <a:schemeClr val="dk1"/>
              </a:buClr>
              <a:buSzPts val="2400"/>
              <a:buFont typeface="Arial"/>
              <a:buNone/>
            </a:pPr>
            <a:r>
              <a:rPr b="1" i="0" lang="en-US" sz="2900" u="none" cap="none" strike="noStrike">
                <a:solidFill>
                  <a:schemeClr val="dk1"/>
                </a:solidFill>
                <a:latin typeface="Cambria"/>
                <a:ea typeface="Cambria"/>
                <a:cs typeface="Cambria"/>
                <a:sym typeface="Cambria"/>
              </a:rPr>
              <a:t>Apply</a:t>
            </a:r>
            <a:r>
              <a:rPr i="0" lang="en-US" sz="2900" u="none" cap="none" strike="noStrike">
                <a:solidFill>
                  <a:schemeClr val="dk1"/>
                </a:solidFill>
                <a:latin typeface="Cambria"/>
                <a:ea typeface="Cambria"/>
                <a:cs typeface="Cambria"/>
                <a:sym typeface="Cambria"/>
              </a:rPr>
              <a:t> prior knowledge:</a:t>
            </a:r>
            <a:endParaRPr sz="1900">
              <a:solidFill>
                <a:schemeClr val="dk1"/>
              </a:solidFill>
              <a:latin typeface="Cambria"/>
              <a:ea typeface="Cambria"/>
              <a:cs typeface="Cambria"/>
              <a:sym typeface="Cambria"/>
            </a:endParaRPr>
          </a:p>
          <a:p>
            <a:pPr indent="-255587" lvl="0" marL="457200" marR="0" rtl="0" algn="l">
              <a:lnSpc>
                <a:spcPct val="90000"/>
              </a:lnSpc>
              <a:spcBef>
                <a:spcPts val="1000"/>
              </a:spcBef>
              <a:spcAft>
                <a:spcPts val="0"/>
              </a:spcAft>
              <a:buClr>
                <a:schemeClr val="dk1"/>
              </a:buClr>
              <a:buSzPts val="2900"/>
              <a:buFont typeface="Cambria"/>
              <a:buChar char="•"/>
            </a:pPr>
            <a:r>
              <a:rPr i="0" lang="en-US" sz="2900" u="none" cap="none" strike="noStrike">
                <a:solidFill>
                  <a:schemeClr val="dk1"/>
                </a:solidFill>
                <a:latin typeface="Cambria"/>
                <a:ea typeface="Cambria"/>
                <a:cs typeface="Cambria"/>
                <a:sym typeface="Cambria"/>
              </a:rPr>
              <a:t>recognize correlation vs. causation</a:t>
            </a:r>
            <a:endParaRPr i="0" sz="2900" u="none" cap="none" strike="noStrike">
              <a:solidFill>
                <a:schemeClr val="dk1"/>
              </a:solidFill>
              <a:latin typeface="Cambria"/>
              <a:ea typeface="Cambria"/>
              <a:cs typeface="Cambria"/>
              <a:sym typeface="Cambria"/>
            </a:endParaRPr>
          </a:p>
          <a:p>
            <a:pPr indent="0" lvl="0" marL="457200" marR="0" rtl="0" algn="l">
              <a:lnSpc>
                <a:spcPct val="90000"/>
              </a:lnSpc>
              <a:spcBef>
                <a:spcPts val="1000"/>
              </a:spcBef>
              <a:spcAft>
                <a:spcPts val="0"/>
              </a:spcAft>
              <a:buClr>
                <a:schemeClr val="dk1"/>
              </a:buClr>
              <a:buSzPts val="2900"/>
              <a:buFont typeface="Arial"/>
              <a:buNone/>
            </a:pPr>
            <a:r>
              <a:t/>
            </a:r>
            <a:endParaRPr sz="2900">
              <a:solidFill>
                <a:schemeClr val="dk1"/>
              </a:solidFill>
              <a:latin typeface="Cambria"/>
              <a:ea typeface="Cambria"/>
              <a:cs typeface="Cambria"/>
              <a:sym typeface="Cambria"/>
            </a:endParaRPr>
          </a:p>
          <a:p>
            <a:pPr indent="-255587" lvl="0" marL="457200" marR="0" rtl="0" algn="l">
              <a:lnSpc>
                <a:spcPct val="90000"/>
              </a:lnSpc>
              <a:spcBef>
                <a:spcPts val="1000"/>
              </a:spcBef>
              <a:spcAft>
                <a:spcPts val="0"/>
              </a:spcAft>
              <a:buClr>
                <a:schemeClr val="dk1"/>
              </a:buClr>
              <a:buSzPts val="2900"/>
              <a:buFont typeface="Cambria"/>
              <a:buChar char="•"/>
            </a:pPr>
            <a:r>
              <a:rPr i="0" lang="en-US" sz="2900" u="none" cap="none" strike="noStrike">
                <a:solidFill>
                  <a:schemeClr val="dk1"/>
                </a:solidFill>
                <a:latin typeface="Cambria"/>
                <a:ea typeface="Cambria"/>
                <a:cs typeface="Cambria"/>
                <a:sym typeface="Cambria"/>
              </a:rPr>
              <a:t>compare to known pattern</a:t>
            </a:r>
            <a:endParaRPr i="0" sz="2900" u="none" cap="none" strike="noStrike">
              <a:solidFill>
                <a:schemeClr val="dk1"/>
              </a:solidFill>
              <a:latin typeface="Cambria"/>
              <a:ea typeface="Cambria"/>
              <a:cs typeface="Cambria"/>
              <a:sym typeface="Cambria"/>
            </a:endParaRPr>
          </a:p>
          <a:p>
            <a:pPr indent="0" lvl="0" marL="457200" marR="0" rtl="0" algn="l">
              <a:lnSpc>
                <a:spcPct val="90000"/>
              </a:lnSpc>
              <a:spcBef>
                <a:spcPts val="1000"/>
              </a:spcBef>
              <a:spcAft>
                <a:spcPts val="0"/>
              </a:spcAft>
              <a:buClr>
                <a:schemeClr val="dk1"/>
              </a:buClr>
              <a:buSzPts val="2900"/>
              <a:buFont typeface="Arial"/>
              <a:buNone/>
            </a:pPr>
            <a:r>
              <a:t/>
            </a:r>
            <a:endParaRPr sz="2900">
              <a:solidFill>
                <a:schemeClr val="dk1"/>
              </a:solidFill>
              <a:latin typeface="Cambria"/>
              <a:ea typeface="Cambria"/>
              <a:cs typeface="Cambria"/>
              <a:sym typeface="Cambria"/>
            </a:endParaRPr>
          </a:p>
          <a:p>
            <a:pPr indent="-255587" lvl="0" marL="457200" marR="0" rtl="0" algn="l">
              <a:lnSpc>
                <a:spcPct val="90000"/>
              </a:lnSpc>
              <a:spcBef>
                <a:spcPts val="1000"/>
              </a:spcBef>
              <a:spcAft>
                <a:spcPts val="0"/>
              </a:spcAft>
              <a:buClr>
                <a:schemeClr val="dk1"/>
              </a:buClr>
              <a:buSzPts val="2900"/>
              <a:buFont typeface="Cambria"/>
              <a:buChar char="•"/>
            </a:pPr>
            <a:r>
              <a:rPr i="0" lang="en-US" sz="2900" u="none" cap="none" strike="noStrike">
                <a:solidFill>
                  <a:schemeClr val="dk1"/>
                </a:solidFill>
                <a:latin typeface="Cambria"/>
                <a:ea typeface="Cambria"/>
                <a:cs typeface="Cambria"/>
                <a:sym typeface="Cambria"/>
              </a:rPr>
              <a:t>develop hypothesis or conclusion, supported by evidence from the data</a:t>
            </a:r>
            <a:endParaRPr sz="1900">
              <a:solidFill>
                <a:schemeClr val="dk1"/>
              </a:solidFill>
              <a:latin typeface="Cambria"/>
              <a:ea typeface="Cambria"/>
              <a:cs typeface="Cambria"/>
              <a:sym typeface="Cambria"/>
            </a:endParaRPr>
          </a:p>
          <a:p>
            <a:pPr indent="25400" lvl="0" marL="355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p:txBody>
      </p:sp>
      <p:pic>
        <p:nvPicPr>
          <p:cNvPr id="412" name="Google Shape;412;p17"/>
          <p:cNvPicPr preferRelativeResize="0"/>
          <p:nvPr/>
        </p:nvPicPr>
        <p:blipFill rotWithShape="1">
          <a:blip r:embed="rId3">
            <a:alphaModFix/>
          </a:blip>
          <a:srcRect b="0" l="0" r="0" t="93311"/>
          <a:stretch/>
        </p:blipFill>
        <p:spPr>
          <a:xfrm>
            <a:off x="1171650" y="5187350"/>
            <a:ext cx="10594051" cy="6703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8"/>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rPr lang="en-US"/>
              <a:t>Reflection (or synthesis)</a:t>
            </a:r>
            <a:endParaRPr/>
          </a:p>
        </p:txBody>
      </p:sp>
      <p:sp>
        <p:nvSpPr>
          <p:cNvPr id="418" name="Google Shape;418;p18"/>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pic>
        <p:nvPicPr>
          <p:cNvPr id="419" name="Google Shape;419;p18"/>
          <p:cNvPicPr preferRelativeResize="0"/>
          <p:nvPr/>
        </p:nvPicPr>
        <p:blipFill rotWithShape="1">
          <a:blip r:embed="rId3">
            <a:alphaModFix/>
          </a:blip>
          <a:srcRect b="2467" l="50305" r="1376" t="1381"/>
          <a:stretch/>
        </p:blipFill>
        <p:spPr>
          <a:xfrm>
            <a:off x="6795599" y="61776"/>
            <a:ext cx="4214010" cy="6480281"/>
          </a:xfrm>
          <a:custGeom>
            <a:rect b="b" l="l" r="r" t="t"/>
            <a:pathLst>
              <a:path extrusionOk="0" h="5226033" w="3364479">
                <a:moveTo>
                  <a:pt x="2719215" y="0"/>
                </a:moveTo>
                <a:lnTo>
                  <a:pt x="3364479" y="0"/>
                </a:lnTo>
                <a:lnTo>
                  <a:pt x="3364479" y="5226033"/>
                </a:lnTo>
                <a:lnTo>
                  <a:pt x="2774836" y="5226033"/>
                </a:lnTo>
                <a:lnTo>
                  <a:pt x="0" y="2590564"/>
                </a:lnTo>
                <a:close/>
              </a:path>
            </a:pathLst>
          </a:custGeom>
          <a:noFill/>
          <a:ln cap="flat" cmpd="sng" w="9525">
            <a:solidFill>
              <a:schemeClr val="dk1"/>
            </a:solidFill>
            <a:prstDash val="solid"/>
            <a:round/>
            <a:headEnd len="sm" w="sm" type="none"/>
            <a:tailEnd len="sm" w="sm" type="none"/>
          </a:ln>
        </p:spPr>
      </p:pic>
      <p:sp>
        <p:nvSpPr>
          <p:cNvPr id="420" name="Google Shape;420;p18"/>
          <p:cNvSpPr txBox="1"/>
          <p:nvPr/>
        </p:nvSpPr>
        <p:spPr>
          <a:xfrm>
            <a:off x="405600" y="1425400"/>
            <a:ext cx="6161400" cy="4437600"/>
          </a:xfrm>
          <a:prstGeom prst="rect">
            <a:avLst/>
          </a:prstGeom>
          <a:noFill/>
          <a:ln>
            <a:noFill/>
          </a:ln>
        </p:spPr>
        <p:txBody>
          <a:bodyPr anchorCtr="0" anchor="t" bIns="91425" lIns="91425" spcFirstLastPara="1" rIns="91425" wrap="square" tIns="91425">
            <a:noAutofit/>
          </a:bodyPr>
          <a:lstStyle/>
          <a:p>
            <a:pPr indent="-50800" lvl="0" marL="111125" marR="0" rtl="0" algn="l">
              <a:lnSpc>
                <a:spcPct val="90000"/>
              </a:lnSpc>
              <a:spcBef>
                <a:spcPts val="0"/>
              </a:spcBef>
              <a:spcAft>
                <a:spcPts val="0"/>
              </a:spcAft>
              <a:buClr>
                <a:schemeClr val="dk1"/>
              </a:buClr>
              <a:buSzPts val="2400"/>
              <a:buFont typeface="Arial"/>
              <a:buNone/>
            </a:pPr>
            <a:r>
              <a:rPr b="1" i="0" lang="en-US" sz="3000" u="none" cap="none" strike="noStrike">
                <a:solidFill>
                  <a:schemeClr val="dk1"/>
                </a:solidFill>
                <a:latin typeface="Cambria"/>
                <a:ea typeface="Cambria"/>
                <a:cs typeface="Cambria"/>
                <a:sym typeface="Cambria"/>
              </a:rPr>
              <a:t>Reflect </a:t>
            </a:r>
            <a:r>
              <a:rPr i="0" lang="en-US" sz="3000" u="none" cap="none" strike="noStrike">
                <a:solidFill>
                  <a:schemeClr val="dk1"/>
                </a:solidFill>
                <a:latin typeface="Cambria"/>
                <a:ea typeface="Cambria"/>
                <a:cs typeface="Cambria"/>
                <a:sym typeface="Cambria"/>
              </a:rPr>
              <a:t>on the meaning:</a:t>
            </a:r>
            <a:endParaRPr sz="2000">
              <a:solidFill>
                <a:schemeClr val="dk1"/>
              </a:solidFill>
              <a:latin typeface="Cambria"/>
              <a:ea typeface="Cambria"/>
              <a:cs typeface="Cambria"/>
              <a:sym typeface="Cambria"/>
            </a:endParaRPr>
          </a:p>
          <a:p>
            <a:pPr indent="-261937" lvl="0" marL="457200" marR="0" rtl="0" algn="l">
              <a:lnSpc>
                <a:spcPct val="90000"/>
              </a:lnSpc>
              <a:spcBef>
                <a:spcPts val="1000"/>
              </a:spcBef>
              <a:spcAft>
                <a:spcPts val="0"/>
              </a:spcAft>
              <a:buClr>
                <a:schemeClr val="dk1"/>
              </a:buClr>
              <a:buSzPts val="3000"/>
              <a:buFont typeface="Cambria"/>
              <a:buChar char="•"/>
            </a:pPr>
            <a:r>
              <a:rPr i="0" lang="en-US" sz="3000" u="none" cap="none" strike="noStrike">
                <a:solidFill>
                  <a:schemeClr val="dk1"/>
                </a:solidFill>
                <a:latin typeface="Cambria"/>
                <a:ea typeface="Cambria"/>
                <a:cs typeface="Cambria"/>
                <a:sym typeface="Cambria"/>
              </a:rPr>
              <a:t>Analyze data limitations</a:t>
            </a:r>
            <a:endParaRPr sz="3000">
              <a:solidFill>
                <a:schemeClr val="dk1"/>
              </a:solidFill>
              <a:latin typeface="Cambria"/>
              <a:ea typeface="Cambria"/>
              <a:cs typeface="Cambria"/>
              <a:sym typeface="Cambria"/>
            </a:endParaRPr>
          </a:p>
          <a:p>
            <a:pPr indent="-261937" lvl="0" marL="457200" marR="0" rtl="0" algn="l">
              <a:lnSpc>
                <a:spcPct val="90000"/>
              </a:lnSpc>
              <a:spcBef>
                <a:spcPts val="1000"/>
              </a:spcBef>
              <a:spcAft>
                <a:spcPts val="0"/>
              </a:spcAft>
              <a:buClr>
                <a:schemeClr val="dk1"/>
              </a:buClr>
              <a:buSzPts val="3000"/>
              <a:buFont typeface="Cambria"/>
              <a:buChar char="•"/>
            </a:pPr>
            <a:r>
              <a:rPr i="0" lang="en-US" sz="3000" u="none" cap="none" strike="noStrike">
                <a:solidFill>
                  <a:schemeClr val="dk1"/>
                </a:solidFill>
                <a:latin typeface="Cambria"/>
                <a:ea typeface="Cambria"/>
                <a:cs typeface="Cambria"/>
                <a:sym typeface="Cambria"/>
              </a:rPr>
              <a:t>Relate to known phenomenon</a:t>
            </a:r>
            <a:endParaRPr sz="2000">
              <a:solidFill>
                <a:schemeClr val="dk1"/>
              </a:solidFill>
              <a:latin typeface="Cambria"/>
              <a:ea typeface="Cambria"/>
              <a:cs typeface="Cambria"/>
              <a:sym typeface="Cambria"/>
            </a:endParaRPr>
          </a:p>
          <a:p>
            <a:pPr indent="-261937" lvl="0" marL="457200" marR="0" rtl="0" algn="l">
              <a:lnSpc>
                <a:spcPct val="90000"/>
              </a:lnSpc>
              <a:spcBef>
                <a:spcPts val="1000"/>
              </a:spcBef>
              <a:spcAft>
                <a:spcPts val="0"/>
              </a:spcAft>
              <a:buClr>
                <a:schemeClr val="dk1"/>
              </a:buClr>
              <a:buSzPts val="3000"/>
              <a:buFont typeface="Cambria"/>
              <a:buChar char="•"/>
            </a:pPr>
            <a:r>
              <a:rPr i="0" lang="en-US" sz="3000" u="none" cap="none" strike="noStrike">
                <a:solidFill>
                  <a:schemeClr val="dk1"/>
                </a:solidFill>
                <a:latin typeface="Cambria"/>
                <a:ea typeface="Cambria"/>
                <a:cs typeface="Cambria"/>
                <a:sym typeface="Cambria"/>
              </a:rPr>
              <a:t>Evaluate implications of trends or patterns</a:t>
            </a:r>
            <a:endParaRPr sz="2000">
              <a:solidFill>
                <a:schemeClr val="dk1"/>
              </a:solidFill>
              <a:latin typeface="Cambria"/>
              <a:ea typeface="Cambria"/>
              <a:cs typeface="Cambria"/>
              <a:sym typeface="Cambria"/>
            </a:endParaRPr>
          </a:p>
          <a:p>
            <a:pPr indent="-261937" lvl="0" marL="457200" marR="0" rtl="0" algn="l">
              <a:lnSpc>
                <a:spcPct val="90000"/>
              </a:lnSpc>
              <a:spcBef>
                <a:spcPts val="1000"/>
              </a:spcBef>
              <a:spcAft>
                <a:spcPts val="0"/>
              </a:spcAft>
              <a:buClr>
                <a:schemeClr val="dk1"/>
              </a:buClr>
              <a:buSzPts val="3000"/>
              <a:buFont typeface="Cambria"/>
              <a:buChar char="•"/>
            </a:pPr>
            <a:r>
              <a:rPr i="0" lang="en-US" sz="3000" u="none" cap="none" strike="noStrike">
                <a:solidFill>
                  <a:schemeClr val="dk1"/>
                </a:solidFill>
                <a:latin typeface="Cambria"/>
                <a:ea typeface="Cambria"/>
                <a:cs typeface="Cambria"/>
                <a:sym typeface="Cambria"/>
              </a:rPr>
              <a:t>Connect to practical applications</a:t>
            </a:r>
            <a:endParaRPr sz="2000">
              <a:solidFill>
                <a:schemeClr val="dk1"/>
              </a:solidFill>
              <a:latin typeface="Cambria"/>
              <a:ea typeface="Cambria"/>
              <a:cs typeface="Cambria"/>
              <a:sym typeface="Cambria"/>
            </a:endParaRPr>
          </a:p>
          <a:p>
            <a:pPr indent="25400" lvl="0" marL="355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p:txBody>
      </p:sp>
      <p:sp>
        <p:nvSpPr>
          <p:cNvPr id="421" name="Google Shape;421;p18"/>
          <p:cNvSpPr/>
          <p:nvPr/>
        </p:nvSpPr>
        <p:spPr>
          <a:xfrm>
            <a:off x="8310874" y="1889750"/>
            <a:ext cx="2698800" cy="4266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9"/>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rPr lang="en-US">
                <a:latin typeface="Trebuchet MS"/>
                <a:ea typeface="Trebuchet MS"/>
                <a:cs typeface="Trebuchet MS"/>
                <a:sym typeface="Trebuchet MS"/>
              </a:rPr>
              <a:t>Inspiration for the OOI Lab Manual</a:t>
            </a:r>
            <a:endParaRPr/>
          </a:p>
        </p:txBody>
      </p:sp>
      <p:sp>
        <p:nvSpPr>
          <p:cNvPr id="427" name="Google Shape;427;p19"/>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pic>
        <p:nvPicPr>
          <p:cNvPr id="428" name="Google Shape;428;p19"/>
          <p:cNvPicPr preferRelativeResize="0"/>
          <p:nvPr/>
        </p:nvPicPr>
        <p:blipFill rotWithShape="1">
          <a:blip r:embed="rId3">
            <a:alphaModFix/>
          </a:blip>
          <a:srcRect b="26688" l="27703" r="-1692" t="14010"/>
          <a:stretch/>
        </p:blipFill>
        <p:spPr>
          <a:xfrm>
            <a:off x="6532899" y="1200600"/>
            <a:ext cx="3368749" cy="3600000"/>
          </a:xfrm>
          <a:prstGeom prst="rect">
            <a:avLst/>
          </a:prstGeom>
          <a:noFill/>
          <a:ln>
            <a:noFill/>
          </a:ln>
        </p:spPr>
      </p:pic>
      <p:sp>
        <p:nvSpPr>
          <p:cNvPr id="429" name="Google Shape;429;p19"/>
          <p:cNvSpPr/>
          <p:nvPr/>
        </p:nvSpPr>
        <p:spPr>
          <a:xfrm>
            <a:off x="1421200" y="1425401"/>
            <a:ext cx="4674900" cy="2131800"/>
          </a:xfrm>
          <a:prstGeom prst="wedgeEllipseCallout">
            <a:avLst>
              <a:gd fmla="val 101716" name="adj1"/>
              <a:gd fmla="val 3097" name="adj2"/>
            </a:avLst>
          </a:prstGeom>
          <a:solidFill>
            <a:srgbClr val="1D6498"/>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Trebuchet MS"/>
              <a:buNone/>
            </a:pPr>
            <a:r>
              <a:rPr b="0" i="0" lang="en-US" sz="2000" u="none" cap="none" strike="noStrike">
                <a:solidFill>
                  <a:schemeClr val="lt1"/>
                </a:solidFill>
                <a:latin typeface="Trebuchet MS"/>
                <a:ea typeface="Trebuchet MS"/>
                <a:cs typeface="Trebuchet MS"/>
                <a:sym typeface="Trebuchet MS"/>
              </a:rPr>
              <a:t>Wouldn’t it be great to have a lab manual of OOI data activities aligned to our oceanography classes?</a:t>
            </a:r>
            <a:endParaRPr sz="1800">
              <a:solidFill>
                <a:schemeClr val="dk1"/>
              </a:solidFill>
              <a:latin typeface="Arial"/>
              <a:ea typeface="Arial"/>
              <a:cs typeface="Arial"/>
              <a:sym typeface="Arial"/>
            </a:endParaRPr>
          </a:p>
        </p:txBody>
      </p:sp>
      <p:sp>
        <p:nvSpPr>
          <p:cNvPr id="430" name="Google Shape;430;p19"/>
          <p:cNvSpPr txBox="1"/>
          <p:nvPr/>
        </p:nvSpPr>
        <p:spPr>
          <a:xfrm>
            <a:off x="9901646" y="3916514"/>
            <a:ext cx="1663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Trebuchet MS"/>
              <a:buNone/>
            </a:pPr>
            <a:r>
              <a:rPr b="0" i="0" lang="en-US" sz="1400" u="none" cap="none" strike="noStrike">
                <a:solidFill>
                  <a:srgbClr val="000000"/>
                </a:solidFill>
                <a:latin typeface="Trebuchet MS"/>
                <a:ea typeface="Trebuchet MS"/>
                <a:cs typeface="Trebuchet MS"/>
                <a:sym typeface="Trebuchet MS"/>
              </a:rPr>
              <a:t>Dr. Sid Mitra </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Trebuchet MS"/>
              <a:buNone/>
            </a:pPr>
            <a:r>
              <a:rPr b="0" i="0" lang="en-US" sz="1400" u="none" cap="none" strike="noStrike">
                <a:solidFill>
                  <a:srgbClr val="000000"/>
                </a:solidFill>
                <a:latin typeface="Trebuchet MS"/>
                <a:ea typeface="Trebuchet MS"/>
                <a:cs typeface="Trebuchet MS"/>
                <a:sym typeface="Trebuchet MS"/>
              </a:rPr>
              <a:t>(East Carolina U)</a:t>
            </a:r>
            <a:endParaRPr sz="1800">
              <a:solidFill>
                <a:schemeClr val="dk1"/>
              </a:solidFill>
              <a:latin typeface="Arial"/>
              <a:ea typeface="Arial"/>
              <a:cs typeface="Arial"/>
              <a:sym typeface="Arial"/>
            </a:endParaRPr>
          </a:p>
        </p:txBody>
      </p:sp>
      <p:pic>
        <p:nvPicPr>
          <p:cNvPr id="431" name="Google Shape;431;p19"/>
          <p:cNvPicPr preferRelativeResize="0"/>
          <p:nvPr/>
        </p:nvPicPr>
        <p:blipFill rotWithShape="1">
          <a:blip r:embed="rId4">
            <a:alphaModFix/>
          </a:blip>
          <a:srcRect b="0" l="0" r="0" t="0"/>
          <a:stretch/>
        </p:blipFill>
        <p:spPr>
          <a:xfrm>
            <a:off x="1666875" y="3703688"/>
            <a:ext cx="6228100" cy="2272530"/>
          </a:xfrm>
          <a:prstGeom prst="rect">
            <a:avLst/>
          </a:prstGeom>
          <a:noFill/>
          <a:ln>
            <a:noFill/>
          </a:ln>
        </p:spPr>
      </p:pic>
      <p:pic>
        <p:nvPicPr>
          <p:cNvPr id="432" name="Google Shape;432;p19"/>
          <p:cNvPicPr preferRelativeResize="0"/>
          <p:nvPr/>
        </p:nvPicPr>
        <p:blipFill rotWithShape="1">
          <a:blip r:embed="rId5">
            <a:alphaModFix/>
          </a:blip>
          <a:srcRect b="0" l="0" r="0" t="0"/>
          <a:stretch/>
        </p:blipFill>
        <p:spPr>
          <a:xfrm>
            <a:off x="0" y="4029075"/>
            <a:ext cx="1666875" cy="771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0"/>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rPr lang="en-US">
                <a:latin typeface="Trebuchet MS"/>
                <a:ea typeface="Trebuchet MS"/>
                <a:cs typeface="Trebuchet MS"/>
                <a:sym typeface="Trebuchet MS"/>
              </a:rPr>
              <a:t>Goals of the manual</a:t>
            </a:r>
            <a:endParaRPr/>
          </a:p>
        </p:txBody>
      </p:sp>
      <p:sp>
        <p:nvSpPr>
          <p:cNvPr id="438" name="Google Shape;438;p20"/>
          <p:cNvSpPr txBox="1"/>
          <p:nvPr>
            <p:ph idx="1" type="body"/>
          </p:nvPr>
        </p:nvSpPr>
        <p:spPr>
          <a:xfrm>
            <a:off x="1" y="1513840"/>
            <a:ext cx="11856720" cy="4505960"/>
          </a:xfrm>
          <a:prstGeom prst="rect">
            <a:avLst/>
          </a:prstGeom>
          <a:noFill/>
          <a:ln>
            <a:noFill/>
          </a:ln>
        </p:spPr>
        <p:txBody>
          <a:bodyPr anchorCtr="0" anchor="t" bIns="91425" lIns="91425" spcFirstLastPara="1" rIns="91425" wrap="square" tIns="91425">
            <a:noAutofit/>
          </a:bodyPr>
          <a:lstStyle/>
          <a:p>
            <a:pPr indent="-373062" lvl="0" marL="690562" rtl="0" algn="l">
              <a:lnSpc>
                <a:spcPct val="100000"/>
              </a:lnSpc>
              <a:spcBef>
                <a:spcPts val="0"/>
              </a:spcBef>
              <a:spcAft>
                <a:spcPts val="0"/>
              </a:spcAft>
              <a:buSzPts val="3000"/>
              <a:buChar char="•"/>
            </a:pPr>
            <a:r>
              <a:rPr lang="en-US" sz="3000"/>
              <a:t>Build data literacy and critical thinking skills in undergraduate students using authentic (“messy”) scientific data </a:t>
            </a:r>
            <a:endParaRPr sz="3000"/>
          </a:p>
          <a:p>
            <a:pPr indent="0" lvl="0" marL="355600" rtl="0" algn="l">
              <a:lnSpc>
                <a:spcPct val="100000"/>
              </a:lnSpc>
              <a:spcBef>
                <a:spcPts val="0"/>
              </a:spcBef>
              <a:spcAft>
                <a:spcPts val="0"/>
              </a:spcAft>
              <a:buSzPts val="3000"/>
              <a:buNone/>
            </a:pPr>
            <a:r>
              <a:t/>
            </a:r>
            <a:endParaRPr sz="3000"/>
          </a:p>
          <a:p>
            <a:pPr indent="-373062" lvl="0" marL="690562" rtl="0" algn="l">
              <a:lnSpc>
                <a:spcPct val="100000"/>
              </a:lnSpc>
              <a:spcBef>
                <a:spcPts val="1200"/>
              </a:spcBef>
              <a:spcAft>
                <a:spcPts val="0"/>
              </a:spcAft>
              <a:buSzPts val="3000"/>
              <a:buChar char="•"/>
            </a:pPr>
            <a:r>
              <a:rPr lang="en-US" sz="3000"/>
              <a:t>Engage students with data activities that reinforce student confidence in scientific questioning, data analysis, and synthesis</a:t>
            </a:r>
            <a:endParaRPr sz="3000"/>
          </a:p>
          <a:p>
            <a:pPr indent="0" lvl="0" marL="355600" rtl="0" algn="l">
              <a:lnSpc>
                <a:spcPct val="100000"/>
              </a:lnSpc>
              <a:spcBef>
                <a:spcPts val="1200"/>
              </a:spcBef>
              <a:spcAft>
                <a:spcPts val="0"/>
              </a:spcAft>
              <a:buSzPts val="3000"/>
              <a:buNone/>
            </a:pPr>
            <a:r>
              <a:t/>
            </a:r>
            <a:endParaRPr sz="3000"/>
          </a:p>
          <a:p>
            <a:pPr indent="-373063" lvl="0" marL="690563" rtl="0" algn="l">
              <a:lnSpc>
                <a:spcPct val="100000"/>
              </a:lnSpc>
              <a:spcBef>
                <a:spcPts val="1200"/>
              </a:spcBef>
              <a:spcAft>
                <a:spcPts val="0"/>
              </a:spcAft>
              <a:buSzPts val="3000"/>
              <a:buChar char="•"/>
            </a:pPr>
            <a:r>
              <a:rPr lang="en-US" sz="3000"/>
              <a:t>Provide a real-world context for key concepts in oceanography</a:t>
            </a:r>
            <a:endParaRPr sz="3000"/>
          </a:p>
          <a:p>
            <a:pPr indent="12700" lvl="0" marL="355600" marR="0" rtl="0" algn="l">
              <a:lnSpc>
                <a:spcPct val="90000"/>
              </a:lnSpc>
              <a:spcBef>
                <a:spcPts val="1000"/>
              </a:spcBef>
              <a:spcAft>
                <a:spcPts val="0"/>
              </a:spcAft>
              <a:buClr>
                <a:schemeClr val="dk1"/>
              </a:buClr>
              <a:buSzPts val="2200"/>
              <a:buFont typeface="Arial"/>
              <a:buNone/>
            </a:pPr>
            <a:r>
              <a:t/>
            </a:r>
            <a:endParaRPr sz="2200"/>
          </a:p>
        </p:txBody>
      </p:sp>
      <p:sp>
        <p:nvSpPr>
          <p:cNvPr id="439" name="Google Shape;439;p20"/>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graphicFrame>
        <p:nvGraphicFramePr>
          <p:cNvPr id="444" name="Google Shape;444;p21"/>
          <p:cNvGraphicFramePr/>
          <p:nvPr/>
        </p:nvGraphicFramePr>
        <p:xfrm>
          <a:off x="3325091" y="1183194"/>
          <a:ext cx="3000000" cy="3000000"/>
        </p:xfrm>
        <a:graphic>
          <a:graphicData uri="http://schemas.openxmlformats.org/drawingml/2006/table">
            <a:tbl>
              <a:tblPr>
                <a:noFill/>
                <a:tableStyleId>{7E2E8E72-49BE-4E1F-97F5-D947F471F038}</a:tableStyleId>
              </a:tblPr>
              <a:tblGrid>
                <a:gridCol w="2572975"/>
                <a:gridCol w="5959450"/>
              </a:tblGrid>
              <a:tr h="385125">
                <a:tc>
                  <a:txBody>
                    <a:bodyPr/>
                    <a:lstStyle/>
                    <a:p>
                      <a:pPr indent="0" lvl="0" marL="0" marR="0" rtl="0" algn="l">
                        <a:lnSpc>
                          <a:spcPct val="100000"/>
                        </a:lnSpc>
                        <a:spcBef>
                          <a:spcPts val="0"/>
                        </a:spcBef>
                        <a:spcAft>
                          <a:spcPts val="0"/>
                        </a:spcAft>
                        <a:buClr>
                          <a:schemeClr val="lt1"/>
                        </a:buClr>
                        <a:buSzPts val="1800"/>
                        <a:buFont typeface="Trebuchet MS"/>
                        <a:buNone/>
                      </a:pPr>
                      <a:r>
                        <a:rPr b="1" i="0" lang="en-US" sz="1800" u="none" cap="none" strike="noStrike">
                          <a:solidFill>
                            <a:schemeClr val="lt1"/>
                          </a:solidFill>
                          <a:latin typeface="Trebuchet MS"/>
                          <a:ea typeface="Trebuchet MS"/>
                          <a:cs typeface="Trebuchet MS"/>
                          <a:sym typeface="Trebuchet MS"/>
                        </a:rPr>
                        <a:t>Topic</a:t>
                      </a:r>
                      <a:endParaRPr sz="1400" u="none" cap="none" strike="noStrike"/>
                    </a:p>
                  </a:txBody>
                  <a:tcPr marT="45725" marB="45725" marR="91450" marL="91450">
                    <a:solidFill>
                      <a:srgbClr val="1D6498"/>
                    </a:solidFill>
                  </a:tcPr>
                </a:tc>
                <a:tc>
                  <a:txBody>
                    <a:bodyPr/>
                    <a:lstStyle/>
                    <a:p>
                      <a:pPr indent="0" lvl="0" marL="0" marR="0" rtl="0" algn="l">
                        <a:lnSpc>
                          <a:spcPct val="100000"/>
                        </a:lnSpc>
                        <a:spcBef>
                          <a:spcPts val="0"/>
                        </a:spcBef>
                        <a:spcAft>
                          <a:spcPts val="0"/>
                        </a:spcAft>
                        <a:buClr>
                          <a:schemeClr val="lt1"/>
                        </a:buClr>
                        <a:buSzPts val="1800"/>
                        <a:buFont typeface="Trebuchet MS"/>
                        <a:buNone/>
                      </a:pPr>
                      <a:r>
                        <a:rPr b="1" i="0" lang="en-US" sz="1800" u="none" cap="none" strike="noStrike">
                          <a:solidFill>
                            <a:schemeClr val="lt1"/>
                          </a:solidFill>
                          <a:latin typeface="Trebuchet MS"/>
                          <a:ea typeface="Trebuchet MS"/>
                          <a:cs typeface="Trebuchet MS"/>
                          <a:sym typeface="Trebuchet MS"/>
                        </a:rPr>
                        <a:t>Chapter</a:t>
                      </a:r>
                      <a:endParaRPr sz="1400" u="none" cap="none" strike="noStrike"/>
                    </a:p>
                  </a:txBody>
                  <a:tcPr marT="45725" marB="45725" marR="91450" marL="91450">
                    <a:solidFill>
                      <a:srgbClr val="1D6498"/>
                    </a:solidFill>
                  </a:tcPr>
                </a:tc>
              </a:tr>
              <a:tr h="898600">
                <a:tc>
                  <a:txBody>
                    <a:bodyPr/>
                    <a:lstStyle/>
                    <a:p>
                      <a:pPr indent="0" lvl="0" marL="0" marR="0" rtl="0" algn="l">
                        <a:lnSpc>
                          <a:spcPct val="100000"/>
                        </a:lnSpc>
                        <a:spcBef>
                          <a:spcPts val="0"/>
                        </a:spcBef>
                        <a:spcAft>
                          <a:spcPts val="0"/>
                        </a:spcAft>
                        <a:buClr>
                          <a:srgbClr val="000000"/>
                        </a:buClr>
                        <a:buSzPts val="1800"/>
                        <a:buFont typeface="Trebuchet MS"/>
                        <a:buNone/>
                      </a:pPr>
                      <a:r>
                        <a:rPr lang="en-US" sz="1800" u="none" cap="none" strike="noStrike">
                          <a:latin typeface="Trebuchet MS"/>
                          <a:ea typeface="Trebuchet MS"/>
                          <a:cs typeface="Trebuchet MS"/>
                          <a:sym typeface="Trebuchet MS"/>
                        </a:rPr>
                        <a:t>Ocean geography</a:t>
                      </a:r>
                      <a:endParaRPr/>
                    </a:p>
                    <a:p>
                      <a:pPr indent="0" lvl="0" marL="0" marR="0" rtl="0" algn="l">
                        <a:lnSpc>
                          <a:spcPct val="100000"/>
                        </a:lnSpc>
                        <a:spcBef>
                          <a:spcPts val="0"/>
                        </a:spcBef>
                        <a:spcAft>
                          <a:spcPts val="0"/>
                        </a:spcAft>
                        <a:buClr>
                          <a:srgbClr val="000000"/>
                        </a:buClr>
                        <a:buSzPts val="1800"/>
                        <a:buFont typeface="Trebuchet MS"/>
                        <a:buNone/>
                      </a:pPr>
                      <a:r>
                        <a:rPr b="0" i="0" lang="en-US" sz="1800" u="none" cap="none" strike="noStrike">
                          <a:solidFill>
                            <a:srgbClr val="000000"/>
                          </a:solidFill>
                          <a:latin typeface="Trebuchet MS"/>
                          <a:ea typeface="Trebuchet MS"/>
                          <a:cs typeface="Trebuchet MS"/>
                          <a:sym typeface="Trebuchet MS"/>
                        </a:rPr>
                        <a:t>Ocean technology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Trebuchet MS"/>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Trebuchet MS"/>
                        <a:buNone/>
                      </a:pPr>
                      <a:r>
                        <a:rPr b="1" lang="en-US" sz="1800" u="none" cap="none" strike="noStrike">
                          <a:latin typeface="Trebuchet MS"/>
                          <a:ea typeface="Trebuchet MS"/>
                          <a:cs typeface="Trebuchet MS"/>
                          <a:sym typeface="Trebuchet MS"/>
                        </a:rPr>
                        <a:t>Lab 1</a:t>
                      </a:r>
                      <a:r>
                        <a:rPr lang="en-US" sz="1800" u="none" cap="none" strike="noStrike">
                          <a:latin typeface="Trebuchet MS"/>
                          <a:ea typeface="Trebuchet MS"/>
                          <a:cs typeface="Trebuchet MS"/>
                          <a:sym typeface="Trebuchet MS"/>
                        </a:rPr>
                        <a:t>: Introduction to the OOI, the collection of oceanographic data</a:t>
                      </a:r>
                      <a:endParaRPr sz="1400" u="none" cap="none" strike="noStrike"/>
                    </a:p>
                  </a:txBody>
                  <a:tcPr marT="45725" marB="45725" marR="91450" marL="91450"/>
                </a:tc>
              </a:tr>
              <a:tr h="673950">
                <a:tc>
                  <a:txBody>
                    <a:bodyPr/>
                    <a:lstStyle/>
                    <a:p>
                      <a:pPr indent="0" lvl="0" marL="0" marR="0" rtl="0" algn="l">
                        <a:lnSpc>
                          <a:spcPct val="100000"/>
                        </a:lnSpc>
                        <a:spcBef>
                          <a:spcPts val="0"/>
                        </a:spcBef>
                        <a:spcAft>
                          <a:spcPts val="0"/>
                        </a:spcAft>
                        <a:buClr>
                          <a:srgbClr val="000000"/>
                        </a:buClr>
                        <a:buSzPts val="1800"/>
                        <a:buFont typeface="Trebuchet MS"/>
                        <a:buNone/>
                      </a:pPr>
                      <a:r>
                        <a:rPr lang="en-US" sz="1800" u="none" cap="none" strike="noStrike">
                          <a:latin typeface="Trebuchet MS"/>
                          <a:ea typeface="Trebuchet MS"/>
                          <a:cs typeface="Trebuchet MS"/>
                          <a:sym typeface="Trebuchet MS"/>
                        </a:rPr>
                        <a:t>Data skills for oceanography</a:t>
                      </a:r>
                      <a:endParaRPr sz="1400" u="none" cap="none" strike="noStrike"/>
                    </a:p>
                  </a:txBody>
                  <a:tcPr marT="45725" marB="45725" marR="91450" marL="91450">
                    <a:solidFill>
                      <a:srgbClr val="DCECF8"/>
                    </a:solidFill>
                  </a:tcPr>
                </a:tc>
                <a:tc>
                  <a:txBody>
                    <a:bodyPr/>
                    <a:lstStyle/>
                    <a:p>
                      <a:pPr indent="0" lvl="0" marL="0" marR="0" rtl="0" algn="l">
                        <a:lnSpc>
                          <a:spcPct val="100000"/>
                        </a:lnSpc>
                        <a:spcBef>
                          <a:spcPts val="0"/>
                        </a:spcBef>
                        <a:spcAft>
                          <a:spcPts val="0"/>
                        </a:spcAft>
                        <a:buClr>
                          <a:srgbClr val="000000"/>
                        </a:buClr>
                        <a:buSzPts val="1800"/>
                        <a:buFont typeface="Trebuchet MS"/>
                        <a:buNone/>
                      </a:pPr>
                      <a:r>
                        <a:rPr b="1" lang="en-US" sz="1800" u="none" cap="none" strike="noStrike">
                          <a:latin typeface="Trebuchet MS"/>
                          <a:ea typeface="Trebuchet MS"/>
                          <a:cs typeface="Trebuchet MS"/>
                          <a:sym typeface="Trebuchet MS"/>
                        </a:rPr>
                        <a:t>Lab 2</a:t>
                      </a:r>
                      <a:r>
                        <a:rPr lang="en-US" sz="1800" u="none" cap="none" strike="noStrike">
                          <a:latin typeface="Trebuchet MS"/>
                          <a:ea typeface="Trebuchet MS"/>
                          <a:cs typeface="Trebuchet MS"/>
                          <a:sym typeface="Trebuchet MS"/>
                        </a:rPr>
                        <a:t>: Building data skills</a:t>
                      </a:r>
                      <a:endParaRPr sz="1400" u="none" cap="none" strike="noStrike"/>
                    </a:p>
                  </a:txBody>
                  <a:tcPr marT="45725" marB="45725" marR="91450" marL="91450">
                    <a:solidFill>
                      <a:srgbClr val="DCECF8"/>
                    </a:solidFill>
                  </a:tcPr>
                </a:tc>
              </a:tr>
              <a:tr h="962800">
                <a:tc>
                  <a:txBody>
                    <a:bodyPr/>
                    <a:lstStyle/>
                    <a:p>
                      <a:pPr indent="0" lvl="0" marL="0" marR="0" rtl="0" algn="l">
                        <a:lnSpc>
                          <a:spcPct val="100000"/>
                        </a:lnSpc>
                        <a:spcBef>
                          <a:spcPts val="0"/>
                        </a:spcBef>
                        <a:spcAft>
                          <a:spcPts val="0"/>
                        </a:spcAft>
                        <a:buClr>
                          <a:srgbClr val="000000"/>
                        </a:buClr>
                        <a:buSzPts val="1800"/>
                        <a:buFont typeface="Trebuchet MS"/>
                        <a:buNone/>
                      </a:pPr>
                      <a:r>
                        <a:rPr lang="en-US" sz="1800" u="none" cap="none" strike="noStrike">
                          <a:latin typeface="Trebuchet MS"/>
                          <a:ea typeface="Trebuchet MS"/>
                          <a:cs typeface="Trebuchet MS"/>
                          <a:sym typeface="Trebuchet MS"/>
                        </a:rPr>
                        <a:t>Marine Geology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Trebuchet MS"/>
                        <a:buNone/>
                      </a:pPr>
                      <a:r>
                        <a:rPr b="1" lang="en-US" sz="1800" u="none" cap="none" strike="noStrike">
                          <a:latin typeface="Trebuchet MS"/>
                          <a:ea typeface="Trebuchet MS"/>
                          <a:cs typeface="Trebuchet MS"/>
                          <a:sym typeface="Trebuchet MS"/>
                        </a:rPr>
                        <a:t>Lab 3</a:t>
                      </a:r>
                      <a:r>
                        <a:rPr lang="en-US" sz="1800" u="none" cap="none" strike="noStrike">
                          <a:latin typeface="Trebuchet MS"/>
                          <a:ea typeface="Trebuchet MS"/>
                          <a:cs typeface="Trebuchet MS"/>
                          <a:sym typeface="Trebuchet MS"/>
                        </a:rPr>
                        <a:t>: Plate tectonics and the seafloor</a:t>
                      </a:r>
                      <a:endParaRPr sz="1400" u="none" cap="none" strike="noStrike"/>
                    </a:p>
                    <a:p>
                      <a:pPr indent="0" lvl="0" marL="0" marR="0" rtl="0" algn="l">
                        <a:lnSpc>
                          <a:spcPct val="100000"/>
                        </a:lnSpc>
                        <a:spcBef>
                          <a:spcPts val="0"/>
                        </a:spcBef>
                        <a:spcAft>
                          <a:spcPts val="0"/>
                        </a:spcAft>
                        <a:buClr>
                          <a:srgbClr val="000000"/>
                        </a:buClr>
                        <a:buSzPts val="1800"/>
                        <a:buFont typeface="Trebuchet MS"/>
                        <a:buNone/>
                      </a:pPr>
                      <a:r>
                        <a:rPr b="1" lang="en-US" sz="1800" u="none" cap="none" strike="noStrike">
                          <a:latin typeface="Trebuchet MS"/>
                          <a:ea typeface="Trebuchet MS"/>
                          <a:cs typeface="Trebuchet MS"/>
                          <a:sym typeface="Trebuchet MS"/>
                        </a:rPr>
                        <a:t>Lab 4</a:t>
                      </a:r>
                      <a:r>
                        <a:rPr lang="en-US" sz="1800" u="none" cap="none" strike="noStrike">
                          <a:latin typeface="Trebuchet MS"/>
                          <a:ea typeface="Trebuchet MS"/>
                          <a:cs typeface="Trebuchet MS"/>
                          <a:sym typeface="Trebuchet MS"/>
                        </a:rPr>
                        <a:t>: Seafloor changes in a volcanically active setting</a:t>
                      </a:r>
                      <a:endParaRPr sz="1400" u="none" cap="none" strike="noStrike"/>
                    </a:p>
                  </a:txBody>
                  <a:tcPr marT="45725" marB="45725" marR="91450" marL="91450"/>
                </a:tc>
              </a:tr>
              <a:tr h="385125">
                <a:tc>
                  <a:txBody>
                    <a:bodyPr/>
                    <a:lstStyle/>
                    <a:p>
                      <a:pPr indent="0" lvl="0" marL="0" marR="0" rtl="0" algn="l">
                        <a:lnSpc>
                          <a:spcPct val="100000"/>
                        </a:lnSpc>
                        <a:spcBef>
                          <a:spcPts val="0"/>
                        </a:spcBef>
                        <a:spcAft>
                          <a:spcPts val="0"/>
                        </a:spcAft>
                        <a:buClr>
                          <a:srgbClr val="000000"/>
                        </a:buClr>
                        <a:buSzPts val="1800"/>
                        <a:buFont typeface="Trebuchet MS"/>
                        <a:buNone/>
                      </a:pPr>
                      <a:r>
                        <a:rPr lang="en-US" sz="1800" u="none" cap="none" strike="noStrike">
                          <a:latin typeface="Trebuchet MS"/>
                          <a:ea typeface="Trebuchet MS"/>
                          <a:cs typeface="Trebuchet MS"/>
                          <a:sym typeface="Trebuchet MS"/>
                        </a:rPr>
                        <a:t>Ocean Chemistry</a:t>
                      </a:r>
                      <a:endParaRPr sz="1400" u="none" cap="none" strike="noStrike"/>
                    </a:p>
                  </a:txBody>
                  <a:tcPr marT="45725" marB="45725" marR="91450" marL="91450">
                    <a:solidFill>
                      <a:srgbClr val="DCECF8"/>
                    </a:solidFill>
                  </a:tcPr>
                </a:tc>
                <a:tc>
                  <a:txBody>
                    <a:bodyPr/>
                    <a:lstStyle/>
                    <a:p>
                      <a:pPr indent="0" lvl="0" marL="0" marR="0" rtl="0" algn="l">
                        <a:lnSpc>
                          <a:spcPct val="100000"/>
                        </a:lnSpc>
                        <a:spcBef>
                          <a:spcPts val="0"/>
                        </a:spcBef>
                        <a:spcAft>
                          <a:spcPts val="0"/>
                        </a:spcAft>
                        <a:buClr>
                          <a:srgbClr val="000000"/>
                        </a:buClr>
                        <a:buSzPts val="1800"/>
                        <a:buFont typeface="Trebuchet MS"/>
                        <a:buNone/>
                      </a:pPr>
                      <a:r>
                        <a:rPr b="1" lang="en-US" sz="1800" u="none" cap="none" strike="noStrike">
                          <a:latin typeface="Trebuchet MS"/>
                          <a:ea typeface="Trebuchet MS"/>
                          <a:cs typeface="Trebuchet MS"/>
                          <a:sym typeface="Trebuchet MS"/>
                        </a:rPr>
                        <a:t>Lab 5</a:t>
                      </a:r>
                      <a:r>
                        <a:rPr lang="en-US" sz="1800" u="none" cap="none" strike="noStrike">
                          <a:latin typeface="Trebuchet MS"/>
                          <a:ea typeface="Trebuchet MS"/>
                          <a:cs typeface="Trebuchet MS"/>
                          <a:sym typeface="Trebuchet MS"/>
                        </a:rPr>
                        <a:t>: Investigating density stratification </a:t>
                      </a:r>
                      <a:endParaRPr sz="1400" u="none" cap="none" strike="noStrike"/>
                    </a:p>
                  </a:txBody>
                  <a:tcPr marT="45725" marB="45725" marR="91450" marL="91450">
                    <a:solidFill>
                      <a:srgbClr val="DCECF8"/>
                    </a:solidFill>
                  </a:tcPr>
                </a:tc>
              </a:tr>
              <a:tr h="673950">
                <a:tc>
                  <a:txBody>
                    <a:bodyPr/>
                    <a:lstStyle/>
                    <a:p>
                      <a:pPr indent="0" lvl="0" marL="0" marR="0" rtl="0" algn="l">
                        <a:lnSpc>
                          <a:spcPct val="100000"/>
                        </a:lnSpc>
                        <a:spcBef>
                          <a:spcPts val="0"/>
                        </a:spcBef>
                        <a:spcAft>
                          <a:spcPts val="0"/>
                        </a:spcAft>
                        <a:buClr>
                          <a:srgbClr val="000000"/>
                        </a:buClr>
                        <a:buSzPts val="1800"/>
                        <a:buFont typeface="Trebuchet MS"/>
                        <a:buNone/>
                      </a:pPr>
                      <a:r>
                        <a:rPr lang="en-US" sz="1800" u="none" cap="none" strike="noStrike">
                          <a:latin typeface="Trebuchet MS"/>
                          <a:ea typeface="Trebuchet MS"/>
                          <a:cs typeface="Trebuchet MS"/>
                          <a:sym typeface="Trebuchet MS"/>
                        </a:rPr>
                        <a:t>Physical Oceanography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Trebuchet MS"/>
                        <a:buNone/>
                      </a:pPr>
                      <a:r>
                        <a:rPr b="1" lang="en-US" sz="1800" u="none" cap="none" strike="noStrike">
                          <a:latin typeface="Trebuchet MS"/>
                          <a:ea typeface="Trebuchet MS"/>
                          <a:cs typeface="Trebuchet MS"/>
                          <a:sym typeface="Trebuchet MS"/>
                        </a:rPr>
                        <a:t>Lab 6</a:t>
                      </a:r>
                      <a:r>
                        <a:rPr lang="en-US" sz="1800" u="none" cap="none" strike="noStrike">
                          <a:latin typeface="Trebuchet MS"/>
                          <a:ea typeface="Trebuchet MS"/>
                          <a:cs typeface="Trebuchet MS"/>
                          <a:sym typeface="Trebuchet MS"/>
                        </a:rPr>
                        <a:t>: Waves generated by large storms</a:t>
                      </a:r>
                      <a:endParaRPr sz="1400" u="none" cap="none" strike="noStrike"/>
                    </a:p>
                  </a:txBody>
                  <a:tcPr marT="45725" marB="45725" marR="91450" marL="91450"/>
                </a:tc>
              </a:tr>
              <a:tr h="673950">
                <a:tc>
                  <a:txBody>
                    <a:bodyPr/>
                    <a:lstStyle/>
                    <a:p>
                      <a:pPr indent="0" lvl="0" marL="0" marR="0" rtl="0" algn="l">
                        <a:lnSpc>
                          <a:spcPct val="100000"/>
                        </a:lnSpc>
                        <a:spcBef>
                          <a:spcPts val="0"/>
                        </a:spcBef>
                        <a:spcAft>
                          <a:spcPts val="0"/>
                        </a:spcAft>
                        <a:buClr>
                          <a:srgbClr val="000000"/>
                        </a:buClr>
                        <a:buSzPts val="1800"/>
                        <a:buFont typeface="Trebuchet MS"/>
                        <a:buNone/>
                      </a:pPr>
                      <a:r>
                        <a:rPr lang="en-US" sz="1800" u="none" cap="none" strike="noStrike">
                          <a:latin typeface="Trebuchet MS"/>
                          <a:ea typeface="Trebuchet MS"/>
                          <a:cs typeface="Trebuchet MS"/>
                          <a:sym typeface="Trebuchet MS"/>
                        </a:rPr>
                        <a:t>Biological Oceanography</a:t>
                      </a:r>
                      <a:endParaRPr sz="1400" u="none" cap="none" strike="noStrike"/>
                    </a:p>
                  </a:txBody>
                  <a:tcPr marT="45725" marB="45725" marR="91450" marL="91450">
                    <a:solidFill>
                      <a:srgbClr val="DCECF8"/>
                    </a:solidFill>
                  </a:tcPr>
                </a:tc>
                <a:tc>
                  <a:txBody>
                    <a:bodyPr/>
                    <a:lstStyle/>
                    <a:p>
                      <a:pPr indent="0" lvl="0" marL="0" marR="0" rtl="0" algn="l">
                        <a:lnSpc>
                          <a:spcPct val="100000"/>
                        </a:lnSpc>
                        <a:spcBef>
                          <a:spcPts val="0"/>
                        </a:spcBef>
                        <a:spcAft>
                          <a:spcPts val="0"/>
                        </a:spcAft>
                        <a:buClr>
                          <a:srgbClr val="000000"/>
                        </a:buClr>
                        <a:buSzPts val="1800"/>
                        <a:buFont typeface="Trebuchet MS"/>
                        <a:buNone/>
                      </a:pPr>
                      <a:r>
                        <a:rPr b="1" lang="en-US" sz="1800" u="none" cap="none" strike="noStrike">
                          <a:latin typeface="Trebuchet MS"/>
                          <a:ea typeface="Trebuchet MS"/>
                          <a:cs typeface="Trebuchet MS"/>
                          <a:sym typeface="Trebuchet MS"/>
                        </a:rPr>
                        <a:t>Lab 7</a:t>
                      </a:r>
                      <a:r>
                        <a:rPr lang="en-US" sz="1800" u="none" cap="none" strike="noStrike">
                          <a:latin typeface="Trebuchet MS"/>
                          <a:ea typeface="Trebuchet MS"/>
                          <a:cs typeface="Trebuchet MS"/>
                          <a:sym typeface="Trebuchet MS"/>
                        </a:rPr>
                        <a:t>: Primary production</a:t>
                      </a:r>
                      <a:br>
                        <a:rPr lang="en-US" sz="1800" u="none" cap="none" strike="noStrike">
                          <a:latin typeface="Trebuchet MS"/>
                          <a:ea typeface="Trebuchet MS"/>
                          <a:cs typeface="Trebuchet MS"/>
                          <a:sym typeface="Trebuchet MS"/>
                        </a:rPr>
                      </a:br>
                      <a:r>
                        <a:rPr b="1" lang="en-US" sz="1800" u="none" cap="none" strike="noStrike">
                          <a:latin typeface="Trebuchet MS"/>
                          <a:ea typeface="Trebuchet MS"/>
                          <a:cs typeface="Trebuchet MS"/>
                          <a:sym typeface="Trebuchet MS"/>
                        </a:rPr>
                        <a:t>Lab 8</a:t>
                      </a:r>
                      <a:r>
                        <a:rPr lang="en-US" sz="1800" u="none" cap="none" strike="noStrike">
                          <a:latin typeface="Trebuchet MS"/>
                          <a:ea typeface="Trebuchet MS"/>
                          <a:cs typeface="Trebuchet MS"/>
                          <a:sym typeface="Trebuchet MS"/>
                        </a:rPr>
                        <a:t>: Anoxic events</a:t>
                      </a:r>
                      <a:endParaRPr sz="1400" u="none" cap="none" strike="noStrike"/>
                    </a:p>
                  </a:txBody>
                  <a:tcPr marT="45725" marB="45725" marR="91450" marL="91450">
                    <a:solidFill>
                      <a:srgbClr val="DCECF8"/>
                    </a:solidFill>
                  </a:tcPr>
                </a:tc>
              </a:tr>
            </a:tbl>
          </a:graphicData>
        </a:graphic>
      </p:graphicFrame>
      <p:sp>
        <p:nvSpPr>
          <p:cNvPr id="445" name="Google Shape;445;p21"/>
          <p:cNvSpPr txBox="1"/>
          <p:nvPr>
            <p:ph type="title"/>
          </p:nvPr>
        </p:nvSpPr>
        <p:spPr>
          <a:xfrm>
            <a:off x="838201" y="365126"/>
            <a:ext cx="10515598" cy="10602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990"/>
              <a:buFont typeface="Calibri"/>
              <a:buNone/>
            </a:pPr>
            <a:r>
              <a:rPr b="0" i="0" lang="en-US" sz="3959" u="none" cap="none" strike="noStrike">
                <a:solidFill>
                  <a:schemeClr val="dk1"/>
                </a:solidFill>
              </a:rPr>
              <a:t>Alignment to Intro </a:t>
            </a:r>
            <a:r>
              <a:rPr lang="en-US" sz="3959"/>
              <a:t>O</a:t>
            </a:r>
            <a:r>
              <a:rPr b="0" i="0" lang="en-US" sz="3959" u="none" cap="none" strike="noStrike">
                <a:solidFill>
                  <a:schemeClr val="dk1"/>
                </a:solidFill>
              </a:rPr>
              <a:t>ceanography curriculum</a:t>
            </a:r>
            <a:endParaRPr/>
          </a:p>
        </p:txBody>
      </p:sp>
      <p:pic>
        <p:nvPicPr>
          <p:cNvPr descr="Cover_EO12_small.jpg" id="446" name="Google Shape;446;p21"/>
          <p:cNvPicPr preferRelativeResize="0"/>
          <p:nvPr/>
        </p:nvPicPr>
        <p:blipFill rotWithShape="1">
          <a:blip r:embed="rId3">
            <a:alphaModFix/>
          </a:blip>
          <a:srcRect b="0" l="0" r="0" t="0"/>
          <a:stretch/>
        </p:blipFill>
        <p:spPr>
          <a:xfrm>
            <a:off x="579998" y="4357774"/>
            <a:ext cx="1195350" cy="1571989"/>
          </a:xfrm>
          <a:prstGeom prst="rect">
            <a:avLst/>
          </a:prstGeom>
          <a:noFill/>
          <a:ln>
            <a:noFill/>
          </a:ln>
        </p:spPr>
      </p:pic>
      <p:cxnSp>
        <p:nvCxnSpPr>
          <p:cNvPr id="447" name="Google Shape;447;p21"/>
          <p:cNvCxnSpPr/>
          <p:nvPr/>
        </p:nvCxnSpPr>
        <p:spPr>
          <a:xfrm>
            <a:off x="2180361" y="3490261"/>
            <a:ext cx="935477" cy="0"/>
          </a:xfrm>
          <a:prstGeom prst="straightConnector1">
            <a:avLst/>
          </a:prstGeom>
          <a:noFill/>
          <a:ln cap="flat" cmpd="sng" w="57150">
            <a:solidFill>
              <a:schemeClr val="accent2"/>
            </a:solidFill>
            <a:prstDash val="solid"/>
            <a:round/>
            <a:headEnd len="sm" w="sm" type="none"/>
            <a:tailEnd len="lg" w="lg" type="triangle"/>
          </a:ln>
        </p:spPr>
      </p:cxnSp>
      <p:grpSp>
        <p:nvGrpSpPr>
          <p:cNvPr id="448" name="Google Shape;448;p21"/>
          <p:cNvGrpSpPr/>
          <p:nvPr/>
        </p:nvGrpSpPr>
        <p:grpSpPr>
          <a:xfrm>
            <a:off x="968141" y="3300222"/>
            <a:ext cx="355909" cy="365125"/>
            <a:chOff x="2316039" y="2171142"/>
            <a:chExt cx="645300" cy="667061"/>
          </a:xfrm>
        </p:grpSpPr>
        <p:cxnSp>
          <p:nvCxnSpPr>
            <p:cNvPr id="449" name="Google Shape;449;p21"/>
            <p:cNvCxnSpPr/>
            <p:nvPr/>
          </p:nvCxnSpPr>
          <p:spPr>
            <a:xfrm>
              <a:off x="2316039" y="2512276"/>
              <a:ext cx="645300" cy="0"/>
            </a:xfrm>
            <a:prstGeom prst="straightConnector1">
              <a:avLst/>
            </a:prstGeom>
            <a:noFill/>
            <a:ln cap="flat" cmpd="sng" w="76200">
              <a:solidFill>
                <a:schemeClr val="accent2"/>
              </a:solidFill>
              <a:prstDash val="solid"/>
              <a:round/>
              <a:headEnd len="sm" w="sm" type="none"/>
              <a:tailEnd len="sm" w="sm" type="none"/>
            </a:ln>
          </p:spPr>
        </p:cxnSp>
        <p:cxnSp>
          <p:nvCxnSpPr>
            <p:cNvPr id="450" name="Google Shape;450;p21"/>
            <p:cNvCxnSpPr/>
            <p:nvPr/>
          </p:nvCxnSpPr>
          <p:spPr>
            <a:xfrm rot="10800000">
              <a:off x="2638689" y="2171142"/>
              <a:ext cx="1" cy="667061"/>
            </a:xfrm>
            <a:prstGeom prst="straightConnector1">
              <a:avLst/>
            </a:prstGeom>
            <a:noFill/>
            <a:ln cap="flat" cmpd="sng" w="76200">
              <a:solidFill>
                <a:schemeClr val="accent2"/>
              </a:solidFill>
              <a:prstDash val="solid"/>
              <a:round/>
              <a:headEnd len="sm" w="sm" type="none"/>
              <a:tailEnd len="sm" w="sm" type="none"/>
            </a:ln>
          </p:spPr>
        </p:cxnSp>
      </p:grpSp>
      <p:sp>
        <p:nvSpPr>
          <p:cNvPr id="451" name="Google Shape;451;p21"/>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pic>
        <p:nvPicPr>
          <p:cNvPr id="452" name="Google Shape;452;p21"/>
          <p:cNvPicPr preferRelativeResize="0"/>
          <p:nvPr/>
        </p:nvPicPr>
        <p:blipFill rotWithShape="1">
          <a:blip r:embed="rId4">
            <a:alphaModFix/>
          </a:blip>
          <a:srcRect b="0" l="0" r="0" t="0"/>
          <a:stretch/>
        </p:blipFill>
        <p:spPr>
          <a:xfrm>
            <a:off x="580000" y="1986475"/>
            <a:ext cx="1195350" cy="1077350"/>
          </a:xfrm>
          <a:prstGeom prst="rect">
            <a:avLst/>
          </a:prstGeom>
          <a:noFill/>
          <a:ln>
            <a:noFill/>
          </a:ln>
          <a:effectLst>
            <a:outerShdw blurRad="50800" rotWithShape="0" algn="tl" dir="2700000" dist="38100">
              <a:srgbClr val="000000">
                <a:alpha val="40000"/>
              </a:srgbClr>
            </a:outerShdw>
          </a:effectLst>
        </p:spPr>
      </p:pic>
      <p:sp>
        <p:nvSpPr>
          <p:cNvPr id="453" name="Google Shape;453;p21"/>
          <p:cNvSpPr txBox="1"/>
          <p:nvPr/>
        </p:nvSpPr>
        <p:spPr>
          <a:xfrm>
            <a:off x="204585" y="1244267"/>
            <a:ext cx="228940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rebuchet MS"/>
              <a:buNone/>
            </a:pPr>
            <a:r>
              <a:rPr b="0" i="0" lang="en-US" sz="1800" u="none" cap="none" strike="noStrike">
                <a:solidFill>
                  <a:srgbClr val="000000"/>
                </a:solidFill>
                <a:latin typeface="Trebuchet MS"/>
                <a:ea typeface="Trebuchet MS"/>
                <a:cs typeface="Trebuchet MS"/>
                <a:sym typeface="Trebuchet MS"/>
              </a:rPr>
              <a:t>OOI science themes </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Trebuchet MS"/>
              <a:buNone/>
            </a:pPr>
            <a:r>
              <a:rPr b="0" i="0" lang="en-US" sz="1800" u="none" cap="none" strike="noStrike">
                <a:solidFill>
                  <a:srgbClr val="000000"/>
                </a:solidFill>
                <a:latin typeface="Trebuchet MS"/>
                <a:ea typeface="Trebuchet MS"/>
                <a:cs typeface="Trebuchet MS"/>
                <a:sym typeface="Trebuchet MS"/>
              </a:rPr>
              <a:t>and data availability</a:t>
            </a:r>
            <a:endParaRPr sz="1800">
              <a:solidFill>
                <a:schemeClr val="dk1"/>
              </a:solidFill>
              <a:latin typeface="Arial"/>
              <a:ea typeface="Arial"/>
              <a:cs typeface="Arial"/>
              <a:sym typeface="Arial"/>
            </a:endParaRPr>
          </a:p>
        </p:txBody>
      </p:sp>
      <p:sp>
        <p:nvSpPr>
          <p:cNvPr id="454" name="Google Shape;454;p21"/>
          <p:cNvSpPr txBox="1"/>
          <p:nvPr/>
        </p:nvSpPr>
        <p:spPr>
          <a:xfrm>
            <a:off x="0" y="3690574"/>
            <a:ext cx="26481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rebuchet MS"/>
              <a:buNone/>
            </a:pPr>
            <a:r>
              <a:rPr b="0" i="0" lang="en-US" sz="1800" u="none" cap="none" strike="noStrike">
                <a:solidFill>
                  <a:srgbClr val="000000"/>
                </a:solidFill>
                <a:latin typeface="Trebuchet MS"/>
                <a:ea typeface="Trebuchet MS"/>
                <a:cs typeface="Trebuchet MS"/>
                <a:sym typeface="Trebuchet MS"/>
              </a:rPr>
              <a:t>common Oceanography textbooks</a:t>
            </a:r>
            <a:endParaRPr sz="1800">
              <a:solidFill>
                <a:schemeClr val="dk1"/>
              </a:solidFill>
              <a:latin typeface="Arial"/>
              <a:ea typeface="Arial"/>
              <a:cs typeface="Arial"/>
              <a:sym typeface="Arial"/>
            </a:endParaRPr>
          </a:p>
        </p:txBody>
      </p:sp>
      <p:sp>
        <p:nvSpPr>
          <p:cNvPr id="455" name="Google Shape;455;p21"/>
          <p:cNvSpPr txBox="1"/>
          <p:nvPr/>
        </p:nvSpPr>
        <p:spPr>
          <a:xfrm>
            <a:off x="8180916" y="1801810"/>
            <a:ext cx="233749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Trebuchet MS"/>
              <a:buNone/>
            </a:pPr>
            <a:r>
              <a:rPr b="0" i="0" lang="en-US" sz="1800" u="none" cap="none" strike="noStrike">
                <a:solidFill>
                  <a:srgbClr val="000000"/>
                </a:solidFill>
                <a:latin typeface="Trebuchet MS"/>
                <a:ea typeface="Trebuchet MS"/>
                <a:cs typeface="Trebuchet MS"/>
                <a:sym typeface="Trebuchet MS"/>
              </a:rPr>
              <a:t>Lab Manual chapters</a:t>
            </a:r>
            <a:endParaRPr sz="18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2"/>
          <p:cNvSpPr txBox="1"/>
          <p:nvPr>
            <p:ph type="title"/>
          </p:nvPr>
        </p:nvSpPr>
        <p:spPr>
          <a:xfrm>
            <a:off x="838201" y="365126"/>
            <a:ext cx="10515598" cy="106026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rPr lang="en-US"/>
              <a:t>Lab Manual Structure</a:t>
            </a:r>
            <a:endParaRPr/>
          </a:p>
        </p:txBody>
      </p:sp>
      <p:sp>
        <p:nvSpPr>
          <p:cNvPr id="462" name="Google Shape;462;p22"/>
          <p:cNvSpPr txBox="1"/>
          <p:nvPr>
            <p:ph idx="1" type="body"/>
          </p:nvPr>
        </p:nvSpPr>
        <p:spPr>
          <a:xfrm>
            <a:off x="838201" y="1519517"/>
            <a:ext cx="10515598" cy="4437528"/>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400"/>
              <a:buNone/>
            </a:pPr>
            <a:r>
              <a:rPr lang="en-US"/>
              <a:t> </a:t>
            </a:r>
            <a:r>
              <a:rPr lang="en-US"/>
              <a:t>Each chapter contains:</a:t>
            </a:r>
            <a:endParaRPr/>
          </a:p>
          <a:p>
            <a:pPr indent="-152400" lvl="0" marL="355600" marR="0" rtl="0" algn="l">
              <a:lnSpc>
                <a:spcPct val="90000"/>
              </a:lnSpc>
              <a:spcBef>
                <a:spcPts val="1000"/>
              </a:spcBef>
              <a:spcAft>
                <a:spcPts val="0"/>
              </a:spcAft>
              <a:buClr>
                <a:schemeClr val="dk1"/>
              </a:buClr>
              <a:buSzPts val="2400"/>
              <a:buFont typeface="Cambria"/>
              <a:buChar char="•"/>
            </a:pPr>
            <a:r>
              <a:rPr lang="en-US"/>
              <a:t> Introductory page</a:t>
            </a:r>
            <a:endParaRPr/>
          </a:p>
          <a:p>
            <a:pPr indent="-152400" lvl="1" marL="914400" rtl="0" algn="l">
              <a:lnSpc>
                <a:spcPct val="90000"/>
              </a:lnSpc>
              <a:spcBef>
                <a:spcPts val="500"/>
              </a:spcBef>
              <a:spcAft>
                <a:spcPts val="0"/>
              </a:spcAft>
              <a:buSzPts val="1500"/>
              <a:buFont typeface="Cambria"/>
              <a:buChar char="o"/>
            </a:pPr>
            <a:r>
              <a:rPr lang="en-US" sz="2000"/>
              <a:t>Hook, brief background, key terms</a:t>
            </a:r>
            <a:endParaRPr/>
          </a:p>
          <a:p>
            <a:pPr indent="-152400" lvl="0" marL="457200" rtl="0" algn="l">
              <a:lnSpc>
                <a:spcPct val="90000"/>
              </a:lnSpc>
              <a:spcBef>
                <a:spcPts val="1000"/>
              </a:spcBef>
              <a:spcAft>
                <a:spcPts val="0"/>
              </a:spcAft>
              <a:buSzPts val="2400"/>
              <a:buFont typeface="Cambria"/>
              <a:buChar char="•"/>
            </a:pPr>
            <a:r>
              <a:rPr lang="en-US"/>
              <a:t>3-4 data activities</a:t>
            </a:r>
            <a:endParaRPr/>
          </a:p>
          <a:p>
            <a:pPr indent="-152400" lvl="1" marL="914400" rtl="0" algn="l">
              <a:lnSpc>
                <a:spcPct val="90000"/>
              </a:lnSpc>
              <a:spcBef>
                <a:spcPts val="500"/>
              </a:spcBef>
              <a:spcAft>
                <a:spcPts val="0"/>
              </a:spcAft>
              <a:buSzPts val="1500"/>
              <a:buFont typeface="Cambria"/>
              <a:buChar char="o"/>
            </a:pPr>
            <a:r>
              <a:rPr lang="en-US" sz="2000"/>
              <a:t>follow orientation-interpretation-application-reflection model</a:t>
            </a:r>
            <a:endParaRPr/>
          </a:p>
          <a:p>
            <a:pPr indent="-152400" lvl="1" marL="914400" rtl="0" algn="l">
              <a:lnSpc>
                <a:spcPct val="90000"/>
              </a:lnSpc>
              <a:spcBef>
                <a:spcPts val="500"/>
              </a:spcBef>
              <a:spcAft>
                <a:spcPts val="0"/>
              </a:spcAft>
              <a:buSzPts val="1500"/>
              <a:buFont typeface="Cambria"/>
              <a:buChar char="o"/>
            </a:pPr>
            <a:r>
              <a:rPr lang="en-US" sz="2000"/>
              <a:t>scaffolded to increase in complexity</a:t>
            </a:r>
            <a:endParaRPr/>
          </a:p>
          <a:p>
            <a:pPr indent="-152400" lvl="1" marL="914400" rtl="0" algn="l">
              <a:lnSpc>
                <a:spcPct val="90000"/>
              </a:lnSpc>
              <a:spcBef>
                <a:spcPts val="500"/>
              </a:spcBef>
              <a:spcAft>
                <a:spcPts val="0"/>
              </a:spcAft>
              <a:buSzPts val="1500"/>
              <a:buFont typeface="Cambria"/>
              <a:buChar char="o"/>
            </a:pPr>
            <a:r>
              <a:rPr lang="en-US" sz="2000"/>
              <a:t>based around interactive data “widgets”</a:t>
            </a:r>
            <a:endParaRPr/>
          </a:p>
          <a:p>
            <a:pPr indent="-152400" lvl="0" marL="457200" rtl="0" algn="l">
              <a:lnSpc>
                <a:spcPct val="90000"/>
              </a:lnSpc>
              <a:spcBef>
                <a:spcPts val="1000"/>
              </a:spcBef>
              <a:spcAft>
                <a:spcPts val="0"/>
              </a:spcAft>
              <a:buSzPts val="2400"/>
              <a:buFont typeface="Cambria"/>
              <a:buChar char="•"/>
            </a:pPr>
            <a:r>
              <a:rPr lang="en-US"/>
              <a:t> Instructor guide</a:t>
            </a:r>
            <a:endParaRPr/>
          </a:p>
          <a:p>
            <a:pPr indent="-152400" lvl="1" marL="914400" rtl="0" algn="l">
              <a:lnSpc>
                <a:spcPct val="90000"/>
              </a:lnSpc>
              <a:spcBef>
                <a:spcPts val="500"/>
              </a:spcBef>
              <a:spcAft>
                <a:spcPts val="0"/>
              </a:spcAft>
              <a:buSzPts val="1500"/>
              <a:buFont typeface="Cambria"/>
              <a:buChar char="o"/>
            </a:pPr>
            <a:r>
              <a:rPr lang="en-US" sz="2000"/>
              <a:t>learning objectives, additional scientific background, teaching tips, links to related resources</a:t>
            </a:r>
            <a:endParaRPr sz="2000"/>
          </a:p>
          <a:p>
            <a:pPr indent="-152400" lvl="1" marL="914400" rtl="0" algn="l">
              <a:lnSpc>
                <a:spcPct val="90000"/>
              </a:lnSpc>
              <a:spcBef>
                <a:spcPts val="500"/>
              </a:spcBef>
              <a:spcAft>
                <a:spcPts val="0"/>
              </a:spcAft>
              <a:buSzPts val="1500"/>
              <a:buFont typeface="Cambria"/>
              <a:buChar char="o"/>
            </a:pPr>
            <a:r>
              <a:rPr lang="en-US" sz="2100"/>
              <a:t>Student answer forms</a:t>
            </a:r>
            <a:endParaRPr sz="2100"/>
          </a:p>
        </p:txBody>
      </p:sp>
      <p:sp>
        <p:nvSpPr>
          <p:cNvPr id="463" name="Google Shape;463;p22"/>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
        <p:nvSpPr>
          <p:cNvPr id="464" name="Google Shape;464;p22"/>
          <p:cNvSpPr txBox="1"/>
          <p:nvPr/>
        </p:nvSpPr>
        <p:spPr>
          <a:xfrm>
            <a:off x="9487657" y="3674017"/>
            <a:ext cx="2612700" cy="985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900">
                <a:solidFill>
                  <a:srgbClr val="0070C0"/>
                </a:solidFill>
                <a:latin typeface="Cambria"/>
                <a:ea typeface="Cambria"/>
                <a:cs typeface="Cambria"/>
                <a:sym typeface="Cambria"/>
              </a:rPr>
              <a:t>By Request: Instructor Key</a:t>
            </a:r>
            <a:endParaRPr sz="1100">
              <a:latin typeface="Cambria"/>
              <a:ea typeface="Cambria"/>
              <a:cs typeface="Cambria"/>
              <a:sym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3"/>
          <p:cNvSpPr txBox="1"/>
          <p:nvPr>
            <p:ph type="ctrTitle"/>
          </p:nvPr>
        </p:nvSpPr>
        <p:spPr>
          <a:xfrm>
            <a:off x="1333995" y="1757692"/>
            <a:ext cx="9144000" cy="2387600"/>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lt1"/>
              </a:buClr>
              <a:buSzPts val="6000"/>
              <a:buFont typeface="Calibri"/>
              <a:buNone/>
            </a:pPr>
            <a:r>
              <a:rPr lang="en-US" u="sng">
                <a:solidFill>
                  <a:schemeClr val="hlink"/>
                </a:solidFill>
                <a:hlinkClick r:id="rId3"/>
              </a:rPr>
              <a:t>Lab 2</a:t>
            </a:r>
            <a:r>
              <a:rPr lang="en-US"/>
              <a:t>: Building Data Skills</a:t>
            </a:r>
            <a:br>
              <a:rPr lang="en-US"/>
            </a:br>
            <a:br>
              <a:rPr lang="en-US"/>
            </a:br>
            <a:r>
              <a:rPr lang="en-US"/>
              <a:t>Complete vs Modular Implementation </a:t>
            </a:r>
            <a:endParaRPr/>
          </a:p>
        </p:txBody>
      </p:sp>
      <p:sp>
        <p:nvSpPr>
          <p:cNvPr id="470" name="Google Shape;470;p23"/>
          <p:cNvSpPr txBox="1"/>
          <p:nvPr>
            <p:ph idx="11" type="ftr"/>
          </p:nvPr>
        </p:nvSpPr>
        <p:spPr>
          <a:xfrm>
            <a:off x="1434140" y="6173790"/>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OSM2024</a:t>
            </a:r>
            <a:endParaRPr/>
          </a:p>
        </p:txBody>
      </p:sp>
      <p:pic>
        <p:nvPicPr>
          <p:cNvPr id="471" name="Google Shape;471;p23"/>
          <p:cNvPicPr preferRelativeResize="0"/>
          <p:nvPr/>
        </p:nvPicPr>
        <p:blipFill>
          <a:blip r:embed="rId4">
            <a:alphaModFix/>
          </a:blip>
          <a:stretch>
            <a:fillRect/>
          </a:stretch>
        </p:blipFill>
        <p:spPr>
          <a:xfrm>
            <a:off x="4181323" y="4207950"/>
            <a:ext cx="3030901" cy="1246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2bb059946fa_0_2"/>
          <p:cNvSpPr txBox="1"/>
          <p:nvPr>
            <p:ph type="title"/>
          </p:nvPr>
        </p:nvSpPr>
        <p:spPr>
          <a:xfrm>
            <a:off x="838201" y="365126"/>
            <a:ext cx="10515600" cy="10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What Students Think after Lab 2!</a:t>
            </a:r>
            <a:endParaRPr/>
          </a:p>
        </p:txBody>
      </p:sp>
      <p:sp>
        <p:nvSpPr>
          <p:cNvPr id="478" name="Google Shape;478;g2bb059946fa_0_2"/>
          <p:cNvSpPr txBox="1"/>
          <p:nvPr>
            <p:ph idx="1" type="body"/>
          </p:nvPr>
        </p:nvSpPr>
        <p:spPr>
          <a:xfrm>
            <a:off x="838201" y="1519517"/>
            <a:ext cx="10515600" cy="4437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sz="2300"/>
              <a:t>“Just the large amount of different graphs and having in-depth questions about them really helped me to get the hang of how to interpret them better.”</a:t>
            </a:r>
            <a:endParaRPr sz="2300"/>
          </a:p>
          <a:p>
            <a:pPr indent="0" lvl="0" marL="0" rtl="0" algn="l">
              <a:spcBef>
                <a:spcPts val="1000"/>
              </a:spcBef>
              <a:spcAft>
                <a:spcPts val="0"/>
              </a:spcAft>
              <a:buNone/>
            </a:pPr>
            <a:r>
              <a:t/>
            </a:r>
            <a:endParaRPr sz="2300"/>
          </a:p>
          <a:p>
            <a:pPr indent="0" lvl="0" marL="0" rtl="0" algn="l">
              <a:spcBef>
                <a:spcPts val="1000"/>
              </a:spcBef>
              <a:spcAft>
                <a:spcPts val="0"/>
              </a:spcAft>
              <a:buNone/>
            </a:pPr>
            <a:r>
              <a:rPr lang="en-US" sz="2300"/>
              <a:t>“For me, the guiding questions honestly allowed me to get better primarily because they allowed me to know where to look for what in the graphs, and gave me a better understanding of them.”</a:t>
            </a:r>
            <a:endParaRPr sz="2300"/>
          </a:p>
          <a:p>
            <a:pPr indent="0" lvl="0" marL="0" rtl="0" algn="l">
              <a:spcBef>
                <a:spcPts val="1000"/>
              </a:spcBef>
              <a:spcAft>
                <a:spcPts val="0"/>
              </a:spcAft>
              <a:buNone/>
            </a:pPr>
            <a:r>
              <a:t/>
            </a:r>
            <a:endParaRPr sz="2300"/>
          </a:p>
          <a:p>
            <a:pPr indent="0" lvl="0" marL="0" rtl="0" algn="l">
              <a:spcBef>
                <a:spcPts val="1000"/>
              </a:spcBef>
              <a:spcAft>
                <a:spcPts val="0"/>
              </a:spcAft>
              <a:buNone/>
            </a:pPr>
            <a:r>
              <a:rPr lang="en-US" sz="2300"/>
              <a:t>“Vertical line graphs and understanding topography graphs were completely new to me, but the information and learning activities helped me learn about them quickly and I feel much more confident about reading these kinds of graphs in the future.”</a:t>
            </a:r>
            <a:endParaRPr sz="2300"/>
          </a:p>
        </p:txBody>
      </p:sp>
      <p:sp>
        <p:nvSpPr>
          <p:cNvPr id="479" name="Google Shape;479;g2bb059946fa_0_2"/>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sp>
        <p:nvSpPr>
          <p:cNvPr id="480" name="Google Shape;480;g2bb059946fa_0_2"/>
          <p:cNvSpPr txBox="1"/>
          <p:nvPr>
            <p:ph idx="11" type="ftr"/>
          </p:nvPr>
        </p:nvSpPr>
        <p:spPr>
          <a:xfrm>
            <a:off x="1877484" y="6356353"/>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5" name="Shape 485"/>
        <p:cNvGrpSpPr/>
        <p:nvPr/>
      </p:nvGrpSpPr>
      <p:grpSpPr>
        <a:xfrm>
          <a:off x="0" y="0"/>
          <a:ext cx="0" cy="0"/>
          <a:chOff x="0" y="0"/>
          <a:chExt cx="0" cy="0"/>
        </a:xfrm>
      </p:grpSpPr>
      <p:sp>
        <p:nvSpPr>
          <p:cNvPr id="486" name="Google Shape;486;g2bb14fefa51_0_8"/>
          <p:cNvSpPr txBox="1"/>
          <p:nvPr>
            <p:ph type="title"/>
          </p:nvPr>
        </p:nvSpPr>
        <p:spPr>
          <a:xfrm>
            <a:off x="838201" y="365126"/>
            <a:ext cx="10515600" cy="10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What Students Think after Lab 2!</a:t>
            </a:r>
            <a:endParaRPr/>
          </a:p>
        </p:txBody>
      </p:sp>
      <p:sp>
        <p:nvSpPr>
          <p:cNvPr id="487" name="Google Shape;487;g2bb14fefa51_0_8"/>
          <p:cNvSpPr txBox="1"/>
          <p:nvPr>
            <p:ph idx="1" type="body"/>
          </p:nvPr>
        </p:nvSpPr>
        <p:spPr>
          <a:xfrm>
            <a:off x="838201" y="1519517"/>
            <a:ext cx="10515600" cy="4437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sz="1400"/>
              <a:t>“I appreciated the lab because it allowed me to go through each of the different graphs and identify what data was being provided. The videos explaining the data were very helpful”</a:t>
            </a:r>
            <a:endParaRPr sz="1400"/>
          </a:p>
          <a:p>
            <a:pPr indent="0" lvl="0" marL="0" rtl="0" algn="l">
              <a:spcBef>
                <a:spcPts val="1000"/>
              </a:spcBef>
              <a:spcAft>
                <a:spcPts val="0"/>
              </a:spcAft>
              <a:buNone/>
            </a:pPr>
            <a:r>
              <a:rPr lang="en-US" sz="1400"/>
              <a:t>“Just the large amount of different graphs and having in-depth questions about them really helped me to get the hang of how to interpret them better.”</a:t>
            </a:r>
            <a:endParaRPr sz="1400"/>
          </a:p>
          <a:p>
            <a:pPr indent="0" lvl="0" marL="0" rtl="0" algn="l">
              <a:spcBef>
                <a:spcPts val="1000"/>
              </a:spcBef>
              <a:spcAft>
                <a:spcPts val="0"/>
              </a:spcAft>
              <a:buNone/>
            </a:pPr>
            <a:r>
              <a:rPr lang="en-US" sz="1400"/>
              <a:t>“I really like how everything is taught to you beforehand and can be used as a reference to make my own graph or answers certain questions. The practice questions are also very useful.”</a:t>
            </a:r>
            <a:endParaRPr sz="1400"/>
          </a:p>
          <a:p>
            <a:pPr indent="0" lvl="0" marL="0" rtl="0" algn="l">
              <a:spcBef>
                <a:spcPts val="1000"/>
              </a:spcBef>
              <a:spcAft>
                <a:spcPts val="0"/>
              </a:spcAft>
              <a:buNone/>
            </a:pPr>
            <a:r>
              <a:t/>
            </a:r>
            <a:endParaRPr sz="1400"/>
          </a:p>
          <a:p>
            <a:pPr indent="0" lvl="0" marL="0" rtl="0" algn="l">
              <a:spcBef>
                <a:spcPts val="1000"/>
              </a:spcBef>
              <a:spcAft>
                <a:spcPts val="0"/>
              </a:spcAft>
              <a:buNone/>
            </a:pPr>
            <a:r>
              <a:rPr lang="en-US" sz="1400"/>
              <a:t>“Vertical line graphs and understanding topography graphs were completely new to me, but the information and learning activities helped me learn about them quickly and I feel much more confident about reading these kinds of graphs in the future.</a:t>
            </a:r>
            <a:endParaRPr sz="1400"/>
          </a:p>
          <a:p>
            <a:pPr indent="0" lvl="0" marL="0" rtl="0" algn="l">
              <a:spcBef>
                <a:spcPts val="1000"/>
              </a:spcBef>
              <a:spcAft>
                <a:spcPts val="0"/>
              </a:spcAft>
              <a:buNone/>
            </a:pPr>
            <a:r>
              <a:t/>
            </a:r>
            <a:endParaRPr sz="1400"/>
          </a:p>
          <a:p>
            <a:pPr indent="0" lvl="0" marL="0" rtl="0" algn="l">
              <a:spcBef>
                <a:spcPts val="1000"/>
              </a:spcBef>
              <a:spcAft>
                <a:spcPts val="0"/>
              </a:spcAft>
              <a:buNone/>
            </a:pPr>
            <a:r>
              <a:rPr lang="en-US" sz="1400"/>
              <a:t>“I really liked the way the questions were worded, how each one lead into the other. I thought it was helpful that for the most part you had to get the previous question correct in order to understand the next one.”</a:t>
            </a:r>
            <a:endParaRPr sz="1400"/>
          </a:p>
          <a:p>
            <a:pPr indent="0" lvl="0" marL="0" rtl="0" algn="l">
              <a:spcBef>
                <a:spcPts val="1000"/>
              </a:spcBef>
              <a:spcAft>
                <a:spcPts val="0"/>
              </a:spcAft>
              <a:buNone/>
            </a:pPr>
            <a:r>
              <a:rPr lang="en-US" sz="1400"/>
              <a:t>“For me, the guiding questions honestly allowed me to get better primarily because they allowed me to know where to look for what in the graphs, and gave me a better understanding of them.”</a:t>
            </a:r>
            <a:endParaRPr sz="1400"/>
          </a:p>
          <a:p>
            <a:pPr indent="0" lvl="0" marL="0" rtl="0" algn="l">
              <a:spcBef>
                <a:spcPts val="1000"/>
              </a:spcBef>
              <a:spcAft>
                <a:spcPts val="0"/>
              </a:spcAft>
              <a:buNone/>
            </a:pPr>
            <a:r>
              <a:rPr lang="en-US" sz="1400"/>
              <a:t>“Vertical line graphs and understanding topography graphs were completely new to me, but the information and learning activities helped me learn about them quickly and I feel much more confident about reading these kinds of graphs in the future.”</a:t>
            </a:r>
            <a:endParaRPr sz="1400"/>
          </a:p>
        </p:txBody>
      </p:sp>
      <p:sp>
        <p:nvSpPr>
          <p:cNvPr id="488" name="Google Shape;488;g2bb14fefa51_0_8"/>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bb14fefa51_0_19"/>
          <p:cNvSpPr txBox="1"/>
          <p:nvPr>
            <p:ph type="title"/>
          </p:nvPr>
        </p:nvSpPr>
        <p:spPr>
          <a:xfrm>
            <a:off x="838201" y="365126"/>
            <a:ext cx="10515600" cy="10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OOI Data Labs Project Goals</a:t>
            </a:r>
            <a:endParaRPr/>
          </a:p>
        </p:txBody>
      </p:sp>
      <p:sp>
        <p:nvSpPr>
          <p:cNvPr id="192" name="Google Shape;192;g2bb14fefa51_0_19"/>
          <p:cNvSpPr txBox="1"/>
          <p:nvPr>
            <p:ph idx="1" type="body"/>
          </p:nvPr>
        </p:nvSpPr>
        <p:spPr>
          <a:xfrm>
            <a:off x="838201" y="1519517"/>
            <a:ext cx="10515600" cy="44376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Font typeface="Arial"/>
              <a:buAutoNum type="arabicPeriod"/>
            </a:pPr>
            <a:r>
              <a:rPr lang="en-US">
                <a:latin typeface="Arial"/>
                <a:ea typeface="Arial"/>
                <a:cs typeface="Arial"/>
                <a:sym typeface="Arial"/>
              </a:rPr>
              <a:t>Address the challenges of teaching with data &amp; </a:t>
            </a:r>
            <a:r>
              <a:rPr b="1" lang="en-US">
                <a:latin typeface="Arial"/>
                <a:ea typeface="Arial"/>
                <a:cs typeface="Arial"/>
                <a:sym typeface="Arial"/>
              </a:rPr>
              <a:t>support opportunities for professors and undergraduates to become more expert users of authentic ocean data.</a:t>
            </a:r>
            <a:endParaRPr b="1">
              <a:latin typeface="Arial"/>
              <a:ea typeface="Arial"/>
              <a:cs typeface="Arial"/>
              <a:sym typeface="Arial"/>
            </a:endParaRPr>
          </a:p>
          <a:p>
            <a:pPr indent="0" lvl="0" marL="457200" rtl="0" algn="l">
              <a:lnSpc>
                <a:spcPct val="115000"/>
              </a:lnSpc>
              <a:spcBef>
                <a:spcPts val="0"/>
              </a:spcBef>
              <a:spcAft>
                <a:spcPts val="0"/>
              </a:spcAft>
              <a:buNone/>
            </a:pPr>
            <a:r>
              <a:t/>
            </a:r>
            <a:endParaRPr b="1">
              <a:latin typeface="Arial"/>
              <a:ea typeface="Arial"/>
              <a:cs typeface="Arial"/>
              <a:sym typeface="Arial"/>
            </a:endParaRPr>
          </a:p>
          <a:p>
            <a:pPr indent="-406400" lvl="0" marL="457200" rtl="0" algn="l">
              <a:lnSpc>
                <a:spcPct val="115000"/>
              </a:lnSpc>
              <a:spcBef>
                <a:spcPts val="0"/>
              </a:spcBef>
              <a:spcAft>
                <a:spcPts val="0"/>
              </a:spcAft>
              <a:buSzPts val="2800"/>
              <a:buFont typeface="Arial"/>
              <a:buAutoNum type="arabicPeriod"/>
            </a:pPr>
            <a:r>
              <a:rPr lang="en-US">
                <a:latin typeface="Arial"/>
                <a:ea typeface="Arial"/>
                <a:cs typeface="Arial"/>
                <a:sym typeface="Arial"/>
              </a:rPr>
              <a:t>Increase </a:t>
            </a:r>
            <a:r>
              <a:rPr b="1" lang="en-US">
                <a:latin typeface="Arial"/>
                <a:ea typeface="Arial"/>
                <a:cs typeface="Arial"/>
                <a:sym typeface="Arial"/>
              </a:rPr>
              <a:t>student engagemen</a:t>
            </a:r>
            <a:r>
              <a:rPr lang="en-US">
                <a:latin typeface="Arial"/>
                <a:ea typeface="Arial"/>
                <a:cs typeface="Arial"/>
                <a:sym typeface="Arial"/>
              </a:rPr>
              <a:t>t and understanding of core concepts through use of OOI data</a:t>
            </a:r>
            <a:endParaRPr b="1">
              <a:latin typeface="Arial"/>
              <a:ea typeface="Arial"/>
              <a:cs typeface="Arial"/>
              <a:sym typeface="Arial"/>
            </a:endParaRPr>
          </a:p>
          <a:p>
            <a:pPr indent="0" lvl="0" marL="0" rtl="0" algn="l">
              <a:spcBef>
                <a:spcPts val="100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rPr b="1" lang="en-US" sz="3200">
                <a:latin typeface="Arial"/>
                <a:ea typeface="Arial"/>
                <a:cs typeface="Arial"/>
                <a:sym typeface="Arial"/>
              </a:rPr>
              <a:t>http://datalab.marine.rutgers.edu</a:t>
            </a:r>
            <a:endParaRPr b="1" sz="3200">
              <a:latin typeface="Arial"/>
              <a:ea typeface="Arial"/>
              <a:cs typeface="Arial"/>
              <a:sym typeface="Arial"/>
            </a:endParaRPr>
          </a:p>
          <a:p>
            <a:pPr indent="0" lvl="0" marL="0" rtl="0" algn="l">
              <a:spcBef>
                <a:spcPts val="1000"/>
              </a:spcBef>
              <a:spcAft>
                <a:spcPts val="0"/>
              </a:spcAft>
              <a:buNone/>
            </a:pPr>
            <a:r>
              <a:t/>
            </a:r>
            <a:endParaRPr/>
          </a:p>
        </p:txBody>
      </p:sp>
      <p:sp>
        <p:nvSpPr>
          <p:cNvPr id="193" name="Google Shape;193;g2bb14fefa51_0_19"/>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sp>
        <p:nvSpPr>
          <p:cNvPr id="194" name="Google Shape;194;g2bb14fefa51_0_19"/>
          <p:cNvSpPr txBox="1"/>
          <p:nvPr>
            <p:ph idx="11" type="ftr"/>
          </p:nvPr>
        </p:nvSpPr>
        <p:spPr>
          <a:xfrm>
            <a:off x="1706584" y="6389803"/>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bb14fefa51_0_0"/>
          <p:cNvSpPr txBox="1"/>
          <p:nvPr>
            <p:ph type="title"/>
          </p:nvPr>
        </p:nvSpPr>
        <p:spPr>
          <a:xfrm>
            <a:off x="838201" y="365126"/>
            <a:ext cx="10515600" cy="10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End-of-semester student comment</a:t>
            </a:r>
            <a:endParaRPr/>
          </a:p>
        </p:txBody>
      </p:sp>
      <p:sp>
        <p:nvSpPr>
          <p:cNvPr id="495" name="Google Shape;495;g2bb14fefa51_0_0"/>
          <p:cNvSpPr txBox="1"/>
          <p:nvPr>
            <p:ph idx="1" type="body"/>
          </p:nvPr>
        </p:nvSpPr>
        <p:spPr>
          <a:xfrm>
            <a:off x="838200" y="1856012"/>
            <a:ext cx="10515600" cy="41010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sz="3700">
                <a:latin typeface="Calibri"/>
                <a:ea typeface="Calibri"/>
                <a:cs typeface="Calibri"/>
                <a:sym typeface="Calibri"/>
              </a:rPr>
              <a:t>“The most important skill I learned from this class was reading and analyzing graphs. In every class, homework, and test, [professor] included graphs and taught us how to analyze them. I notice in my other science classes that it is so much easier for me to analyze graphs, and I can do it lightning quick too.”</a:t>
            </a:r>
            <a:endParaRPr sz="2100"/>
          </a:p>
        </p:txBody>
      </p:sp>
      <p:sp>
        <p:nvSpPr>
          <p:cNvPr id="496" name="Google Shape;496;g2bb14fefa51_0_0"/>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sp>
        <p:nvSpPr>
          <p:cNvPr id="497" name="Google Shape;497;g2bb14fefa51_0_0"/>
          <p:cNvSpPr txBox="1"/>
          <p:nvPr>
            <p:ph idx="11" type="ftr"/>
          </p:nvPr>
        </p:nvSpPr>
        <p:spPr>
          <a:xfrm>
            <a:off x="1877484" y="6356353"/>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2bafe1fffd2_0_7"/>
          <p:cNvSpPr txBox="1"/>
          <p:nvPr>
            <p:ph idx="1" type="subTitle"/>
          </p:nvPr>
        </p:nvSpPr>
        <p:spPr>
          <a:xfrm>
            <a:off x="1524000" y="3602040"/>
            <a:ext cx="9144000" cy="16557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t/>
            </a:r>
            <a:endParaRPr/>
          </a:p>
        </p:txBody>
      </p:sp>
      <p:sp>
        <p:nvSpPr>
          <p:cNvPr id="504" name="Google Shape;504;g2bafe1fffd2_0_7"/>
          <p:cNvSpPr txBox="1"/>
          <p:nvPr>
            <p:ph type="ctrTitle"/>
          </p:nvPr>
        </p:nvSpPr>
        <p:spPr>
          <a:xfrm>
            <a:off x="1524000" y="1122362"/>
            <a:ext cx="9144000" cy="238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Group Reflection</a:t>
            </a:r>
            <a:endParaRPr/>
          </a:p>
        </p:txBody>
      </p:sp>
      <p:sp>
        <p:nvSpPr>
          <p:cNvPr id="505" name="Google Shape;505;g2bafe1fffd2_0_7"/>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sp>
        <p:nvSpPr>
          <p:cNvPr id="506" name="Google Shape;506;g2bafe1fffd2_0_7"/>
          <p:cNvSpPr txBox="1"/>
          <p:nvPr>
            <p:ph idx="11" type="ftr"/>
          </p:nvPr>
        </p:nvSpPr>
        <p:spPr>
          <a:xfrm>
            <a:off x="1877484" y="6356353"/>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2bafe1fffd2_0_14"/>
          <p:cNvSpPr txBox="1"/>
          <p:nvPr>
            <p:ph type="title"/>
          </p:nvPr>
        </p:nvSpPr>
        <p:spPr>
          <a:xfrm>
            <a:off x="838201" y="365126"/>
            <a:ext cx="10515600" cy="1060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rPr lang="en-US"/>
              <a:t>Questions for reflection</a:t>
            </a:r>
            <a:endParaRPr/>
          </a:p>
        </p:txBody>
      </p:sp>
      <p:sp>
        <p:nvSpPr>
          <p:cNvPr id="512" name="Google Shape;512;g2bafe1fffd2_0_14"/>
          <p:cNvSpPr txBox="1"/>
          <p:nvPr>
            <p:ph idx="1" type="body"/>
          </p:nvPr>
        </p:nvSpPr>
        <p:spPr>
          <a:xfrm>
            <a:off x="579600" y="1766075"/>
            <a:ext cx="11091300" cy="4256400"/>
          </a:xfrm>
          <a:prstGeom prst="rect">
            <a:avLst/>
          </a:prstGeom>
          <a:noFill/>
          <a:ln>
            <a:noFill/>
          </a:ln>
        </p:spPr>
        <p:txBody>
          <a:bodyPr anchorCtr="0" anchor="t" bIns="91425" lIns="91425" spcFirstLastPara="1" rIns="91425" wrap="square" tIns="91425">
            <a:noAutofit/>
          </a:bodyPr>
          <a:lstStyle/>
          <a:p>
            <a:pPr indent="-400050" lvl="0" marL="457200" rtl="0" algn="l">
              <a:lnSpc>
                <a:spcPct val="100000"/>
              </a:lnSpc>
              <a:spcBef>
                <a:spcPts val="0"/>
              </a:spcBef>
              <a:spcAft>
                <a:spcPts val="0"/>
              </a:spcAft>
              <a:buSzPts val="2700"/>
              <a:buFont typeface="Cambria"/>
              <a:buAutoNum type="arabicPeriod"/>
            </a:pPr>
            <a:r>
              <a:rPr lang="en-US" sz="2700"/>
              <a:t>How will you use OOI data into your classes, activities, and/or undergraduate research?</a:t>
            </a:r>
            <a:endParaRPr sz="2700"/>
          </a:p>
          <a:p>
            <a:pPr indent="0" lvl="0" marL="457200" rtl="0" algn="l">
              <a:lnSpc>
                <a:spcPct val="100000"/>
              </a:lnSpc>
              <a:spcBef>
                <a:spcPts val="0"/>
              </a:spcBef>
              <a:spcAft>
                <a:spcPts val="0"/>
              </a:spcAft>
              <a:buNone/>
            </a:pPr>
            <a:r>
              <a:t/>
            </a:r>
            <a:endParaRPr sz="2700"/>
          </a:p>
          <a:p>
            <a:pPr indent="-400050" lvl="0" marL="457200" rtl="0" algn="l">
              <a:lnSpc>
                <a:spcPct val="100000"/>
              </a:lnSpc>
              <a:spcBef>
                <a:spcPts val="0"/>
              </a:spcBef>
              <a:spcAft>
                <a:spcPts val="0"/>
              </a:spcAft>
              <a:buSzPts val="2700"/>
              <a:buFont typeface="Cambria"/>
              <a:buAutoNum type="arabicPeriod"/>
            </a:pPr>
            <a:r>
              <a:rPr lang="en-US" sz="2700"/>
              <a:t>What are the challenges you have experienced or anticipate for working with students on data literacy?</a:t>
            </a:r>
            <a:endParaRPr sz="2700"/>
          </a:p>
          <a:p>
            <a:pPr indent="0" lvl="0" marL="457200" rtl="0" algn="l">
              <a:lnSpc>
                <a:spcPct val="100000"/>
              </a:lnSpc>
              <a:spcBef>
                <a:spcPts val="0"/>
              </a:spcBef>
              <a:spcAft>
                <a:spcPts val="0"/>
              </a:spcAft>
              <a:buNone/>
            </a:pPr>
            <a:r>
              <a:t/>
            </a:r>
            <a:endParaRPr sz="2700"/>
          </a:p>
          <a:p>
            <a:pPr indent="-400050" lvl="0" marL="457200" rtl="0" algn="l">
              <a:lnSpc>
                <a:spcPct val="100000"/>
              </a:lnSpc>
              <a:spcBef>
                <a:spcPts val="0"/>
              </a:spcBef>
              <a:spcAft>
                <a:spcPts val="0"/>
              </a:spcAft>
              <a:buSzPts val="2700"/>
              <a:buFont typeface="Cambria"/>
              <a:buAutoNum type="arabicPeriod"/>
            </a:pPr>
            <a:r>
              <a:rPr lang="en-US" sz="2700"/>
              <a:t>What other opportunities do you see to enrich your teaching with OOI data?  (e.g. your research, student research, data science / programming skill building)</a:t>
            </a:r>
            <a:endParaRPr sz="5700"/>
          </a:p>
        </p:txBody>
      </p:sp>
      <p:sp>
        <p:nvSpPr>
          <p:cNvPr id="513" name="Google Shape;513;g2bafe1fffd2_0_14"/>
          <p:cNvSpPr txBox="1"/>
          <p:nvPr>
            <p:ph idx="11" type="ftr"/>
          </p:nvPr>
        </p:nvSpPr>
        <p:spPr>
          <a:xfrm>
            <a:off x="1877484" y="6356353"/>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2bad73f3158_1_10"/>
          <p:cNvSpPr txBox="1"/>
          <p:nvPr>
            <p:ph idx="1" type="subTitle"/>
          </p:nvPr>
        </p:nvSpPr>
        <p:spPr>
          <a:xfrm>
            <a:off x="1524000" y="3768874"/>
            <a:ext cx="9144000" cy="14889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rPr lang="en-US" sz="2700"/>
              <a:t>Use the worksheet provided on the workshop agenda website to plan how you will incorporate a data activity into one of your courses</a:t>
            </a:r>
            <a:endParaRPr sz="2700"/>
          </a:p>
        </p:txBody>
      </p:sp>
      <p:sp>
        <p:nvSpPr>
          <p:cNvPr id="520" name="Google Shape;520;g2bad73f3158_1_10"/>
          <p:cNvSpPr txBox="1"/>
          <p:nvPr>
            <p:ph type="ctrTitle"/>
          </p:nvPr>
        </p:nvSpPr>
        <p:spPr>
          <a:xfrm>
            <a:off x="1524000" y="1122357"/>
            <a:ext cx="9144000" cy="104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Implementation Planning</a:t>
            </a:r>
            <a:endParaRPr/>
          </a:p>
        </p:txBody>
      </p:sp>
      <p:sp>
        <p:nvSpPr>
          <p:cNvPr id="521" name="Google Shape;521;g2bad73f3158_1_10"/>
          <p:cNvSpPr txBox="1"/>
          <p:nvPr>
            <p:ph idx="11" type="ftr"/>
          </p:nvPr>
        </p:nvSpPr>
        <p:spPr>
          <a:xfrm>
            <a:off x="1434140" y="6173790"/>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pic>
        <p:nvPicPr>
          <p:cNvPr id="522" name="Google Shape;522;g2bad73f3158_1_10"/>
          <p:cNvPicPr preferRelativeResize="0"/>
          <p:nvPr/>
        </p:nvPicPr>
        <p:blipFill>
          <a:blip r:embed="rId3">
            <a:alphaModFix/>
          </a:blip>
          <a:stretch>
            <a:fillRect/>
          </a:stretch>
        </p:blipFill>
        <p:spPr>
          <a:xfrm>
            <a:off x="10667650" y="425825"/>
            <a:ext cx="1300225" cy="1300225"/>
          </a:xfrm>
          <a:prstGeom prst="rect">
            <a:avLst/>
          </a:prstGeom>
          <a:noFill/>
          <a:ln>
            <a:noFill/>
          </a:ln>
        </p:spPr>
      </p:pic>
      <p:sp>
        <p:nvSpPr>
          <p:cNvPr id="523" name="Google Shape;523;g2bad73f3158_1_10"/>
          <p:cNvSpPr txBox="1"/>
          <p:nvPr/>
        </p:nvSpPr>
        <p:spPr>
          <a:xfrm>
            <a:off x="10682950" y="1867650"/>
            <a:ext cx="1356000" cy="10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lt1"/>
                </a:solidFill>
                <a:latin typeface="Cambria"/>
                <a:ea typeface="Cambria"/>
                <a:cs typeface="Cambria"/>
                <a:sym typeface="Cambria"/>
              </a:rPr>
              <a:t>Link to Agenda</a:t>
            </a:r>
            <a:endParaRPr sz="2800">
              <a:solidFill>
                <a:schemeClr val="lt1"/>
              </a:solidFill>
              <a:latin typeface="Cambria"/>
              <a:ea typeface="Cambria"/>
              <a:cs typeface="Cambria"/>
              <a:sym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2bad73f3158_1_17"/>
          <p:cNvSpPr txBox="1"/>
          <p:nvPr>
            <p:ph idx="1" type="subTitle"/>
          </p:nvPr>
        </p:nvSpPr>
        <p:spPr>
          <a:xfrm>
            <a:off x="1524000" y="3602040"/>
            <a:ext cx="9144000" cy="16557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t/>
            </a:r>
            <a:endParaRPr/>
          </a:p>
        </p:txBody>
      </p:sp>
      <p:sp>
        <p:nvSpPr>
          <p:cNvPr id="530" name="Google Shape;530;g2bad73f3158_1_17"/>
          <p:cNvSpPr txBox="1"/>
          <p:nvPr>
            <p:ph type="ctrTitle"/>
          </p:nvPr>
        </p:nvSpPr>
        <p:spPr>
          <a:xfrm>
            <a:off x="1524000" y="1122362"/>
            <a:ext cx="9144000" cy="238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Reflection and Evaluation</a:t>
            </a:r>
            <a:endParaRPr/>
          </a:p>
        </p:txBody>
      </p:sp>
      <p:sp>
        <p:nvSpPr>
          <p:cNvPr id="531" name="Google Shape;531;g2bad73f3158_1_17"/>
          <p:cNvSpPr txBox="1"/>
          <p:nvPr>
            <p:ph idx="11" type="ftr"/>
          </p:nvPr>
        </p:nvSpPr>
        <p:spPr>
          <a:xfrm>
            <a:off x="1434140" y="6173790"/>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2699847d79f_0_0"/>
          <p:cNvSpPr txBox="1"/>
          <p:nvPr>
            <p:ph type="title"/>
          </p:nvPr>
        </p:nvSpPr>
        <p:spPr>
          <a:xfrm>
            <a:off x="838201" y="365126"/>
            <a:ext cx="10515600" cy="10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Next Steps: Data Labs 2023-2025</a:t>
            </a:r>
            <a:endParaRPr/>
          </a:p>
        </p:txBody>
      </p:sp>
      <p:sp>
        <p:nvSpPr>
          <p:cNvPr id="538" name="Google Shape;538;g2699847d79f_0_0"/>
          <p:cNvSpPr txBox="1"/>
          <p:nvPr>
            <p:ph idx="1" type="body"/>
          </p:nvPr>
        </p:nvSpPr>
        <p:spPr>
          <a:xfrm>
            <a:off x="538800" y="1284075"/>
            <a:ext cx="11044500" cy="46413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b="1" lang="en-US" sz="3000"/>
              <a:t>Project Goals</a:t>
            </a:r>
            <a:endParaRPr b="1" sz="3000"/>
          </a:p>
          <a:p>
            <a:pPr indent="0" lvl="0" marL="0" rtl="0" algn="l">
              <a:spcBef>
                <a:spcPts val="1000"/>
              </a:spcBef>
              <a:spcAft>
                <a:spcPts val="0"/>
              </a:spcAft>
              <a:buClr>
                <a:schemeClr val="dk1"/>
              </a:buClr>
              <a:buSzPts val="1100"/>
              <a:buFont typeface="Arial"/>
              <a:buNone/>
            </a:pPr>
            <a:r>
              <a:rPr lang="en-US" sz="3200"/>
              <a:t>Continue to build and support the OOI educator community</a:t>
            </a:r>
            <a:endParaRPr sz="3200"/>
          </a:p>
          <a:p>
            <a:pPr indent="-406400" lvl="0" marL="914400" rtl="0" algn="l">
              <a:spcBef>
                <a:spcPts val="500"/>
              </a:spcBef>
              <a:spcAft>
                <a:spcPts val="0"/>
              </a:spcAft>
              <a:buSzPts val="2800"/>
              <a:buFont typeface="Cambria"/>
              <a:buChar char="●"/>
            </a:pPr>
            <a:r>
              <a:rPr lang="en-US"/>
              <a:t>Especially MSI, 2YC, PUI and R2</a:t>
            </a:r>
            <a:endParaRPr/>
          </a:p>
          <a:p>
            <a:pPr indent="-406400" lvl="0" marL="914400" rtl="0" algn="l">
              <a:spcBef>
                <a:spcPts val="0"/>
              </a:spcBef>
              <a:spcAft>
                <a:spcPts val="0"/>
              </a:spcAft>
              <a:buSzPts val="2800"/>
              <a:buFont typeface="Cambria"/>
              <a:buChar char="●"/>
            </a:pPr>
            <a:r>
              <a:rPr lang="en-US"/>
              <a:t>Special focus on the Mid Atlantic	</a:t>
            </a:r>
            <a:endParaRPr/>
          </a:p>
          <a:p>
            <a:pPr indent="0" lvl="0" marL="0" rtl="0" algn="l">
              <a:spcBef>
                <a:spcPts val="1000"/>
              </a:spcBef>
              <a:spcAft>
                <a:spcPts val="0"/>
              </a:spcAft>
              <a:buClr>
                <a:schemeClr val="dk1"/>
              </a:buClr>
              <a:buSzPts val="1100"/>
              <a:buFont typeface="Arial"/>
              <a:buNone/>
            </a:pPr>
            <a:r>
              <a:t/>
            </a:r>
            <a:endParaRPr sz="2600"/>
          </a:p>
          <a:p>
            <a:pPr indent="0" lvl="0" marL="0" rtl="0" algn="l">
              <a:spcBef>
                <a:spcPts val="1000"/>
              </a:spcBef>
              <a:spcAft>
                <a:spcPts val="0"/>
              </a:spcAft>
              <a:buClr>
                <a:schemeClr val="dk1"/>
              </a:buClr>
              <a:buSzPts val="1100"/>
              <a:buFont typeface="Arial"/>
              <a:buNone/>
            </a:pPr>
            <a:r>
              <a:rPr lang="en-US" sz="3200"/>
              <a:t>Develop “next level” activities</a:t>
            </a:r>
            <a:endParaRPr sz="3200"/>
          </a:p>
          <a:p>
            <a:pPr indent="-406400" lvl="0" marL="914400" rtl="0" algn="l">
              <a:spcBef>
                <a:spcPts val="500"/>
              </a:spcBef>
              <a:spcAft>
                <a:spcPts val="0"/>
              </a:spcAft>
              <a:buSzPts val="2800"/>
              <a:buFont typeface="Cambria"/>
              <a:buChar char="●"/>
            </a:pPr>
            <a:r>
              <a:rPr lang="en-US"/>
              <a:t>Fill in gaps in the existing OOI Data Labs manual</a:t>
            </a:r>
            <a:endParaRPr/>
          </a:p>
          <a:p>
            <a:pPr indent="-406400" lvl="0" marL="914400" rtl="0" algn="l">
              <a:spcBef>
                <a:spcPts val="0"/>
              </a:spcBef>
              <a:spcAft>
                <a:spcPts val="0"/>
              </a:spcAft>
              <a:buSzPts val="2800"/>
              <a:buFont typeface="Cambria"/>
              <a:buChar char="●"/>
            </a:pPr>
            <a:r>
              <a:rPr lang="en-US"/>
              <a:t>Domain-specific and level-appropriate programming notebook-based activities</a:t>
            </a:r>
            <a:endParaRPr/>
          </a:p>
          <a:p>
            <a:pPr indent="0" lvl="0" marL="0" rtl="0" algn="l">
              <a:spcBef>
                <a:spcPts val="1000"/>
              </a:spcBef>
              <a:spcAft>
                <a:spcPts val="0"/>
              </a:spcAft>
              <a:buNone/>
            </a:pPr>
            <a:r>
              <a:t/>
            </a:r>
            <a:endParaRPr/>
          </a:p>
        </p:txBody>
      </p:sp>
      <p:sp>
        <p:nvSpPr>
          <p:cNvPr id="539" name="Google Shape;539;g2699847d79f_0_0"/>
          <p:cNvSpPr txBox="1"/>
          <p:nvPr>
            <p:ph idx="11" type="ftr"/>
          </p:nvPr>
        </p:nvSpPr>
        <p:spPr>
          <a:xfrm>
            <a:off x="1877484" y="6356353"/>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2bafe1fffd2_0_20"/>
          <p:cNvSpPr txBox="1"/>
          <p:nvPr>
            <p:ph type="title"/>
          </p:nvPr>
        </p:nvSpPr>
        <p:spPr>
          <a:xfrm>
            <a:off x="838201" y="365126"/>
            <a:ext cx="10515600" cy="10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Workshop Evaluation</a:t>
            </a:r>
            <a:endParaRPr/>
          </a:p>
        </p:txBody>
      </p:sp>
      <p:sp>
        <p:nvSpPr>
          <p:cNvPr id="546" name="Google Shape;546;g2bafe1fffd2_0_20"/>
          <p:cNvSpPr txBox="1"/>
          <p:nvPr>
            <p:ph idx="1" type="body"/>
          </p:nvPr>
        </p:nvSpPr>
        <p:spPr>
          <a:xfrm>
            <a:off x="838201" y="1519517"/>
            <a:ext cx="10515600" cy="4437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Check your email for evaluation link from </a:t>
            </a:r>
            <a:r>
              <a:rPr lang="en-US"/>
              <a:t>Qualtrics</a:t>
            </a:r>
            <a:r>
              <a:rPr lang="en-US"/>
              <a:t> or Kristen O’Connell</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We thank you for your participation in the workshop today!</a:t>
            </a:r>
            <a:endParaRPr/>
          </a:p>
        </p:txBody>
      </p:sp>
      <p:sp>
        <p:nvSpPr>
          <p:cNvPr id="547" name="Google Shape;547;g2bafe1fffd2_0_20"/>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
          <p:cNvSpPr txBox="1"/>
          <p:nvPr/>
        </p:nvSpPr>
        <p:spPr>
          <a:xfrm>
            <a:off x="6636049" y="3751783"/>
            <a:ext cx="2663609" cy="2044591"/>
          </a:xfrm>
          <a:prstGeom prst="rect">
            <a:avLst/>
          </a:prstGeom>
          <a:solidFill>
            <a:srgbClr val="14396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 name="Google Shape;200;p2"/>
          <p:cNvSpPr txBox="1"/>
          <p:nvPr>
            <p:ph type="title"/>
          </p:nvPr>
        </p:nvSpPr>
        <p:spPr>
          <a:xfrm>
            <a:off x="2390262" y="251961"/>
            <a:ext cx="8491574" cy="910818"/>
          </a:xfrm>
          <a:prstGeom prst="rect">
            <a:avLst/>
          </a:prstGeom>
          <a:noFill/>
          <a:ln>
            <a:noFill/>
          </a:ln>
        </p:spPr>
        <p:txBody>
          <a:bodyPr anchorCtr="0" anchor="ctr" bIns="91425" lIns="91425" spcFirstLastPara="1" rIns="91425" wrap="square" tIns="91425">
            <a:normAutofit/>
          </a:bodyPr>
          <a:lstStyle/>
          <a:p>
            <a:pPr indent="0" lvl="0" marL="0" marR="0" rtl="0" algn="l">
              <a:lnSpc>
                <a:spcPct val="90000"/>
              </a:lnSpc>
              <a:spcBef>
                <a:spcPts val="0"/>
              </a:spcBef>
              <a:spcAft>
                <a:spcPts val="0"/>
              </a:spcAft>
              <a:buClr>
                <a:schemeClr val="dk1"/>
              </a:buClr>
              <a:buSzPts val="4400"/>
              <a:buFont typeface="Calibri"/>
              <a:buNone/>
            </a:pPr>
            <a:r>
              <a:rPr lang="en-US"/>
              <a:t>Data Labs Project Team</a:t>
            </a:r>
            <a:endParaRPr/>
          </a:p>
        </p:txBody>
      </p:sp>
      <p:sp>
        <p:nvSpPr>
          <p:cNvPr id="201" name="Google Shape;201;p2"/>
          <p:cNvSpPr txBox="1"/>
          <p:nvPr>
            <p:ph idx="11" type="ftr"/>
          </p:nvPr>
        </p:nvSpPr>
        <p:spPr>
          <a:xfrm>
            <a:off x="1349189" y="6356350"/>
            <a:ext cx="2926976" cy="365125"/>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0" lang="en-US" sz="1200" u="none">
                <a:solidFill>
                  <a:srgbClr val="FFFFFF"/>
                </a:solidFill>
                <a:latin typeface="Arial"/>
                <a:ea typeface="Arial"/>
                <a:cs typeface="Arial"/>
                <a:sym typeface="Arial"/>
              </a:rPr>
              <a:t>OSM 2024</a:t>
            </a:r>
            <a:endParaRPr b="0" sz="1200" u="none">
              <a:solidFill>
                <a:schemeClr val="lt1"/>
              </a:solidFill>
              <a:latin typeface="Arial"/>
              <a:ea typeface="Arial"/>
              <a:cs typeface="Arial"/>
              <a:sym typeface="Arial"/>
            </a:endParaRPr>
          </a:p>
        </p:txBody>
      </p:sp>
      <p:sp>
        <p:nvSpPr>
          <p:cNvPr id="202" name="Google Shape;202;p2"/>
          <p:cNvSpPr txBox="1"/>
          <p:nvPr>
            <p:ph idx="12" type="sldNum"/>
          </p:nvPr>
        </p:nvSpPr>
        <p:spPr>
          <a:xfrm>
            <a:off x="9541564" y="6356350"/>
            <a:ext cx="1812235" cy="365125"/>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chemeClr val="lt1"/>
              </a:buClr>
              <a:buSzPts val="1100"/>
              <a:buFont typeface="Cambria"/>
              <a:buNone/>
            </a:pPr>
            <a:fld id="{00000000-1234-1234-1234-123412341234}" type="slidenum">
              <a:rPr b="0" i="0" lang="en-US" sz="1100" u="none" cap="none" strike="noStrike">
                <a:solidFill>
                  <a:schemeClr val="lt1"/>
                </a:solidFill>
                <a:latin typeface="Cambria"/>
                <a:ea typeface="Cambria"/>
                <a:cs typeface="Cambria"/>
                <a:sym typeface="Cambria"/>
              </a:rPr>
              <a:t>‹#›</a:t>
            </a:fld>
            <a:endParaRPr b="0" i="0" sz="1100" u="none" cap="none" strike="noStrike">
              <a:solidFill>
                <a:schemeClr val="lt1"/>
              </a:solidFill>
              <a:latin typeface="Cambria"/>
              <a:ea typeface="Cambria"/>
              <a:cs typeface="Cambria"/>
              <a:sym typeface="Cambria"/>
            </a:endParaRPr>
          </a:p>
        </p:txBody>
      </p:sp>
      <p:pic>
        <p:nvPicPr>
          <p:cNvPr id="203" name="Google Shape;203;p2"/>
          <p:cNvPicPr preferRelativeResize="0"/>
          <p:nvPr/>
        </p:nvPicPr>
        <p:blipFill rotWithShape="1">
          <a:blip r:embed="rId3">
            <a:alphaModFix/>
          </a:blip>
          <a:srcRect b="0" l="0" r="0" t="0"/>
          <a:stretch/>
        </p:blipFill>
        <p:spPr>
          <a:xfrm>
            <a:off x="275490" y="0"/>
            <a:ext cx="1073699" cy="1073699"/>
          </a:xfrm>
          <a:prstGeom prst="rect">
            <a:avLst/>
          </a:prstGeom>
          <a:noFill/>
          <a:ln>
            <a:noFill/>
          </a:ln>
        </p:spPr>
      </p:pic>
      <p:sp>
        <p:nvSpPr>
          <p:cNvPr id="204" name="Google Shape;204;p2"/>
          <p:cNvSpPr txBox="1"/>
          <p:nvPr/>
        </p:nvSpPr>
        <p:spPr>
          <a:xfrm>
            <a:off x="9382653" y="1058143"/>
            <a:ext cx="2743784" cy="2544956"/>
          </a:xfrm>
          <a:prstGeom prst="rect">
            <a:avLst/>
          </a:prstGeom>
          <a:solidFill>
            <a:srgbClr val="14396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2"/>
          <p:cNvSpPr txBox="1"/>
          <p:nvPr/>
        </p:nvSpPr>
        <p:spPr>
          <a:xfrm>
            <a:off x="5075650" y="1104377"/>
            <a:ext cx="2802600" cy="2265000"/>
          </a:xfrm>
          <a:prstGeom prst="rect">
            <a:avLst/>
          </a:prstGeom>
          <a:solidFill>
            <a:srgbClr val="1439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2"/>
          <p:cNvSpPr txBox="1"/>
          <p:nvPr/>
        </p:nvSpPr>
        <p:spPr>
          <a:xfrm>
            <a:off x="2113800" y="3888901"/>
            <a:ext cx="2802600" cy="2034600"/>
          </a:xfrm>
          <a:prstGeom prst="rect">
            <a:avLst/>
          </a:prstGeom>
          <a:solidFill>
            <a:srgbClr val="1439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2"/>
          <p:cNvSpPr txBox="1"/>
          <p:nvPr/>
        </p:nvSpPr>
        <p:spPr>
          <a:xfrm>
            <a:off x="-8310" y="1064315"/>
            <a:ext cx="4020061" cy="2435920"/>
          </a:xfrm>
          <a:prstGeom prst="rect">
            <a:avLst/>
          </a:prstGeom>
          <a:solidFill>
            <a:srgbClr val="14396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208" name="Google Shape;208;p2"/>
          <p:cNvPicPr preferRelativeResize="0"/>
          <p:nvPr/>
        </p:nvPicPr>
        <p:blipFill rotWithShape="1">
          <a:blip r:embed="rId4">
            <a:alphaModFix/>
          </a:blip>
          <a:srcRect b="0" l="0" r="0" t="0"/>
          <a:stretch/>
        </p:blipFill>
        <p:spPr>
          <a:xfrm>
            <a:off x="2551271" y="4084094"/>
            <a:ext cx="1927777" cy="1891501"/>
          </a:xfrm>
          <a:prstGeom prst="rect">
            <a:avLst/>
          </a:prstGeom>
          <a:noFill/>
          <a:ln>
            <a:noFill/>
          </a:ln>
        </p:spPr>
      </p:pic>
      <p:pic>
        <p:nvPicPr>
          <p:cNvPr id="209" name="Google Shape;209;p2"/>
          <p:cNvPicPr preferRelativeResize="0"/>
          <p:nvPr/>
        </p:nvPicPr>
        <p:blipFill rotWithShape="1">
          <a:blip r:embed="rId5">
            <a:alphaModFix/>
          </a:blip>
          <a:srcRect b="0" l="27739" r="0" t="0"/>
          <a:stretch/>
        </p:blipFill>
        <p:spPr>
          <a:xfrm>
            <a:off x="198325" y="1216175"/>
            <a:ext cx="3606800" cy="2725456"/>
          </a:xfrm>
          <a:prstGeom prst="rect">
            <a:avLst/>
          </a:prstGeom>
          <a:noFill/>
          <a:ln>
            <a:noFill/>
          </a:ln>
        </p:spPr>
      </p:pic>
      <p:sp>
        <p:nvSpPr>
          <p:cNvPr id="210" name="Google Shape;210;p2"/>
          <p:cNvSpPr txBox="1"/>
          <p:nvPr/>
        </p:nvSpPr>
        <p:spPr>
          <a:xfrm>
            <a:off x="2053750" y="5626225"/>
            <a:ext cx="3021900" cy="615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Dax Soule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Queens College CUNY</a:t>
            </a:r>
            <a:endParaRPr/>
          </a:p>
        </p:txBody>
      </p:sp>
      <p:sp>
        <p:nvSpPr>
          <p:cNvPr id="211" name="Google Shape;211;p2"/>
          <p:cNvSpPr txBox="1"/>
          <p:nvPr/>
        </p:nvSpPr>
        <p:spPr>
          <a:xfrm>
            <a:off x="53004" y="3369426"/>
            <a:ext cx="4172786" cy="61555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Janice McDonnell, Sage Lichtenwalner</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Rutgers University</a:t>
            </a:r>
            <a:endParaRPr/>
          </a:p>
        </p:txBody>
      </p:sp>
      <p:pic>
        <p:nvPicPr>
          <p:cNvPr descr="Kristin O'Connell" id="212" name="Google Shape;212;p2"/>
          <p:cNvPicPr preferRelativeResize="0"/>
          <p:nvPr/>
        </p:nvPicPr>
        <p:blipFill rotWithShape="1">
          <a:blip r:embed="rId6">
            <a:alphaModFix/>
          </a:blip>
          <a:srcRect b="0" l="0" r="0" t="0"/>
          <a:stretch/>
        </p:blipFill>
        <p:spPr>
          <a:xfrm>
            <a:off x="6824462" y="3888902"/>
            <a:ext cx="2286771" cy="1891500"/>
          </a:xfrm>
          <a:prstGeom prst="rect">
            <a:avLst/>
          </a:prstGeom>
          <a:noFill/>
          <a:ln>
            <a:noFill/>
          </a:ln>
        </p:spPr>
      </p:pic>
      <p:sp>
        <p:nvSpPr>
          <p:cNvPr id="213" name="Google Shape;213;p2"/>
          <p:cNvSpPr txBox="1"/>
          <p:nvPr/>
        </p:nvSpPr>
        <p:spPr>
          <a:xfrm>
            <a:off x="9462453" y="3328609"/>
            <a:ext cx="2882400" cy="861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Denise Bristol</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Hillsborough Community College</a:t>
            </a:r>
            <a:endParaRPr/>
          </a:p>
        </p:txBody>
      </p:sp>
      <p:sp>
        <p:nvSpPr>
          <p:cNvPr id="214" name="Google Shape;214;p2"/>
          <p:cNvSpPr txBox="1"/>
          <p:nvPr/>
        </p:nvSpPr>
        <p:spPr>
          <a:xfrm>
            <a:off x="6526650" y="5626225"/>
            <a:ext cx="2882400" cy="615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Kristin O’Connell</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SERC</a:t>
            </a:r>
            <a:endParaRPr/>
          </a:p>
        </p:txBody>
      </p:sp>
      <p:pic>
        <p:nvPicPr>
          <p:cNvPr id="215" name="Google Shape;215;p2"/>
          <p:cNvPicPr preferRelativeResize="0"/>
          <p:nvPr/>
        </p:nvPicPr>
        <p:blipFill rotWithShape="1">
          <a:blip r:embed="rId7">
            <a:alphaModFix/>
          </a:blip>
          <a:srcRect b="0" l="0" r="0" t="0"/>
          <a:stretch/>
        </p:blipFill>
        <p:spPr>
          <a:xfrm>
            <a:off x="9721599" y="1245396"/>
            <a:ext cx="1880375" cy="2053254"/>
          </a:xfrm>
          <a:prstGeom prst="rect">
            <a:avLst/>
          </a:prstGeom>
          <a:noFill/>
          <a:ln>
            <a:noFill/>
          </a:ln>
        </p:spPr>
      </p:pic>
      <p:pic>
        <p:nvPicPr>
          <p:cNvPr id="216" name="Google Shape;216;p2"/>
          <p:cNvPicPr preferRelativeResize="0"/>
          <p:nvPr/>
        </p:nvPicPr>
        <p:blipFill>
          <a:blip r:embed="rId8">
            <a:alphaModFix/>
          </a:blip>
          <a:stretch>
            <a:fillRect/>
          </a:stretch>
        </p:blipFill>
        <p:spPr>
          <a:xfrm>
            <a:off x="5247250" y="1150946"/>
            <a:ext cx="2459400" cy="2262666"/>
          </a:xfrm>
          <a:prstGeom prst="rect">
            <a:avLst/>
          </a:prstGeom>
          <a:noFill/>
          <a:ln>
            <a:noFill/>
          </a:ln>
        </p:spPr>
      </p:pic>
      <p:sp>
        <p:nvSpPr>
          <p:cNvPr id="217" name="Google Shape;217;p2"/>
          <p:cNvSpPr txBox="1"/>
          <p:nvPr/>
        </p:nvSpPr>
        <p:spPr>
          <a:xfrm>
            <a:off x="4988100" y="3251575"/>
            <a:ext cx="3021900" cy="615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Anna Pfeiffer-Herbert</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Stockton University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bb3990e583_1_0"/>
          <p:cNvSpPr txBox="1"/>
          <p:nvPr>
            <p:ph type="title"/>
          </p:nvPr>
        </p:nvSpPr>
        <p:spPr>
          <a:xfrm>
            <a:off x="838201" y="365126"/>
            <a:ext cx="10515600" cy="10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Data Labs Community of Practice</a:t>
            </a:r>
            <a:endParaRPr/>
          </a:p>
        </p:txBody>
      </p:sp>
      <p:sp>
        <p:nvSpPr>
          <p:cNvPr id="224" name="Google Shape;224;g2bb3990e583_1_0"/>
          <p:cNvSpPr txBox="1"/>
          <p:nvPr>
            <p:ph idx="1" type="body"/>
          </p:nvPr>
        </p:nvSpPr>
        <p:spPr>
          <a:xfrm>
            <a:off x="549925" y="1322275"/>
            <a:ext cx="5810400" cy="44376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Clr>
                <a:schemeClr val="dk1"/>
              </a:buClr>
              <a:buSzPts val="1100"/>
              <a:buFont typeface="Arial"/>
              <a:buNone/>
            </a:pPr>
            <a:r>
              <a:rPr b="1" i="1" lang="en-US" sz="3200"/>
              <a:t>By providing sustained professional development opportunities and support in facilitating communication and the sharing of ideas and teaching practice, we are building an OOI focused Community of Practice for teaching with data</a:t>
            </a:r>
            <a:endParaRPr b="1" i="1" sz="3200"/>
          </a:p>
          <a:p>
            <a:pPr indent="0" lvl="0" marL="0" rtl="0" algn="l">
              <a:spcBef>
                <a:spcPts val="1000"/>
              </a:spcBef>
              <a:spcAft>
                <a:spcPts val="0"/>
              </a:spcAft>
              <a:buNone/>
            </a:pPr>
            <a:r>
              <a:t/>
            </a:r>
            <a:endParaRPr/>
          </a:p>
        </p:txBody>
      </p:sp>
      <p:sp>
        <p:nvSpPr>
          <p:cNvPr id="225" name="Google Shape;225;g2bb3990e583_1_0"/>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pic>
        <p:nvPicPr>
          <p:cNvPr id="226" name="Google Shape;226;g2bb3990e583_1_0"/>
          <p:cNvPicPr preferRelativeResize="0"/>
          <p:nvPr/>
        </p:nvPicPr>
        <p:blipFill>
          <a:blip r:embed="rId3">
            <a:alphaModFix/>
          </a:blip>
          <a:stretch>
            <a:fillRect/>
          </a:stretch>
        </p:blipFill>
        <p:spPr>
          <a:xfrm>
            <a:off x="6512725" y="1577726"/>
            <a:ext cx="5495925" cy="4305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
          <p:cNvSpPr txBox="1"/>
          <p:nvPr>
            <p:ph type="title"/>
          </p:nvPr>
        </p:nvSpPr>
        <p:spPr>
          <a:xfrm>
            <a:off x="1165205" y="259601"/>
            <a:ext cx="10515598" cy="106026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4400"/>
              <a:buFont typeface="Calibri"/>
              <a:buNone/>
            </a:pPr>
            <a:r>
              <a:rPr lang="en-US"/>
              <a:t>Introductions</a:t>
            </a:r>
            <a:endParaRPr/>
          </a:p>
        </p:txBody>
      </p:sp>
      <p:sp>
        <p:nvSpPr>
          <p:cNvPr id="232" name="Google Shape;232;p3"/>
          <p:cNvSpPr txBox="1"/>
          <p:nvPr>
            <p:ph idx="1" type="body"/>
          </p:nvPr>
        </p:nvSpPr>
        <p:spPr>
          <a:xfrm>
            <a:off x="838201" y="1519517"/>
            <a:ext cx="10515598" cy="4437528"/>
          </a:xfrm>
          <a:prstGeom prst="rect">
            <a:avLst/>
          </a:prstGeom>
          <a:noFill/>
          <a:ln>
            <a:noFill/>
          </a:ln>
        </p:spPr>
        <p:txBody>
          <a:bodyPr anchorCtr="0" anchor="t" bIns="91425" lIns="91425" spcFirstLastPara="1" rIns="91425" wrap="square" tIns="91425">
            <a:noAutofit/>
          </a:bodyPr>
          <a:lstStyle/>
          <a:p>
            <a:pPr indent="50800" lvl="0" marL="355600" marR="0" rtl="0" algn="l">
              <a:lnSpc>
                <a:spcPct val="90000"/>
              </a:lnSpc>
              <a:spcBef>
                <a:spcPts val="0"/>
              </a:spcBef>
              <a:spcAft>
                <a:spcPts val="0"/>
              </a:spcAft>
              <a:buClr>
                <a:schemeClr val="dk1"/>
              </a:buClr>
              <a:buSzPts val="2800"/>
              <a:buFont typeface="Arial"/>
              <a:buNone/>
            </a:pPr>
            <a:r>
              <a:t/>
            </a:r>
            <a:endParaRPr sz="3400"/>
          </a:p>
          <a:p>
            <a:pPr indent="-165100" lvl="0" marL="355600" marR="0" rtl="0" algn="l">
              <a:lnSpc>
                <a:spcPct val="90000"/>
              </a:lnSpc>
              <a:spcBef>
                <a:spcPts val="1000"/>
              </a:spcBef>
              <a:spcAft>
                <a:spcPts val="0"/>
              </a:spcAft>
              <a:buClr>
                <a:schemeClr val="dk1"/>
              </a:buClr>
              <a:buSzPts val="3400"/>
              <a:buFont typeface="Arial"/>
              <a:buChar char="•"/>
            </a:pPr>
            <a:r>
              <a:rPr lang="en-US" sz="3400"/>
              <a:t> Turn and Talk</a:t>
            </a:r>
            <a:endParaRPr sz="3400"/>
          </a:p>
          <a:p>
            <a:pPr indent="-114300" lvl="1" marL="762000" rtl="0" algn="l">
              <a:lnSpc>
                <a:spcPct val="90000"/>
              </a:lnSpc>
              <a:spcBef>
                <a:spcPts val="500"/>
              </a:spcBef>
              <a:spcAft>
                <a:spcPts val="0"/>
              </a:spcAft>
              <a:buSzPts val="3000"/>
              <a:buChar char="o"/>
            </a:pPr>
            <a:r>
              <a:rPr lang="en-US" sz="3000"/>
              <a:t> What piqued your interest for this workshop?</a:t>
            </a:r>
            <a:endParaRPr sz="3000"/>
          </a:p>
          <a:p>
            <a:pPr indent="0" lvl="1" marL="685800" rtl="0" algn="l">
              <a:lnSpc>
                <a:spcPct val="90000"/>
              </a:lnSpc>
              <a:spcBef>
                <a:spcPts val="500"/>
              </a:spcBef>
              <a:spcAft>
                <a:spcPts val="0"/>
              </a:spcAft>
              <a:buSzPts val="2400"/>
              <a:buNone/>
            </a:pPr>
            <a:r>
              <a:t/>
            </a:r>
            <a:endParaRPr sz="3000"/>
          </a:p>
          <a:p>
            <a:pPr indent="-114300" lvl="1" marL="762000" rtl="0" algn="l">
              <a:lnSpc>
                <a:spcPct val="90000"/>
              </a:lnSpc>
              <a:spcBef>
                <a:spcPts val="500"/>
              </a:spcBef>
              <a:spcAft>
                <a:spcPts val="0"/>
              </a:spcAft>
              <a:buSzPts val="3000"/>
              <a:buChar char="o"/>
            </a:pPr>
            <a:r>
              <a:rPr lang="en-US" sz="3000"/>
              <a:t> What do you hope to get out of today?</a:t>
            </a:r>
            <a:endParaRPr sz="3000"/>
          </a:p>
          <a:p>
            <a:pPr indent="76200" lvl="1" marL="762000" rtl="0" algn="l">
              <a:lnSpc>
                <a:spcPct val="90000"/>
              </a:lnSpc>
              <a:spcBef>
                <a:spcPts val="500"/>
              </a:spcBef>
              <a:spcAft>
                <a:spcPts val="0"/>
              </a:spcAft>
              <a:buSzPts val="2400"/>
              <a:buNone/>
            </a:pPr>
            <a:r>
              <a:t/>
            </a:r>
            <a:endParaRPr/>
          </a:p>
          <a:p>
            <a:pPr indent="0" lvl="0" marL="228600" rtl="0" algn="l">
              <a:lnSpc>
                <a:spcPct val="90000"/>
              </a:lnSpc>
              <a:spcBef>
                <a:spcPts val="1000"/>
              </a:spcBef>
              <a:spcAft>
                <a:spcPts val="0"/>
              </a:spcAft>
              <a:buSzPts val="2800"/>
              <a:buNone/>
            </a:pPr>
            <a:r>
              <a:t/>
            </a:r>
            <a:endParaRPr/>
          </a:p>
        </p:txBody>
      </p:sp>
      <p:sp>
        <p:nvSpPr>
          <p:cNvPr id="233" name="Google Shape;233;p3"/>
          <p:cNvSpPr txBox="1"/>
          <p:nvPr>
            <p:ph idx="12" type="sldNum"/>
          </p:nvPr>
        </p:nvSpPr>
        <p:spPr>
          <a:xfrm>
            <a:off x="8610605" y="6356353"/>
            <a:ext cx="274319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300"/>
              <a:buFont typeface="Cambria"/>
              <a:buNone/>
            </a:pPr>
            <a:fld id="{00000000-1234-1234-1234-123412341234}" type="slidenum">
              <a:rPr b="0" i="0" lang="en-US" sz="1200" u="none" cap="none" strike="noStrike">
                <a:solidFill>
                  <a:schemeClr val="lt1"/>
                </a:solidFill>
                <a:latin typeface="Cambria"/>
                <a:ea typeface="Cambria"/>
                <a:cs typeface="Cambria"/>
                <a:sym typeface="Cambria"/>
              </a:rPr>
              <a:t>‹#›</a:t>
            </a:fld>
            <a:endParaRPr b="0" i="0" sz="1200" u="none" cap="none" strike="noStrike">
              <a:solidFill>
                <a:schemeClr val="lt1"/>
              </a:solidFill>
              <a:latin typeface="Cambria"/>
              <a:ea typeface="Cambria"/>
              <a:cs typeface="Cambria"/>
              <a:sym typeface="Cambria"/>
            </a:endParaRPr>
          </a:p>
        </p:txBody>
      </p:sp>
      <p:sp>
        <p:nvSpPr>
          <p:cNvPr id="234" name="Google Shape;234;p3"/>
          <p:cNvSpPr txBox="1"/>
          <p:nvPr>
            <p:ph idx="11" type="ftr"/>
          </p:nvPr>
        </p:nvSpPr>
        <p:spPr>
          <a:xfrm>
            <a:off x="1877484" y="6356353"/>
            <a:ext cx="2398681" cy="36512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bb059946fa_0_59"/>
          <p:cNvSpPr txBox="1"/>
          <p:nvPr>
            <p:ph idx="1" type="subTitle"/>
          </p:nvPr>
        </p:nvSpPr>
        <p:spPr>
          <a:xfrm>
            <a:off x="1524000" y="3602040"/>
            <a:ext cx="9144000" cy="16557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t/>
            </a:r>
            <a:endParaRPr/>
          </a:p>
        </p:txBody>
      </p:sp>
      <p:sp>
        <p:nvSpPr>
          <p:cNvPr id="241" name="Google Shape;241;g2bb059946fa_0_59"/>
          <p:cNvSpPr txBox="1"/>
          <p:nvPr>
            <p:ph type="ctrTitle"/>
          </p:nvPr>
        </p:nvSpPr>
        <p:spPr>
          <a:xfrm>
            <a:off x="1524000" y="1122362"/>
            <a:ext cx="9144000" cy="238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Teaching with Data Activity</a:t>
            </a:r>
            <a:endParaRPr/>
          </a:p>
        </p:txBody>
      </p:sp>
      <p:sp>
        <p:nvSpPr>
          <p:cNvPr id="242" name="Google Shape;242;g2bb059946fa_0_59"/>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sp>
        <p:nvSpPr>
          <p:cNvPr id="243" name="Google Shape;243;g2bb059946fa_0_59"/>
          <p:cNvSpPr txBox="1"/>
          <p:nvPr>
            <p:ph idx="11" type="ftr"/>
          </p:nvPr>
        </p:nvSpPr>
        <p:spPr>
          <a:xfrm>
            <a:off x="1888684" y="6143428"/>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bad73f3158_0_30"/>
          <p:cNvSpPr txBox="1"/>
          <p:nvPr>
            <p:ph type="ctrTitle"/>
          </p:nvPr>
        </p:nvSpPr>
        <p:spPr>
          <a:xfrm>
            <a:off x="432000" y="797901"/>
            <a:ext cx="6334800" cy="2894700"/>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lt1"/>
              </a:buClr>
              <a:buSzPts val="1100"/>
              <a:buFont typeface="Calibri"/>
              <a:buNone/>
            </a:pPr>
            <a:r>
              <a:rPr lang="en-US" sz="4400"/>
              <a:t>What is the</a:t>
            </a:r>
            <a:r>
              <a:rPr b="0" i="0" lang="en-US" sz="4400" u="none" cap="none" strike="noStrike">
                <a:solidFill>
                  <a:schemeClr val="lt1"/>
                </a:solidFill>
                <a:latin typeface="Calibri"/>
                <a:ea typeface="Calibri"/>
                <a:cs typeface="Calibri"/>
                <a:sym typeface="Calibri"/>
              </a:rPr>
              <a:t> Ocean Observatories Initiative</a:t>
            </a:r>
            <a:r>
              <a:rPr lang="en-US" sz="4400"/>
              <a:t>?</a:t>
            </a:r>
            <a:endParaRPr sz="4400"/>
          </a:p>
          <a:p>
            <a:pPr indent="0" lvl="0" marL="0" marR="0" rtl="0" algn="ctr">
              <a:lnSpc>
                <a:spcPct val="90000"/>
              </a:lnSpc>
              <a:spcBef>
                <a:spcPts val="0"/>
              </a:spcBef>
              <a:spcAft>
                <a:spcPts val="0"/>
              </a:spcAft>
              <a:buClr>
                <a:schemeClr val="lt1"/>
              </a:buClr>
              <a:buSzPts val="1100"/>
              <a:buFont typeface="Calibri"/>
              <a:buNone/>
            </a:pPr>
            <a:r>
              <a:t/>
            </a:r>
            <a:endParaRPr sz="4400"/>
          </a:p>
          <a:p>
            <a:pPr indent="0" lvl="0" marL="0" marR="0" rtl="0" algn="ctr">
              <a:lnSpc>
                <a:spcPct val="90000"/>
              </a:lnSpc>
              <a:spcBef>
                <a:spcPts val="0"/>
              </a:spcBef>
              <a:spcAft>
                <a:spcPts val="0"/>
              </a:spcAft>
              <a:buClr>
                <a:schemeClr val="lt1"/>
              </a:buClr>
              <a:buSzPts val="1100"/>
              <a:buFont typeface="Calibri"/>
              <a:buNone/>
            </a:pPr>
            <a:r>
              <a:rPr lang="en-US" sz="4400"/>
              <a:t>Dax Soule</a:t>
            </a:r>
            <a:endParaRPr b="0" i="0" sz="4400" u="none" cap="none" strike="noStrike">
              <a:solidFill>
                <a:schemeClr val="lt1"/>
              </a:solidFill>
              <a:latin typeface="Calibri"/>
              <a:ea typeface="Calibri"/>
              <a:cs typeface="Calibri"/>
              <a:sym typeface="Calibri"/>
            </a:endParaRPr>
          </a:p>
        </p:txBody>
      </p:sp>
      <p:pic>
        <p:nvPicPr>
          <p:cNvPr id="249" name="Google Shape;249;g2bad73f3158_0_30"/>
          <p:cNvPicPr preferRelativeResize="0"/>
          <p:nvPr/>
        </p:nvPicPr>
        <p:blipFill rotWithShape="1">
          <a:blip r:embed="rId3">
            <a:alphaModFix/>
          </a:blip>
          <a:srcRect b="0" l="0" r="0" t="0"/>
          <a:stretch/>
        </p:blipFill>
        <p:spPr>
          <a:xfrm>
            <a:off x="6766788" y="540750"/>
            <a:ext cx="4681026" cy="4843563"/>
          </a:xfrm>
          <a:prstGeom prst="rect">
            <a:avLst/>
          </a:prstGeom>
          <a:noFill/>
          <a:ln>
            <a:noFill/>
          </a:ln>
          <a:effectLst>
            <a:outerShdw blurRad="50799" rotWithShape="0" algn="tl" dir="2700000" dist="76200">
              <a:srgbClr val="000000">
                <a:alpha val="40000"/>
              </a:srgbClr>
            </a:outerShdw>
          </a:effectLst>
        </p:spPr>
      </p:pic>
      <p:sp>
        <p:nvSpPr>
          <p:cNvPr id="250" name="Google Shape;250;g2bad73f3158_0_30"/>
          <p:cNvSpPr txBox="1"/>
          <p:nvPr>
            <p:ph idx="11" type="ftr"/>
          </p:nvPr>
        </p:nvSpPr>
        <p:spPr>
          <a:xfrm>
            <a:off x="1434140" y="6173790"/>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bafe1fffd2_0_0"/>
          <p:cNvSpPr txBox="1"/>
          <p:nvPr>
            <p:ph type="title"/>
          </p:nvPr>
        </p:nvSpPr>
        <p:spPr>
          <a:xfrm>
            <a:off x="838201" y="365126"/>
            <a:ext cx="10515600" cy="106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Catalyst Question</a:t>
            </a:r>
            <a:endParaRPr/>
          </a:p>
        </p:txBody>
      </p:sp>
      <p:sp>
        <p:nvSpPr>
          <p:cNvPr id="257" name="Google Shape;257;g2bafe1fffd2_0_0"/>
          <p:cNvSpPr txBox="1"/>
          <p:nvPr>
            <p:ph idx="1" type="body"/>
          </p:nvPr>
        </p:nvSpPr>
        <p:spPr>
          <a:xfrm>
            <a:off x="838200" y="2539898"/>
            <a:ext cx="10515600" cy="34173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None/>
            </a:pPr>
            <a:r>
              <a:rPr lang="en-US" sz="3700"/>
              <a:t>What are the barriers for </a:t>
            </a:r>
            <a:endParaRPr sz="3700"/>
          </a:p>
          <a:p>
            <a:pPr indent="0" lvl="0" marL="0" rtl="0" algn="ctr">
              <a:spcBef>
                <a:spcPts val="1000"/>
              </a:spcBef>
              <a:spcAft>
                <a:spcPts val="0"/>
              </a:spcAft>
              <a:buNone/>
            </a:pPr>
            <a:r>
              <a:rPr lang="en-US" sz="3700"/>
              <a:t>using large datasets in teaching?</a:t>
            </a:r>
            <a:endParaRPr sz="3700"/>
          </a:p>
        </p:txBody>
      </p:sp>
      <p:sp>
        <p:nvSpPr>
          <p:cNvPr id="258" name="Google Shape;258;g2bafe1fffd2_0_0"/>
          <p:cNvSpPr txBox="1"/>
          <p:nvPr>
            <p:ph idx="12" type="sldNum"/>
          </p:nvPr>
        </p:nvSpPr>
        <p:spPr>
          <a:xfrm>
            <a:off x="8610605" y="6356353"/>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00"/>
              <a:buFont typeface="Cambria"/>
              <a:buNone/>
            </a:pPr>
            <a:fld id="{00000000-1234-1234-1234-123412341234}" type="slidenum">
              <a:rPr lang="en-US"/>
              <a:t>‹#›</a:t>
            </a:fld>
            <a:endParaRPr/>
          </a:p>
        </p:txBody>
      </p:sp>
      <p:sp>
        <p:nvSpPr>
          <p:cNvPr id="259" name="Google Shape;259;g2bafe1fffd2_0_0"/>
          <p:cNvSpPr txBox="1"/>
          <p:nvPr>
            <p:ph idx="11" type="ftr"/>
          </p:nvPr>
        </p:nvSpPr>
        <p:spPr>
          <a:xfrm>
            <a:off x="1877484" y="6356353"/>
            <a:ext cx="2398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100"/>
              <a:buFont typeface="Cambria"/>
              <a:buNone/>
            </a:pPr>
            <a:r>
              <a:rPr lang="en-US"/>
              <a:t>OSM 2024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2024-02-12T19:58:12Z</dcterms:created>
  <dc:creator>Bristol, Denise</dc:creator>
</cp:coreProperties>
</file>