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505" r:id="rId2"/>
    <p:sldId id="741" r:id="rId3"/>
    <p:sldId id="738" r:id="rId4"/>
    <p:sldId id="717" r:id="rId5"/>
    <p:sldId id="718" r:id="rId6"/>
    <p:sldId id="744" r:id="rId7"/>
    <p:sldId id="721" r:id="rId8"/>
    <p:sldId id="745" r:id="rId9"/>
    <p:sldId id="724" r:id="rId10"/>
    <p:sldId id="729" r:id="rId11"/>
    <p:sldId id="750" r:id="rId12"/>
    <p:sldId id="749" r:id="rId13"/>
    <p:sldId id="726" r:id="rId14"/>
    <p:sldId id="727" r:id="rId15"/>
    <p:sldId id="746" r:id="rId16"/>
    <p:sldId id="747" r:id="rId17"/>
    <p:sldId id="728" r:id="rId18"/>
    <p:sldId id="733" r:id="rId19"/>
    <p:sldId id="732" r:id="rId20"/>
    <p:sldId id="730" r:id="rId21"/>
    <p:sldId id="731" r:id="rId22"/>
    <p:sldId id="748" r:id="rId23"/>
    <p:sldId id="734" r:id="rId24"/>
    <p:sldId id="735" r:id="rId25"/>
    <p:sldId id="752" r:id="rId26"/>
    <p:sldId id="737" r:id="rId27"/>
    <p:sldId id="739" r:id="rId28"/>
    <p:sldId id="256" r:id="rId29"/>
    <p:sldId id="257" r:id="rId30"/>
    <p:sldId id="285" r:id="rId31"/>
    <p:sldId id="265" r:id="rId32"/>
    <p:sldId id="286" r:id="rId33"/>
    <p:sldId id="2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DB"/>
    <a:srgbClr val="00447C"/>
    <a:srgbClr val="FFC423"/>
    <a:srgbClr val="00AFDB"/>
    <a:srgbClr val="3F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6" autoAdjust="0"/>
    <p:restoredTop sz="91474"/>
  </p:normalViewPr>
  <p:slideViewPr>
    <p:cSldViewPr snapToGrid="0" snapToObjects="1">
      <p:cViewPr varScale="1">
        <p:scale>
          <a:sx n="67" d="100"/>
          <a:sy n="67" d="100"/>
        </p:scale>
        <p:origin x="91" y="235"/>
      </p:cViewPr>
      <p:guideLst>
        <p:guide pos="3840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5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F6B13-5834-F44B-87BD-AE6900766A5F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35B28-77C5-9242-B518-7F2EBA0F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5B28-77C5-9242-B518-7F2EBA0F1B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1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https://datalab.marine.rutgers.edu/explorations/productivity/activity4.php?level=exploration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35B28-77C5-9242-B518-7F2EBA0F1B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6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https://datalab.marine.rutgers.edu/explorations/productivity/activity5.php?level=exploration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35B28-77C5-9242-B518-7F2EBA0F1B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35B28-77C5-9242-B518-7F2EBA0F1B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0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19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192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453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B3D22A-17E1-4003-A8E7-73F89BACED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" b="55724"/>
          <a:stretch/>
        </p:blipFill>
        <p:spPr>
          <a:xfrm>
            <a:off x="0" y="182880"/>
            <a:ext cx="12192000" cy="5830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675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6071"/>
            <a:ext cx="5181600" cy="4437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6071"/>
            <a:ext cx="5181600" cy="4437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607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3324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57158"/>
            <a:ext cx="5157787" cy="35729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3324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57158"/>
            <a:ext cx="5183188" cy="3572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0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19518"/>
            <a:ext cx="10515600" cy="4437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349189" y="6356350"/>
            <a:ext cx="292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83718"/>
          </a:xfrm>
          <a:prstGeom prst="rect">
            <a:avLst/>
          </a:prstGeom>
          <a:solidFill>
            <a:srgbClr val="56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4138"/>
            <a:ext cx="12192000" cy="83718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9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jpg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50" y="3602038"/>
            <a:ext cx="7030994" cy="1655762"/>
          </a:xfrm>
        </p:spPr>
        <p:txBody>
          <a:bodyPr>
            <a:normAutofit fontScale="92500" lnSpcReduction="10000"/>
          </a:bodyPr>
          <a:lstStyle/>
          <a:p>
            <a:endParaRPr lang="en-US" i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/>
              <a:t>Anna Pfeiffer-Herbert &amp; Denise Bristol</a:t>
            </a:r>
          </a:p>
          <a:p>
            <a:r>
              <a:rPr lang="en-US" dirty="0"/>
              <a:t>OOI Data Labs Workshop</a:t>
            </a:r>
          </a:p>
          <a:p>
            <a:r>
              <a:rPr lang="en-US" dirty="0"/>
              <a:t>Ocean Sciences Meeting—February 16, 2020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4799" y="1119311"/>
            <a:ext cx="5636581" cy="2387600"/>
          </a:xfrm>
        </p:spPr>
        <p:txBody>
          <a:bodyPr>
            <a:noAutofit/>
          </a:bodyPr>
          <a:lstStyle/>
          <a:p>
            <a:r>
              <a:rPr lang="en-US" sz="4000" b="1" dirty="0"/>
              <a:t>Where does OOI data fit in my teaching?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3D22A-17E1-4003-A8E7-73F89BACED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196" y="543697"/>
            <a:ext cx="4143071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74468" y="5115697"/>
            <a:ext cx="3602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datalab.marine.rutgers.edu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1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8E5F09-4F9A-484C-8CC8-BA091A56F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78E6F-C058-412E-B9F3-01167CF5E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9090D-B907-4147-BAB9-12D53EFAE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595" y="398462"/>
            <a:ext cx="8598842" cy="6061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24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EA9036-9D31-42DD-A4CD-10746BBE09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38AAC1-2948-4702-A9A1-64EE179994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B525B-2157-44D6-AABC-361EF2E51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897" y="1133605"/>
            <a:ext cx="8595360" cy="459079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D2F4788-C3DD-4ADC-9C2D-68E2CA5F663A}"/>
              </a:ext>
            </a:extLst>
          </p:cNvPr>
          <p:cNvSpPr/>
          <p:nvPr/>
        </p:nvSpPr>
        <p:spPr>
          <a:xfrm>
            <a:off x="1592897" y="5019040"/>
            <a:ext cx="6604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7D88D-54E4-4A16-80C3-21D62C30B66C}"/>
              </a:ext>
            </a:extLst>
          </p:cNvPr>
          <p:cNvSpPr txBox="1"/>
          <p:nvPr/>
        </p:nvSpPr>
        <p:spPr>
          <a:xfrm>
            <a:off x="565500" y="4935974"/>
            <a:ext cx="1027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4BDB"/>
                </a:solidFill>
                <a:latin typeface="+mj-lt"/>
              </a:rPr>
              <a:t>Zoom in</a:t>
            </a:r>
          </a:p>
        </p:txBody>
      </p:sp>
    </p:spTree>
    <p:extLst>
      <p:ext uri="{BB962C8B-B14F-4D97-AF65-F5344CB8AC3E}">
        <p14:creationId xmlns:p14="http://schemas.microsoft.com/office/powerpoint/2010/main" val="374233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9706DA-6618-431F-B3E8-A09AD809E3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4229D-F5E7-4335-BCE7-16A67921A5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A2169-37EC-479F-AC7E-4147E1AF4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563588"/>
            <a:ext cx="8686800" cy="5436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9ECC11-CFB2-4D60-92BB-2141FD54B646}"/>
              </a:ext>
            </a:extLst>
          </p:cNvPr>
          <p:cNvSpPr txBox="1"/>
          <p:nvPr/>
        </p:nvSpPr>
        <p:spPr>
          <a:xfrm rot="18767142">
            <a:off x="-2364" y="2584782"/>
            <a:ext cx="1788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Change in scale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E182FF-C2F1-43D6-B39D-92E137D379E5}"/>
              </a:ext>
            </a:extLst>
          </p:cNvPr>
          <p:cNvSpPr/>
          <p:nvPr/>
        </p:nvSpPr>
        <p:spPr>
          <a:xfrm rot="10800000">
            <a:off x="8143240" y="5434011"/>
            <a:ext cx="736600" cy="275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D7982-904B-48AD-902C-2A77C5834923}"/>
              </a:ext>
            </a:extLst>
          </p:cNvPr>
          <p:cNvSpPr txBox="1"/>
          <p:nvPr/>
        </p:nvSpPr>
        <p:spPr>
          <a:xfrm>
            <a:off x="8954803" y="5371910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4BDB"/>
                </a:solidFill>
                <a:latin typeface="+mj-lt"/>
              </a:rPr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226241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4A9789-D709-44E6-9AE7-AC0BE677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notice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AECF75-0A18-412F-A969-28A40A839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Near-polar zone: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“</a:t>
            </a:r>
            <a:r>
              <a:rPr lang="en-US" i="1" dirty="0"/>
              <a:t>Generally, chlorophyll concentration lingers at very low numbers for most of the year. In the northern Atlantic Ocean, however, the concentration spikes very steeply at the end of spring/beginning of summer. The Northern Pacific Ocean experiences a much smaller but more widespread jump in concentration as Spring kicks in.”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0DAF0E-E19B-4DCD-B667-F4BD0B68C4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35234B-B16A-4133-8B0C-6E83CAF9A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09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09AB-30FB-45A2-B9B8-E6A5CA37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DED0A-8F87-4DDE-9CA3-FA171FEC7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i="1" dirty="0"/>
              <a:t>Why are there peaks and valleys in chlorophyll data </a:t>
            </a:r>
            <a:r>
              <a:rPr lang="en-US" i="1" u="sng" dirty="0"/>
              <a:t>within</a:t>
            </a:r>
            <a:r>
              <a:rPr lang="en-US" i="1" dirty="0"/>
              <a:t> a season?</a:t>
            </a:r>
          </a:p>
          <a:p>
            <a:pPr>
              <a:spcBef>
                <a:spcPts val="2400"/>
              </a:spcBef>
            </a:pPr>
            <a:r>
              <a:rPr lang="en-US" i="1" dirty="0"/>
              <a:t>Why do the North Pacific and South Pacific not spike like the North Atlantic?</a:t>
            </a:r>
          </a:p>
          <a:p>
            <a:pPr>
              <a:spcBef>
                <a:spcPts val="2400"/>
              </a:spcBef>
            </a:pPr>
            <a:r>
              <a:rPr lang="en-US" i="1" dirty="0"/>
              <a:t>Why does the data cut off for the South Pacific?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05CAB-5A52-43C6-A187-99D430B5E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BC949-12E3-4D1D-9BD6-1E2AC9A1E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4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881C9-D2F0-48BF-AFC1-093CA6A207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7F5A3-1F74-420C-8886-E82DC507D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4BCFE-A041-4E57-AD88-9A031DDBC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11" y="1214299"/>
            <a:ext cx="5659792" cy="4429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86A65F-F87D-43A1-9417-05675A5969A5}"/>
              </a:ext>
            </a:extLst>
          </p:cNvPr>
          <p:cNvSpPr txBox="1"/>
          <p:nvPr/>
        </p:nvSpPr>
        <p:spPr>
          <a:xfrm>
            <a:off x="5425441" y="4446051"/>
            <a:ext cx="5504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>
                <a:latin typeface="+mj-lt"/>
              </a:rPr>
              <a:t>Class discussion of seasonal patterns, comparing temperate and polar patterns, evidence and questions</a:t>
            </a:r>
          </a:p>
        </p:txBody>
      </p:sp>
    </p:spTree>
    <p:extLst>
      <p:ext uri="{BB962C8B-B14F-4D97-AF65-F5344CB8AC3E}">
        <p14:creationId xmlns:p14="http://schemas.microsoft.com/office/powerpoint/2010/main" val="1252689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881C9-D2F0-48BF-AFC1-093CA6A207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7F5A3-1F74-420C-8886-E82DC507D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4BCFE-A041-4E57-AD88-9A031DDBC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157" y="1092379"/>
            <a:ext cx="5659792" cy="4429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86A65F-F87D-43A1-9417-05675A5969A5}"/>
              </a:ext>
            </a:extLst>
          </p:cNvPr>
          <p:cNvSpPr txBox="1"/>
          <p:nvPr/>
        </p:nvSpPr>
        <p:spPr>
          <a:xfrm>
            <a:off x="1046511" y="4415571"/>
            <a:ext cx="5504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>
                <a:latin typeface="+mj-lt"/>
              </a:rPr>
              <a:t>Students apply concepts of seasonal variability and primary production limiting factors to data from neighboring continental shelf moorings </a:t>
            </a:r>
          </a:p>
        </p:txBody>
      </p:sp>
    </p:spTree>
    <p:extLst>
      <p:ext uri="{BB962C8B-B14F-4D97-AF65-F5344CB8AC3E}">
        <p14:creationId xmlns:p14="http://schemas.microsoft.com/office/powerpoint/2010/main" val="289178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689E-B0AB-4582-8146-E8DBC39F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Application</a:t>
            </a:r>
            <a:r>
              <a:rPr lang="en-US" dirty="0"/>
              <a:t>: Primary production in inshore vs. offshore areas of continental shelves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AD5E8-CA10-472E-B0AE-F00DD67B5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61D6F-BB35-46BE-B37C-89547D4443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6E4657-11EE-4C5F-A386-63A04BC4F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3070"/>
            <a:ext cx="10515600" cy="425397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Compare two time series of chlorophyll</a:t>
            </a:r>
          </a:p>
          <a:p>
            <a:pPr>
              <a:spcBef>
                <a:spcPts val="1800"/>
              </a:spcBef>
            </a:pPr>
            <a:r>
              <a:rPr lang="en-US" dirty="0"/>
              <a:t>Assess: Is there a relationship between the time series?</a:t>
            </a:r>
          </a:p>
          <a:p>
            <a:pPr>
              <a:spcBef>
                <a:spcPts val="1800"/>
              </a:spcBef>
            </a:pPr>
            <a:r>
              <a:rPr lang="en-US" dirty="0"/>
              <a:t>Apply prior knowledge:</a:t>
            </a:r>
          </a:p>
          <a:p>
            <a:pPr lvl="1"/>
            <a:r>
              <a:rPr lang="en-US" dirty="0"/>
              <a:t>Why do you think that relationship exists?</a:t>
            </a:r>
          </a:p>
          <a:p>
            <a:pPr lvl="1"/>
            <a:r>
              <a:rPr lang="en-US" dirty="0"/>
              <a:t>Does it agree with what you previously knew about primary production?</a:t>
            </a:r>
          </a:p>
        </p:txBody>
      </p:sp>
    </p:spTree>
    <p:extLst>
      <p:ext uri="{BB962C8B-B14F-4D97-AF65-F5344CB8AC3E}">
        <p14:creationId xmlns:p14="http://schemas.microsoft.com/office/powerpoint/2010/main" val="32952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FF320A-00F8-43E3-B334-89C01338FE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B48B68-E888-45BE-9DA1-011401A978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ADA57-905A-412D-BA08-6E75DE5A6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38" y="320675"/>
            <a:ext cx="8729123" cy="6400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327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7289B-72F1-4229-9094-AF6EB46CE3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8EB1C-3F33-445E-AE77-12DE22363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07DD85-B872-404F-B98C-9F82E8E65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927" y="320675"/>
            <a:ext cx="8802145" cy="6400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896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D358-492E-497A-B368-03D2DEA8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Primary production data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2F7BE-4125-4CC2-A404-68022D4F9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2104"/>
            <a:ext cx="6587532" cy="443752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Enduring idea</a:t>
            </a:r>
            <a:r>
              <a:rPr lang="en-US" dirty="0"/>
              <a:t>: Primary production, the fuel for marine food webs, is not constant over time or across all ocean basins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How to provide a sense of patchiness in time and space in a (non-lab) classroom?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5B88A-4091-4BC2-A5F0-BBF94466F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28CCC-069F-4E5F-9622-A3477635D3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82B4C-6E54-4955-9918-6589D5023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898" y="1875273"/>
            <a:ext cx="4143270" cy="310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1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4A9789-D709-44E6-9AE7-AC0BE677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notice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AECF75-0A18-412F-A969-28A40A839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b="1" dirty="0"/>
              <a:t>Atlantic shelf</a:t>
            </a:r>
            <a:r>
              <a:rPr lang="en-US" dirty="0"/>
              <a:t>: “</a:t>
            </a:r>
            <a:r>
              <a:rPr lang="en-US" i="1" dirty="0"/>
              <a:t>There is more chlorophyll inshore during the spring season. The pattern persists until mid-fall, where the amount of chlorophyll inshore and offshore are about the same.”</a:t>
            </a:r>
          </a:p>
          <a:p>
            <a:pPr>
              <a:spcBef>
                <a:spcPts val="1800"/>
              </a:spcBef>
            </a:pPr>
            <a:r>
              <a:rPr lang="en-US" b="1" dirty="0"/>
              <a:t>Pacific shelf</a:t>
            </a:r>
            <a:r>
              <a:rPr lang="en-US" dirty="0"/>
              <a:t>: “</a:t>
            </a:r>
            <a:r>
              <a:rPr lang="en-US" i="1" dirty="0"/>
              <a:t>Both follow pattern of spiking high and then immediately followed by a large decline before spiking again. Alternating pattern of high-low between May and August.”</a:t>
            </a:r>
          </a:p>
          <a:p>
            <a:pPr>
              <a:spcBef>
                <a:spcPts val="1800"/>
              </a:spcBef>
            </a:pPr>
            <a:r>
              <a:rPr lang="en-US" b="1" dirty="0"/>
              <a:t>Pacific shelf</a:t>
            </a:r>
            <a:r>
              <a:rPr lang="en-US" dirty="0"/>
              <a:t>: “</a:t>
            </a:r>
            <a:r>
              <a:rPr lang="en-US" i="1" dirty="0"/>
              <a:t>I originally thought that inshore production would always be higher due to potentially higher nutrient levels vs. the deep ocean. However the primary production rates inshore &amp; offshore are pretty even.”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0DAF0E-E19B-4DCD-B667-F4BD0B68C4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35234B-B16A-4133-8B0C-6E83CAF9A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09AB-30FB-45A2-B9B8-E6A5CA37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DED0A-8F87-4DDE-9CA3-FA171FEC7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i="1" dirty="0"/>
              <a:t>Why is there more primary production in the Pacific than in the Atlantic?</a:t>
            </a:r>
          </a:p>
          <a:p>
            <a:pPr>
              <a:spcBef>
                <a:spcPts val="1800"/>
              </a:spcBef>
            </a:pPr>
            <a:endParaRPr lang="en-US" i="1" dirty="0"/>
          </a:p>
          <a:p>
            <a:pPr>
              <a:spcBef>
                <a:spcPts val="1800"/>
              </a:spcBef>
            </a:pPr>
            <a:r>
              <a:rPr lang="en-US" i="1" dirty="0"/>
              <a:t>How is it that there are inconsistencies in locations so close together?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05CAB-5A52-43C6-A187-99D430B5E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BC949-12E3-4D1D-9BD6-1E2AC9A1E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02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881C9-D2F0-48BF-AFC1-093CA6A207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7F5A3-1F74-420C-8886-E82DC507D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4BCFE-A041-4E57-AD88-9A031DDBC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157" y="1092379"/>
            <a:ext cx="5659792" cy="4429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86A65F-F87D-43A1-9417-05675A5969A5}"/>
              </a:ext>
            </a:extLst>
          </p:cNvPr>
          <p:cNvSpPr txBox="1"/>
          <p:nvPr/>
        </p:nvSpPr>
        <p:spPr>
          <a:xfrm>
            <a:off x="640889" y="2525811"/>
            <a:ext cx="5504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>
                <a:latin typeface="+mj-lt"/>
              </a:rPr>
              <a:t>Discuss patterns observed in the data and compare to the textbook picture of seasonal primary productivity cycles</a:t>
            </a:r>
          </a:p>
        </p:txBody>
      </p:sp>
    </p:spTree>
    <p:extLst>
      <p:ext uri="{BB962C8B-B14F-4D97-AF65-F5344CB8AC3E}">
        <p14:creationId xmlns:p14="http://schemas.microsoft.com/office/powerpoint/2010/main" val="2513057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F698-0F43-43CF-B83D-FB5C09C49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discussion for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7121-C703-44D2-9F21-F21976D84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33" y="1854726"/>
            <a:ext cx="5331488" cy="37860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Textbook explanation of seasonal primary productivity</a:t>
            </a:r>
          </a:p>
          <a:p>
            <a:pPr lvl="1"/>
            <a:r>
              <a:rPr lang="en-US" dirty="0"/>
              <a:t>Do OOI data agree with this graph?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9C620-436B-46FC-803A-399068BC36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72E11-43D8-4213-8A04-263535F20B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ocean primary productivity temperate">
            <a:extLst>
              <a:ext uri="{FF2B5EF4-FFF2-40B4-BE49-F238E27FC236}">
                <a16:creationId xmlns:a16="http://schemas.microsoft.com/office/drawing/2014/main" id="{38B669F2-ABAA-4762-A077-65576E7A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42" y="1673966"/>
            <a:ext cx="5534025" cy="396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71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A743A-7E9F-4772-A397-66885A8638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02B83-B31E-4EAF-AE1F-7F6DF27995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FE95DAB-F001-42CC-909D-65E989620B3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2042" y="3473450"/>
            <a:ext cx="5943600" cy="264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81CD0D-B853-4C7E-87E5-C9B6049F1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2" y="505803"/>
            <a:ext cx="5943600" cy="2623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97A379-73A8-4861-BBA6-FCCC4893D55D}"/>
              </a:ext>
            </a:extLst>
          </p:cNvPr>
          <p:cNvSpPr txBox="1"/>
          <p:nvPr/>
        </p:nvSpPr>
        <p:spPr>
          <a:xfrm>
            <a:off x="6335642" y="1627833"/>
            <a:ext cx="418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j-lt"/>
              </a:rPr>
              <a:t>Irminger</a:t>
            </a:r>
            <a:r>
              <a:rPr lang="en-US" sz="2000" dirty="0">
                <a:latin typeface="+mj-lt"/>
              </a:rPr>
              <a:t> Sea: Single large bloom in late spring/early summer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96F37-EBAD-4D4D-859A-F71679BBDE4C}"/>
              </a:ext>
            </a:extLst>
          </p:cNvPr>
          <p:cNvSpPr txBox="1"/>
          <p:nvPr/>
        </p:nvSpPr>
        <p:spPr>
          <a:xfrm>
            <a:off x="6335642" y="3814396"/>
            <a:ext cx="418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Washington coast: Frequent shorter blooms throughout spring-summer</a:t>
            </a: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EA2F8EDE-CE0B-48EF-AA89-2AB3FF68B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1767" y="1670940"/>
            <a:ext cx="457200" cy="457200"/>
          </a:xfrm>
          <a:prstGeom prst="rect">
            <a:avLst/>
          </a:prstGeom>
        </p:spPr>
      </p:pic>
      <p:pic>
        <p:nvPicPr>
          <p:cNvPr id="15" name="Graphic 14" descr="Close">
            <a:extLst>
              <a:ext uri="{FF2B5EF4-FFF2-40B4-BE49-F238E27FC236}">
                <a16:creationId xmlns:a16="http://schemas.microsoft.com/office/drawing/2014/main" id="{F48178DC-DFDE-4281-BDB9-7B6D5F3D27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16947" y="388883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6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CFEF6-2DDD-4074-B6A5-5E39FCD3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AAAE3E-1C81-4DA2-80AD-758480F00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420" y="2103120"/>
            <a:ext cx="10035540" cy="385392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i="1" dirty="0"/>
              <a:t>“I would like no gaps in my data. </a:t>
            </a:r>
          </a:p>
          <a:p>
            <a:pPr marL="0" indent="0" algn="ctr">
              <a:buNone/>
            </a:pPr>
            <a:r>
              <a:rPr lang="en-US" sz="3600" i="1" dirty="0"/>
              <a:t>Is a complete year too much to ask for?”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D81560-B427-453A-8B86-E6F0B698A1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F7E942-5C5D-4D30-B754-EE276E646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9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28A5-DE0F-41A3-A5F9-3E35E0B2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AD616-985D-4FEC-B07F-FD2B54565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Resistance to uncertainty</a:t>
            </a:r>
          </a:p>
          <a:p>
            <a:pPr lvl="1"/>
            <a:r>
              <a:rPr lang="en-US" dirty="0"/>
              <a:t>applies to students and instructors</a:t>
            </a:r>
          </a:p>
          <a:p>
            <a:r>
              <a:rPr lang="en-US" dirty="0"/>
              <a:t>Computer access</a:t>
            </a:r>
          </a:p>
          <a:p>
            <a:r>
              <a:rPr lang="en-US" dirty="0"/>
              <a:t>Range of data skills</a:t>
            </a:r>
          </a:p>
          <a:p>
            <a:pPr lvl="1"/>
            <a:r>
              <a:rPr lang="en-US" dirty="0"/>
              <a:t>Interpreting graphs, understanding data gaps and outliers</a:t>
            </a:r>
          </a:p>
          <a:p>
            <a:pPr lvl="1"/>
            <a:r>
              <a:rPr lang="en-US" dirty="0"/>
              <a:t>Next level: Producing graphs (Excel, etc.)</a:t>
            </a:r>
          </a:p>
          <a:p>
            <a:r>
              <a:rPr lang="en-US" dirty="0"/>
              <a:t>Class size</a:t>
            </a:r>
          </a:p>
          <a:p>
            <a:r>
              <a:rPr lang="en-US" dirty="0"/>
              <a:t>Class time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CC2D4-14FD-45F6-8C77-3A4F20B181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6E793-10E3-4B1D-B7EE-61D108E754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BF293-CA25-4D2E-9A13-36E7D903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C1A56-E0C9-4A37-AA99-CE2689E31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“think like scientists”</a:t>
            </a:r>
          </a:p>
          <a:p>
            <a:pPr lvl="1"/>
            <a:r>
              <a:rPr lang="en-US" dirty="0"/>
              <a:t>Curiosity</a:t>
            </a:r>
          </a:p>
          <a:p>
            <a:pPr lvl="1"/>
            <a:r>
              <a:rPr lang="en-US" dirty="0"/>
              <a:t>Developing hypotheses, testing prior knowledge</a:t>
            </a:r>
          </a:p>
          <a:p>
            <a:pPr lvl="1"/>
            <a:r>
              <a:rPr lang="en-US" dirty="0"/>
              <a:t>Exploring the unknown</a:t>
            </a:r>
          </a:p>
          <a:p>
            <a:pPr lvl="1"/>
            <a:endParaRPr lang="en-US" dirty="0"/>
          </a:p>
          <a:p>
            <a:r>
              <a:rPr lang="en-US" dirty="0"/>
              <a:t>Generates dynamic discussion</a:t>
            </a:r>
          </a:p>
          <a:p>
            <a:endParaRPr lang="en-US" dirty="0"/>
          </a:p>
          <a:p>
            <a:r>
              <a:rPr lang="en-US" dirty="0"/>
              <a:t>Students better prepared to work with data in upper-level classes</a:t>
            </a:r>
          </a:p>
          <a:p>
            <a:pPr lvl="1"/>
            <a:r>
              <a:rPr lang="en-US" dirty="0"/>
              <a:t>Confidence in pattern recognition, uncertainty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4C4AF-BBD2-4FC6-89C1-BF9BBAA8DC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18653-9D26-4962-9471-399503A05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271850" y="3602038"/>
            <a:ext cx="703099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i="1" dirty="0">
                <a:latin typeface="Calibri"/>
                <a:ea typeface="Calibri"/>
                <a:cs typeface="Calibri"/>
                <a:sym typeface="Calibri"/>
              </a:rPr>
              <a:t>Open source lab activities</a:t>
            </a:r>
          </a:p>
          <a:p>
            <a:pPr marL="0" indent="0">
              <a:spcBef>
                <a:spcPts val="0"/>
              </a:spcBef>
            </a:pPr>
            <a:endParaRPr lang="en-US" i="1" dirty="0"/>
          </a:p>
          <a:p>
            <a:pPr marL="0" indent="0">
              <a:spcBef>
                <a:spcPts val="0"/>
              </a:spcBef>
            </a:pPr>
            <a:endParaRPr lang="en-US" i="1" dirty="0"/>
          </a:p>
          <a:p>
            <a:pPr marL="0" indent="0">
              <a:spcBef>
                <a:spcPts val="0"/>
              </a:spcBef>
            </a:pPr>
            <a:r>
              <a:rPr lang="en-US" i="1" dirty="0"/>
              <a:t>COMING SOON!</a:t>
            </a:r>
          </a:p>
          <a:p>
            <a:pPr marL="0" indent="0">
              <a:spcBef>
                <a:spcPts val="0"/>
              </a:spcBef>
            </a:pPr>
            <a:r>
              <a:rPr lang="en-US" i="1" dirty="0"/>
              <a:t>2020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271850" y="1122363"/>
            <a:ext cx="703099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dirty="0"/>
              <a:t>OOI Data Lab Notebook</a:t>
            </a:r>
            <a:endParaRPr sz="3200" b="1" i="1" dirty="0"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4196" y="543697"/>
            <a:ext cx="4143071" cy="45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8" name="Google Shape;88;p1"/>
          <p:cNvSpPr txBox="1"/>
          <p:nvPr/>
        </p:nvSpPr>
        <p:spPr>
          <a:xfrm>
            <a:off x="7674468" y="5115697"/>
            <a:ext cx="36025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datalab.marine.rutgers.edu</a:t>
            </a:r>
            <a:endParaRPr sz="24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6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Lab Notebook Goals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464806" y="1224116"/>
            <a:ext cx="6092687" cy="468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en-US" sz="2590" dirty="0"/>
              <a:t>‘Plug and Play’ version of widgets that is accessible to Instructors with a variety of backgrounds</a:t>
            </a:r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en-US" sz="2590" dirty="0"/>
              <a:t>Can be used in a variety of Introductory Oceanography (or similar) courses.</a:t>
            </a:r>
            <a:endParaRPr lang="en-US" dirty="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en-US" sz="2590" dirty="0"/>
              <a:t>Ensure that each activity and widgets are properly scaffolded to be accessible to students from a variety of backgrounds.</a:t>
            </a:r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en-US" sz="2590" dirty="0"/>
              <a:t>Teach basic data skills and reinforce those skills within each lab activity</a:t>
            </a:r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en-US" sz="2590" dirty="0"/>
              <a:t>Lab notebook activities may be used together or as stand alone</a:t>
            </a:r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en-US" sz="2590" dirty="0"/>
              <a:t>Teach students about authentic very messy scientific data vs ‘cleaned-up’ textbook examples</a:t>
            </a:r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endParaRPr dirty="0"/>
          </a:p>
          <a:p>
            <a:pPr marL="22860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1349189" y="6356350"/>
            <a:ext cx="292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Ocean Data Labs 2020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6905" y="1425388"/>
            <a:ext cx="4796307" cy="359723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389C-546F-4887-AB35-CE307AE5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6A857-4F68-43B3-9BB4-AC3355812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Know: </a:t>
            </a:r>
            <a:r>
              <a:rPr lang="en-US" dirty="0"/>
              <a:t>Primary production varies over time and by location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Understand: </a:t>
            </a:r>
            <a:r>
              <a:rPr lang="en-US" dirty="0"/>
              <a:t>Changes in primary production relate to changes in the limiting factors for phytoplankton growth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Be able to: </a:t>
            </a:r>
            <a:r>
              <a:rPr lang="en-US" dirty="0"/>
              <a:t>Interpret graphs of chlorophyll, connect variations in chlorophyll to changes in the amount of primary production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299AF-92DF-44C4-949D-50E50387F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Ocean Data Labs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C804D-50C5-444F-822B-5A306B616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6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1727" y="399025"/>
          <a:ext cx="5928853" cy="501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5438963" imgH="4600616" progId="Excel.Sheet.12">
                  <p:embed/>
                </p:oleObj>
              </mc:Choice>
              <mc:Fallback>
                <p:oleObj name="Worksheet" r:id="rId3" imgW="5438963" imgH="4600616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727" y="399025"/>
                        <a:ext cx="5928853" cy="501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23457" r="23071" b="7716"/>
          <a:stretch/>
        </p:blipFill>
        <p:spPr>
          <a:xfrm>
            <a:off x="6371304" y="849276"/>
            <a:ext cx="5555226" cy="43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34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6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Lab notebook 4 Components</a:t>
            </a:r>
            <a:endParaRPr dirty="0"/>
          </a:p>
        </p:txBody>
      </p:sp>
      <p:sp>
        <p:nvSpPr>
          <p:cNvPr id="163" name="Google Shape;163;p12"/>
          <p:cNvSpPr txBox="1">
            <a:spLocks noGrp="1"/>
          </p:cNvSpPr>
          <p:nvPr>
            <p:ph type="body" idx="1"/>
          </p:nvPr>
        </p:nvSpPr>
        <p:spPr>
          <a:xfrm>
            <a:off x="838200" y="1224116"/>
            <a:ext cx="10515600" cy="48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/>
              <a:t>Student Manual- 5 Chapters</a:t>
            </a:r>
          </a:p>
          <a:p>
            <a:pPr lvl="1" indent="-457200">
              <a:spcBef>
                <a:spcPts val="0"/>
              </a:spcBef>
              <a:buSzPts val="2800"/>
            </a:pPr>
            <a:r>
              <a:rPr lang="en-US" dirty="0"/>
              <a:t>Background information</a:t>
            </a:r>
          </a:p>
          <a:p>
            <a:pPr lvl="1" indent="-457200">
              <a:spcBef>
                <a:spcPts val="0"/>
              </a:spcBef>
              <a:buSzPts val="2800"/>
            </a:pPr>
            <a:r>
              <a:rPr lang="en-US" dirty="0"/>
              <a:t>Hook to engage students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/>
              <a:t>Student activities </a:t>
            </a:r>
          </a:p>
          <a:p>
            <a:pPr lvl="1" indent="-457200">
              <a:buSzPts val="2800"/>
            </a:pPr>
            <a:r>
              <a:rPr lang="en-US" dirty="0"/>
              <a:t>2-3 Scaffolded labs/widgets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/>
              <a:t>Instructors Guide </a:t>
            </a:r>
          </a:p>
          <a:p>
            <a:pPr marL="800100" lvl="1">
              <a:spcBef>
                <a:spcPts val="1000"/>
              </a:spcBef>
              <a:buSzPts val="2800"/>
            </a:pPr>
            <a:r>
              <a:rPr lang="en-US" dirty="0"/>
              <a:t>Student activity mapped to outcomes</a:t>
            </a:r>
          </a:p>
          <a:p>
            <a:pPr marL="800100" lvl="1">
              <a:spcBef>
                <a:spcPts val="1000"/>
              </a:spcBef>
              <a:buSzPts val="2800"/>
            </a:pPr>
            <a:r>
              <a:rPr lang="en-US" dirty="0"/>
              <a:t>Materials needed</a:t>
            </a:r>
          </a:p>
          <a:p>
            <a:pPr marL="800100" lvl="1">
              <a:spcBef>
                <a:spcPts val="1000"/>
              </a:spcBef>
              <a:buSzPts val="2800"/>
            </a:pPr>
            <a:r>
              <a:rPr lang="en-US" dirty="0"/>
              <a:t>Pre and post lab assessment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/>
              <a:t>Instructors Activity Notes</a:t>
            </a:r>
          </a:p>
          <a:p>
            <a:pPr lvl="1" indent="-457200">
              <a:buSzPts val="2800"/>
            </a:pPr>
            <a:r>
              <a:rPr lang="en-US" dirty="0"/>
              <a:t>Additional links or activities </a:t>
            </a:r>
          </a:p>
          <a:p>
            <a:pPr lvl="1" indent="-457200">
              <a:buSzPts val="2800"/>
            </a:pPr>
            <a:r>
              <a:rPr lang="en-US" dirty="0"/>
              <a:t>Background material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64" name="Google Shape;164;p12"/>
          <p:cNvSpPr txBox="1">
            <a:spLocks noGrp="1"/>
          </p:cNvSpPr>
          <p:nvPr>
            <p:ph type="ftr" idx="11"/>
          </p:nvPr>
        </p:nvSpPr>
        <p:spPr>
          <a:xfrm>
            <a:off x="1349189" y="6356350"/>
            <a:ext cx="29269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Ocean Data Labs 2019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5" name="Google Shape;16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/>
              <a:t>31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7703" y="1253614"/>
            <a:ext cx="11430000" cy="470343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SzPts val="2400"/>
              <a:buFont typeface="+mj-lt"/>
              <a:buAutoNum type="arabicPeriod"/>
            </a:pPr>
            <a:r>
              <a:rPr lang="en-US" b="1" dirty="0"/>
              <a:t>Data skills – </a:t>
            </a:r>
            <a:r>
              <a:rPr lang="en-US" dirty="0"/>
              <a:t>Introduce OOI, Sensors/underwater technology and Introduce common graphs oceanographers use. Sets up students for success in later chapters</a:t>
            </a:r>
          </a:p>
          <a:p>
            <a:pPr marL="514350" indent="-514350">
              <a:buSzPts val="2400"/>
              <a:buFont typeface="+mj-lt"/>
              <a:buAutoNum type="arabicPeriod"/>
            </a:pPr>
            <a:endParaRPr lang="en-US" b="1" dirty="0"/>
          </a:p>
          <a:p>
            <a:pPr marL="514350" indent="-514350">
              <a:buSzPts val="2400"/>
              <a:buFont typeface="+mj-lt"/>
              <a:buAutoNum type="arabicPeriod"/>
            </a:pPr>
            <a:r>
              <a:rPr lang="en-US" b="1" dirty="0"/>
              <a:t>Biological oceanography-</a:t>
            </a:r>
            <a:r>
              <a:rPr lang="en-US" dirty="0"/>
              <a:t> Primary production and influencing factors</a:t>
            </a:r>
          </a:p>
          <a:p>
            <a:pPr marL="514350" indent="-514350">
              <a:buSzPts val="2400"/>
              <a:buFont typeface="+mj-lt"/>
              <a:buAutoNum type="arabicPeriod"/>
            </a:pPr>
            <a:endParaRPr lang="en-US" dirty="0"/>
          </a:p>
          <a:p>
            <a:pPr marL="514350" indent="-514350">
              <a:buSzPts val="2400"/>
              <a:buFont typeface="+mj-lt"/>
              <a:buAutoNum type="arabicPeriod"/>
            </a:pPr>
            <a:r>
              <a:rPr lang="en-US" b="1" dirty="0"/>
              <a:t>Chemical oceanography – </a:t>
            </a:r>
            <a:r>
              <a:rPr lang="en-US" dirty="0"/>
              <a:t>Temperature, salinity, depth, stratification and relationship to ocean circulation</a:t>
            </a:r>
          </a:p>
          <a:p>
            <a:pPr marL="514350" indent="-514350">
              <a:buSzPts val="2400"/>
              <a:buFont typeface="+mj-lt"/>
              <a:buAutoNum type="arabicPeriod"/>
            </a:pPr>
            <a:endParaRPr lang="en-US" dirty="0"/>
          </a:p>
          <a:p>
            <a:pPr marL="514350" indent="-514350">
              <a:buSzPts val="2400"/>
              <a:buFont typeface="+mj-lt"/>
              <a:buAutoNum type="arabicPeriod"/>
            </a:pPr>
            <a:r>
              <a:rPr lang="en-US" b="1" dirty="0"/>
              <a:t>Geological oceanography – </a:t>
            </a:r>
            <a:r>
              <a:rPr lang="en-US" dirty="0"/>
              <a:t>Plate tectonics and seafloor features</a:t>
            </a:r>
          </a:p>
          <a:p>
            <a:pPr marL="514350" indent="-514350">
              <a:buSzPts val="2400"/>
              <a:buFont typeface="+mj-lt"/>
              <a:buAutoNum type="arabicPeriod"/>
            </a:pPr>
            <a:endParaRPr lang="en-US" dirty="0"/>
          </a:p>
          <a:p>
            <a:pPr marL="514350" indent="-514350">
              <a:buSzPts val="2400"/>
              <a:buFont typeface="+mj-lt"/>
              <a:buAutoNum type="arabicPeriod"/>
            </a:pPr>
            <a:r>
              <a:rPr lang="en-US" b="1" dirty="0"/>
              <a:t>Physical oceanography – </a:t>
            </a:r>
            <a:r>
              <a:rPr lang="en-US" dirty="0"/>
              <a:t>Local wind speed and waves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46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"/>
          <p:cNvSpPr txBox="1">
            <a:spLocks noGrp="1"/>
          </p:cNvSpPr>
          <p:nvPr>
            <p:ph type="title"/>
          </p:nvPr>
        </p:nvSpPr>
        <p:spPr>
          <a:xfrm>
            <a:off x="831850" y="721597"/>
            <a:ext cx="10515600" cy="110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Interested in the Lab Notebook?  </a:t>
            </a:r>
            <a:endParaRPr dirty="0"/>
          </a:p>
        </p:txBody>
      </p:sp>
      <p:sp>
        <p:nvSpPr>
          <p:cNvPr id="333" name="Google Shape;333;p29"/>
          <p:cNvSpPr txBox="1">
            <a:spLocks noGrp="1"/>
          </p:cNvSpPr>
          <p:nvPr>
            <p:ph type="body" idx="1"/>
          </p:nvPr>
        </p:nvSpPr>
        <p:spPr>
          <a:xfrm>
            <a:off x="831850" y="2318213"/>
            <a:ext cx="10515600" cy="250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spcBef>
                <a:spcPts val="0"/>
              </a:spcBef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Trials coming soon! </a:t>
            </a:r>
          </a:p>
          <a:p>
            <a:pPr marL="0" lvl="0" indent="0" algn="ctr">
              <a:spcBef>
                <a:spcPts val="0"/>
              </a:spcBef>
            </a:pP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ctr">
              <a:spcBef>
                <a:spcPts val="0"/>
              </a:spcBef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Apply to test the manual out in your classes Fall 2020</a:t>
            </a:r>
            <a:endParaRPr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34" name="Google Shape;334;p2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Ocean Data Labs 2019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5" name="Google Shape;33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/>
              <a:t>33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context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Introduction to Oceanography course</a:t>
            </a:r>
          </a:p>
          <a:p>
            <a:pPr lvl="1"/>
            <a:r>
              <a:rPr lang="en-US" dirty="0"/>
              <a:t>30-40 students</a:t>
            </a:r>
          </a:p>
          <a:p>
            <a:pPr lvl="1"/>
            <a:r>
              <a:rPr lang="en-US" dirty="0"/>
              <a:t>mix of majors/non-majors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Biological Oceanography unit</a:t>
            </a:r>
          </a:p>
          <a:p>
            <a:pPr lvl="1"/>
            <a:r>
              <a:rPr lang="en-US" dirty="0"/>
              <a:t>last third of semester</a:t>
            </a:r>
          </a:p>
          <a:p>
            <a:pPr lvl="1"/>
            <a:r>
              <a:rPr lang="en-US" dirty="0"/>
              <a:t>after photosynthesis/respiration lesson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In computer lab or regular classroom with student-owned laptops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3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8FCB-20B2-4E88-9D55-39776B49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activity, students should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4355F-C52A-4BFE-AAEB-B1D6407FF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primary production</a:t>
            </a:r>
          </a:p>
          <a:p>
            <a:pPr>
              <a:spcBef>
                <a:spcPts val="1800"/>
              </a:spcBef>
            </a:pPr>
            <a:r>
              <a:rPr lang="en-US" dirty="0"/>
              <a:t>Limiting factors for primary production in ocean</a:t>
            </a:r>
          </a:p>
          <a:p>
            <a:pPr>
              <a:spcBef>
                <a:spcPts val="1800"/>
              </a:spcBef>
            </a:pPr>
            <a:r>
              <a:rPr lang="en-US" dirty="0"/>
              <a:t>Main primary producers = photosynthetic phytoplankton</a:t>
            </a:r>
          </a:p>
          <a:p>
            <a:pPr lvl="1"/>
            <a:r>
              <a:rPr lang="en-US" sz="2800" dirty="0"/>
              <a:t>abundance measured by chlorophyll concentration</a:t>
            </a:r>
          </a:p>
          <a:p>
            <a:endParaRPr lang="en-US" dirty="0"/>
          </a:p>
          <a:p>
            <a:r>
              <a:rPr lang="en-US" dirty="0"/>
              <a:t>Assessed by homework questions due before class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F5174-FE56-4E11-926D-02226170B0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29516-1D46-4A9A-BD9C-68A539A6C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5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881C9-D2F0-48BF-AFC1-093CA6A207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7F5A3-1F74-420C-8886-E82DC507D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4BCFE-A041-4E57-AD88-9A031DDBC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11" y="1214299"/>
            <a:ext cx="5659792" cy="4429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319396-9EB5-414B-A22D-4FBBDFCFEE9A}"/>
              </a:ext>
            </a:extLst>
          </p:cNvPr>
          <p:cNvSpPr txBox="1"/>
          <p:nvPr/>
        </p:nvSpPr>
        <p:spPr>
          <a:xfrm>
            <a:off x="3859874" y="501650"/>
            <a:ext cx="5038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j-lt"/>
              </a:rPr>
              <a:t>Think-pair-share question challenges learners to recall physical and chemical factors that affect primary productivity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173DC2-7F49-4B07-8077-0B6E8E6B2DF1}"/>
              </a:ext>
            </a:extLst>
          </p:cNvPr>
          <p:cNvSpPr txBox="1"/>
          <p:nvPr/>
        </p:nvSpPr>
        <p:spPr>
          <a:xfrm>
            <a:off x="5467350" y="5554980"/>
            <a:ext cx="5129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Lawrence Hall of Science, Univ. California Berkeley</a:t>
            </a:r>
          </a:p>
        </p:txBody>
      </p:sp>
    </p:spTree>
    <p:extLst>
      <p:ext uri="{BB962C8B-B14F-4D97-AF65-F5344CB8AC3E}">
        <p14:creationId xmlns:p14="http://schemas.microsoft.com/office/powerpoint/2010/main" val="17637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4FBB3-4F46-4DC6-BF4A-4BD4DD7D20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0E9D0-FE19-42F0-981F-4CD1945B0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2099E9-A139-4E11-8A8C-612E18F42EA5}"/>
              </a:ext>
            </a:extLst>
          </p:cNvPr>
          <p:cNvGrpSpPr/>
          <p:nvPr/>
        </p:nvGrpSpPr>
        <p:grpSpPr>
          <a:xfrm>
            <a:off x="757256" y="248789"/>
            <a:ext cx="4110842" cy="5790317"/>
            <a:chOff x="530218" y="758952"/>
            <a:chExt cx="4110842" cy="57903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360B12-6420-4836-9837-1F21A6F9A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68" t="9779" r="6951" b="10751"/>
            <a:stretch/>
          </p:blipFill>
          <p:spPr>
            <a:xfrm>
              <a:off x="1150215" y="758952"/>
              <a:ext cx="3191746" cy="469469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AF42E7-CCFD-4B6C-A9F9-2D096EDC35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0" t="90231" r="29052" b="1467"/>
            <a:stretch/>
          </p:blipFill>
          <p:spPr>
            <a:xfrm>
              <a:off x="647161" y="5693433"/>
              <a:ext cx="3993899" cy="8558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B9F6C3-E40D-43C4-99CE-472FA2BEDCA6}"/>
                </a:ext>
              </a:extLst>
            </p:cNvPr>
            <p:cNvSpPr txBox="1"/>
            <p:nvPr/>
          </p:nvSpPr>
          <p:spPr>
            <a:xfrm>
              <a:off x="784945" y="3200400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0°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9FA021-7598-4926-93DC-74C069A7F6EF}"/>
                </a:ext>
              </a:extLst>
            </p:cNvPr>
            <p:cNvSpPr txBox="1"/>
            <p:nvPr/>
          </p:nvSpPr>
          <p:spPr>
            <a:xfrm>
              <a:off x="554004" y="254302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15°N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F47D8A-C42D-4290-AE71-F4F5A4B06F50}"/>
                </a:ext>
              </a:extLst>
            </p:cNvPr>
            <p:cNvSpPr txBox="1"/>
            <p:nvPr/>
          </p:nvSpPr>
          <p:spPr>
            <a:xfrm>
              <a:off x="530218" y="3801468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15°S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9C39736-DF11-4D06-A67B-F76E2292C1BF}"/>
              </a:ext>
            </a:extLst>
          </p:cNvPr>
          <p:cNvSpPr txBox="1"/>
          <p:nvPr/>
        </p:nvSpPr>
        <p:spPr>
          <a:xfrm>
            <a:off x="5847148" y="1275836"/>
            <a:ext cx="39227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Why are more phytoplankton growing along the equator than 15° north and south?</a:t>
            </a:r>
          </a:p>
          <a:p>
            <a:r>
              <a:rPr lang="en-US" sz="2000" i="1" dirty="0">
                <a:solidFill>
                  <a:srgbClr val="0070C0"/>
                </a:solidFill>
                <a:latin typeface="Calibri" panose="020F0502020204030204"/>
              </a:rPr>
              <a:t>[pick the most important factor]</a:t>
            </a:r>
          </a:p>
          <a:p>
            <a:endParaRPr lang="en-US" sz="2400" dirty="0">
              <a:solidFill>
                <a:srgbClr val="0070C0"/>
              </a:solidFill>
              <a:latin typeface="Calibri" panose="020F0502020204030204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More sunlight at equator</a:t>
            </a:r>
          </a:p>
          <a:p>
            <a:pPr marL="457200" indent="-457200">
              <a:buFontTx/>
              <a:buAutoNum type="arabicPeriod"/>
            </a:pPr>
            <a:endParaRPr lang="en-US" sz="2400" dirty="0">
              <a:solidFill>
                <a:srgbClr val="0070C0"/>
              </a:solidFill>
              <a:latin typeface="Calibri" panose="020F0502020204030204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Warmer water at equator</a:t>
            </a:r>
          </a:p>
          <a:p>
            <a:pPr marL="457200" indent="-457200">
              <a:buFontTx/>
              <a:buAutoNum type="arabicPeriod"/>
            </a:pPr>
            <a:endParaRPr lang="en-US" sz="2400" dirty="0">
              <a:solidFill>
                <a:srgbClr val="0070C0"/>
              </a:solidFill>
              <a:latin typeface="Calibri" panose="020F0502020204030204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More nutrients at equator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5C83E7-8283-439A-967A-74109295F51E}"/>
              </a:ext>
            </a:extLst>
          </p:cNvPr>
          <p:cNvSpPr txBox="1"/>
          <p:nvPr/>
        </p:nvSpPr>
        <p:spPr>
          <a:xfrm>
            <a:off x="6096000" y="414854"/>
            <a:ext cx="2893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Sample TPS Question</a:t>
            </a:r>
          </a:p>
        </p:txBody>
      </p:sp>
    </p:spTree>
    <p:extLst>
      <p:ext uri="{BB962C8B-B14F-4D97-AF65-F5344CB8AC3E}">
        <p14:creationId xmlns:p14="http://schemas.microsoft.com/office/powerpoint/2010/main" val="57238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881C9-D2F0-48BF-AFC1-093CA6A207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7F5A3-1F74-420C-8886-E82DC507D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4BCFE-A041-4E57-AD88-9A031DDBC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11" y="1214299"/>
            <a:ext cx="5659792" cy="4429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F7F03A-2D1E-4FC0-B6B2-5DA2D2CACEE2}"/>
              </a:ext>
            </a:extLst>
          </p:cNvPr>
          <p:cNvSpPr txBox="1"/>
          <p:nvPr/>
        </p:nvSpPr>
        <p:spPr>
          <a:xfrm>
            <a:off x="5812703" y="2214334"/>
            <a:ext cx="5038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>
                <a:latin typeface="+mj-lt"/>
              </a:rPr>
              <a:t>In pairs, students examine chlorophyll concentration over a year in either temperate or high latitude locations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607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B0A769-4F0D-4309-9289-39E9D24F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1003280" cy="106026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Exploration: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Primary production in temperate vs. polar latitudes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C24C16-F12B-418D-880D-898759C51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120"/>
            <a:ext cx="10515600" cy="395882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Graph orientation: How did chlorophyll vary over time?</a:t>
            </a:r>
          </a:p>
          <a:p>
            <a:pPr>
              <a:spcBef>
                <a:spcPts val="1800"/>
              </a:spcBef>
            </a:pPr>
            <a:r>
              <a:rPr lang="en-US" dirty="0"/>
              <a:t>Describe: Evidence of a pattern over time?</a:t>
            </a:r>
          </a:p>
          <a:p>
            <a:pPr>
              <a:spcBef>
                <a:spcPts val="1800"/>
              </a:spcBef>
            </a:pPr>
            <a:r>
              <a:rPr lang="en-US" dirty="0"/>
              <a:t>Inquire: What questions do you have about this pattern?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0AAE81-9B49-4020-82C1-35F0CDD66D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5BBC1D-25BB-4E63-BA68-7FE645C2DF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2E5D89-16DB-4AEA-BDC0-130C6BE0F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76" b="26915"/>
          <a:stretch/>
        </p:blipFill>
        <p:spPr>
          <a:xfrm>
            <a:off x="2604181" y="3839742"/>
            <a:ext cx="6983637" cy="25166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08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-Cambria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7176</TotalTime>
  <Words>1229</Words>
  <Application>Microsoft Office PowerPoint</Application>
  <PresentationFormat>Widescreen</PresentationFormat>
  <Paragraphs>214</Paragraphs>
  <Slides>33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</vt:lpstr>
      <vt:lpstr>1_Office Theme</vt:lpstr>
      <vt:lpstr>Worksheet</vt:lpstr>
      <vt:lpstr>Where does OOI data fit in my teaching?</vt:lpstr>
      <vt:lpstr>Case study: Primary production data activity</vt:lpstr>
      <vt:lpstr>Learning goals</vt:lpstr>
      <vt:lpstr>Activity context</vt:lpstr>
      <vt:lpstr>Before activity, students should know</vt:lpstr>
      <vt:lpstr>PowerPoint Presentation</vt:lpstr>
      <vt:lpstr>PowerPoint Presentation</vt:lpstr>
      <vt:lpstr>PowerPoint Presentation</vt:lpstr>
      <vt:lpstr>Exploration:  Primary production in temperate vs. polar latitudes</vt:lpstr>
      <vt:lpstr>PowerPoint Presentation</vt:lpstr>
      <vt:lpstr>PowerPoint Presentation</vt:lpstr>
      <vt:lpstr>PowerPoint Presentation</vt:lpstr>
      <vt:lpstr>Students notice</vt:lpstr>
      <vt:lpstr>Students ask</vt:lpstr>
      <vt:lpstr>PowerPoint Presentation</vt:lpstr>
      <vt:lpstr>PowerPoint Presentation</vt:lpstr>
      <vt:lpstr>Application: Primary production in inshore vs. offshore areas of continental shelves</vt:lpstr>
      <vt:lpstr>PowerPoint Presentation</vt:lpstr>
      <vt:lpstr>PowerPoint Presentation</vt:lpstr>
      <vt:lpstr>Students notice</vt:lpstr>
      <vt:lpstr>Students ask</vt:lpstr>
      <vt:lpstr>PowerPoint Presentation</vt:lpstr>
      <vt:lpstr>Follow-up discussion for reflection</vt:lpstr>
      <vt:lpstr>PowerPoint Presentation</vt:lpstr>
      <vt:lpstr>Challenges</vt:lpstr>
      <vt:lpstr>Challenges</vt:lpstr>
      <vt:lpstr>Benefits</vt:lpstr>
      <vt:lpstr>OOI Data Lab Notebook</vt:lpstr>
      <vt:lpstr>Lab Notebook Goals</vt:lpstr>
      <vt:lpstr>PowerPoint Presentation</vt:lpstr>
      <vt:lpstr>Lab notebook 4 Components</vt:lpstr>
      <vt:lpstr>Chapters</vt:lpstr>
      <vt:lpstr>Interested in the Lab Notebook?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Anna Pfeiffer-Herbert</cp:lastModifiedBy>
  <cp:revision>318</cp:revision>
  <dcterms:created xsi:type="dcterms:W3CDTF">2015-11-30T20:15:52Z</dcterms:created>
  <dcterms:modified xsi:type="dcterms:W3CDTF">2020-02-16T03:52:42Z</dcterms:modified>
  <cp:category/>
</cp:coreProperties>
</file>