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505" r:id="rId2"/>
    <p:sldId id="434" r:id="rId3"/>
    <p:sldId id="435" r:id="rId4"/>
    <p:sldId id="572" r:id="rId5"/>
    <p:sldId id="954" r:id="rId6"/>
    <p:sldId id="258" r:id="rId7"/>
    <p:sldId id="945" r:id="rId8"/>
    <p:sldId id="946" r:id="rId9"/>
    <p:sldId id="947" r:id="rId10"/>
    <p:sldId id="955" r:id="rId11"/>
    <p:sldId id="953" r:id="rId12"/>
    <p:sldId id="961" r:id="rId13"/>
    <p:sldId id="964" r:id="rId14"/>
    <p:sldId id="965" r:id="rId15"/>
    <p:sldId id="966" r:id="rId16"/>
    <p:sldId id="967" r:id="rId17"/>
    <p:sldId id="969" r:id="rId18"/>
    <p:sldId id="962" r:id="rId19"/>
    <p:sldId id="970" r:id="rId20"/>
    <p:sldId id="963" r:id="rId21"/>
    <p:sldId id="716" r:id="rId22"/>
    <p:sldId id="971" r:id="rId23"/>
    <p:sldId id="275" r:id="rId24"/>
    <p:sldId id="9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424"/>
    <a:srgbClr val="FFC423"/>
    <a:srgbClr val="00447C"/>
    <a:srgbClr val="00AFDB"/>
    <a:srgbClr val="3F4041"/>
    <a:srgbClr val="004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794" autoAdjust="0"/>
    <p:restoredTop sz="91489"/>
  </p:normalViewPr>
  <p:slideViewPr>
    <p:cSldViewPr snapToGrid="0" snapToObjects="1">
      <p:cViewPr varScale="1">
        <p:scale>
          <a:sx n="79" d="100"/>
          <a:sy n="79" d="100"/>
        </p:scale>
        <p:origin x="224" y="728"/>
      </p:cViewPr>
      <p:guideLst>
        <p:guide pos="3840"/>
        <p:guide orient="horz" pos="2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B1608B-C1B8-FA46-88AF-94E3BE9E344C}" type="doc">
      <dgm:prSet loTypeId="urn:microsoft.com/office/officeart/2005/8/layout/venn1" loCatId="" qsTypeId="urn:microsoft.com/office/officeart/2005/8/quickstyle/simple1" qsCatId="simple" csTypeId="urn:microsoft.com/office/officeart/2005/8/colors/colorful1" csCatId="colorful" phldr="1"/>
      <dgm:spPr/>
    </dgm:pt>
    <dgm:pt modelId="{2B744A8F-9324-BD4B-98C8-FB790A372218}">
      <dgm:prSet phldrT="[Text]"/>
      <dgm:spPr/>
      <dgm:t>
        <a:bodyPr/>
        <a:lstStyle/>
        <a:p>
          <a:r>
            <a:rPr lang="en-US" dirty="0"/>
            <a:t>OOI</a:t>
          </a:r>
          <a:br>
            <a:rPr lang="en-US" dirty="0"/>
          </a:br>
          <a:r>
            <a:rPr lang="en-US" dirty="0"/>
            <a:t>Data + Science</a:t>
          </a:r>
        </a:p>
      </dgm:t>
    </dgm:pt>
    <dgm:pt modelId="{AE41C589-91AD-7C4E-A2A8-BE46A1CD28E3}" type="parTrans" cxnId="{BC31E743-AB72-8944-85A5-70768EC0DD38}">
      <dgm:prSet/>
      <dgm:spPr/>
      <dgm:t>
        <a:bodyPr/>
        <a:lstStyle/>
        <a:p>
          <a:endParaRPr lang="en-US"/>
        </a:p>
      </dgm:t>
    </dgm:pt>
    <dgm:pt modelId="{31485F77-463E-ED42-8734-C98E290800BC}" type="sibTrans" cxnId="{BC31E743-AB72-8944-85A5-70768EC0DD38}">
      <dgm:prSet/>
      <dgm:spPr/>
      <dgm:t>
        <a:bodyPr/>
        <a:lstStyle/>
        <a:p>
          <a:endParaRPr lang="en-US"/>
        </a:p>
      </dgm:t>
    </dgm:pt>
    <dgm:pt modelId="{4679790F-B0A0-0641-BA7D-E3B9C900BC4C}">
      <dgm:prSet phldrT="[Text]"/>
      <dgm:spPr/>
      <dgm:t>
        <a:bodyPr/>
        <a:lstStyle/>
        <a:p>
          <a:r>
            <a:rPr lang="en-US" dirty="0"/>
            <a:t>Data Science</a:t>
          </a:r>
          <a:br>
            <a:rPr lang="en-US" dirty="0"/>
          </a:br>
          <a:r>
            <a:rPr lang="en-US" dirty="0"/>
            <a:t>Coding/Python</a:t>
          </a:r>
        </a:p>
      </dgm:t>
    </dgm:pt>
    <dgm:pt modelId="{D3A847F1-C987-3240-BBC4-883E1D55A215}" type="parTrans" cxnId="{9556413B-9D34-6340-AD55-FCA2E873BD35}">
      <dgm:prSet/>
      <dgm:spPr/>
      <dgm:t>
        <a:bodyPr/>
        <a:lstStyle/>
        <a:p>
          <a:endParaRPr lang="en-US"/>
        </a:p>
      </dgm:t>
    </dgm:pt>
    <dgm:pt modelId="{16219F39-0437-5940-8E38-4A690DB83B95}" type="sibTrans" cxnId="{9556413B-9D34-6340-AD55-FCA2E873BD35}">
      <dgm:prSet/>
      <dgm:spPr/>
      <dgm:t>
        <a:bodyPr/>
        <a:lstStyle/>
        <a:p>
          <a:endParaRPr lang="en-US"/>
        </a:p>
      </dgm:t>
    </dgm:pt>
    <dgm:pt modelId="{97B385EB-E5BB-0443-9921-CFFE52D4CD0C}">
      <dgm:prSet phldrT="[Text]"/>
      <dgm:spPr/>
      <dgm:t>
        <a:bodyPr/>
        <a:lstStyle/>
        <a:p>
          <a:r>
            <a:rPr lang="en-US" dirty="0"/>
            <a:t>Education</a:t>
          </a:r>
        </a:p>
      </dgm:t>
    </dgm:pt>
    <dgm:pt modelId="{EDEA9187-2F95-D54A-94E1-A7EAD7644B91}" type="parTrans" cxnId="{B18B6FAB-16C4-CC43-961F-EFD42F3D9C57}">
      <dgm:prSet/>
      <dgm:spPr/>
      <dgm:t>
        <a:bodyPr/>
        <a:lstStyle/>
        <a:p>
          <a:endParaRPr lang="en-US"/>
        </a:p>
      </dgm:t>
    </dgm:pt>
    <dgm:pt modelId="{8A66816E-69A6-6242-A2AC-8FAEF7263985}" type="sibTrans" cxnId="{B18B6FAB-16C4-CC43-961F-EFD42F3D9C57}">
      <dgm:prSet/>
      <dgm:spPr/>
      <dgm:t>
        <a:bodyPr/>
        <a:lstStyle/>
        <a:p>
          <a:endParaRPr lang="en-US"/>
        </a:p>
      </dgm:t>
    </dgm:pt>
    <dgm:pt modelId="{1538F91D-0191-F240-9A8D-6ABE2EB2345A}" type="pres">
      <dgm:prSet presAssocID="{BBB1608B-C1B8-FA46-88AF-94E3BE9E344C}" presName="compositeShape" presStyleCnt="0">
        <dgm:presLayoutVars>
          <dgm:chMax val="7"/>
          <dgm:dir/>
          <dgm:resizeHandles val="exact"/>
        </dgm:presLayoutVars>
      </dgm:prSet>
      <dgm:spPr/>
    </dgm:pt>
    <dgm:pt modelId="{6F4EEF95-B436-CD48-8844-1D4157D1C731}" type="pres">
      <dgm:prSet presAssocID="{2B744A8F-9324-BD4B-98C8-FB790A372218}" presName="circ1" presStyleLbl="vennNode1" presStyleIdx="0" presStyleCnt="3"/>
      <dgm:spPr/>
    </dgm:pt>
    <dgm:pt modelId="{484277AD-6A10-384A-A906-BEB2C4776F28}" type="pres">
      <dgm:prSet presAssocID="{2B744A8F-9324-BD4B-98C8-FB790A37221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1A8CA3F-3D90-2541-AED3-45C99D242B52}" type="pres">
      <dgm:prSet presAssocID="{4679790F-B0A0-0641-BA7D-E3B9C900BC4C}" presName="circ2" presStyleLbl="vennNode1" presStyleIdx="1" presStyleCnt="3"/>
      <dgm:spPr/>
    </dgm:pt>
    <dgm:pt modelId="{9E13AD43-ABBD-CC47-81F2-E0C14D38FFB4}" type="pres">
      <dgm:prSet presAssocID="{4679790F-B0A0-0641-BA7D-E3B9C900BC4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B727FE5-4542-9F4F-B02F-3E756D645F30}" type="pres">
      <dgm:prSet presAssocID="{97B385EB-E5BB-0443-9921-CFFE52D4CD0C}" presName="circ3" presStyleLbl="vennNode1" presStyleIdx="2" presStyleCnt="3"/>
      <dgm:spPr/>
    </dgm:pt>
    <dgm:pt modelId="{AD60136F-3A7A-F94C-BC0E-4D23176CC6BC}" type="pres">
      <dgm:prSet presAssocID="{97B385EB-E5BB-0443-9921-CFFE52D4CD0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F266B01-7AA3-6E43-8D14-995B6057FBE0}" type="presOf" srcId="{97B385EB-E5BB-0443-9921-CFFE52D4CD0C}" destId="{AD60136F-3A7A-F94C-BC0E-4D23176CC6BC}" srcOrd="1" destOrd="0" presId="urn:microsoft.com/office/officeart/2005/8/layout/venn1"/>
    <dgm:cxn modelId="{1F7E6317-E094-8245-92CE-B05BCE9C478F}" type="presOf" srcId="{BBB1608B-C1B8-FA46-88AF-94E3BE9E344C}" destId="{1538F91D-0191-F240-9A8D-6ABE2EB2345A}" srcOrd="0" destOrd="0" presId="urn:microsoft.com/office/officeart/2005/8/layout/venn1"/>
    <dgm:cxn modelId="{15971E19-3B12-E447-8503-737E15D96A72}" type="presOf" srcId="{97B385EB-E5BB-0443-9921-CFFE52D4CD0C}" destId="{4B727FE5-4542-9F4F-B02F-3E756D645F30}" srcOrd="0" destOrd="0" presId="urn:microsoft.com/office/officeart/2005/8/layout/venn1"/>
    <dgm:cxn modelId="{9E20A037-6E6B-AF42-97BA-0727F6D8EA11}" type="presOf" srcId="{2B744A8F-9324-BD4B-98C8-FB790A372218}" destId="{6F4EEF95-B436-CD48-8844-1D4157D1C731}" srcOrd="0" destOrd="0" presId="urn:microsoft.com/office/officeart/2005/8/layout/venn1"/>
    <dgm:cxn modelId="{9556413B-9D34-6340-AD55-FCA2E873BD35}" srcId="{BBB1608B-C1B8-FA46-88AF-94E3BE9E344C}" destId="{4679790F-B0A0-0641-BA7D-E3B9C900BC4C}" srcOrd="1" destOrd="0" parTransId="{D3A847F1-C987-3240-BBC4-883E1D55A215}" sibTransId="{16219F39-0437-5940-8E38-4A690DB83B95}"/>
    <dgm:cxn modelId="{BC31E743-AB72-8944-85A5-70768EC0DD38}" srcId="{BBB1608B-C1B8-FA46-88AF-94E3BE9E344C}" destId="{2B744A8F-9324-BD4B-98C8-FB790A372218}" srcOrd="0" destOrd="0" parTransId="{AE41C589-91AD-7C4E-A2A8-BE46A1CD28E3}" sibTransId="{31485F77-463E-ED42-8734-C98E290800BC}"/>
    <dgm:cxn modelId="{E8BDE452-4920-7940-BD71-65943293AEF2}" type="presOf" srcId="{4679790F-B0A0-0641-BA7D-E3B9C900BC4C}" destId="{9E13AD43-ABBD-CC47-81F2-E0C14D38FFB4}" srcOrd="1" destOrd="0" presId="urn:microsoft.com/office/officeart/2005/8/layout/venn1"/>
    <dgm:cxn modelId="{D1CDC48E-FABC-6243-A2BD-118720545245}" type="presOf" srcId="{4679790F-B0A0-0641-BA7D-E3B9C900BC4C}" destId="{81A8CA3F-3D90-2541-AED3-45C99D242B52}" srcOrd="0" destOrd="0" presId="urn:microsoft.com/office/officeart/2005/8/layout/venn1"/>
    <dgm:cxn modelId="{B18B6FAB-16C4-CC43-961F-EFD42F3D9C57}" srcId="{BBB1608B-C1B8-FA46-88AF-94E3BE9E344C}" destId="{97B385EB-E5BB-0443-9921-CFFE52D4CD0C}" srcOrd="2" destOrd="0" parTransId="{EDEA9187-2F95-D54A-94E1-A7EAD7644B91}" sibTransId="{8A66816E-69A6-6242-A2AC-8FAEF7263985}"/>
    <dgm:cxn modelId="{C54E46F1-FBB3-6941-A021-23CEAB431AEA}" type="presOf" srcId="{2B744A8F-9324-BD4B-98C8-FB790A372218}" destId="{484277AD-6A10-384A-A906-BEB2C4776F28}" srcOrd="1" destOrd="0" presId="urn:microsoft.com/office/officeart/2005/8/layout/venn1"/>
    <dgm:cxn modelId="{AC254EA6-E513-0743-9AE0-6984171AF368}" type="presParOf" srcId="{1538F91D-0191-F240-9A8D-6ABE2EB2345A}" destId="{6F4EEF95-B436-CD48-8844-1D4157D1C731}" srcOrd="0" destOrd="0" presId="urn:microsoft.com/office/officeart/2005/8/layout/venn1"/>
    <dgm:cxn modelId="{2D87BB21-35FA-6F45-8601-82C3EE6CC4F5}" type="presParOf" srcId="{1538F91D-0191-F240-9A8D-6ABE2EB2345A}" destId="{484277AD-6A10-384A-A906-BEB2C4776F28}" srcOrd="1" destOrd="0" presId="urn:microsoft.com/office/officeart/2005/8/layout/venn1"/>
    <dgm:cxn modelId="{D263A495-2F77-074F-B63C-220C152C9866}" type="presParOf" srcId="{1538F91D-0191-F240-9A8D-6ABE2EB2345A}" destId="{81A8CA3F-3D90-2541-AED3-45C99D242B52}" srcOrd="2" destOrd="0" presId="urn:microsoft.com/office/officeart/2005/8/layout/venn1"/>
    <dgm:cxn modelId="{6E819ADF-923E-BB42-98FC-575DCA4E626D}" type="presParOf" srcId="{1538F91D-0191-F240-9A8D-6ABE2EB2345A}" destId="{9E13AD43-ABBD-CC47-81F2-E0C14D38FFB4}" srcOrd="3" destOrd="0" presId="urn:microsoft.com/office/officeart/2005/8/layout/venn1"/>
    <dgm:cxn modelId="{F9F60FF2-576D-9A4C-9583-3000E525E825}" type="presParOf" srcId="{1538F91D-0191-F240-9A8D-6ABE2EB2345A}" destId="{4B727FE5-4542-9F4F-B02F-3E756D645F30}" srcOrd="4" destOrd="0" presId="urn:microsoft.com/office/officeart/2005/8/layout/venn1"/>
    <dgm:cxn modelId="{53DD2D1E-C813-7540-B57A-D5BBD9D38141}" type="presParOf" srcId="{1538F91D-0191-F240-9A8D-6ABE2EB2345A}" destId="{AD60136F-3A7A-F94C-BC0E-4D23176CC6B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33F967-F37D-9D45-8E28-D2D4A59A8E4A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613719D7-05B2-8349-8687-25322B306290}">
      <dgm:prSet phldrT="[Text]"/>
      <dgm:spPr/>
      <dgm:t>
        <a:bodyPr/>
        <a:lstStyle/>
        <a:p>
          <a:r>
            <a:rPr lang="en-US" dirty="0"/>
            <a:t>Identify Target Scientific Concepts &amp; Skills</a:t>
          </a:r>
        </a:p>
      </dgm:t>
    </dgm:pt>
    <dgm:pt modelId="{FA6FA3CE-651B-9244-8596-0ACEBA4C17C6}" type="parTrans" cxnId="{EE3157C3-C026-DB4D-881D-4FE8DD33CFFF}">
      <dgm:prSet/>
      <dgm:spPr/>
      <dgm:t>
        <a:bodyPr/>
        <a:lstStyle/>
        <a:p>
          <a:endParaRPr lang="en-US"/>
        </a:p>
      </dgm:t>
    </dgm:pt>
    <dgm:pt modelId="{06DE9ED4-6E59-D647-BBE1-87B62A091E10}" type="sibTrans" cxnId="{EE3157C3-C026-DB4D-881D-4FE8DD33CFFF}">
      <dgm:prSet/>
      <dgm:spPr/>
      <dgm:t>
        <a:bodyPr/>
        <a:lstStyle/>
        <a:p>
          <a:endParaRPr lang="en-US"/>
        </a:p>
      </dgm:t>
    </dgm:pt>
    <dgm:pt modelId="{EFC0AE31-A1D3-0D41-8D1B-0763C3247381}">
      <dgm:prSet phldrT="[Text]"/>
      <dgm:spPr/>
      <dgm:t>
        <a:bodyPr/>
        <a:lstStyle/>
        <a:p>
          <a:r>
            <a:rPr lang="en-US" dirty="0"/>
            <a:t>Match with Research Results</a:t>
          </a:r>
        </a:p>
      </dgm:t>
    </dgm:pt>
    <dgm:pt modelId="{2C5AB438-072A-B04D-B887-5A65E697FD31}" type="parTrans" cxnId="{33DD8ED1-9EBD-D641-8C9A-F2C6F44771BF}">
      <dgm:prSet/>
      <dgm:spPr/>
      <dgm:t>
        <a:bodyPr/>
        <a:lstStyle/>
        <a:p>
          <a:endParaRPr lang="en-US"/>
        </a:p>
      </dgm:t>
    </dgm:pt>
    <dgm:pt modelId="{03E78493-84DD-BF43-BE44-EE5217314789}" type="sibTrans" cxnId="{33DD8ED1-9EBD-D641-8C9A-F2C6F44771BF}">
      <dgm:prSet/>
      <dgm:spPr/>
      <dgm:t>
        <a:bodyPr/>
        <a:lstStyle/>
        <a:p>
          <a:endParaRPr lang="en-US"/>
        </a:p>
      </dgm:t>
    </dgm:pt>
    <dgm:pt modelId="{5955477C-93FC-4C43-A4EE-84C8366AC0BB}">
      <dgm:prSet phldrT="[Text]"/>
      <dgm:spPr/>
      <dgm:t>
        <a:bodyPr/>
        <a:lstStyle/>
        <a:p>
          <a:r>
            <a:rPr lang="en-US" dirty="0"/>
            <a:t>Find Available Instrument Data</a:t>
          </a:r>
        </a:p>
      </dgm:t>
    </dgm:pt>
    <dgm:pt modelId="{63B0DD27-D499-CF4B-AE15-540ED557CE2C}" type="parTrans" cxnId="{59764E69-BDB7-C842-BB62-D62800062771}">
      <dgm:prSet/>
      <dgm:spPr/>
      <dgm:t>
        <a:bodyPr/>
        <a:lstStyle/>
        <a:p>
          <a:endParaRPr lang="en-US"/>
        </a:p>
      </dgm:t>
    </dgm:pt>
    <dgm:pt modelId="{F9234E4F-0A19-B34C-9065-D5AD1E5B1DE0}" type="sibTrans" cxnId="{59764E69-BDB7-C842-BB62-D62800062771}">
      <dgm:prSet/>
      <dgm:spPr/>
      <dgm:t>
        <a:bodyPr/>
        <a:lstStyle/>
        <a:p>
          <a:endParaRPr lang="en-US"/>
        </a:p>
      </dgm:t>
    </dgm:pt>
    <dgm:pt modelId="{4C7B2583-E529-A143-8DD2-87CE76792893}">
      <dgm:prSet phldrT="[Text]"/>
      <dgm:spPr/>
      <dgm:t>
        <a:bodyPr/>
        <a:lstStyle/>
        <a:p>
          <a:r>
            <a:rPr lang="en-US" dirty="0"/>
            <a:t>Cleanup the Dataset</a:t>
          </a:r>
        </a:p>
      </dgm:t>
    </dgm:pt>
    <dgm:pt modelId="{508A9151-77E8-A94D-BDF7-F12CD3636EC0}" type="parTrans" cxnId="{1D86788E-CE70-E347-829E-3CA4EE1461F0}">
      <dgm:prSet/>
      <dgm:spPr/>
      <dgm:t>
        <a:bodyPr/>
        <a:lstStyle/>
        <a:p>
          <a:endParaRPr lang="en-US"/>
        </a:p>
      </dgm:t>
    </dgm:pt>
    <dgm:pt modelId="{3F06D6A9-D352-5B4B-BFE4-E209F32EE56A}" type="sibTrans" cxnId="{1D86788E-CE70-E347-829E-3CA4EE1461F0}">
      <dgm:prSet/>
      <dgm:spPr/>
      <dgm:t>
        <a:bodyPr/>
        <a:lstStyle/>
        <a:p>
          <a:endParaRPr lang="en-US"/>
        </a:p>
      </dgm:t>
    </dgm:pt>
    <dgm:pt modelId="{95BB3B28-B772-594B-868D-D8B2FAFC33AA}">
      <dgm:prSet phldrT="[Text]"/>
      <dgm:spPr/>
      <dgm:t>
        <a:bodyPr/>
        <a:lstStyle/>
        <a:p>
          <a:r>
            <a:rPr lang="en-US" dirty="0"/>
            <a:t>Add Educational Surrounds (Context)</a:t>
          </a:r>
        </a:p>
      </dgm:t>
    </dgm:pt>
    <dgm:pt modelId="{A69298B1-4A90-6343-BD83-4E28AB9C31B8}" type="parTrans" cxnId="{3EF4D0C7-DC89-AB49-AE36-939D1E889BC6}">
      <dgm:prSet/>
      <dgm:spPr/>
      <dgm:t>
        <a:bodyPr/>
        <a:lstStyle/>
        <a:p>
          <a:endParaRPr lang="en-US"/>
        </a:p>
      </dgm:t>
    </dgm:pt>
    <dgm:pt modelId="{7CC2BC14-C587-FD43-BFCE-002832334F87}" type="sibTrans" cxnId="{3EF4D0C7-DC89-AB49-AE36-939D1E889BC6}">
      <dgm:prSet/>
      <dgm:spPr/>
      <dgm:t>
        <a:bodyPr/>
        <a:lstStyle/>
        <a:p>
          <a:endParaRPr lang="en-US"/>
        </a:p>
      </dgm:t>
    </dgm:pt>
    <dgm:pt modelId="{F4BE5B62-05E8-CA43-8FF1-CA12B755ED61}">
      <dgm:prSet phldrT="[Text]"/>
      <dgm:spPr/>
      <dgm:t>
        <a:bodyPr/>
        <a:lstStyle/>
        <a:p>
          <a:r>
            <a:rPr lang="en-US" dirty="0"/>
            <a:t>Make Interactives &amp; Visualizations</a:t>
          </a:r>
        </a:p>
      </dgm:t>
    </dgm:pt>
    <dgm:pt modelId="{3CAA0D48-FD59-6047-A529-A71418839F4F}" type="parTrans" cxnId="{5C22A4A3-14C0-C945-B9C1-C26E695D77BA}">
      <dgm:prSet/>
      <dgm:spPr/>
      <dgm:t>
        <a:bodyPr/>
        <a:lstStyle/>
        <a:p>
          <a:endParaRPr lang="en-US"/>
        </a:p>
      </dgm:t>
    </dgm:pt>
    <dgm:pt modelId="{0206BB31-69E5-4041-88CF-4D5002B51F42}" type="sibTrans" cxnId="{5C22A4A3-14C0-C945-B9C1-C26E695D77BA}">
      <dgm:prSet/>
      <dgm:spPr/>
      <dgm:t>
        <a:bodyPr/>
        <a:lstStyle/>
        <a:p>
          <a:endParaRPr lang="en-US"/>
        </a:p>
      </dgm:t>
    </dgm:pt>
    <dgm:pt modelId="{BB855AF0-53BC-C846-B7B3-CAFB6E2CE112}" type="pres">
      <dgm:prSet presAssocID="{0933F967-F37D-9D45-8E28-D2D4A59A8E4A}" presName="Name0" presStyleCnt="0">
        <dgm:presLayoutVars>
          <dgm:dir/>
          <dgm:resizeHandles val="exact"/>
        </dgm:presLayoutVars>
      </dgm:prSet>
      <dgm:spPr/>
    </dgm:pt>
    <dgm:pt modelId="{94ABB21E-2AC9-AB46-B027-88413759A4DB}" type="pres">
      <dgm:prSet presAssocID="{613719D7-05B2-8349-8687-25322B306290}" presName="parTxOnly" presStyleLbl="node1" presStyleIdx="0" presStyleCnt="6">
        <dgm:presLayoutVars>
          <dgm:bulletEnabled val="1"/>
        </dgm:presLayoutVars>
      </dgm:prSet>
      <dgm:spPr/>
    </dgm:pt>
    <dgm:pt modelId="{7BA446F0-A123-004D-951C-0778DC323C0C}" type="pres">
      <dgm:prSet presAssocID="{06DE9ED4-6E59-D647-BBE1-87B62A091E10}" presName="parSpace" presStyleCnt="0"/>
      <dgm:spPr/>
    </dgm:pt>
    <dgm:pt modelId="{439246E2-3202-E94D-8AEE-34AD8AA3F193}" type="pres">
      <dgm:prSet presAssocID="{EFC0AE31-A1D3-0D41-8D1B-0763C3247381}" presName="parTxOnly" presStyleLbl="node1" presStyleIdx="1" presStyleCnt="6">
        <dgm:presLayoutVars>
          <dgm:bulletEnabled val="1"/>
        </dgm:presLayoutVars>
      </dgm:prSet>
      <dgm:spPr/>
    </dgm:pt>
    <dgm:pt modelId="{CE6EDD9A-FE59-AA47-88BB-694B52A2EF21}" type="pres">
      <dgm:prSet presAssocID="{03E78493-84DD-BF43-BE44-EE5217314789}" presName="parSpace" presStyleCnt="0"/>
      <dgm:spPr/>
    </dgm:pt>
    <dgm:pt modelId="{83E176AD-D9D6-D643-BD33-73D36DBFBBCE}" type="pres">
      <dgm:prSet presAssocID="{5955477C-93FC-4C43-A4EE-84C8366AC0BB}" presName="parTxOnly" presStyleLbl="node1" presStyleIdx="2" presStyleCnt="6">
        <dgm:presLayoutVars>
          <dgm:bulletEnabled val="1"/>
        </dgm:presLayoutVars>
      </dgm:prSet>
      <dgm:spPr/>
    </dgm:pt>
    <dgm:pt modelId="{F18CF2A7-5FB4-4E46-9970-F8773C67E3CE}" type="pres">
      <dgm:prSet presAssocID="{F9234E4F-0A19-B34C-9065-D5AD1E5B1DE0}" presName="parSpace" presStyleCnt="0"/>
      <dgm:spPr/>
    </dgm:pt>
    <dgm:pt modelId="{0B17E1BD-56FE-0441-AAC3-F6600DF1F308}" type="pres">
      <dgm:prSet presAssocID="{4C7B2583-E529-A143-8DD2-87CE76792893}" presName="parTxOnly" presStyleLbl="node1" presStyleIdx="3" presStyleCnt="6">
        <dgm:presLayoutVars>
          <dgm:bulletEnabled val="1"/>
        </dgm:presLayoutVars>
      </dgm:prSet>
      <dgm:spPr/>
    </dgm:pt>
    <dgm:pt modelId="{CC6F9CB8-FE59-3D41-B31A-BD8AC7518220}" type="pres">
      <dgm:prSet presAssocID="{3F06D6A9-D352-5B4B-BFE4-E209F32EE56A}" presName="parSpace" presStyleCnt="0"/>
      <dgm:spPr/>
    </dgm:pt>
    <dgm:pt modelId="{475E0F1C-7E2D-784B-B4B0-FB5A33A6EA21}" type="pres">
      <dgm:prSet presAssocID="{F4BE5B62-05E8-CA43-8FF1-CA12B755ED61}" presName="parTxOnly" presStyleLbl="node1" presStyleIdx="4" presStyleCnt="6">
        <dgm:presLayoutVars>
          <dgm:bulletEnabled val="1"/>
        </dgm:presLayoutVars>
      </dgm:prSet>
      <dgm:spPr/>
    </dgm:pt>
    <dgm:pt modelId="{98EB67D8-70B7-594E-9A94-62923BAEDFEE}" type="pres">
      <dgm:prSet presAssocID="{0206BB31-69E5-4041-88CF-4D5002B51F42}" presName="parSpace" presStyleCnt="0"/>
      <dgm:spPr/>
    </dgm:pt>
    <dgm:pt modelId="{407EB856-0279-EC48-96E6-9B8F813B8D73}" type="pres">
      <dgm:prSet presAssocID="{95BB3B28-B772-594B-868D-D8B2FAFC33AA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013AE311-3D85-8F4E-AA95-B077B18258E0}" type="presOf" srcId="{EFC0AE31-A1D3-0D41-8D1B-0763C3247381}" destId="{439246E2-3202-E94D-8AEE-34AD8AA3F193}" srcOrd="0" destOrd="0" presId="urn:microsoft.com/office/officeart/2005/8/layout/hChevron3"/>
    <dgm:cxn modelId="{B43CF63C-E67F-3C48-8E88-2CB9A5A286BC}" type="presOf" srcId="{F4BE5B62-05E8-CA43-8FF1-CA12B755ED61}" destId="{475E0F1C-7E2D-784B-B4B0-FB5A33A6EA21}" srcOrd="0" destOrd="0" presId="urn:microsoft.com/office/officeart/2005/8/layout/hChevron3"/>
    <dgm:cxn modelId="{71F32267-C4D1-554A-9199-9F68FC626C8B}" type="presOf" srcId="{613719D7-05B2-8349-8687-25322B306290}" destId="{94ABB21E-2AC9-AB46-B027-88413759A4DB}" srcOrd="0" destOrd="0" presId="urn:microsoft.com/office/officeart/2005/8/layout/hChevron3"/>
    <dgm:cxn modelId="{59764E69-BDB7-C842-BB62-D62800062771}" srcId="{0933F967-F37D-9D45-8E28-D2D4A59A8E4A}" destId="{5955477C-93FC-4C43-A4EE-84C8366AC0BB}" srcOrd="2" destOrd="0" parTransId="{63B0DD27-D499-CF4B-AE15-540ED557CE2C}" sibTransId="{F9234E4F-0A19-B34C-9065-D5AD1E5B1DE0}"/>
    <dgm:cxn modelId="{1D86788E-CE70-E347-829E-3CA4EE1461F0}" srcId="{0933F967-F37D-9D45-8E28-D2D4A59A8E4A}" destId="{4C7B2583-E529-A143-8DD2-87CE76792893}" srcOrd="3" destOrd="0" parTransId="{508A9151-77E8-A94D-BDF7-F12CD3636EC0}" sibTransId="{3F06D6A9-D352-5B4B-BFE4-E209F32EE56A}"/>
    <dgm:cxn modelId="{E4D8A996-5EDB-D14A-8AC3-5BDE0BEBF0F3}" type="presOf" srcId="{0933F967-F37D-9D45-8E28-D2D4A59A8E4A}" destId="{BB855AF0-53BC-C846-B7B3-CAFB6E2CE112}" srcOrd="0" destOrd="0" presId="urn:microsoft.com/office/officeart/2005/8/layout/hChevron3"/>
    <dgm:cxn modelId="{5C22A4A3-14C0-C945-B9C1-C26E695D77BA}" srcId="{0933F967-F37D-9D45-8E28-D2D4A59A8E4A}" destId="{F4BE5B62-05E8-CA43-8FF1-CA12B755ED61}" srcOrd="4" destOrd="0" parTransId="{3CAA0D48-FD59-6047-A529-A71418839F4F}" sibTransId="{0206BB31-69E5-4041-88CF-4D5002B51F42}"/>
    <dgm:cxn modelId="{624CB9AC-FE3B-CD46-9712-1E9D565384BC}" type="presOf" srcId="{95BB3B28-B772-594B-868D-D8B2FAFC33AA}" destId="{407EB856-0279-EC48-96E6-9B8F813B8D73}" srcOrd="0" destOrd="0" presId="urn:microsoft.com/office/officeart/2005/8/layout/hChevron3"/>
    <dgm:cxn modelId="{42D8B4BE-3EF7-A746-806B-457E5B34EF1D}" type="presOf" srcId="{5955477C-93FC-4C43-A4EE-84C8366AC0BB}" destId="{83E176AD-D9D6-D643-BD33-73D36DBFBBCE}" srcOrd="0" destOrd="0" presId="urn:microsoft.com/office/officeart/2005/8/layout/hChevron3"/>
    <dgm:cxn modelId="{EE3157C3-C026-DB4D-881D-4FE8DD33CFFF}" srcId="{0933F967-F37D-9D45-8E28-D2D4A59A8E4A}" destId="{613719D7-05B2-8349-8687-25322B306290}" srcOrd="0" destOrd="0" parTransId="{FA6FA3CE-651B-9244-8596-0ACEBA4C17C6}" sibTransId="{06DE9ED4-6E59-D647-BBE1-87B62A091E10}"/>
    <dgm:cxn modelId="{C02CF1C6-8336-FD4F-AE4D-69C1A69BC470}" type="presOf" srcId="{4C7B2583-E529-A143-8DD2-87CE76792893}" destId="{0B17E1BD-56FE-0441-AAC3-F6600DF1F308}" srcOrd="0" destOrd="0" presId="urn:microsoft.com/office/officeart/2005/8/layout/hChevron3"/>
    <dgm:cxn modelId="{3EF4D0C7-DC89-AB49-AE36-939D1E889BC6}" srcId="{0933F967-F37D-9D45-8E28-D2D4A59A8E4A}" destId="{95BB3B28-B772-594B-868D-D8B2FAFC33AA}" srcOrd="5" destOrd="0" parTransId="{A69298B1-4A90-6343-BD83-4E28AB9C31B8}" sibTransId="{7CC2BC14-C587-FD43-BFCE-002832334F87}"/>
    <dgm:cxn modelId="{33DD8ED1-9EBD-D641-8C9A-F2C6F44771BF}" srcId="{0933F967-F37D-9D45-8E28-D2D4A59A8E4A}" destId="{EFC0AE31-A1D3-0D41-8D1B-0763C3247381}" srcOrd="1" destOrd="0" parTransId="{2C5AB438-072A-B04D-B887-5A65E697FD31}" sibTransId="{03E78493-84DD-BF43-BE44-EE5217314789}"/>
    <dgm:cxn modelId="{0C73B76C-2F91-6D45-B5D0-B4F19EBEAB06}" type="presParOf" srcId="{BB855AF0-53BC-C846-B7B3-CAFB6E2CE112}" destId="{94ABB21E-2AC9-AB46-B027-88413759A4DB}" srcOrd="0" destOrd="0" presId="urn:microsoft.com/office/officeart/2005/8/layout/hChevron3"/>
    <dgm:cxn modelId="{EC262BAA-3AAF-9E40-8F3C-EEC7E970F813}" type="presParOf" srcId="{BB855AF0-53BC-C846-B7B3-CAFB6E2CE112}" destId="{7BA446F0-A123-004D-951C-0778DC323C0C}" srcOrd="1" destOrd="0" presId="urn:microsoft.com/office/officeart/2005/8/layout/hChevron3"/>
    <dgm:cxn modelId="{8A031C28-1037-2149-8CE0-DB624552105A}" type="presParOf" srcId="{BB855AF0-53BC-C846-B7B3-CAFB6E2CE112}" destId="{439246E2-3202-E94D-8AEE-34AD8AA3F193}" srcOrd="2" destOrd="0" presId="urn:microsoft.com/office/officeart/2005/8/layout/hChevron3"/>
    <dgm:cxn modelId="{B663B589-A720-D441-9F05-96AD91533252}" type="presParOf" srcId="{BB855AF0-53BC-C846-B7B3-CAFB6E2CE112}" destId="{CE6EDD9A-FE59-AA47-88BB-694B52A2EF21}" srcOrd="3" destOrd="0" presId="urn:microsoft.com/office/officeart/2005/8/layout/hChevron3"/>
    <dgm:cxn modelId="{3690E502-845B-E14C-AC27-87ED3C9A7EFB}" type="presParOf" srcId="{BB855AF0-53BC-C846-B7B3-CAFB6E2CE112}" destId="{83E176AD-D9D6-D643-BD33-73D36DBFBBCE}" srcOrd="4" destOrd="0" presId="urn:microsoft.com/office/officeart/2005/8/layout/hChevron3"/>
    <dgm:cxn modelId="{BA867C5E-927C-FD4B-A69B-2B85F1C198E2}" type="presParOf" srcId="{BB855AF0-53BC-C846-B7B3-CAFB6E2CE112}" destId="{F18CF2A7-5FB4-4E46-9970-F8773C67E3CE}" srcOrd="5" destOrd="0" presId="urn:microsoft.com/office/officeart/2005/8/layout/hChevron3"/>
    <dgm:cxn modelId="{E51E9642-C8B5-AA43-B34A-24191CC7EFEE}" type="presParOf" srcId="{BB855AF0-53BC-C846-B7B3-CAFB6E2CE112}" destId="{0B17E1BD-56FE-0441-AAC3-F6600DF1F308}" srcOrd="6" destOrd="0" presId="urn:microsoft.com/office/officeart/2005/8/layout/hChevron3"/>
    <dgm:cxn modelId="{8C496889-A186-8848-B283-3D9050BEDB18}" type="presParOf" srcId="{BB855AF0-53BC-C846-B7B3-CAFB6E2CE112}" destId="{CC6F9CB8-FE59-3D41-B31A-BD8AC7518220}" srcOrd="7" destOrd="0" presId="urn:microsoft.com/office/officeart/2005/8/layout/hChevron3"/>
    <dgm:cxn modelId="{08CDA15C-4F97-E242-9C28-ED218CD717DA}" type="presParOf" srcId="{BB855AF0-53BC-C846-B7B3-CAFB6E2CE112}" destId="{475E0F1C-7E2D-784B-B4B0-FB5A33A6EA21}" srcOrd="8" destOrd="0" presId="urn:microsoft.com/office/officeart/2005/8/layout/hChevron3"/>
    <dgm:cxn modelId="{97D77AF9-473E-1549-81EA-5C582B6BADB1}" type="presParOf" srcId="{BB855AF0-53BC-C846-B7B3-CAFB6E2CE112}" destId="{98EB67D8-70B7-594E-9A94-62923BAEDFEE}" srcOrd="9" destOrd="0" presId="urn:microsoft.com/office/officeart/2005/8/layout/hChevron3"/>
    <dgm:cxn modelId="{289F0388-B64B-2149-B335-583BBE40A56D}" type="presParOf" srcId="{BB855AF0-53BC-C846-B7B3-CAFB6E2CE112}" destId="{407EB856-0279-EC48-96E6-9B8F813B8D7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4EEF95-B436-CD48-8844-1D4157D1C731}">
      <dsp:nvSpPr>
        <dsp:cNvPr id="0" name=""/>
        <dsp:cNvSpPr/>
      </dsp:nvSpPr>
      <dsp:spPr>
        <a:xfrm>
          <a:off x="4038600" y="85724"/>
          <a:ext cx="4114800" cy="411480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OOI</a:t>
          </a:r>
          <a:br>
            <a:rPr lang="en-US" sz="2900" kern="1200" dirty="0"/>
          </a:br>
          <a:r>
            <a:rPr lang="en-US" sz="2900" kern="1200" dirty="0"/>
            <a:t>Data + Science</a:t>
          </a:r>
        </a:p>
      </dsp:txBody>
      <dsp:txXfrm>
        <a:off x="4587240" y="805815"/>
        <a:ext cx="3017520" cy="1851660"/>
      </dsp:txXfrm>
    </dsp:sp>
    <dsp:sp modelId="{81A8CA3F-3D90-2541-AED3-45C99D242B52}">
      <dsp:nvSpPr>
        <dsp:cNvPr id="0" name=""/>
        <dsp:cNvSpPr/>
      </dsp:nvSpPr>
      <dsp:spPr>
        <a:xfrm>
          <a:off x="5523357" y="2657475"/>
          <a:ext cx="4114800" cy="411480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Data Science</a:t>
          </a:r>
          <a:br>
            <a:rPr lang="en-US" sz="2900" kern="1200" dirty="0"/>
          </a:br>
          <a:r>
            <a:rPr lang="en-US" sz="2900" kern="1200" dirty="0"/>
            <a:t>Coding/Python</a:t>
          </a:r>
        </a:p>
      </dsp:txBody>
      <dsp:txXfrm>
        <a:off x="6781800" y="3720465"/>
        <a:ext cx="2468880" cy="2263140"/>
      </dsp:txXfrm>
    </dsp:sp>
    <dsp:sp modelId="{4B727FE5-4542-9F4F-B02F-3E756D645F30}">
      <dsp:nvSpPr>
        <dsp:cNvPr id="0" name=""/>
        <dsp:cNvSpPr/>
      </dsp:nvSpPr>
      <dsp:spPr>
        <a:xfrm>
          <a:off x="2553843" y="2657475"/>
          <a:ext cx="4114800" cy="411480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Education</a:t>
          </a:r>
        </a:p>
      </dsp:txBody>
      <dsp:txXfrm>
        <a:off x="2941320" y="3720465"/>
        <a:ext cx="2468880" cy="2263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ABB21E-2AC9-AB46-B027-88413759A4DB}">
      <dsp:nvSpPr>
        <dsp:cNvPr id="0" name=""/>
        <dsp:cNvSpPr/>
      </dsp:nvSpPr>
      <dsp:spPr>
        <a:xfrm>
          <a:off x="1283" y="403961"/>
          <a:ext cx="2102606" cy="841042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Identify Target Scientific Concepts &amp; Skills</a:t>
          </a:r>
        </a:p>
      </dsp:txBody>
      <dsp:txXfrm>
        <a:off x="1283" y="403961"/>
        <a:ext cx="1892346" cy="841042"/>
      </dsp:txXfrm>
    </dsp:sp>
    <dsp:sp modelId="{439246E2-3202-E94D-8AEE-34AD8AA3F193}">
      <dsp:nvSpPr>
        <dsp:cNvPr id="0" name=""/>
        <dsp:cNvSpPr/>
      </dsp:nvSpPr>
      <dsp:spPr>
        <a:xfrm>
          <a:off x="1683368" y="403961"/>
          <a:ext cx="2102606" cy="84104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Match with Research Results</a:t>
          </a:r>
        </a:p>
      </dsp:txBody>
      <dsp:txXfrm>
        <a:off x="2103889" y="403961"/>
        <a:ext cx="1261564" cy="841042"/>
      </dsp:txXfrm>
    </dsp:sp>
    <dsp:sp modelId="{83E176AD-D9D6-D643-BD33-73D36DBFBBCE}">
      <dsp:nvSpPr>
        <dsp:cNvPr id="0" name=""/>
        <dsp:cNvSpPr/>
      </dsp:nvSpPr>
      <dsp:spPr>
        <a:xfrm>
          <a:off x="3365454" y="403961"/>
          <a:ext cx="2102606" cy="841042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Find Available Instrument Data</a:t>
          </a:r>
        </a:p>
      </dsp:txBody>
      <dsp:txXfrm>
        <a:off x="3785975" y="403961"/>
        <a:ext cx="1261564" cy="841042"/>
      </dsp:txXfrm>
    </dsp:sp>
    <dsp:sp modelId="{0B17E1BD-56FE-0441-AAC3-F6600DF1F308}">
      <dsp:nvSpPr>
        <dsp:cNvPr id="0" name=""/>
        <dsp:cNvSpPr/>
      </dsp:nvSpPr>
      <dsp:spPr>
        <a:xfrm>
          <a:off x="5047539" y="403961"/>
          <a:ext cx="2102606" cy="841042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Cleanup the Dataset</a:t>
          </a:r>
        </a:p>
      </dsp:txBody>
      <dsp:txXfrm>
        <a:off x="5468060" y="403961"/>
        <a:ext cx="1261564" cy="841042"/>
      </dsp:txXfrm>
    </dsp:sp>
    <dsp:sp modelId="{475E0F1C-7E2D-784B-B4B0-FB5A33A6EA21}">
      <dsp:nvSpPr>
        <dsp:cNvPr id="0" name=""/>
        <dsp:cNvSpPr/>
      </dsp:nvSpPr>
      <dsp:spPr>
        <a:xfrm>
          <a:off x="6729624" y="403961"/>
          <a:ext cx="2102606" cy="841042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Make Interactives &amp; Visualizations</a:t>
          </a:r>
        </a:p>
      </dsp:txBody>
      <dsp:txXfrm>
        <a:off x="7150145" y="403961"/>
        <a:ext cx="1261564" cy="841042"/>
      </dsp:txXfrm>
    </dsp:sp>
    <dsp:sp modelId="{407EB856-0279-EC48-96E6-9B8F813B8D73}">
      <dsp:nvSpPr>
        <dsp:cNvPr id="0" name=""/>
        <dsp:cNvSpPr/>
      </dsp:nvSpPr>
      <dsp:spPr>
        <a:xfrm>
          <a:off x="8411709" y="403961"/>
          <a:ext cx="2102606" cy="841042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Add Educational Surrounds (Context)</a:t>
          </a:r>
        </a:p>
      </dsp:txBody>
      <dsp:txXfrm>
        <a:off x="8832230" y="403961"/>
        <a:ext cx="1261564" cy="8410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F6B13-5834-F44B-87BD-AE6900766A5F}" type="datetimeFigureOut">
              <a:rPr lang="en-US" smtClean="0"/>
              <a:t>2/17/20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35B28-77C5-9242-B518-7F2EBA0F1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6720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919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9192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4537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B3D22A-17E1-4003-A8E7-73F89BACED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1" b="55724"/>
          <a:stretch/>
        </p:blipFill>
        <p:spPr>
          <a:xfrm>
            <a:off x="0" y="182880"/>
            <a:ext cx="12192000" cy="5830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3675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06071"/>
            <a:ext cx="5181600" cy="4437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06071"/>
            <a:ext cx="5181600" cy="4437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6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3324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357158"/>
            <a:ext cx="5157787" cy="35729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3324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57158"/>
            <a:ext cx="5183188" cy="3572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19518"/>
            <a:ext cx="10515600" cy="4437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1349189" y="6356350"/>
            <a:ext cx="292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83718"/>
          </a:xfrm>
          <a:prstGeom prst="rect">
            <a:avLst/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84138"/>
            <a:ext cx="12192000" cy="83718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9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4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Layout" Target="../diagrams/layout2.xml"/><Relationship Id="rId7" Type="http://schemas.openxmlformats.org/officeDocument/2006/relationships/hyperlink" Target="https://datareview.marine.rutgers.edu/nuggets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ooi-data-lab/data-lab-workshops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datalab.marine.rutgers.edu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ACF325-FB2A-F44F-9196-5718F724B343}"/>
              </a:ext>
            </a:extLst>
          </p:cNvPr>
          <p:cNvSpPr/>
          <p:nvPr/>
        </p:nvSpPr>
        <p:spPr>
          <a:xfrm>
            <a:off x="7302844" y="522328"/>
            <a:ext cx="4739982" cy="4062551"/>
          </a:xfrm>
          <a:prstGeom prst="rect">
            <a:avLst/>
          </a:prstGeom>
          <a:solidFill>
            <a:schemeClr val="bg1"/>
          </a:solidFill>
          <a:ln w="57150">
            <a:solidFill>
              <a:srgbClr val="FF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850" y="3354296"/>
            <a:ext cx="7030994" cy="222306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Sage Lichtenwalner, Rutgers University</a:t>
            </a:r>
          </a:p>
          <a:p>
            <a:endParaRPr lang="en-US" dirty="0"/>
          </a:p>
          <a:p>
            <a:r>
              <a:rPr lang="en-US" dirty="0"/>
              <a:t>Janice McDonnell, Catherine </a:t>
            </a:r>
            <a:r>
              <a:rPr lang="en-US" dirty="0" err="1"/>
              <a:t>Halversen</a:t>
            </a:r>
            <a:r>
              <a:rPr lang="en-US" dirty="0"/>
              <a:t>, Dax Soule, Anna Pfeiffer-Herbert, Kristin Hunter-Thomson</a:t>
            </a:r>
          </a:p>
          <a:p>
            <a:endParaRPr lang="en-US" dirty="0"/>
          </a:p>
          <a:p>
            <a:r>
              <a:rPr lang="en-US" dirty="0"/>
              <a:t>February 18, 2020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850" y="787078"/>
            <a:ext cx="7030994" cy="2529700"/>
          </a:xfrm>
        </p:spPr>
        <p:txBody>
          <a:bodyPr anchor="ctr">
            <a:normAutofit fontScale="90000"/>
          </a:bodyPr>
          <a:lstStyle/>
          <a:p>
            <a:r>
              <a:rPr lang="en-US" sz="4000" dirty="0"/>
              <a:t>OOI Data Explorations: A Collection of Online Data Visualization Activities to Engage Introductory Undergraduate Students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871572" y="4850288"/>
            <a:ext cx="3602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datalab.marine.rutgers.edu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341AA9-E773-3A49-8487-CEA36E60B2B7}"/>
              </a:ext>
            </a:extLst>
          </p:cNvPr>
          <p:cNvSpPr txBox="1"/>
          <p:nvPr/>
        </p:nvSpPr>
        <p:spPr>
          <a:xfrm>
            <a:off x="271850" y="380228"/>
            <a:ext cx="124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ED21A-06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058B13-1CE3-A640-B26B-7FE3D169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3516" y="2648038"/>
            <a:ext cx="2224177" cy="1513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DF34F-F240-674E-8D06-E0575042F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633" y="623725"/>
            <a:ext cx="2336772" cy="1845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F83DEE-E66A-294F-B8A7-2ED8740F8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350" y="615313"/>
            <a:ext cx="2192343" cy="1761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B49288-B891-3C49-B37C-58248926B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1633" y="2642591"/>
            <a:ext cx="2306234" cy="174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11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Data Explorations – Design Process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5012854"/>
              </p:ext>
            </p:extLst>
          </p:nvPr>
        </p:nvGraphicFramePr>
        <p:xfrm>
          <a:off x="838200" y="1519238"/>
          <a:ext cx="10515600" cy="1648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Ocean Data Labs - OSM 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3DF600-62A1-184E-92E0-B220AC2671D0}" type="slidenum">
              <a:rPr lang="en-US" smtClean="0"/>
              <a:t>10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9B6A6C-0E94-EF44-80E1-BADBD827D706}"/>
              </a:ext>
            </a:extLst>
          </p:cNvPr>
          <p:cNvSpPr/>
          <p:nvPr/>
        </p:nvSpPr>
        <p:spPr>
          <a:xfrm>
            <a:off x="746975" y="1777285"/>
            <a:ext cx="5349024" cy="118485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A7384F-07DC-3944-8C27-6A6783E8E03B}"/>
              </a:ext>
            </a:extLst>
          </p:cNvPr>
          <p:cNvSpPr/>
          <p:nvPr/>
        </p:nvSpPr>
        <p:spPr>
          <a:xfrm>
            <a:off x="9440214" y="1777285"/>
            <a:ext cx="2004808" cy="118485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A81ECD-F7AA-A949-9C4A-EB8794655075}"/>
              </a:ext>
            </a:extLst>
          </p:cNvPr>
          <p:cNvSpPr txBox="1"/>
          <p:nvPr/>
        </p:nvSpPr>
        <p:spPr>
          <a:xfrm>
            <a:off x="8899071" y="3220188"/>
            <a:ext cx="31350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Guidance from the Lawrence Hall of Science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Active Learning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Learning Cycle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7ADEFB-3156-004B-93CD-55A0B9A73616}"/>
              </a:ext>
            </a:extLst>
          </p:cNvPr>
          <p:cNvSpPr txBox="1"/>
          <p:nvPr/>
        </p:nvSpPr>
        <p:spPr>
          <a:xfrm>
            <a:off x="757220" y="3220188"/>
            <a:ext cx="2051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Faculty Development Workshops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3AD03A-107B-BC4C-89EA-1AEADC2D9AAD}"/>
              </a:ext>
            </a:extLst>
          </p:cNvPr>
          <p:cNvSpPr txBox="1"/>
          <p:nvPr/>
        </p:nvSpPr>
        <p:spPr>
          <a:xfrm>
            <a:off x="2971800" y="3220188"/>
            <a:ext cx="56388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Science Papers</a:t>
            </a:r>
          </a:p>
          <a:p>
            <a:r>
              <a:rPr lang="en-US" sz="2000" dirty="0"/>
              <a:t>e.g. OOI Special Issue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“Nuggets” from </a:t>
            </a:r>
          </a:p>
          <a:p>
            <a:r>
              <a:rPr lang="en-US" sz="2000" dirty="0"/>
              <a:t>OOI 1.0 Data Review</a:t>
            </a:r>
          </a:p>
          <a:p>
            <a:r>
              <a:rPr lang="en-US" dirty="0">
                <a:hlinkClick r:id="rId7"/>
              </a:rPr>
              <a:t>https://datareview.marine.rutgers.edu/nuggets</a:t>
            </a:r>
            <a:endParaRPr lang="en-US" dirty="0"/>
          </a:p>
          <a:p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E81A25-81AF-4249-ABB0-33EAFBFA0C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3220188"/>
            <a:ext cx="2323754" cy="17428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076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C3838-E184-3641-BCB6-17B97012D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Cleaning Data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F3D504-C938-8B4B-AB0C-06FBD9654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0100" y="228138"/>
            <a:ext cx="7326086" cy="560165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B90D4-D4F2-1E40-A103-22D23E0ED9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877AB-4401-264F-B76C-A52C065BD9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B68E0B-0704-CD43-8D78-C181DD5BDA10}"/>
              </a:ext>
            </a:extLst>
          </p:cNvPr>
          <p:cNvSpPr txBox="1"/>
          <p:nvPr/>
        </p:nvSpPr>
        <p:spPr>
          <a:xfrm>
            <a:off x="158255" y="5135784"/>
            <a:ext cx="4626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Kandel, S., et al (2011), Research directions in data wrangling: Visualizations and transformations for usable and credible data, Inf. Vis., 10(4), 271–288.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1528A2-DB55-0E49-9B89-2B50BE3F3AEF}"/>
              </a:ext>
            </a:extLst>
          </p:cNvPr>
          <p:cNvSpPr txBox="1"/>
          <p:nvPr/>
        </p:nvSpPr>
        <p:spPr>
          <a:xfrm>
            <a:off x="838200" y="1291737"/>
            <a:ext cx="3060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”linear” process?</a:t>
            </a:r>
          </a:p>
        </p:txBody>
      </p:sp>
    </p:spTree>
    <p:extLst>
      <p:ext uri="{BB962C8B-B14F-4D97-AF65-F5344CB8AC3E}">
        <p14:creationId xmlns:p14="http://schemas.microsoft.com/office/powerpoint/2010/main" val="2388814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F7AF3-6268-E94D-8216-E8ACDD37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1 – Handmade Interactive Widgets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F4C59-7E82-1544-A7A0-E18C0331C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18 Pilot Data Explorations (from 2016-2017) </a:t>
            </a:r>
          </a:p>
          <a:p>
            <a:r>
              <a:rPr lang="en-US" dirty="0"/>
              <a:t>13 New Data Explorations from 2019 Workshops</a:t>
            </a:r>
          </a:p>
          <a:p>
            <a:pPr lvl="1"/>
            <a:r>
              <a:rPr lang="en-US" dirty="0"/>
              <a:t>Many have 2-3 variants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Development Tools:</a:t>
            </a:r>
          </a:p>
          <a:p>
            <a:r>
              <a:rPr lang="en-US" dirty="0" err="1"/>
              <a:t>dygraphs.js</a:t>
            </a:r>
            <a:r>
              <a:rPr lang="en-US" dirty="0"/>
              <a:t> – Used for most time-series widgets</a:t>
            </a:r>
          </a:p>
          <a:p>
            <a:r>
              <a:rPr lang="en-US" dirty="0"/>
              <a:t>d3.js – More complex widgets, including profiles</a:t>
            </a:r>
          </a:p>
          <a:p>
            <a:r>
              <a:rPr lang="en-US" dirty="0" err="1"/>
              <a:t>Leaflet.js</a:t>
            </a:r>
            <a:r>
              <a:rPr lang="en-US" dirty="0"/>
              <a:t> - Spatial maps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153A6-66B4-0D4F-BD9D-E0100E0818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CDAD7-A340-B247-BD39-0FFF110036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CD8FB5-55D5-6647-8CA0-768947952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712" y="4162068"/>
            <a:ext cx="953348" cy="904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FBB18F-1AB2-A549-A05C-C6FD6FFFE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736" y="5264777"/>
            <a:ext cx="2527300" cy="6655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3244E2-ACB8-9049-9DD8-FEA5BC2DB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736" y="3270500"/>
            <a:ext cx="2527300" cy="69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0405BE-04FF-9D41-A30C-8989E7E9FE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736" y="1190023"/>
            <a:ext cx="25273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14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ABC5092-364A-D940-8027-2DA03BD45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205" y="365126"/>
            <a:ext cx="7251192" cy="499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692A59-A319-4E46-AFF0-6D8C0B8AF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418" y="365126"/>
            <a:ext cx="7251192" cy="4992964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21FF4934-1009-2041-AA61-EC77129A5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Exploring Data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EA5284B7-73A6-A54D-9399-7D4499A5F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9518"/>
            <a:ext cx="3625215" cy="44375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Chlorophyll-a in </a:t>
            </a:r>
            <a:br>
              <a:rPr lang="en-US" dirty="0"/>
            </a:br>
            <a:r>
              <a:rPr lang="en-US" dirty="0"/>
              <a:t>Upwelling and </a:t>
            </a:r>
            <a:br>
              <a:rPr lang="en-US" dirty="0"/>
            </a:br>
            <a:r>
              <a:rPr lang="en-US" dirty="0"/>
              <a:t>Stratified Temperate </a:t>
            </a:r>
            <a:br>
              <a:rPr lang="en-US" dirty="0"/>
            </a:br>
            <a:r>
              <a:rPr lang="en-US" dirty="0"/>
              <a:t>Regions</a:t>
            </a:r>
          </a:p>
          <a:p>
            <a:pPr marL="0" indent="0">
              <a:buNone/>
            </a:pPr>
            <a:endParaRPr lang="en-US" dirty="0"/>
          </a:p>
          <a:p>
            <a:pPr fontAlgn="base"/>
            <a:r>
              <a:rPr lang="en-US" sz="2200" dirty="0"/>
              <a:t>Karen Baker, Orange Coast College</a:t>
            </a:r>
          </a:p>
          <a:p>
            <a:r>
              <a:rPr lang="en-US" sz="2200" dirty="0"/>
              <a:t>Claire </a:t>
            </a:r>
            <a:r>
              <a:rPr lang="en-US" sz="2200" dirty="0" err="1"/>
              <a:t>Condie</a:t>
            </a:r>
            <a:r>
              <a:rPr lang="en-US" sz="2200" dirty="0"/>
              <a:t>, Middlesex County College</a:t>
            </a:r>
          </a:p>
          <a:p>
            <a:pPr fontAlgn="base"/>
            <a:r>
              <a:rPr lang="en-US" sz="2200" dirty="0"/>
              <a:t>Robert Ellis, Orange Coast College</a:t>
            </a:r>
          </a:p>
          <a:p>
            <a:pPr fontAlgn="base"/>
            <a:r>
              <a:rPr lang="en-US" sz="2200" dirty="0"/>
              <a:t>Colleen Petrik, Texas A&amp;M University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E34E30-574E-764C-AC71-A7888722B4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3B589-823A-BD45-99DC-898B1BBF90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0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67EBE-58DF-0C42-9379-219DA3A1F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+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9E6E3-D284-B24B-9FC3-F2A4408C6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9519"/>
            <a:ext cx="3247348" cy="3128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Thermohaline </a:t>
            </a:r>
          </a:p>
          <a:p>
            <a:pPr marL="0" indent="0">
              <a:buNone/>
            </a:pPr>
            <a:r>
              <a:rPr lang="en-US" dirty="0"/>
              <a:t>Circulation</a:t>
            </a:r>
          </a:p>
          <a:p>
            <a:pPr marL="0" indent="0">
              <a:buNone/>
            </a:pPr>
            <a:endParaRPr lang="en-US" dirty="0"/>
          </a:p>
          <a:p>
            <a:pPr fontAlgn="base"/>
            <a:r>
              <a:rPr lang="en-US" sz="2000" dirty="0"/>
              <a:t>Rich Dixon, Texas State University</a:t>
            </a:r>
          </a:p>
          <a:p>
            <a:pPr fontAlgn="base"/>
            <a:r>
              <a:rPr lang="en-US" sz="2000" dirty="0"/>
              <a:t>Nicholas </a:t>
            </a:r>
            <a:r>
              <a:rPr lang="en-US" sz="2000" dirty="0" err="1"/>
              <a:t>Beaird</a:t>
            </a:r>
            <a:r>
              <a:rPr lang="en-US" sz="2000" dirty="0"/>
              <a:t>, Rutgers University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1092B9-9347-884E-978D-9814ABCCE0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D45BB-63A7-0645-A4E6-CEA2619F87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14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8E6527-68AE-DF4B-8E66-E944985E3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122" y="1304737"/>
            <a:ext cx="7951304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D25AB-3D57-3442-A293-4986D8712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122" y="1304737"/>
            <a:ext cx="8028878" cy="457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64244F-D929-ED46-86E3-8D66B3AF3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122" y="1304737"/>
            <a:ext cx="8028878" cy="457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D93898-27A2-9A4F-A326-64BB08A9C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122" y="1304737"/>
            <a:ext cx="802887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5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D27D8-B8BF-6347-B8B1-A4BE51149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Compare Variables</a:t>
            </a:r>
            <a:br>
              <a:rPr lang="en-US" dirty="0"/>
            </a:br>
            <a:r>
              <a:rPr lang="en-US" dirty="0"/>
              <a:t>and Locations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3C463-74EE-DB4E-AE43-E83D40428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9518"/>
            <a:ext cx="4731327" cy="443752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Changes in Salinity</a:t>
            </a:r>
          </a:p>
          <a:p>
            <a:endParaRPr lang="en-US" dirty="0"/>
          </a:p>
          <a:p>
            <a:r>
              <a:rPr lang="en-US" sz="2000" dirty="0"/>
              <a:t>Michael Phillips, Illinois Valley Community College</a:t>
            </a:r>
          </a:p>
          <a:p>
            <a:r>
              <a:rPr lang="en-US" sz="2000" dirty="0"/>
              <a:t>Karen </a:t>
            </a:r>
            <a:r>
              <a:rPr lang="en-US" sz="2000" dirty="0" err="1"/>
              <a:t>Helgers</a:t>
            </a:r>
            <a:r>
              <a:rPr lang="en-US" sz="2000" dirty="0"/>
              <a:t>, SUNY Ulster</a:t>
            </a:r>
          </a:p>
          <a:p>
            <a:r>
              <a:rPr lang="en-US" sz="2000" dirty="0"/>
              <a:t>Jessica Olney, Hillsborough Community College</a:t>
            </a:r>
          </a:p>
          <a:p>
            <a:r>
              <a:rPr lang="en-US" sz="2000" dirty="0"/>
              <a:t>Matthew </a:t>
            </a:r>
            <a:r>
              <a:rPr lang="en-US" sz="2000" dirty="0" err="1"/>
              <a:t>Semcheski</a:t>
            </a:r>
            <a:r>
              <a:rPr lang="en-US" sz="2000" dirty="0"/>
              <a:t>, Florida Keys Community College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05DC2C-B3E0-D244-B478-26EB5AA6BF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ACDC29-0B1F-6141-B1EE-9D348127CB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11C0F8-51C8-E44F-AE55-F37E3D314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775" y="1355387"/>
            <a:ext cx="4185651" cy="3291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F5E121-C6DE-EF4F-8ED0-3F262B9335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27"/>
          <a:stretch/>
        </p:blipFill>
        <p:spPr>
          <a:xfrm>
            <a:off x="5410200" y="1349658"/>
            <a:ext cx="6400800" cy="3303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2F8214-7F0C-2C4C-A9F1-A63B7191F9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5410200" y="858226"/>
            <a:ext cx="6400800" cy="42861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BBDF8D-7A87-E84F-8C08-F5437EEB0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365126"/>
            <a:ext cx="6400800" cy="52723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1284E3-4378-0D46-AE6B-6F50A2EB7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596682"/>
            <a:ext cx="6400800" cy="480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2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351CF-FF36-514A-ADC9-E89E32686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AEF13-8695-E64A-B57B-3665372EE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9518"/>
            <a:ext cx="4265815" cy="443752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Anoxic Events</a:t>
            </a:r>
          </a:p>
          <a:p>
            <a:endParaRPr lang="en-US" dirty="0"/>
          </a:p>
          <a:p>
            <a:r>
              <a:rPr lang="en-US" sz="2000" dirty="0"/>
              <a:t>Kathy Browne, Rider University</a:t>
            </a:r>
          </a:p>
          <a:p>
            <a:r>
              <a:rPr lang="en-US" sz="2000" dirty="0"/>
              <a:t>Lauren </a:t>
            </a:r>
            <a:r>
              <a:rPr lang="en-US" sz="2000" dirty="0" err="1"/>
              <a:t>Sahl</a:t>
            </a:r>
            <a:r>
              <a:rPr lang="en-US" sz="2000" dirty="0"/>
              <a:t>, Maine Maritime Academy</a:t>
            </a:r>
          </a:p>
          <a:p>
            <a:r>
              <a:rPr lang="en-US" sz="2000" dirty="0"/>
              <a:t>Rebecca Freeman, University of Kentucky</a:t>
            </a:r>
          </a:p>
          <a:p>
            <a:r>
              <a:rPr lang="en-US" sz="2000" dirty="0"/>
              <a:t>Gabriella Smalley, Rider University</a:t>
            </a:r>
          </a:p>
          <a:p>
            <a:r>
              <a:rPr lang="en-US" sz="2000" dirty="0"/>
              <a:t>Carol White, Southern Maine Community College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5509B9-25BD-5140-B7A0-FD818A658A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5F5AB8-DA99-D143-B39C-30B56CB50D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16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B58F3A-3B67-6344-9BAE-6D8D64CD9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90458"/>
            <a:ext cx="6400800" cy="2331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C29188-1B5A-9344-B0F2-9D7C76F12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90458"/>
            <a:ext cx="6400800" cy="2286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14CA33-E347-5A45-827E-612AA7169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290458"/>
            <a:ext cx="6400800" cy="3657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55A70C-3CF6-0F4E-85E0-FA61A4E6B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290458"/>
            <a:ext cx="6400800" cy="56052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5AD367-30B7-3F48-AB02-20CC486EE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290458"/>
            <a:ext cx="6400800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F211C5C-6F3E-B448-A6CF-BC1DC9DAC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145" y="242266"/>
            <a:ext cx="6126480" cy="57735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D184FB-82FB-6E4C-B3DA-AC2E75325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Predictions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23124-901E-C54D-A8AF-EFE04DA55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9518"/>
            <a:ext cx="4862945" cy="443752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Dynamic Air-Sea Interactions</a:t>
            </a:r>
          </a:p>
          <a:p>
            <a:endParaRPr lang="en-US" dirty="0"/>
          </a:p>
          <a:p>
            <a:r>
              <a:rPr lang="en-US" sz="2000" dirty="0"/>
              <a:t>Jacqui </a:t>
            </a:r>
            <a:r>
              <a:rPr lang="en-US" sz="2000" dirty="0" err="1"/>
              <a:t>Degan</a:t>
            </a:r>
            <a:r>
              <a:rPr lang="en-US" sz="2000" dirty="0"/>
              <a:t>, Cape Fear Community College</a:t>
            </a:r>
          </a:p>
          <a:p>
            <a:r>
              <a:rPr lang="en-US" sz="2000" dirty="0"/>
              <a:t>Melissa Hicks, Onondaga Community College</a:t>
            </a:r>
          </a:p>
          <a:p>
            <a:r>
              <a:rPr lang="en-US" sz="2000" dirty="0"/>
              <a:t>Siddhartha </a:t>
            </a:r>
            <a:r>
              <a:rPr lang="en-US" sz="2000" dirty="0" err="1"/>
              <a:t>Mitra</a:t>
            </a:r>
            <a:r>
              <a:rPr lang="en-US" sz="2000" dirty="0"/>
              <a:t>, East Carolina University</a:t>
            </a:r>
          </a:p>
          <a:p>
            <a:r>
              <a:rPr lang="en-US" sz="2000" dirty="0"/>
              <a:t>Paul Webb, Roger </a:t>
            </a:r>
            <a:r>
              <a:rPr lang="en-US" sz="2000" dirty="0" err="1"/>
              <a:t>Wiliams</a:t>
            </a:r>
            <a:r>
              <a:rPr lang="en-US" sz="2000" dirty="0"/>
              <a:t> University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5FF1C6-ABBB-DB48-9E34-E7704D6A9F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E37584-4A6E-504C-859A-B4F87744FA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17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AB102C-360B-A046-A0F2-6F0ABC811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145" y="242266"/>
            <a:ext cx="6126480" cy="57637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170DC6-66D5-284A-A320-0B66CC7F4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145" y="242266"/>
            <a:ext cx="6126480" cy="571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3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117CE-852C-3A40-8A5F-80A55AD13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2 – Python/Matlab/R Notebooks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AEB06-3DA8-D040-A7C1-951E53BFB35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Notebooks can be used for:</a:t>
            </a:r>
          </a:p>
          <a:p>
            <a:r>
              <a:rPr lang="en-US" dirty="0"/>
              <a:t>Tutorials</a:t>
            </a:r>
          </a:p>
          <a:p>
            <a:r>
              <a:rPr lang="en-US" dirty="0"/>
              <a:t>Exercises/practice (in-class or out)</a:t>
            </a:r>
          </a:p>
          <a:p>
            <a:r>
              <a:rPr lang="en-US" dirty="0"/>
              <a:t>Guided discovery</a:t>
            </a:r>
          </a:p>
          <a:p>
            <a:r>
              <a:rPr lang="en-US" dirty="0"/>
              <a:t>Self-directed inquiry (aka research projects)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Enables Community Driven interactive datasets, lessons and research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991196-0FC7-6A4A-A428-721AC54B62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31 Example OOI Data Processing Notebooks to date</a:t>
            </a:r>
          </a:p>
          <a:p>
            <a:pPr lvl="1"/>
            <a:r>
              <a:rPr lang="en-US" dirty="0">
                <a:hlinkClick r:id="rId2"/>
              </a:rPr>
              <a:t>https://github.com/ooi-data-lab/data-lab-workshops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4 “Data Labs Fellows” working on Educational notebooks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New visualization libraries enable interactive exploration</a:t>
            </a:r>
          </a:p>
          <a:p>
            <a:pPr lvl="1"/>
            <a:r>
              <a:rPr lang="en-US" dirty="0"/>
              <a:t>Altair</a:t>
            </a:r>
          </a:p>
          <a:p>
            <a:pPr lvl="1"/>
            <a:r>
              <a:rPr lang="en-US" dirty="0" err="1"/>
              <a:t>HoloViz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024444-DED4-5D4B-ACA8-9D9AE7ED8A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B6B43-39BC-A345-9FB2-C7FB741FB9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18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95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Notable Professor Quotes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“When I asked the students if they wanted to continue this; </a:t>
            </a:r>
            <a:r>
              <a:rPr lang="en-US" b="1" dirty="0"/>
              <a:t>they overwhelmingly said ‘yes.’</a:t>
            </a:r>
            <a:r>
              <a:rPr lang="en-US" dirty="0"/>
              <a:t>”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“I was so excited about the data portal and the new data labs that my students and I look at either OOI data or some other data portal </a:t>
            </a:r>
            <a:r>
              <a:rPr lang="en-US" b="1" dirty="0"/>
              <a:t>every single day in class</a:t>
            </a:r>
            <a:r>
              <a:rPr lang="en-US" dirty="0"/>
              <a:t>.”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i="1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i="1" dirty="0"/>
              <a:t>“The data set is fantastic. One thing I would like to tell [project leaders] is that this gives the oceanography students the kind of skills which they can take </a:t>
            </a:r>
            <a:r>
              <a:rPr lang="en-US" b="1" i="1" dirty="0"/>
              <a:t>even if they don't want to continue in the oceanography </a:t>
            </a:r>
            <a:r>
              <a:rPr lang="en-US" i="1" dirty="0"/>
              <a:t>field”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9C7880-F876-F746-AB42-0DB8B456E1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“We had some really good discussions. It was </a:t>
            </a:r>
            <a:r>
              <a:rPr lang="en-US" b="1" dirty="0"/>
              <a:t>one of the best weeks of the semester </a:t>
            </a:r>
            <a:r>
              <a:rPr lang="en-US" dirty="0"/>
              <a:t>where students were engaged, they put the work in, and they really thought about the questions I was asking them.”</a:t>
            </a:r>
            <a:endParaRPr lang="en-US" i="1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Ocean Data Labs - OSM 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3DF600-62A1-184E-92E0-B220AC2671D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A02A53-A1BD-B344-99A3-7143B9630E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75" b="19172"/>
          <a:stretch/>
        </p:blipFill>
        <p:spPr>
          <a:xfrm>
            <a:off x="6600305" y="1422673"/>
            <a:ext cx="4753495" cy="24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16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current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6"/>
          <a:stretch>
            <a:fillRect/>
          </a:stretch>
        </p:blipFill>
        <p:spPr bwMode="auto">
          <a:xfrm>
            <a:off x="4609652" y="365126"/>
            <a:ext cx="7479136" cy="531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We Teach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5975B6-7C90-F942-8A76-238E59C243A5}"/>
              </a:ext>
            </a:extLst>
          </p:cNvPr>
          <p:cNvSpPr txBox="1"/>
          <p:nvPr/>
        </p:nvSpPr>
        <p:spPr>
          <a:xfrm>
            <a:off x="838200" y="1163778"/>
            <a:ext cx="28030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6ish Ocean Gyres</a:t>
            </a:r>
          </a:p>
          <a:p>
            <a:r>
              <a:rPr lang="en-US" sz="2800" dirty="0"/>
              <a:t>+ Thermohaline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DC0A5B-CABA-9847-B953-6B041A993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8E97A4-9712-D244-9124-66D26278BF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071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28EAE-EB07-EB44-AC05-AB76E3CBB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Start your Data Exploration!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2C5693B-948A-4343-A874-71F122B7A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Explorations</a:t>
            </a:r>
          </a:p>
          <a:p>
            <a:r>
              <a:rPr lang="en-US" dirty="0"/>
              <a:t>Python Notebooks</a:t>
            </a:r>
          </a:p>
          <a:p>
            <a:r>
              <a:rPr lang="en-US" dirty="0"/>
              <a:t>Blog / Tutorials</a:t>
            </a:r>
          </a:p>
          <a:p>
            <a:r>
              <a:rPr lang="en-US" dirty="0"/>
              <a:t>Webinar recordings</a:t>
            </a:r>
          </a:p>
          <a:p>
            <a:r>
              <a:rPr lang="en-US" dirty="0"/>
              <a:t>Join our mailing list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>
                <a:hlinkClick r:id="rId2"/>
              </a:rPr>
              <a:t>https://datalab.marine.rutgers.edu</a:t>
            </a:r>
            <a:r>
              <a:rPr lang="en-US" sz="3200" dirty="0"/>
              <a:t>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1E8CC-3FE1-3447-8A43-AFB2036338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70B86-CDEC-9441-A4D6-C99A2473F4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E275F2-1DE2-F644-8E15-A4CACE4A2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633" y="1230754"/>
            <a:ext cx="5988676" cy="33739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F8B08A-96E4-BB4D-8978-E2B582DB5F13}"/>
              </a:ext>
            </a:extLst>
          </p:cNvPr>
          <p:cNvSpPr txBox="1"/>
          <p:nvPr/>
        </p:nvSpPr>
        <p:spPr>
          <a:xfrm>
            <a:off x="7921090" y="4803798"/>
            <a:ext cx="41222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sage@marine.rutgers.edu</a:t>
            </a:r>
          </a:p>
          <a:p>
            <a:pPr algn="ctr"/>
            <a:r>
              <a:rPr lang="en-US" sz="2800" dirty="0"/>
              <a:t>@</a:t>
            </a:r>
            <a:r>
              <a:rPr lang="en-US" sz="2800" dirty="0" err="1"/>
              <a:t>visualocean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6764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Ocean Data Labs - OSM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3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1FEE9-82DE-704A-B456-2A2F5271B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Additional Data Explorations at OSM20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5893D-06F8-8A40-821F-80101C51C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Seasonal Variability In The Mixed Layer – Rachel Eveleth ED24D-3628</a:t>
            </a:r>
          </a:p>
          <a:p>
            <a:r>
              <a:rPr lang="en-US" dirty="0"/>
              <a:t>Factors affecting Primary Production – Dina </a:t>
            </a:r>
            <a:r>
              <a:rPr lang="en-US" dirty="0" err="1"/>
              <a:t>DiSantis</a:t>
            </a:r>
            <a:r>
              <a:rPr lang="en-US" dirty="0"/>
              <a:t> ED24D-3633</a:t>
            </a:r>
          </a:p>
          <a:p>
            <a:r>
              <a:rPr lang="en-US" dirty="0"/>
              <a:t>CO2 Exchange Between Air and Sea – Robert </a:t>
            </a:r>
            <a:r>
              <a:rPr lang="en-US" dirty="0" err="1"/>
              <a:t>Rhew</a:t>
            </a:r>
            <a:r>
              <a:rPr lang="en-US" dirty="0"/>
              <a:t> ED24D-3630</a:t>
            </a:r>
          </a:p>
          <a:p>
            <a:r>
              <a:rPr lang="en-US" dirty="0"/>
              <a:t>Plate Tectonics and the Seafloor – Benjamin R Jordan </a:t>
            </a:r>
          </a:p>
          <a:p>
            <a:r>
              <a:rPr lang="en-US" dirty="0"/>
              <a:t>And more!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DCCC7-CEDD-8046-9A37-BB7236C544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636733-CF17-3741-A1FC-78CA8BD55E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22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2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"/>
          <p:cNvSpPr txBox="1">
            <a:spLocks noGrp="1"/>
          </p:cNvSpPr>
          <p:nvPr>
            <p:ph type="title"/>
          </p:nvPr>
        </p:nvSpPr>
        <p:spPr>
          <a:xfrm>
            <a:off x="838200" y="66956"/>
            <a:ext cx="10515600" cy="106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Drivers of Seawater Density</a:t>
            </a:r>
            <a:endParaRPr dirty="0"/>
          </a:p>
        </p:txBody>
      </p:sp>
      <p:sp>
        <p:nvSpPr>
          <p:cNvPr id="251" name="Google Shape;251;p21"/>
          <p:cNvSpPr txBox="1">
            <a:spLocks noGrp="1"/>
          </p:cNvSpPr>
          <p:nvPr>
            <p:ph type="ftr" idx="11"/>
          </p:nvPr>
        </p:nvSpPr>
        <p:spPr>
          <a:xfrm>
            <a:off x="1349189" y="6356350"/>
            <a:ext cx="29269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Ocean Data Labs - OSM 2020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2" name="Google Shape;25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23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53" name="Google Shape;25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79691"/>
            <a:ext cx="6400800" cy="5378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0800" y="1197325"/>
            <a:ext cx="5791200" cy="56548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19857E-FC75-C945-8C91-CF78DC6F4ED7}"/>
              </a:ext>
            </a:extLst>
          </p:cNvPr>
          <p:cNvSpPr txBox="1"/>
          <p:nvPr/>
        </p:nvSpPr>
        <p:spPr>
          <a:xfrm>
            <a:off x="838200" y="878904"/>
            <a:ext cx="7668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Goal</a:t>
            </a:r>
            <a:r>
              <a:rPr lang="en-US" dirty="0"/>
              <a:t>: Observe how temperature, salinity influence density at three locations</a:t>
            </a:r>
          </a:p>
        </p:txBody>
      </p:sp>
    </p:spTree>
    <p:extLst>
      <p:ext uri="{BB962C8B-B14F-4D97-AF65-F5344CB8AC3E}">
        <p14:creationId xmlns:p14="http://schemas.microsoft.com/office/powerpoint/2010/main" val="416959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ABC5092-364A-D940-8027-2DA03BD45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205" y="365126"/>
            <a:ext cx="7251192" cy="499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692A59-A319-4E46-AFF0-6D8C0B8AF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418" y="365126"/>
            <a:ext cx="7251192" cy="49929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8EF391-CB14-8D4B-951F-70A073B9E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418" y="365126"/>
            <a:ext cx="7246189" cy="5486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59A558-5651-B543-8B1E-54DF71BC3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8418" y="365126"/>
            <a:ext cx="7246188" cy="5486400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21FF4934-1009-2041-AA61-EC77129A5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Exploring Data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EA5284B7-73A6-A54D-9399-7D4499A5F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9518"/>
            <a:ext cx="3625215" cy="44375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Chlorophyll-a in </a:t>
            </a:r>
            <a:br>
              <a:rPr lang="en-US" dirty="0"/>
            </a:br>
            <a:r>
              <a:rPr lang="en-US" dirty="0"/>
              <a:t>Upwelling and </a:t>
            </a:r>
            <a:br>
              <a:rPr lang="en-US" dirty="0"/>
            </a:br>
            <a:r>
              <a:rPr lang="en-US" dirty="0"/>
              <a:t>Stratified Temperate </a:t>
            </a:r>
            <a:br>
              <a:rPr lang="en-US" dirty="0"/>
            </a:br>
            <a:r>
              <a:rPr lang="en-US" dirty="0"/>
              <a:t>Regions</a:t>
            </a:r>
          </a:p>
          <a:p>
            <a:pPr marL="0" indent="0">
              <a:buNone/>
            </a:pPr>
            <a:endParaRPr lang="en-US" dirty="0"/>
          </a:p>
          <a:p>
            <a:pPr fontAlgn="base"/>
            <a:r>
              <a:rPr lang="en-US" sz="2200" dirty="0"/>
              <a:t>Karen Baker, Orange Coast College</a:t>
            </a:r>
          </a:p>
          <a:p>
            <a:r>
              <a:rPr lang="en-US" sz="2200" dirty="0"/>
              <a:t>Claire </a:t>
            </a:r>
            <a:r>
              <a:rPr lang="en-US" sz="2200" dirty="0" err="1"/>
              <a:t>Condie</a:t>
            </a:r>
            <a:r>
              <a:rPr lang="en-US" sz="2200" dirty="0"/>
              <a:t>, Middlesex County College</a:t>
            </a:r>
          </a:p>
          <a:p>
            <a:pPr fontAlgn="base"/>
            <a:r>
              <a:rPr lang="en-US" sz="2200" dirty="0"/>
              <a:t>Robert Ellis, Orange Coast College</a:t>
            </a:r>
          </a:p>
          <a:p>
            <a:pPr fontAlgn="base"/>
            <a:r>
              <a:rPr lang="en-US" sz="2200" dirty="0"/>
              <a:t>Colleen Petrik, Texas A&amp;M University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E34E30-574E-764C-AC71-A7888722B4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3B589-823A-BD45-99DC-898B1BBF90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24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2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ecco2_sst_flow.mp4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65" y="185235"/>
            <a:ext cx="11583576" cy="579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40091" y="5676942"/>
            <a:ext cx="34867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Complex circulation defines the Ocean Gyres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What the World Ocean really looks like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A7B1C7-26E7-1440-AA25-1A53B9EA11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D1A32-169B-C042-AFDF-FB6100A1AF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Data Exploration?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Ocean Data Labs - OSM 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/>
          <a:lstStyle/>
          <a:p>
            <a:fld id="{7F3DF600-62A1-184E-92E0-B220AC2671D0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8" r="12578" b="55638"/>
          <a:stretch/>
        </p:blipFill>
        <p:spPr>
          <a:xfrm>
            <a:off x="1817078" y="1342663"/>
            <a:ext cx="4208585" cy="4236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7" t="44388" r="12229" b="7068"/>
          <a:stretch/>
        </p:blipFill>
        <p:spPr>
          <a:xfrm>
            <a:off x="6260124" y="1342663"/>
            <a:ext cx="4208585" cy="463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73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86EC5-8654-264F-8CF7-9194CEC41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OOI Data Labs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B896C-AEBD-9146-990C-AEBCA1069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9518"/>
            <a:ext cx="5990863" cy="443752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Key Goals</a:t>
            </a:r>
          </a:p>
          <a:p>
            <a:r>
              <a:rPr lang="en-US" dirty="0"/>
              <a:t>Build a Community of Practice of undergraduate educators, interested in using OOI data with their students</a:t>
            </a:r>
          </a:p>
          <a:p>
            <a:endParaRPr lang="en-US" dirty="0"/>
          </a:p>
          <a:p>
            <a:r>
              <a:rPr lang="en-US" dirty="0"/>
              <a:t>Create and pool tools to OOI data more accessible to educators and students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5E74D4-6752-5F4A-B47E-72FADE5BDC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4A8F7-DB89-4645-9E05-8E2DAC5517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5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4E8473-6BCD-4047-9BFA-7B14C0281D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261" y="1519518"/>
            <a:ext cx="5258310" cy="3943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01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B0CDD4F-7ED7-A84F-B571-184F6A0D359D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6188545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7A5671E-76D2-7448-9A6D-00AB7FFB6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38" y="365126"/>
            <a:ext cx="4849792" cy="1695168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Data Labs trying to </a:t>
            </a:r>
            <a:br>
              <a:rPr lang="en-US" dirty="0"/>
            </a:br>
            <a:r>
              <a:rPr lang="en-US" dirty="0"/>
              <a:t>accomplish?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F4F20C-3E6A-2A4D-9C96-460753EA7873}"/>
              </a:ext>
            </a:extLst>
          </p:cNvPr>
          <p:cNvSpPr txBox="1"/>
          <p:nvPr/>
        </p:nvSpPr>
        <p:spPr>
          <a:xfrm rot="19213970">
            <a:off x="6399677" y="2884133"/>
            <a:ext cx="1369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Data </a:t>
            </a:r>
          </a:p>
          <a:p>
            <a:pPr algn="ctr"/>
            <a:r>
              <a:rPr lang="en-US" dirty="0"/>
              <a:t>Workshops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97C32D-CD66-804A-BDCC-2306C9BA1AFD}"/>
              </a:ext>
            </a:extLst>
          </p:cNvPr>
          <p:cNvSpPr txBox="1"/>
          <p:nvPr/>
        </p:nvSpPr>
        <p:spPr>
          <a:xfrm rot="2393289">
            <a:off x="4339841" y="2928495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Data </a:t>
            </a:r>
          </a:p>
          <a:p>
            <a:pPr algn="ctr"/>
            <a:r>
              <a:rPr lang="en-US" dirty="0"/>
              <a:t>Explorations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815FE5-49D0-C04B-AC8F-F3A33FED161A}"/>
              </a:ext>
            </a:extLst>
          </p:cNvPr>
          <p:cNvSpPr txBox="1"/>
          <p:nvPr/>
        </p:nvSpPr>
        <p:spPr>
          <a:xfrm>
            <a:off x="5885275" y="3502676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E4FBEF-29F0-EF47-9059-09CE4C8ACFFE}"/>
              </a:ext>
            </a:extLst>
          </p:cNvPr>
          <p:cNvSpPr txBox="1"/>
          <p:nvPr/>
        </p:nvSpPr>
        <p:spPr>
          <a:xfrm rot="16200000">
            <a:off x="5357714" y="4679260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Data Sci </a:t>
            </a:r>
          </a:p>
          <a:p>
            <a:pPr algn="ctr"/>
            <a:r>
              <a:rPr lang="en-US" dirty="0"/>
              <a:t>Bootcamps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CE3C67-DE74-4D40-93F4-22BFB643CF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16BD5-CC74-954E-BFF6-5E758562C7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2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FE24D7-7662-5F42-86E9-83191BFEA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650" y="1425389"/>
            <a:ext cx="5640249" cy="31782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E3BFF2-395F-F646-98CE-FC8D999F6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62CD6-E524-6045-9EBB-A0F2EF889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1,327 Instruments</a:t>
            </a:r>
          </a:p>
          <a:p>
            <a:r>
              <a:rPr lang="en-US" dirty="0"/>
              <a:t>36 Instrument Types</a:t>
            </a:r>
          </a:p>
          <a:p>
            <a:r>
              <a:rPr lang="en-US" dirty="0"/>
              <a:t>Hundreds of science parameters</a:t>
            </a:r>
          </a:p>
          <a:p>
            <a:r>
              <a:rPr lang="en-US" dirty="0"/>
              <a:t>Fixed / Profiling / Gliding Platforms</a:t>
            </a:r>
          </a:p>
          <a:p>
            <a:r>
              <a:rPr lang="en-US" dirty="0"/>
              <a:t>Temporal/Spatial resolution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Big Headaches: </a:t>
            </a:r>
          </a:p>
          <a:p>
            <a:pPr lvl="1"/>
            <a:r>
              <a:rPr lang="en-US" dirty="0"/>
              <a:t>Instrument Issues</a:t>
            </a:r>
          </a:p>
          <a:p>
            <a:pPr lvl="1"/>
            <a:r>
              <a:rPr lang="en-US" dirty="0"/>
              <a:t>So much data to choose from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A04C4A-BA4C-E34D-8AEF-2801072CF1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ED44AF-94CB-324B-BA16-A422EB84D5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7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649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A25FB-85CD-4944-A22F-7A52701A3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System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B5C5B-B8AF-4141-944A-ED1C3268C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Customized API</a:t>
            </a:r>
          </a:p>
          <a:p>
            <a:r>
              <a:rPr lang="en-US" dirty="0"/>
              <a:t>Multiple variable names</a:t>
            </a:r>
          </a:p>
          <a:p>
            <a:r>
              <a:rPr lang="en-US" dirty="0"/>
              <a:t>Large Files</a:t>
            </a:r>
          </a:p>
          <a:p>
            <a:r>
              <a:rPr lang="en-US" dirty="0"/>
              <a:t>Data formats</a:t>
            </a:r>
          </a:p>
          <a:p>
            <a:r>
              <a:rPr lang="en-US" dirty="0"/>
              <a:t>Real-time / Recovered</a:t>
            </a:r>
          </a:p>
          <a:p>
            <a:endParaRPr lang="en-US" dirty="0"/>
          </a:p>
          <a:p>
            <a:r>
              <a:rPr lang="en-US" dirty="0"/>
              <a:t>Big Headaches</a:t>
            </a:r>
          </a:p>
          <a:p>
            <a:pPr lvl="1"/>
            <a:r>
              <a:rPr lang="en-US" dirty="0"/>
              <a:t>System Issues</a:t>
            </a:r>
          </a:p>
          <a:p>
            <a:pPr lvl="1"/>
            <a:r>
              <a:rPr lang="en-US" dirty="0"/>
              <a:t>Complex User Interfaces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0FBDD-B298-7A44-8061-A25E5B03CF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0E4B51-0272-8546-9FC4-8C622D156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8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76549C-B575-8A41-91EA-D03F816FA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5541" r="1184" b="2425"/>
          <a:stretch/>
        </p:blipFill>
        <p:spPr>
          <a:xfrm>
            <a:off x="5255736" y="1425388"/>
            <a:ext cx="6709728" cy="449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53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E0FD4-E77B-A246-9187-DE017F49A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System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DAC82-CE42-5D4F-8EE6-92A64F702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Seasonal Cycles</a:t>
            </a:r>
          </a:p>
          <a:p>
            <a:r>
              <a:rPr lang="en-US" dirty="0"/>
              <a:t>Spatial/temporal resolution</a:t>
            </a:r>
          </a:p>
          <a:p>
            <a:r>
              <a:rPr lang="en-US" dirty="0"/>
              <a:t>Internal Waves</a:t>
            </a:r>
          </a:p>
          <a:p>
            <a:r>
              <a:rPr lang="en-US" dirty="0"/>
              <a:t>Eddies, Gulf Stream Rings</a:t>
            </a:r>
          </a:p>
          <a:p>
            <a:r>
              <a:rPr lang="en-US" dirty="0"/>
              <a:t>Bio-Physical Interactions</a:t>
            </a:r>
          </a:p>
          <a:p>
            <a:endParaRPr lang="en-US" dirty="0"/>
          </a:p>
          <a:p>
            <a:r>
              <a:rPr lang="en-US" dirty="0"/>
              <a:t>Big Headaches:</a:t>
            </a:r>
          </a:p>
          <a:p>
            <a:pPr lvl="1"/>
            <a:r>
              <a:rPr lang="en-US" dirty="0"/>
              <a:t>Figuring out what’s ”real”</a:t>
            </a:r>
          </a:p>
          <a:p>
            <a:pPr lvl="1"/>
            <a:r>
              <a:rPr lang="en-US" dirty="0"/>
              <a:t>What does it mean?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0F0EDE-57AD-F942-897E-895740AA98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8C3D8B-F327-CB44-B2EA-6EA9871D75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EFCC5-A6BD-1E41-B039-2F3BA4788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422" y="1300809"/>
            <a:ext cx="6857578" cy="46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4721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-Cambria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7782</TotalTime>
  <Words>1061</Words>
  <Application>Microsoft Macintosh PowerPoint</Application>
  <PresentationFormat>Widescreen</PresentationFormat>
  <Paragraphs>232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Cambria</vt:lpstr>
      <vt:lpstr>1_Office Theme</vt:lpstr>
      <vt:lpstr>OOI Data Explorations: A Collection of Online Data Visualization Activities to Engage Introductory Undergraduate Students</vt:lpstr>
      <vt:lpstr>What We Teach</vt:lpstr>
      <vt:lpstr>What the World Ocean really looks like</vt:lpstr>
      <vt:lpstr>What is a Data Exploration?</vt:lpstr>
      <vt:lpstr>OOI Data Labs Project</vt:lpstr>
      <vt:lpstr>What is Data Labs trying to  accomplish?</vt:lpstr>
      <vt:lpstr>Measurement Complexity</vt:lpstr>
      <vt:lpstr>Data System Complexity</vt:lpstr>
      <vt:lpstr>Natural System Complexity</vt:lpstr>
      <vt:lpstr>The Data Explorations – Design Process</vt:lpstr>
      <vt:lpstr>Cleaning Data</vt:lpstr>
      <vt:lpstr>Approach 1 – Handmade Interactive Widgets</vt:lpstr>
      <vt:lpstr>Exploring Data</vt:lpstr>
      <vt:lpstr>Focus + Context</vt:lpstr>
      <vt:lpstr>Compare Variables and Locations</vt:lpstr>
      <vt:lpstr>Guided Learning</vt:lpstr>
      <vt:lpstr>Student Predictions</vt:lpstr>
      <vt:lpstr>Approach 2 – Python/Matlab/R Notebooks</vt:lpstr>
      <vt:lpstr>Notable Professor Quotes</vt:lpstr>
      <vt:lpstr>Start your Data Exploration!</vt:lpstr>
      <vt:lpstr>FIN</vt:lpstr>
      <vt:lpstr>Additional Data Explorations at OSM20</vt:lpstr>
      <vt:lpstr>Drivers of Seawater Density</vt:lpstr>
      <vt:lpstr>Exploring Data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Sage Lichtenwalner</cp:lastModifiedBy>
  <cp:revision>288</cp:revision>
  <dcterms:created xsi:type="dcterms:W3CDTF">2015-11-30T20:15:52Z</dcterms:created>
  <dcterms:modified xsi:type="dcterms:W3CDTF">2020-02-17T19:54:54Z</dcterms:modified>
  <cp:category/>
</cp:coreProperties>
</file>