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4"/>
  </p:notesMasterIdLst>
  <p:sldIdLst>
    <p:sldId id="314" r:id="rId2"/>
    <p:sldId id="612" r:id="rId3"/>
    <p:sldId id="599" r:id="rId4"/>
    <p:sldId id="600" r:id="rId5"/>
    <p:sldId id="568" r:id="rId6"/>
    <p:sldId id="588" r:id="rId7"/>
    <p:sldId id="584" r:id="rId8"/>
    <p:sldId id="322" r:id="rId9"/>
    <p:sldId id="303" r:id="rId10"/>
    <p:sldId id="597" r:id="rId11"/>
    <p:sldId id="454" r:id="rId12"/>
    <p:sldId id="602" r:id="rId13"/>
    <p:sldId id="593" r:id="rId14"/>
    <p:sldId id="615" r:id="rId15"/>
    <p:sldId id="572" r:id="rId16"/>
    <p:sldId id="589" r:id="rId17"/>
    <p:sldId id="590" r:id="rId18"/>
    <p:sldId id="592" r:id="rId19"/>
    <p:sldId id="613" r:id="rId20"/>
    <p:sldId id="539" r:id="rId21"/>
    <p:sldId id="357" r:id="rId22"/>
    <p:sldId id="576" r:id="rId23"/>
    <p:sldId id="591" r:id="rId24"/>
    <p:sldId id="614" r:id="rId25"/>
    <p:sldId id="348" r:id="rId26"/>
    <p:sldId id="616" r:id="rId27"/>
    <p:sldId id="573" r:id="rId28"/>
    <p:sldId id="455" r:id="rId29"/>
    <p:sldId id="574" r:id="rId30"/>
    <p:sldId id="354" r:id="rId31"/>
    <p:sldId id="355" r:id="rId32"/>
    <p:sldId id="30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425"/>
    <a:srgbClr val="56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3"/>
    <p:restoredTop sz="83282"/>
  </p:normalViewPr>
  <p:slideViewPr>
    <p:cSldViewPr snapToGrid="0" snapToObjects="1">
      <p:cViewPr varScale="1">
        <p:scale>
          <a:sx n="89" d="100"/>
          <a:sy n="89" d="100"/>
        </p:scale>
        <p:origin x="1976" y="160"/>
      </p:cViewPr>
      <p:guideLst/>
    </p:cSldViewPr>
  </p:slideViewPr>
  <p:outlineViewPr>
    <p:cViewPr>
      <p:scale>
        <a:sx n="33" d="100"/>
        <a:sy n="33" d="100"/>
      </p:scale>
      <p:origin x="0" y="-129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33F967-F37D-9D45-8E28-D2D4A59A8E4A}" type="doc">
      <dgm:prSet loTypeId="urn:microsoft.com/office/officeart/2005/8/layout/cycle6" loCatId="" qsTypeId="urn:microsoft.com/office/officeart/2005/8/quickstyle/simple4" qsCatId="simple" csTypeId="urn:microsoft.com/office/officeart/2005/8/colors/colorful5" csCatId="colorful" phldr="1"/>
      <dgm:spPr/>
    </dgm:pt>
    <dgm:pt modelId="{613719D7-05B2-8349-8687-25322B306290}">
      <dgm:prSet phldrT="[Text]"/>
      <dgm:spPr/>
      <dgm:t>
        <a:bodyPr/>
        <a:lstStyle/>
        <a:p>
          <a:r>
            <a:rPr lang="en-US" dirty="0" smtClean="0"/>
            <a:t>Identify Target Scientific Concepts &amp; Skills</a:t>
          </a:r>
          <a:endParaRPr lang="en-US" dirty="0"/>
        </a:p>
      </dgm:t>
    </dgm:pt>
    <dgm:pt modelId="{FA6FA3CE-651B-9244-8596-0ACEBA4C17C6}" type="parTrans" cxnId="{EE3157C3-C026-DB4D-881D-4FE8DD33CFFF}">
      <dgm:prSet/>
      <dgm:spPr/>
      <dgm:t>
        <a:bodyPr/>
        <a:lstStyle/>
        <a:p>
          <a:endParaRPr lang="en-US"/>
        </a:p>
      </dgm:t>
    </dgm:pt>
    <dgm:pt modelId="{06DE9ED4-6E59-D647-BBE1-87B62A091E10}" type="sibTrans" cxnId="{EE3157C3-C026-DB4D-881D-4FE8DD33CFFF}">
      <dgm:prSet/>
      <dgm:spPr/>
      <dgm:t>
        <a:bodyPr/>
        <a:lstStyle/>
        <a:p>
          <a:endParaRPr lang="en-US"/>
        </a:p>
      </dgm:t>
    </dgm:pt>
    <dgm:pt modelId="{EFC0AE31-A1D3-0D41-8D1B-0763C3247381}">
      <dgm:prSet phldrT="[Text]"/>
      <dgm:spPr/>
      <dgm:t>
        <a:bodyPr/>
        <a:lstStyle/>
        <a:p>
          <a:r>
            <a:rPr lang="en-US" dirty="0" smtClean="0"/>
            <a:t>Match with Research Results</a:t>
          </a:r>
          <a:endParaRPr lang="en-US" dirty="0"/>
        </a:p>
      </dgm:t>
    </dgm:pt>
    <dgm:pt modelId="{2C5AB438-072A-B04D-B887-5A65E697FD31}" type="parTrans" cxnId="{33DD8ED1-9EBD-D641-8C9A-F2C6F44771BF}">
      <dgm:prSet/>
      <dgm:spPr/>
      <dgm:t>
        <a:bodyPr/>
        <a:lstStyle/>
        <a:p>
          <a:endParaRPr lang="en-US"/>
        </a:p>
      </dgm:t>
    </dgm:pt>
    <dgm:pt modelId="{03E78493-84DD-BF43-BE44-EE5217314789}" type="sibTrans" cxnId="{33DD8ED1-9EBD-D641-8C9A-F2C6F44771BF}">
      <dgm:prSet/>
      <dgm:spPr/>
      <dgm:t>
        <a:bodyPr/>
        <a:lstStyle/>
        <a:p>
          <a:endParaRPr lang="en-US"/>
        </a:p>
      </dgm:t>
    </dgm:pt>
    <dgm:pt modelId="{5955477C-93FC-4C43-A4EE-84C8366AC0BB}">
      <dgm:prSet phldrT="[Text]"/>
      <dgm:spPr/>
      <dgm:t>
        <a:bodyPr/>
        <a:lstStyle/>
        <a:p>
          <a:r>
            <a:rPr lang="en-US" dirty="0" smtClean="0"/>
            <a:t>Find Available Instrument Data</a:t>
          </a:r>
          <a:endParaRPr lang="en-US" dirty="0"/>
        </a:p>
      </dgm:t>
    </dgm:pt>
    <dgm:pt modelId="{63B0DD27-D499-CF4B-AE15-540ED557CE2C}" type="parTrans" cxnId="{59764E69-BDB7-C842-BB62-D62800062771}">
      <dgm:prSet/>
      <dgm:spPr/>
      <dgm:t>
        <a:bodyPr/>
        <a:lstStyle/>
        <a:p>
          <a:endParaRPr lang="en-US"/>
        </a:p>
      </dgm:t>
    </dgm:pt>
    <dgm:pt modelId="{F9234E4F-0A19-B34C-9065-D5AD1E5B1DE0}" type="sibTrans" cxnId="{59764E69-BDB7-C842-BB62-D62800062771}">
      <dgm:prSet/>
      <dgm:spPr/>
      <dgm:t>
        <a:bodyPr/>
        <a:lstStyle/>
        <a:p>
          <a:endParaRPr lang="en-US"/>
        </a:p>
      </dgm:t>
    </dgm:pt>
    <dgm:pt modelId="{4C7B2583-E529-A143-8DD2-87CE76792893}">
      <dgm:prSet phldrT="[Text]"/>
      <dgm:spPr/>
      <dgm:t>
        <a:bodyPr/>
        <a:lstStyle/>
        <a:p>
          <a:r>
            <a:rPr lang="en-US" dirty="0" smtClean="0"/>
            <a:t>Cleanup the Dataset</a:t>
          </a:r>
          <a:endParaRPr lang="en-US" dirty="0"/>
        </a:p>
      </dgm:t>
    </dgm:pt>
    <dgm:pt modelId="{508A9151-77E8-A94D-BDF7-F12CD3636EC0}" type="parTrans" cxnId="{1D86788E-CE70-E347-829E-3CA4EE1461F0}">
      <dgm:prSet/>
      <dgm:spPr/>
      <dgm:t>
        <a:bodyPr/>
        <a:lstStyle/>
        <a:p>
          <a:endParaRPr lang="en-US"/>
        </a:p>
      </dgm:t>
    </dgm:pt>
    <dgm:pt modelId="{3F06D6A9-D352-5B4B-BFE4-E209F32EE56A}" type="sibTrans" cxnId="{1D86788E-CE70-E347-829E-3CA4EE1461F0}">
      <dgm:prSet/>
      <dgm:spPr/>
      <dgm:t>
        <a:bodyPr/>
        <a:lstStyle/>
        <a:p>
          <a:endParaRPr lang="en-US"/>
        </a:p>
      </dgm:t>
    </dgm:pt>
    <dgm:pt modelId="{95BB3B28-B772-594B-868D-D8B2FAFC33AA}">
      <dgm:prSet phldrT="[Text]"/>
      <dgm:spPr/>
      <dgm:t>
        <a:bodyPr/>
        <a:lstStyle/>
        <a:p>
          <a:r>
            <a:rPr lang="en-US" dirty="0" smtClean="0"/>
            <a:t>Add Educational Surrounds (Context)</a:t>
          </a:r>
          <a:endParaRPr lang="en-US" dirty="0"/>
        </a:p>
      </dgm:t>
    </dgm:pt>
    <dgm:pt modelId="{A69298B1-4A90-6343-BD83-4E28AB9C31B8}" type="parTrans" cxnId="{3EF4D0C7-DC89-AB49-AE36-939D1E889BC6}">
      <dgm:prSet/>
      <dgm:spPr/>
      <dgm:t>
        <a:bodyPr/>
        <a:lstStyle/>
        <a:p>
          <a:endParaRPr lang="en-US"/>
        </a:p>
      </dgm:t>
    </dgm:pt>
    <dgm:pt modelId="{7CC2BC14-C587-FD43-BFCE-002832334F87}" type="sibTrans" cxnId="{3EF4D0C7-DC89-AB49-AE36-939D1E889BC6}">
      <dgm:prSet/>
      <dgm:spPr/>
      <dgm:t>
        <a:bodyPr/>
        <a:lstStyle/>
        <a:p>
          <a:endParaRPr lang="en-US"/>
        </a:p>
      </dgm:t>
    </dgm:pt>
    <dgm:pt modelId="{F4BE5B62-05E8-CA43-8FF1-CA12B755ED61}">
      <dgm:prSet phldrT="[Text]"/>
      <dgm:spPr/>
      <dgm:t>
        <a:bodyPr/>
        <a:lstStyle/>
        <a:p>
          <a:r>
            <a:rPr lang="en-US" dirty="0" smtClean="0"/>
            <a:t>Make Interactives &amp; Visualizations</a:t>
          </a:r>
          <a:endParaRPr lang="en-US" dirty="0"/>
        </a:p>
      </dgm:t>
    </dgm:pt>
    <dgm:pt modelId="{3CAA0D48-FD59-6047-A529-A71418839F4F}" type="parTrans" cxnId="{5C22A4A3-14C0-C945-B9C1-C26E695D77BA}">
      <dgm:prSet/>
      <dgm:spPr/>
      <dgm:t>
        <a:bodyPr/>
        <a:lstStyle/>
        <a:p>
          <a:endParaRPr lang="en-US"/>
        </a:p>
      </dgm:t>
    </dgm:pt>
    <dgm:pt modelId="{0206BB31-69E5-4041-88CF-4D5002B51F42}" type="sibTrans" cxnId="{5C22A4A3-14C0-C945-B9C1-C26E695D77BA}">
      <dgm:prSet/>
      <dgm:spPr/>
      <dgm:t>
        <a:bodyPr/>
        <a:lstStyle/>
        <a:p>
          <a:endParaRPr lang="en-US"/>
        </a:p>
      </dgm:t>
    </dgm:pt>
    <dgm:pt modelId="{F7D3D4D8-7568-5141-B186-BE3ACDA17107}" type="pres">
      <dgm:prSet presAssocID="{0933F967-F37D-9D45-8E28-D2D4A59A8E4A}" presName="cycle" presStyleCnt="0">
        <dgm:presLayoutVars>
          <dgm:dir/>
          <dgm:resizeHandles val="exact"/>
        </dgm:presLayoutVars>
      </dgm:prSet>
      <dgm:spPr/>
    </dgm:pt>
    <dgm:pt modelId="{CD02EEF9-4180-FE4F-8DF1-A88A703E697E}" type="pres">
      <dgm:prSet presAssocID="{613719D7-05B2-8349-8687-25322B30629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1A05AC-A22F-B64B-A90F-E76DDCBB9673}" type="pres">
      <dgm:prSet presAssocID="{613719D7-05B2-8349-8687-25322B306290}" presName="spNode" presStyleCnt="0"/>
      <dgm:spPr/>
    </dgm:pt>
    <dgm:pt modelId="{6306F4D9-4F75-9B4F-9418-4867E1868114}" type="pres">
      <dgm:prSet presAssocID="{06DE9ED4-6E59-D647-BBE1-87B62A091E10}" presName="sibTrans" presStyleLbl="sibTrans1D1" presStyleIdx="0" presStyleCnt="6"/>
      <dgm:spPr/>
      <dgm:t>
        <a:bodyPr/>
        <a:lstStyle/>
        <a:p>
          <a:endParaRPr lang="en-US"/>
        </a:p>
      </dgm:t>
    </dgm:pt>
    <dgm:pt modelId="{7CF99D40-8CF0-D745-AE5F-0C0C96BC412A}" type="pres">
      <dgm:prSet presAssocID="{EFC0AE31-A1D3-0D41-8D1B-0763C324738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5F206-250C-2040-9593-B55CF90042B2}" type="pres">
      <dgm:prSet presAssocID="{EFC0AE31-A1D3-0D41-8D1B-0763C3247381}" presName="spNode" presStyleCnt="0"/>
      <dgm:spPr/>
    </dgm:pt>
    <dgm:pt modelId="{08E1BDCA-71DE-7B40-8B22-72B31E1D4D80}" type="pres">
      <dgm:prSet presAssocID="{03E78493-84DD-BF43-BE44-EE5217314789}" presName="sibTrans" presStyleLbl="sibTrans1D1" presStyleIdx="1" presStyleCnt="6"/>
      <dgm:spPr/>
      <dgm:t>
        <a:bodyPr/>
        <a:lstStyle/>
        <a:p>
          <a:endParaRPr lang="en-US"/>
        </a:p>
      </dgm:t>
    </dgm:pt>
    <dgm:pt modelId="{C43E4A6A-3A89-4049-A2F6-09CDFC7BE2CF}" type="pres">
      <dgm:prSet presAssocID="{5955477C-93FC-4C43-A4EE-84C8366AC0B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7EF7D-E69E-E04D-ACB7-FD9867A01C40}" type="pres">
      <dgm:prSet presAssocID="{5955477C-93FC-4C43-A4EE-84C8366AC0BB}" presName="spNode" presStyleCnt="0"/>
      <dgm:spPr/>
    </dgm:pt>
    <dgm:pt modelId="{D98026C9-AEBF-E04B-B8A4-EE7A5DE2CCA2}" type="pres">
      <dgm:prSet presAssocID="{F9234E4F-0A19-B34C-9065-D5AD1E5B1DE0}" presName="sibTrans" presStyleLbl="sibTrans1D1" presStyleIdx="2" presStyleCnt="6"/>
      <dgm:spPr/>
      <dgm:t>
        <a:bodyPr/>
        <a:lstStyle/>
        <a:p>
          <a:endParaRPr lang="en-US"/>
        </a:p>
      </dgm:t>
    </dgm:pt>
    <dgm:pt modelId="{92324F59-061B-BB4F-A44E-4AFA5F7DAEC5}" type="pres">
      <dgm:prSet presAssocID="{4C7B2583-E529-A143-8DD2-87CE7679289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5336FD-1700-064D-8856-5334C97EF0A8}" type="pres">
      <dgm:prSet presAssocID="{4C7B2583-E529-A143-8DD2-87CE76792893}" presName="spNode" presStyleCnt="0"/>
      <dgm:spPr/>
    </dgm:pt>
    <dgm:pt modelId="{37FFBAD6-A151-534A-B4A8-846B96C8CC2E}" type="pres">
      <dgm:prSet presAssocID="{3F06D6A9-D352-5B4B-BFE4-E209F32EE56A}" presName="sibTrans" presStyleLbl="sibTrans1D1" presStyleIdx="3" presStyleCnt="6"/>
      <dgm:spPr/>
      <dgm:t>
        <a:bodyPr/>
        <a:lstStyle/>
        <a:p>
          <a:endParaRPr lang="en-US"/>
        </a:p>
      </dgm:t>
    </dgm:pt>
    <dgm:pt modelId="{68EDAB88-8121-384D-A801-C7EE93E491A3}" type="pres">
      <dgm:prSet presAssocID="{F4BE5B62-05E8-CA43-8FF1-CA12B755ED6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5F8321-AEAA-0A45-AB99-72DA6D03533E}" type="pres">
      <dgm:prSet presAssocID="{F4BE5B62-05E8-CA43-8FF1-CA12B755ED61}" presName="spNode" presStyleCnt="0"/>
      <dgm:spPr/>
    </dgm:pt>
    <dgm:pt modelId="{61830C6A-367D-DF42-9D30-3F6658D9C213}" type="pres">
      <dgm:prSet presAssocID="{0206BB31-69E5-4041-88CF-4D5002B51F42}" presName="sibTrans" presStyleLbl="sibTrans1D1" presStyleIdx="4" presStyleCnt="6"/>
      <dgm:spPr/>
      <dgm:t>
        <a:bodyPr/>
        <a:lstStyle/>
        <a:p>
          <a:endParaRPr lang="en-US"/>
        </a:p>
      </dgm:t>
    </dgm:pt>
    <dgm:pt modelId="{8A823C9E-DBE1-0B4F-8153-49C9F9962FAE}" type="pres">
      <dgm:prSet presAssocID="{95BB3B28-B772-594B-868D-D8B2FAFC33A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54B0ED-C4A5-2047-8FC5-4AA3BC5267FE}" type="pres">
      <dgm:prSet presAssocID="{95BB3B28-B772-594B-868D-D8B2FAFC33AA}" presName="spNode" presStyleCnt="0"/>
      <dgm:spPr/>
    </dgm:pt>
    <dgm:pt modelId="{60383411-591D-204A-9674-5C7814F3EB08}" type="pres">
      <dgm:prSet presAssocID="{7CC2BC14-C587-FD43-BFCE-002832334F87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3EF4D0C7-DC89-AB49-AE36-939D1E889BC6}" srcId="{0933F967-F37D-9D45-8E28-D2D4A59A8E4A}" destId="{95BB3B28-B772-594B-868D-D8B2FAFC33AA}" srcOrd="5" destOrd="0" parTransId="{A69298B1-4A90-6343-BD83-4E28AB9C31B8}" sibTransId="{7CC2BC14-C587-FD43-BFCE-002832334F87}"/>
    <dgm:cxn modelId="{5C22A4A3-14C0-C945-B9C1-C26E695D77BA}" srcId="{0933F967-F37D-9D45-8E28-D2D4A59A8E4A}" destId="{F4BE5B62-05E8-CA43-8FF1-CA12B755ED61}" srcOrd="4" destOrd="0" parTransId="{3CAA0D48-FD59-6047-A529-A71418839F4F}" sibTransId="{0206BB31-69E5-4041-88CF-4D5002B51F42}"/>
    <dgm:cxn modelId="{8DEF2324-80A4-6243-BFC3-D5A4317F069E}" type="presOf" srcId="{06DE9ED4-6E59-D647-BBE1-87B62A091E10}" destId="{6306F4D9-4F75-9B4F-9418-4867E1868114}" srcOrd="0" destOrd="0" presId="urn:microsoft.com/office/officeart/2005/8/layout/cycle6"/>
    <dgm:cxn modelId="{CE584166-1549-5E41-98D5-5D9B254A7879}" type="presOf" srcId="{EFC0AE31-A1D3-0D41-8D1B-0763C3247381}" destId="{7CF99D40-8CF0-D745-AE5F-0C0C96BC412A}" srcOrd="0" destOrd="0" presId="urn:microsoft.com/office/officeart/2005/8/layout/cycle6"/>
    <dgm:cxn modelId="{59764E69-BDB7-C842-BB62-D62800062771}" srcId="{0933F967-F37D-9D45-8E28-D2D4A59A8E4A}" destId="{5955477C-93FC-4C43-A4EE-84C8366AC0BB}" srcOrd="2" destOrd="0" parTransId="{63B0DD27-D499-CF4B-AE15-540ED557CE2C}" sibTransId="{F9234E4F-0A19-B34C-9065-D5AD1E5B1DE0}"/>
    <dgm:cxn modelId="{44D79CB3-5E33-0A4B-A4DE-06BD986FB0D1}" type="presOf" srcId="{613719D7-05B2-8349-8687-25322B306290}" destId="{CD02EEF9-4180-FE4F-8DF1-A88A703E697E}" srcOrd="0" destOrd="0" presId="urn:microsoft.com/office/officeart/2005/8/layout/cycle6"/>
    <dgm:cxn modelId="{BD5E809C-B69E-6047-9488-CF2228D73B53}" type="presOf" srcId="{0933F967-F37D-9D45-8E28-D2D4A59A8E4A}" destId="{F7D3D4D8-7568-5141-B186-BE3ACDA17107}" srcOrd="0" destOrd="0" presId="urn:microsoft.com/office/officeart/2005/8/layout/cycle6"/>
    <dgm:cxn modelId="{91EA4A7F-A25B-B54B-8FC1-AF68D4AF4761}" type="presOf" srcId="{F4BE5B62-05E8-CA43-8FF1-CA12B755ED61}" destId="{68EDAB88-8121-384D-A801-C7EE93E491A3}" srcOrd="0" destOrd="0" presId="urn:microsoft.com/office/officeart/2005/8/layout/cycle6"/>
    <dgm:cxn modelId="{33DD8ED1-9EBD-D641-8C9A-F2C6F44771BF}" srcId="{0933F967-F37D-9D45-8E28-D2D4A59A8E4A}" destId="{EFC0AE31-A1D3-0D41-8D1B-0763C3247381}" srcOrd="1" destOrd="0" parTransId="{2C5AB438-072A-B04D-B887-5A65E697FD31}" sibTransId="{03E78493-84DD-BF43-BE44-EE5217314789}"/>
    <dgm:cxn modelId="{E80B2E9B-C1FB-FE4F-B058-38A25F10BAC0}" type="presOf" srcId="{7CC2BC14-C587-FD43-BFCE-002832334F87}" destId="{60383411-591D-204A-9674-5C7814F3EB08}" srcOrd="0" destOrd="0" presId="urn:microsoft.com/office/officeart/2005/8/layout/cycle6"/>
    <dgm:cxn modelId="{58868C4C-0186-B045-B02E-475D64D1D4CB}" type="presOf" srcId="{F9234E4F-0A19-B34C-9065-D5AD1E5B1DE0}" destId="{D98026C9-AEBF-E04B-B8A4-EE7A5DE2CCA2}" srcOrd="0" destOrd="0" presId="urn:microsoft.com/office/officeart/2005/8/layout/cycle6"/>
    <dgm:cxn modelId="{42CCC77E-BDAE-EA4E-B73F-1AC112B8C625}" type="presOf" srcId="{4C7B2583-E529-A143-8DD2-87CE76792893}" destId="{92324F59-061B-BB4F-A44E-4AFA5F7DAEC5}" srcOrd="0" destOrd="0" presId="urn:microsoft.com/office/officeart/2005/8/layout/cycle6"/>
    <dgm:cxn modelId="{649C1291-F3FD-B74F-A15F-4E2074C6D92D}" type="presOf" srcId="{03E78493-84DD-BF43-BE44-EE5217314789}" destId="{08E1BDCA-71DE-7B40-8B22-72B31E1D4D80}" srcOrd="0" destOrd="0" presId="urn:microsoft.com/office/officeart/2005/8/layout/cycle6"/>
    <dgm:cxn modelId="{BA095AE9-50C0-1A40-B06E-0D61CA378E11}" type="presOf" srcId="{5955477C-93FC-4C43-A4EE-84C8366AC0BB}" destId="{C43E4A6A-3A89-4049-A2F6-09CDFC7BE2CF}" srcOrd="0" destOrd="0" presId="urn:microsoft.com/office/officeart/2005/8/layout/cycle6"/>
    <dgm:cxn modelId="{6C0D115C-30BC-F54F-B8C8-8860DE95A9C4}" type="presOf" srcId="{95BB3B28-B772-594B-868D-D8B2FAFC33AA}" destId="{8A823C9E-DBE1-0B4F-8153-49C9F9962FAE}" srcOrd="0" destOrd="0" presId="urn:microsoft.com/office/officeart/2005/8/layout/cycle6"/>
    <dgm:cxn modelId="{BFEC1CEB-B7F8-9849-B5D1-9BEC89504617}" type="presOf" srcId="{3F06D6A9-D352-5B4B-BFE4-E209F32EE56A}" destId="{37FFBAD6-A151-534A-B4A8-846B96C8CC2E}" srcOrd="0" destOrd="0" presId="urn:microsoft.com/office/officeart/2005/8/layout/cycle6"/>
    <dgm:cxn modelId="{EE3157C3-C026-DB4D-881D-4FE8DD33CFFF}" srcId="{0933F967-F37D-9D45-8E28-D2D4A59A8E4A}" destId="{613719D7-05B2-8349-8687-25322B306290}" srcOrd="0" destOrd="0" parTransId="{FA6FA3CE-651B-9244-8596-0ACEBA4C17C6}" sibTransId="{06DE9ED4-6E59-D647-BBE1-87B62A091E10}"/>
    <dgm:cxn modelId="{1D86788E-CE70-E347-829E-3CA4EE1461F0}" srcId="{0933F967-F37D-9D45-8E28-D2D4A59A8E4A}" destId="{4C7B2583-E529-A143-8DD2-87CE76792893}" srcOrd="3" destOrd="0" parTransId="{508A9151-77E8-A94D-BDF7-F12CD3636EC0}" sibTransId="{3F06D6A9-D352-5B4B-BFE4-E209F32EE56A}"/>
    <dgm:cxn modelId="{9FA2C7A0-0073-704F-BFF5-076DA51EEBD9}" type="presOf" srcId="{0206BB31-69E5-4041-88CF-4D5002B51F42}" destId="{61830C6A-367D-DF42-9D30-3F6658D9C213}" srcOrd="0" destOrd="0" presId="urn:microsoft.com/office/officeart/2005/8/layout/cycle6"/>
    <dgm:cxn modelId="{8B9B82CA-36D1-2349-BED7-7BB580B2AD4A}" type="presParOf" srcId="{F7D3D4D8-7568-5141-B186-BE3ACDA17107}" destId="{CD02EEF9-4180-FE4F-8DF1-A88A703E697E}" srcOrd="0" destOrd="0" presId="urn:microsoft.com/office/officeart/2005/8/layout/cycle6"/>
    <dgm:cxn modelId="{B9847D66-B17D-8841-B0C0-2DE5A2ECBCA9}" type="presParOf" srcId="{F7D3D4D8-7568-5141-B186-BE3ACDA17107}" destId="{481A05AC-A22F-B64B-A90F-E76DDCBB9673}" srcOrd="1" destOrd="0" presId="urn:microsoft.com/office/officeart/2005/8/layout/cycle6"/>
    <dgm:cxn modelId="{C0C5B009-EAFB-FA44-8EC9-8A3C4546843B}" type="presParOf" srcId="{F7D3D4D8-7568-5141-B186-BE3ACDA17107}" destId="{6306F4D9-4F75-9B4F-9418-4867E1868114}" srcOrd="2" destOrd="0" presId="urn:microsoft.com/office/officeart/2005/8/layout/cycle6"/>
    <dgm:cxn modelId="{DC800951-33A2-4A4F-A054-9022D56934D6}" type="presParOf" srcId="{F7D3D4D8-7568-5141-B186-BE3ACDA17107}" destId="{7CF99D40-8CF0-D745-AE5F-0C0C96BC412A}" srcOrd="3" destOrd="0" presId="urn:microsoft.com/office/officeart/2005/8/layout/cycle6"/>
    <dgm:cxn modelId="{920E76CF-491B-6942-BD03-BAE65C9C3480}" type="presParOf" srcId="{F7D3D4D8-7568-5141-B186-BE3ACDA17107}" destId="{1975F206-250C-2040-9593-B55CF90042B2}" srcOrd="4" destOrd="0" presId="urn:microsoft.com/office/officeart/2005/8/layout/cycle6"/>
    <dgm:cxn modelId="{529A1D51-F97E-F846-A793-1CF74812C439}" type="presParOf" srcId="{F7D3D4D8-7568-5141-B186-BE3ACDA17107}" destId="{08E1BDCA-71DE-7B40-8B22-72B31E1D4D80}" srcOrd="5" destOrd="0" presId="urn:microsoft.com/office/officeart/2005/8/layout/cycle6"/>
    <dgm:cxn modelId="{5AD0374E-4EC3-EC40-BE4B-7076C258A849}" type="presParOf" srcId="{F7D3D4D8-7568-5141-B186-BE3ACDA17107}" destId="{C43E4A6A-3A89-4049-A2F6-09CDFC7BE2CF}" srcOrd="6" destOrd="0" presId="urn:microsoft.com/office/officeart/2005/8/layout/cycle6"/>
    <dgm:cxn modelId="{CEADFED5-E985-C94A-8A97-A859628442C0}" type="presParOf" srcId="{F7D3D4D8-7568-5141-B186-BE3ACDA17107}" destId="{1E87EF7D-E69E-E04D-ACB7-FD9867A01C40}" srcOrd="7" destOrd="0" presId="urn:microsoft.com/office/officeart/2005/8/layout/cycle6"/>
    <dgm:cxn modelId="{2C09B167-1C56-7446-A8AA-427C9C7771B4}" type="presParOf" srcId="{F7D3D4D8-7568-5141-B186-BE3ACDA17107}" destId="{D98026C9-AEBF-E04B-B8A4-EE7A5DE2CCA2}" srcOrd="8" destOrd="0" presId="urn:microsoft.com/office/officeart/2005/8/layout/cycle6"/>
    <dgm:cxn modelId="{84BE3FC9-294B-7B41-9DDB-F01BE90EEE06}" type="presParOf" srcId="{F7D3D4D8-7568-5141-B186-BE3ACDA17107}" destId="{92324F59-061B-BB4F-A44E-4AFA5F7DAEC5}" srcOrd="9" destOrd="0" presId="urn:microsoft.com/office/officeart/2005/8/layout/cycle6"/>
    <dgm:cxn modelId="{C7CC042D-61DE-D640-8008-75FC12F7FFC2}" type="presParOf" srcId="{F7D3D4D8-7568-5141-B186-BE3ACDA17107}" destId="{C05336FD-1700-064D-8856-5334C97EF0A8}" srcOrd="10" destOrd="0" presId="urn:microsoft.com/office/officeart/2005/8/layout/cycle6"/>
    <dgm:cxn modelId="{E106F417-A125-5A40-998C-6184D6D65823}" type="presParOf" srcId="{F7D3D4D8-7568-5141-B186-BE3ACDA17107}" destId="{37FFBAD6-A151-534A-B4A8-846B96C8CC2E}" srcOrd="11" destOrd="0" presId="urn:microsoft.com/office/officeart/2005/8/layout/cycle6"/>
    <dgm:cxn modelId="{877BE952-A985-6F47-822C-1897ED30ACBF}" type="presParOf" srcId="{F7D3D4D8-7568-5141-B186-BE3ACDA17107}" destId="{68EDAB88-8121-384D-A801-C7EE93E491A3}" srcOrd="12" destOrd="0" presId="urn:microsoft.com/office/officeart/2005/8/layout/cycle6"/>
    <dgm:cxn modelId="{8C63662D-77C7-DC46-A07D-57A056040A46}" type="presParOf" srcId="{F7D3D4D8-7568-5141-B186-BE3ACDA17107}" destId="{785F8321-AEAA-0A45-AB99-72DA6D03533E}" srcOrd="13" destOrd="0" presId="urn:microsoft.com/office/officeart/2005/8/layout/cycle6"/>
    <dgm:cxn modelId="{76F3168C-04D5-7F4E-8939-59E6200C7EE2}" type="presParOf" srcId="{F7D3D4D8-7568-5141-B186-BE3ACDA17107}" destId="{61830C6A-367D-DF42-9D30-3F6658D9C213}" srcOrd="14" destOrd="0" presId="urn:microsoft.com/office/officeart/2005/8/layout/cycle6"/>
    <dgm:cxn modelId="{C728442D-60FB-7B49-B053-20AA263EBE83}" type="presParOf" srcId="{F7D3D4D8-7568-5141-B186-BE3ACDA17107}" destId="{8A823C9E-DBE1-0B4F-8153-49C9F9962FAE}" srcOrd="15" destOrd="0" presId="urn:microsoft.com/office/officeart/2005/8/layout/cycle6"/>
    <dgm:cxn modelId="{BD5A6C85-A37B-C94A-9C29-5EDAA3CFE4A9}" type="presParOf" srcId="{F7D3D4D8-7568-5141-B186-BE3ACDA17107}" destId="{4E54B0ED-C4A5-2047-8FC5-4AA3BC5267FE}" srcOrd="16" destOrd="0" presId="urn:microsoft.com/office/officeart/2005/8/layout/cycle6"/>
    <dgm:cxn modelId="{C43A24BD-D23A-C348-AE8B-EF60587A16E0}" type="presParOf" srcId="{F7D3D4D8-7568-5141-B186-BE3ACDA17107}" destId="{60383411-591D-204A-9674-5C7814F3EB08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9C9915-FD3F-6648-B30D-0B0C1CC11514}" type="doc">
      <dgm:prSet loTypeId="urn:microsoft.com/office/officeart/2005/8/layout/cycle1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33D4FCE-84FE-4340-85D1-918B46601EC4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A5613092-5D96-EB47-9691-548D8E52EE57}" type="parTrans" cxnId="{6E0CFF7E-E024-BA45-BA6A-DEDB26BC564B}">
      <dgm:prSet/>
      <dgm:spPr/>
      <dgm:t>
        <a:bodyPr/>
        <a:lstStyle/>
        <a:p>
          <a:endParaRPr lang="en-US"/>
        </a:p>
      </dgm:t>
    </dgm:pt>
    <dgm:pt modelId="{1FAC18C1-DB7C-4C4C-B65E-17A855B111DA}" type="sibTrans" cxnId="{6E0CFF7E-E024-BA45-BA6A-DEDB26BC564B}">
      <dgm:prSet/>
      <dgm:spPr/>
      <dgm:t>
        <a:bodyPr/>
        <a:lstStyle/>
        <a:p>
          <a:endParaRPr lang="en-US"/>
        </a:p>
      </dgm:t>
    </dgm:pt>
    <dgm:pt modelId="{5E2E0546-E46F-EA42-87A4-D6944C06825B}">
      <dgm:prSet phldrT="[Text]"/>
      <dgm:spPr/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492F20AF-456D-3144-A686-58F2D8F71ECC}" type="parTrans" cxnId="{F944E214-E707-144F-9878-FD0581C4AB15}">
      <dgm:prSet/>
      <dgm:spPr/>
      <dgm:t>
        <a:bodyPr/>
        <a:lstStyle/>
        <a:p>
          <a:endParaRPr lang="en-US"/>
        </a:p>
      </dgm:t>
    </dgm:pt>
    <dgm:pt modelId="{8D3C96B5-97C9-BD44-840C-8FB101A206CF}" type="sibTrans" cxnId="{F944E214-E707-144F-9878-FD0581C4AB15}">
      <dgm:prSet/>
      <dgm:spPr/>
      <dgm:t>
        <a:bodyPr/>
        <a:lstStyle/>
        <a:p>
          <a:endParaRPr lang="en-US"/>
        </a:p>
      </dgm:t>
    </dgm:pt>
    <dgm:pt modelId="{DECAF8FC-C016-6743-912C-D2B9C0A9DC45}">
      <dgm:prSet phldrT="[Text]"/>
      <dgm:spPr/>
      <dgm:t>
        <a:bodyPr/>
        <a:lstStyle/>
        <a:p>
          <a:r>
            <a:rPr lang="en-US" dirty="0" smtClean="0"/>
            <a:t>Test</a:t>
          </a:r>
          <a:endParaRPr lang="en-US" dirty="0"/>
        </a:p>
      </dgm:t>
    </dgm:pt>
    <dgm:pt modelId="{F65ED80C-DC93-6848-8455-72341F697860}" type="parTrans" cxnId="{AFDE5513-7E9A-474A-AE93-D402143A7C85}">
      <dgm:prSet/>
      <dgm:spPr/>
      <dgm:t>
        <a:bodyPr/>
        <a:lstStyle/>
        <a:p>
          <a:endParaRPr lang="en-US"/>
        </a:p>
      </dgm:t>
    </dgm:pt>
    <dgm:pt modelId="{76612F34-083E-E146-A2C7-E6F4FB38C9AA}" type="sibTrans" cxnId="{AFDE5513-7E9A-474A-AE93-D402143A7C85}">
      <dgm:prSet/>
      <dgm:spPr/>
      <dgm:t>
        <a:bodyPr/>
        <a:lstStyle/>
        <a:p>
          <a:endParaRPr lang="en-US"/>
        </a:p>
      </dgm:t>
    </dgm:pt>
    <dgm:pt modelId="{B6A12B44-45B1-504C-973F-0BF4346D6979}" type="pres">
      <dgm:prSet presAssocID="{119C9915-FD3F-6648-B30D-0B0C1CC1151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625A19-A03B-BC45-B192-4611DA4CDD90}" type="pres">
      <dgm:prSet presAssocID="{033D4FCE-84FE-4340-85D1-918B46601EC4}" presName="dummy" presStyleCnt="0"/>
      <dgm:spPr/>
    </dgm:pt>
    <dgm:pt modelId="{A62468B3-8CA4-D24D-9340-D0F5165FFFC4}" type="pres">
      <dgm:prSet presAssocID="{033D4FCE-84FE-4340-85D1-918B46601EC4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73AC6B-0498-3E4F-914A-586728D84B3F}" type="pres">
      <dgm:prSet presAssocID="{1FAC18C1-DB7C-4C4C-B65E-17A855B111DA}" presName="sibTrans" presStyleLbl="node1" presStyleIdx="0" presStyleCnt="3"/>
      <dgm:spPr/>
      <dgm:t>
        <a:bodyPr/>
        <a:lstStyle/>
        <a:p>
          <a:endParaRPr lang="en-US"/>
        </a:p>
      </dgm:t>
    </dgm:pt>
    <dgm:pt modelId="{F75FE7F9-80D0-6443-ABC6-1C2D88B724B6}" type="pres">
      <dgm:prSet presAssocID="{5E2E0546-E46F-EA42-87A4-D6944C06825B}" presName="dummy" presStyleCnt="0"/>
      <dgm:spPr/>
    </dgm:pt>
    <dgm:pt modelId="{05955FA6-186B-794A-8967-E81D76744B69}" type="pres">
      <dgm:prSet presAssocID="{5E2E0546-E46F-EA42-87A4-D6944C06825B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774944-A7F3-D54D-9B19-BDD313E6AD05}" type="pres">
      <dgm:prSet presAssocID="{8D3C96B5-97C9-BD44-840C-8FB101A206CF}" presName="sibTrans" presStyleLbl="node1" presStyleIdx="1" presStyleCnt="3"/>
      <dgm:spPr/>
      <dgm:t>
        <a:bodyPr/>
        <a:lstStyle/>
        <a:p>
          <a:endParaRPr lang="en-US"/>
        </a:p>
      </dgm:t>
    </dgm:pt>
    <dgm:pt modelId="{F975FF3C-9E37-1143-9AC0-0D394BB79A30}" type="pres">
      <dgm:prSet presAssocID="{DECAF8FC-C016-6743-912C-D2B9C0A9DC45}" presName="dummy" presStyleCnt="0"/>
      <dgm:spPr/>
    </dgm:pt>
    <dgm:pt modelId="{0AAA8340-E7F8-8441-B33D-60B868A62FE2}" type="pres">
      <dgm:prSet presAssocID="{DECAF8FC-C016-6743-912C-D2B9C0A9DC45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B5EFB9-69B8-404A-91E6-6BE0A1355FD8}" type="pres">
      <dgm:prSet presAssocID="{76612F34-083E-E146-A2C7-E6F4FB38C9AA}" presName="sibTrans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F944E214-E707-144F-9878-FD0581C4AB15}" srcId="{119C9915-FD3F-6648-B30D-0B0C1CC11514}" destId="{5E2E0546-E46F-EA42-87A4-D6944C06825B}" srcOrd="1" destOrd="0" parTransId="{492F20AF-456D-3144-A686-58F2D8F71ECC}" sibTransId="{8D3C96B5-97C9-BD44-840C-8FB101A206CF}"/>
    <dgm:cxn modelId="{AFDE5513-7E9A-474A-AE93-D402143A7C85}" srcId="{119C9915-FD3F-6648-B30D-0B0C1CC11514}" destId="{DECAF8FC-C016-6743-912C-D2B9C0A9DC45}" srcOrd="2" destOrd="0" parTransId="{F65ED80C-DC93-6848-8455-72341F697860}" sibTransId="{76612F34-083E-E146-A2C7-E6F4FB38C9AA}"/>
    <dgm:cxn modelId="{120AAB13-57F8-9849-90B1-9275A544F522}" type="presOf" srcId="{5E2E0546-E46F-EA42-87A4-D6944C06825B}" destId="{05955FA6-186B-794A-8967-E81D76744B69}" srcOrd="0" destOrd="0" presId="urn:microsoft.com/office/officeart/2005/8/layout/cycle1"/>
    <dgm:cxn modelId="{B6A6FF32-F065-4048-A32C-E4A41BE1ABA4}" type="presOf" srcId="{DECAF8FC-C016-6743-912C-D2B9C0A9DC45}" destId="{0AAA8340-E7F8-8441-B33D-60B868A62FE2}" srcOrd="0" destOrd="0" presId="urn:microsoft.com/office/officeart/2005/8/layout/cycle1"/>
    <dgm:cxn modelId="{9D86F021-14BD-D94C-BC7C-A24B835FB653}" type="presOf" srcId="{1FAC18C1-DB7C-4C4C-B65E-17A855B111DA}" destId="{7C73AC6B-0498-3E4F-914A-586728D84B3F}" srcOrd="0" destOrd="0" presId="urn:microsoft.com/office/officeart/2005/8/layout/cycle1"/>
    <dgm:cxn modelId="{6E0CFF7E-E024-BA45-BA6A-DEDB26BC564B}" srcId="{119C9915-FD3F-6648-B30D-0B0C1CC11514}" destId="{033D4FCE-84FE-4340-85D1-918B46601EC4}" srcOrd="0" destOrd="0" parTransId="{A5613092-5D96-EB47-9691-548D8E52EE57}" sibTransId="{1FAC18C1-DB7C-4C4C-B65E-17A855B111DA}"/>
    <dgm:cxn modelId="{15CD37AB-14BF-FD4E-B399-31775712E99B}" type="presOf" srcId="{033D4FCE-84FE-4340-85D1-918B46601EC4}" destId="{A62468B3-8CA4-D24D-9340-D0F5165FFFC4}" srcOrd="0" destOrd="0" presId="urn:microsoft.com/office/officeart/2005/8/layout/cycle1"/>
    <dgm:cxn modelId="{1F9235F7-66CE-4F40-81B0-B586B86702D4}" type="presOf" srcId="{76612F34-083E-E146-A2C7-E6F4FB38C9AA}" destId="{13B5EFB9-69B8-404A-91E6-6BE0A1355FD8}" srcOrd="0" destOrd="0" presId="urn:microsoft.com/office/officeart/2005/8/layout/cycle1"/>
    <dgm:cxn modelId="{85AE18CE-B6F8-6949-BEC0-D4B27C770E41}" type="presOf" srcId="{119C9915-FD3F-6648-B30D-0B0C1CC11514}" destId="{B6A12B44-45B1-504C-973F-0BF4346D6979}" srcOrd="0" destOrd="0" presId="urn:microsoft.com/office/officeart/2005/8/layout/cycle1"/>
    <dgm:cxn modelId="{5E0D37F2-8643-9347-A808-91382D4F4D9F}" type="presOf" srcId="{8D3C96B5-97C9-BD44-840C-8FB101A206CF}" destId="{37774944-A7F3-D54D-9B19-BDD313E6AD05}" srcOrd="0" destOrd="0" presId="urn:microsoft.com/office/officeart/2005/8/layout/cycle1"/>
    <dgm:cxn modelId="{8B804420-631E-1A43-B7AC-3279E00EB83F}" type="presParOf" srcId="{B6A12B44-45B1-504C-973F-0BF4346D6979}" destId="{54625A19-A03B-BC45-B192-4611DA4CDD90}" srcOrd="0" destOrd="0" presId="urn:microsoft.com/office/officeart/2005/8/layout/cycle1"/>
    <dgm:cxn modelId="{77F64115-EE54-7A4C-A33C-B21737A9CDBC}" type="presParOf" srcId="{B6A12B44-45B1-504C-973F-0BF4346D6979}" destId="{A62468B3-8CA4-D24D-9340-D0F5165FFFC4}" srcOrd="1" destOrd="0" presId="urn:microsoft.com/office/officeart/2005/8/layout/cycle1"/>
    <dgm:cxn modelId="{1D9C7F04-FFF1-674F-8B02-5F1FB32F769F}" type="presParOf" srcId="{B6A12B44-45B1-504C-973F-0BF4346D6979}" destId="{7C73AC6B-0498-3E4F-914A-586728D84B3F}" srcOrd="2" destOrd="0" presId="urn:microsoft.com/office/officeart/2005/8/layout/cycle1"/>
    <dgm:cxn modelId="{6057F5A6-E6F5-D84D-AFAE-2CC6AFCDB4D1}" type="presParOf" srcId="{B6A12B44-45B1-504C-973F-0BF4346D6979}" destId="{F75FE7F9-80D0-6443-ABC6-1C2D88B724B6}" srcOrd="3" destOrd="0" presId="urn:microsoft.com/office/officeart/2005/8/layout/cycle1"/>
    <dgm:cxn modelId="{01A1C81E-0E7F-8947-9718-1CCEA873B31A}" type="presParOf" srcId="{B6A12B44-45B1-504C-973F-0BF4346D6979}" destId="{05955FA6-186B-794A-8967-E81D76744B69}" srcOrd="4" destOrd="0" presId="urn:microsoft.com/office/officeart/2005/8/layout/cycle1"/>
    <dgm:cxn modelId="{3DC3EDD2-B4DF-5240-9DAB-328D269453C5}" type="presParOf" srcId="{B6A12B44-45B1-504C-973F-0BF4346D6979}" destId="{37774944-A7F3-D54D-9B19-BDD313E6AD05}" srcOrd="5" destOrd="0" presId="urn:microsoft.com/office/officeart/2005/8/layout/cycle1"/>
    <dgm:cxn modelId="{3F6CBA75-7B6E-4443-A7E1-E0B86931D28F}" type="presParOf" srcId="{B6A12B44-45B1-504C-973F-0BF4346D6979}" destId="{F975FF3C-9E37-1143-9AC0-0D394BB79A30}" srcOrd="6" destOrd="0" presId="urn:microsoft.com/office/officeart/2005/8/layout/cycle1"/>
    <dgm:cxn modelId="{FFA150B6-4224-A14A-A35F-5D443775E20E}" type="presParOf" srcId="{B6A12B44-45B1-504C-973F-0BF4346D6979}" destId="{0AAA8340-E7F8-8441-B33D-60B868A62FE2}" srcOrd="7" destOrd="0" presId="urn:microsoft.com/office/officeart/2005/8/layout/cycle1"/>
    <dgm:cxn modelId="{712072BC-C5FA-7345-A207-CE2967F1A5C2}" type="presParOf" srcId="{B6A12B44-45B1-504C-973F-0BF4346D6979}" destId="{13B5EFB9-69B8-404A-91E6-6BE0A1355FD8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2EEF9-4180-FE4F-8DF1-A88A703E697E}">
      <dsp:nvSpPr>
        <dsp:cNvPr id="0" name=""/>
        <dsp:cNvSpPr/>
      </dsp:nvSpPr>
      <dsp:spPr>
        <a:xfrm>
          <a:off x="2513125" y="1912"/>
          <a:ext cx="1355498" cy="8810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Identify Target Scientific Concepts &amp; Skills</a:t>
          </a:r>
          <a:endParaRPr lang="en-US" sz="1300" kern="1200" dirty="0"/>
        </a:p>
      </dsp:txBody>
      <dsp:txXfrm>
        <a:off x="2556135" y="44922"/>
        <a:ext cx="1269478" cy="795054"/>
      </dsp:txXfrm>
    </dsp:sp>
    <dsp:sp modelId="{6306F4D9-4F75-9B4F-9418-4867E1868114}">
      <dsp:nvSpPr>
        <dsp:cNvPr id="0" name=""/>
        <dsp:cNvSpPr/>
      </dsp:nvSpPr>
      <dsp:spPr>
        <a:xfrm>
          <a:off x="1114538" y="442450"/>
          <a:ext cx="4152673" cy="4152673"/>
        </a:xfrm>
        <a:custGeom>
          <a:avLst/>
          <a:gdLst/>
          <a:ahLst/>
          <a:cxnLst/>
          <a:rect l="0" t="0" r="0" b="0"/>
          <a:pathLst>
            <a:path>
              <a:moveTo>
                <a:pt x="2762754" y="116743"/>
              </a:moveTo>
              <a:arcTo wR="2076336" hR="2076336" stAng="17358278" swAng="150182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99D40-8CF0-D745-AE5F-0C0C96BC412A}">
      <dsp:nvSpPr>
        <dsp:cNvPr id="0" name=""/>
        <dsp:cNvSpPr/>
      </dsp:nvSpPr>
      <dsp:spPr>
        <a:xfrm>
          <a:off x="4311286" y="1040081"/>
          <a:ext cx="1355498" cy="881074"/>
        </a:xfrm>
        <a:prstGeom prst="roundRect">
          <a:avLst/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Match with Research Results</a:t>
          </a:r>
          <a:endParaRPr lang="en-US" sz="1300" kern="1200" dirty="0"/>
        </a:p>
      </dsp:txBody>
      <dsp:txXfrm>
        <a:off x="4354296" y="1083091"/>
        <a:ext cx="1269478" cy="795054"/>
      </dsp:txXfrm>
    </dsp:sp>
    <dsp:sp modelId="{08E1BDCA-71DE-7B40-8B22-72B31E1D4D80}">
      <dsp:nvSpPr>
        <dsp:cNvPr id="0" name=""/>
        <dsp:cNvSpPr/>
      </dsp:nvSpPr>
      <dsp:spPr>
        <a:xfrm>
          <a:off x="1114538" y="442450"/>
          <a:ext cx="4152673" cy="4152673"/>
        </a:xfrm>
        <a:custGeom>
          <a:avLst/>
          <a:gdLst/>
          <a:ahLst/>
          <a:cxnLst/>
          <a:rect l="0" t="0" r="0" b="0"/>
          <a:pathLst>
            <a:path>
              <a:moveTo>
                <a:pt x="4068214" y="1490162"/>
              </a:moveTo>
              <a:arcTo wR="2076336" hR="2076336" stAng="20616106" swAng="1967789"/>
            </a:path>
          </a:pathLst>
        </a:custGeom>
        <a:noFill/>
        <a:ln w="635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3E4A6A-3A89-4049-A2F6-09CDFC7BE2CF}">
      <dsp:nvSpPr>
        <dsp:cNvPr id="0" name=""/>
        <dsp:cNvSpPr/>
      </dsp:nvSpPr>
      <dsp:spPr>
        <a:xfrm>
          <a:off x="4311286" y="3116418"/>
          <a:ext cx="1355498" cy="881074"/>
        </a:xfrm>
        <a:prstGeom prst="roundRect">
          <a:avLst/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Find Available Instrument Data</a:t>
          </a:r>
          <a:endParaRPr lang="en-US" sz="1300" kern="1200" dirty="0"/>
        </a:p>
      </dsp:txBody>
      <dsp:txXfrm>
        <a:off x="4354296" y="3159428"/>
        <a:ext cx="1269478" cy="795054"/>
      </dsp:txXfrm>
    </dsp:sp>
    <dsp:sp modelId="{D98026C9-AEBF-E04B-B8A4-EE7A5DE2CCA2}">
      <dsp:nvSpPr>
        <dsp:cNvPr id="0" name=""/>
        <dsp:cNvSpPr/>
      </dsp:nvSpPr>
      <dsp:spPr>
        <a:xfrm>
          <a:off x="1114538" y="442450"/>
          <a:ext cx="4152673" cy="4152673"/>
        </a:xfrm>
        <a:custGeom>
          <a:avLst/>
          <a:gdLst/>
          <a:ahLst/>
          <a:cxnLst/>
          <a:rect l="0" t="0" r="0" b="0"/>
          <a:pathLst>
            <a:path>
              <a:moveTo>
                <a:pt x="3527389" y="3561470"/>
              </a:moveTo>
              <a:arcTo wR="2076336" hR="2076336" stAng="2739902" swAng="1501820"/>
            </a:path>
          </a:pathLst>
        </a:custGeom>
        <a:noFill/>
        <a:ln w="635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24F59-061B-BB4F-A44E-4AFA5F7DAEC5}">
      <dsp:nvSpPr>
        <dsp:cNvPr id="0" name=""/>
        <dsp:cNvSpPr/>
      </dsp:nvSpPr>
      <dsp:spPr>
        <a:xfrm>
          <a:off x="2513125" y="4154586"/>
          <a:ext cx="1355498" cy="881074"/>
        </a:xfrm>
        <a:prstGeom prst="roundRect">
          <a:avLst/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Cleanup the Dataset</a:t>
          </a:r>
          <a:endParaRPr lang="en-US" sz="1300" kern="1200" dirty="0"/>
        </a:p>
      </dsp:txBody>
      <dsp:txXfrm>
        <a:off x="2556135" y="4197596"/>
        <a:ext cx="1269478" cy="795054"/>
      </dsp:txXfrm>
    </dsp:sp>
    <dsp:sp modelId="{37FFBAD6-A151-534A-B4A8-846B96C8CC2E}">
      <dsp:nvSpPr>
        <dsp:cNvPr id="0" name=""/>
        <dsp:cNvSpPr/>
      </dsp:nvSpPr>
      <dsp:spPr>
        <a:xfrm>
          <a:off x="1114538" y="442450"/>
          <a:ext cx="4152673" cy="4152673"/>
        </a:xfrm>
        <a:custGeom>
          <a:avLst/>
          <a:gdLst/>
          <a:ahLst/>
          <a:cxnLst/>
          <a:rect l="0" t="0" r="0" b="0"/>
          <a:pathLst>
            <a:path>
              <a:moveTo>
                <a:pt x="1389919" y="4035930"/>
              </a:moveTo>
              <a:arcTo wR="2076336" hR="2076336" stAng="6558278" swAng="1501820"/>
            </a:path>
          </a:pathLst>
        </a:custGeom>
        <a:noFill/>
        <a:ln w="635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EDAB88-8121-384D-A801-C7EE93E491A3}">
      <dsp:nvSpPr>
        <dsp:cNvPr id="0" name=""/>
        <dsp:cNvSpPr/>
      </dsp:nvSpPr>
      <dsp:spPr>
        <a:xfrm>
          <a:off x="714965" y="3116418"/>
          <a:ext cx="1355498" cy="881074"/>
        </a:xfrm>
        <a:prstGeom prst="roundRect">
          <a:avLst/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Make Interactives &amp; Visualizations</a:t>
          </a:r>
          <a:endParaRPr lang="en-US" sz="1300" kern="1200" dirty="0"/>
        </a:p>
      </dsp:txBody>
      <dsp:txXfrm>
        <a:off x="757975" y="3159428"/>
        <a:ext cx="1269478" cy="795054"/>
      </dsp:txXfrm>
    </dsp:sp>
    <dsp:sp modelId="{61830C6A-367D-DF42-9D30-3F6658D9C213}">
      <dsp:nvSpPr>
        <dsp:cNvPr id="0" name=""/>
        <dsp:cNvSpPr/>
      </dsp:nvSpPr>
      <dsp:spPr>
        <a:xfrm>
          <a:off x="1114538" y="442450"/>
          <a:ext cx="4152673" cy="4152673"/>
        </a:xfrm>
        <a:custGeom>
          <a:avLst/>
          <a:gdLst/>
          <a:ahLst/>
          <a:cxnLst/>
          <a:rect l="0" t="0" r="0" b="0"/>
          <a:pathLst>
            <a:path>
              <a:moveTo>
                <a:pt x="84459" y="2662511"/>
              </a:moveTo>
              <a:arcTo wR="2076336" hR="2076336" stAng="9816106" swAng="1967789"/>
            </a:path>
          </a:pathLst>
        </a:custGeom>
        <a:noFill/>
        <a:ln w="635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823C9E-DBE1-0B4F-8153-49C9F9962FAE}">
      <dsp:nvSpPr>
        <dsp:cNvPr id="0" name=""/>
        <dsp:cNvSpPr/>
      </dsp:nvSpPr>
      <dsp:spPr>
        <a:xfrm>
          <a:off x="714965" y="1040081"/>
          <a:ext cx="1355498" cy="881074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Add Educational Surrounds (Context)</a:t>
          </a:r>
          <a:endParaRPr lang="en-US" sz="1300" kern="1200" dirty="0"/>
        </a:p>
      </dsp:txBody>
      <dsp:txXfrm>
        <a:off x="757975" y="1083091"/>
        <a:ext cx="1269478" cy="795054"/>
      </dsp:txXfrm>
    </dsp:sp>
    <dsp:sp modelId="{60383411-591D-204A-9674-5C7814F3EB08}">
      <dsp:nvSpPr>
        <dsp:cNvPr id="0" name=""/>
        <dsp:cNvSpPr/>
      </dsp:nvSpPr>
      <dsp:spPr>
        <a:xfrm>
          <a:off x="1114538" y="442450"/>
          <a:ext cx="4152673" cy="4152673"/>
        </a:xfrm>
        <a:custGeom>
          <a:avLst/>
          <a:gdLst/>
          <a:ahLst/>
          <a:cxnLst/>
          <a:rect l="0" t="0" r="0" b="0"/>
          <a:pathLst>
            <a:path>
              <a:moveTo>
                <a:pt x="625284" y="591202"/>
              </a:moveTo>
              <a:arcTo wR="2076336" hR="2076336" stAng="13539902" swAng="1501820"/>
            </a:path>
          </a:pathLst>
        </a:custGeom>
        <a:noFill/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468B3-8CA4-D24D-9340-D0F5165FFFC4}">
      <dsp:nvSpPr>
        <dsp:cNvPr id="0" name=""/>
        <dsp:cNvSpPr/>
      </dsp:nvSpPr>
      <dsp:spPr>
        <a:xfrm>
          <a:off x="1555676" y="163121"/>
          <a:ext cx="830993" cy="83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Design</a:t>
          </a:r>
          <a:endParaRPr lang="en-US" sz="2200" kern="1200" dirty="0"/>
        </a:p>
      </dsp:txBody>
      <dsp:txXfrm>
        <a:off x="1555676" y="163121"/>
        <a:ext cx="830993" cy="830993"/>
      </dsp:txXfrm>
    </dsp:sp>
    <dsp:sp modelId="{7C73AC6B-0498-3E4F-914A-586728D84B3F}">
      <dsp:nvSpPr>
        <dsp:cNvPr id="0" name=""/>
        <dsp:cNvSpPr/>
      </dsp:nvSpPr>
      <dsp:spPr>
        <a:xfrm>
          <a:off x="289018" y="-622"/>
          <a:ext cx="1965871" cy="1965871"/>
        </a:xfrm>
        <a:prstGeom prst="circularArrow">
          <a:avLst>
            <a:gd name="adj1" fmla="val 8243"/>
            <a:gd name="adj2" fmla="val 575639"/>
            <a:gd name="adj3" fmla="val 2966044"/>
            <a:gd name="adj4" fmla="val 50256"/>
            <a:gd name="adj5" fmla="val 9617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955FA6-186B-794A-8967-E81D76744B69}">
      <dsp:nvSpPr>
        <dsp:cNvPr id="0" name=""/>
        <dsp:cNvSpPr/>
      </dsp:nvSpPr>
      <dsp:spPr>
        <a:xfrm>
          <a:off x="856457" y="1374204"/>
          <a:ext cx="830993" cy="83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Build</a:t>
          </a:r>
          <a:endParaRPr lang="en-US" sz="2200" kern="1200" dirty="0"/>
        </a:p>
      </dsp:txBody>
      <dsp:txXfrm>
        <a:off x="856457" y="1374204"/>
        <a:ext cx="830993" cy="830993"/>
      </dsp:txXfrm>
    </dsp:sp>
    <dsp:sp modelId="{37774944-A7F3-D54D-9B19-BDD313E6AD05}">
      <dsp:nvSpPr>
        <dsp:cNvPr id="0" name=""/>
        <dsp:cNvSpPr/>
      </dsp:nvSpPr>
      <dsp:spPr>
        <a:xfrm>
          <a:off x="289018" y="-622"/>
          <a:ext cx="1965871" cy="1965871"/>
        </a:xfrm>
        <a:prstGeom prst="circularArrow">
          <a:avLst>
            <a:gd name="adj1" fmla="val 8243"/>
            <a:gd name="adj2" fmla="val 575639"/>
            <a:gd name="adj3" fmla="val 10174105"/>
            <a:gd name="adj4" fmla="val 7258317"/>
            <a:gd name="adj5" fmla="val 9617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AA8340-E7F8-8441-B33D-60B868A62FE2}">
      <dsp:nvSpPr>
        <dsp:cNvPr id="0" name=""/>
        <dsp:cNvSpPr/>
      </dsp:nvSpPr>
      <dsp:spPr>
        <a:xfrm>
          <a:off x="157238" y="163121"/>
          <a:ext cx="830993" cy="830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Test</a:t>
          </a:r>
          <a:endParaRPr lang="en-US" sz="2200" kern="1200" dirty="0"/>
        </a:p>
      </dsp:txBody>
      <dsp:txXfrm>
        <a:off x="157238" y="163121"/>
        <a:ext cx="830993" cy="830993"/>
      </dsp:txXfrm>
    </dsp:sp>
    <dsp:sp modelId="{13B5EFB9-69B8-404A-91E6-6BE0A1355FD8}">
      <dsp:nvSpPr>
        <dsp:cNvPr id="0" name=""/>
        <dsp:cNvSpPr/>
      </dsp:nvSpPr>
      <dsp:spPr>
        <a:xfrm>
          <a:off x="289018" y="-622"/>
          <a:ext cx="1965871" cy="1965871"/>
        </a:xfrm>
        <a:prstGeom prst="circularArrow">
          <a:avLst>
            <a:gd name="adj1" fmla="val 8243"/>
            <a:gd name="adj2" fmla="val 575639"/>
            <a:gd name="adj3" fmla="val 16858765"/>
            <a:gd name="adj4" fmla="val 14965596"/>
            <a:gd name="adj5" fmla="val 9617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0B4B0-DA4A-114C-9BEC-6AC21051156A}" type="datetimeFigureOut">
              <a:rPr lang="en-US" smtClean="0"/>
              <a:t>2/14/18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265EA-1803-5348-815D-9BD03E503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11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265EA-1803-5348-815D-9BD03E5034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36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Ability to interpret in different</a:t>
            </a:r>
            <a:r>
              <a:rPr lang="en-US" baseline="0" dirty="0" smtClean="0"/>
              <a:t>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265EA-1803-5348-815D-9BD03E5034D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69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Aands</a:t>
            </a:r>
            <a:r>
              <a:rPr lang="en-US" dirty="0" smtClean="0"/>
              <a:t>-on workshops </a:t>
            </a:r>
            <a:r>
              <a:rPr lang="en-US" dirty="0" smtClean="0"/>
              <a:t>focused on developing effective teaching with data practices using OOI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705C-87C4-2F4F-AB65-74A5800E07B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928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97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166EE-CBDC-4B4F-8B40-DFDCB24FD5A0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103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00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265EA-1803-5348-815D-9BD03E5034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28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this all started</a:t>
            </a:r>
          </a:p>
          <a:p>
            <a:r>
              <a:rPr lang="en-US" dirty="0" smtClean="0"/>
              <a:t>The evolution of the idea</a:t>
            </a:r>
          </a:p>
          <a:p>
            <a:r>
              <a:rPr lang="en-US" dirty="0" smtClean="0"/>
              <a:t>What is a Data Exploration?</a:t>
            </a:r>
          </a:p>
          <a:p>
            <a:r>
              <a:rPr lang="en-US" dirty="0" smtClean="0"/>
              <a:t>The Design/Development Process</a:t>
            </a:r>
          </a:p>
          <a:p>
            <a:r>
              <a:rPr lang="en-US" dirty="0" smtClean="0"/>
              <a:t>Quick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265EA-1803-5348-815D-9BD03E5034D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79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265EA-1803-5348-815D-9BD03E5034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98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MS PGothic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74" eaLnBrk="0" hangingPunct="0">
              <a:defRPr sz="77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69473" indent="-295951" defTabSz="966774" eaLnBrk="0" hangingPunct="0">
              <a:defRPr sz="77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83805" indent="-236761" defTabSz="966774" eaLnBrk="0" hangingPunct="0">
              <a:defRPr sz="77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57327" indent="-236761" defTabSz="966774" eaLnBrk="0" hangingPunct="0">
              <a:defRPr sz="77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130849" indent="-236761" defTabSz="966774" eaLnBrk="0" hangingPunct="0">
              <a:defRPr sz="77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604371" indent="-236761" algn="ctr" defTabSz="966774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077893" indent="-236761" algn="ctr" defTabSz="966774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551415" indent="-236761" algn="ctr" defTabSz="966774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024937" indent="-236761" algn="ctr" defTabSz="966774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B877E4A4-DB6D-A641-9F08-3B001BB63E9A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7</a:t>
            </a:fld>
            <a:endParaRPr lang="en-US" sz="12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4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47FACC-D761-9C44-B07B-389473B0463B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03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Educator Survey: </a:t>
            </a:r>
          </a:p>
          <a:p>
            <a:r>
              <a:rPr lang="en-US" dirty="0"/>
              <a:t>Q3: What characteristics are important when you teach using RTD? Data presented visually 4.3 (#3/11)</a:t>
            </a:r>
          </a:p>
          <a:p>
            <a:r>
              <a:rPr lang="en-US" dirty="0"/>
              <a:t>Q8: What RTD related activities are you likely to engage in?  Finding data in visual formats 73%</a:t>
            </a:r>
          </a:p>
          <a:p>
            <a:endParaRPr lang="en-US" dirty="0"/>
          </a:p>
          <a:p>
            <a:r>
              <a:rPr lang="en-US" dirty="0"/>
              <a:t>This study</a:t>
            </a:r>
            <a:r>
              <a:rPr lang="ja-JP" altLang="en-US">
                <a:latin typeface="Arial"/>
              </a:rPr>
              <a:t>’</a:t>
            </a:r>
            <a:r>
              <a:rPr lang="en-US" dirty="0"/>
              <a:t>s results show a gap between stakeholders</a:t>
            </a:r>
            <a:r>
              <a:rPr lang="ja-JP" altLang="en-US">
                <a:latin typeface="Arial"/>
              </a:rPr>
              <a:t>’</a:t>
            </a:r>
            <a:r>
              <a:rPr lang="en-US" dirty="0"/>
              <a:t> views that high-school should be the primary target and teachers</a:t>
            </a:r>
            <a:r>
              <a:rPr lang="ja-JP" altLang="en-US">
                <a:latin typeface="Arial"/>
              </a:rPr>
              <a:t>’</a:t>
            </a:r>
            <a:r>
              <a:rPr lang="en-US" dirty="0"/>
              <a:t> and other data that indicate that middle-school would be the better primary target, especially for NERRS. Although more high-school teachers attended the focus groups than middle-school teachers (56% vs. 43% respectively), in comparing the two groups</a:t>
            </a:r>
            <a:r>
              <a:rPr lang="ja-JP" altLang="en-US">
                <a:latin typeface="Arial"/>
              </a:rPr>
              <a:t>’</a:t>
            </a:r>
            <a:r>
              <a:rPr lang="en-US" dirty="0"/>
              <a:t> responses to the online survey we found that middle-school teachers were more likely to:</a:t>
            </a:r>
          </a:p>
          <a:p>
            <a:r>
              <a:rPr lang="en-US" dirty="0"/>
              <a:t>have student use computers at school as part of their lessons</a:t>
            </a:r>
          </a:p>
          <a:p>
            <a:r>
              <a:rPr lang="en-US" dirty="0"/>
              <a:t>have students use the Internet/websites at school as part of their lessons</a:t>
            </a:r>
          </a:p>
          <a:p>
            <a:r>
              <a:rPr lang="en-US" dirty="0"/>
              <a:t>have students use real-time data (mostly student-collected data) as part of their lessons </a:t>
            </a:r>
            <a:r>
              <a:rPr lang="en-US" i="1" dirty="0"/>
              <a:t>(see the full report)</a:t>
            </a:r>
            <a:r>
              <a:rPr lang="en-US" dirty="0"/>
              <a:t>.</a:t>
            </a:r>
          </a:p>
          <a:p>
            <a:endParaRPr lang="en-US" dirty="0"/>
          </a:p>
          <a:p>
            <a:pPr>
              <a:spcBef>
                <a:spcPct val="0"/>
              </a:spcBef>
            </a:pPr>
            <a:r>
              <a:rPr lang="en-US" sz="1900" dirty="0">
                <a:latin typeface="Times New Roman" charset="0"/>
              </a:rPr>
              <a:t>Main point: middle school students are more likely to  collect their own data, while high school students will spend more time on data analysis.</a:t>
            </a:r>
          </a:p>
        </p:txBody>
      </p:sp>
    </p:spTree>
    <p:extLst>
      <p:ext uri="{BB962C8B-B14F-4D97-AF65-F5344CB8AC3E}">
        <p14:creationId xmlns:p14="http://schemas.microsoft.com/office/powerpoint/2010/main" val="989531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A7F5E1-138E-0943-A12B-1D950A658D1E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297" y="4412020"/>
            <a:ext cx="5138632" cy="4179808"/>
          </a:xfrm>
        </p:spPr>
        <p:txBody>
          <a:bodyPr/>
          <a:lstStyle/>
          <a:p>
            <a:r>
              <a:rPr lang="en-US" dirty="0" smtClean="0"/>
              <a:t>Going back to Claims,</a:t>
            </a:r>
            <a:r>
              <a:rPr lang="en-US" baseline="0" dirty="0" smtClean="0"/>
              <a:t> Evidence Reasoning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r>
              <a:rPr lang="en-US" baseline="0" dirty="0" smtClean="0"/>
              <a:t>This is how we developed the idea of </a:t>
            </a:r>
            <a:r>
              <a:rPr lang="en-US" dirty="0" smtClean="0"/>
              <a:t>trying to use data</a:t>
            </a:r>
            <a:r>
              <a:rPr lang="en-US" baseline="0" dirty="0" smtClean="0"/>
              <a:t> with a </a:t>
            </a:r>
            <a:r>
              <a:rPr lang="en-US" dirty="0" smtClean="0"/>
              <a:t>Problem based</a:t>
            </a:r>
            <a:r>
              <a:rPr lang="en-US" baseline="0" dirty="0" smtClean="0"/>
              <a:t> learning approach.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301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760921-7A47-BA4C-89A3-4E2D0DD36F40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the DIB we figured out how</a:t>
            </a:r>
            <a:r>
              <a:rPr lang="en-US" baseline="0" dirty="0" smtClean="0"/>
              <a:t> to operationalize and standardize lesson development to support CER.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Knowledge</a:t>
            </a:r>
            <a:r>
              <a:rPr lang="en-US" baseline="0" dirty="0" smtClean="0"/>
              <a:t> Centered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200" dirty="0" smtClean="0"/>
              <a:t>- Inquiry-based and organized around questions/problems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200" dirty="0" smtClean="0"/>
              <a:t>- Data driven activities.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200" dirty="0" smtClean="0"/>
              <a:t>- Investigations conclude with the development of a scientific explanation</a:t>
            </a:r>
          </a:p>
          <a:p>
            <a:r>
              <a:rPr lang="en-US" dirty="0" smtClean="0"/>
              <a:t>Student Centered</a:t>
            </a:r>
          </a:p>
          <a:p>
            <a:pPr>
              <a:spcBef>
                <a:spcPct val="40000"/>
              </a:spcBef>
            </a:pPr>
            <a:r>
              <a:rPr lang="en-US" dirty="0" smtClean="0"/>
              <a:t>- </a:t>
            </a:r>
            <a:r>
              <a:rPr lang="en-US" sz="1200" dirty="0" smtClean="0"/>
              <a:t>Initial questions serve to surface students</a:t>
            </a:r>
            <a:r>
              <a:rPr lang="ja-JP" altLang="en-US" sz="1200" dirty="0" smtClean="0">
                <a:latin typeface="Arial"/>
              </a:rPr>
              <a:t>‘</a:t>
            </a:r>
            <a:r>
              <a:rPr lang="en-US" sz="1200" dirty="0" smtClean="0"/>
              <a:t>prior knowledge</a:t>
            </a:r>
          </a:p>
          <a:p>
            <a:pPr>
              <a:spcBef>
                <a:spcPct val="40000"/>
              </a:spcBef>
            </a:pPr>
            <a:r>
              <a:rPr lang="en-US" sz="1200" dirty="0" smtClean="0"/>
              <a:t>- Investigation help students build understandings of the core concepts</a:t>
            </a:r>
          </a:p>
          <a:p>
            <a:pPr>
              <a:spcBef>
                <a:spcPct val="40000"/>
              </a:spcBef>
            </a:pPr>
            <a:r>
              <a:rPr lang="en-US" sz="1200" dirty="0" smtClean="0"/>
              <a:t>- There are opportunities to reflect on learning  and compare initial ideas to final ideas</a:t>
            </a:r>
          </a:p>
          <a:p>
            <a:r>
              <a:rPr lang="en-US" dirty="0" smtClean="0"/>
              <a:t>Assessment Centered</a:t>
            </a:r>
          </a:p>
          <a:p>
            <a:pPr>
              <a:spcBef>
                <a:spcPct val="40000"/>
              </a:spcBef>
            </a:pPr>
            <a:r>
              <a:rPr lang="en-US" sz="1600" dirty="0" smtClean="0"/>
              <a:t>-</a:t>
            </a:r>
            <a:r>
              <a:rPr lang="en-US" sz="1600" baseline="0" dirty="0" smtClean="0"/>
              <a:t> </a:t>
            </a:r>
            <a:r>
              <a:rPr lang="en-US" sz="1200" dirty="0" smtClean="0"/>
              <a:t>Formative assessment is critical for learning</a:t>
            </a:r>
          </a:p>
          <a:p>
            <a:pPr>
              <a:spcBef>
                <a:spcPct val="40000"/>
              </a:spcBef>
            </a:pPr>
            <a:r>
              <a:rPr lang="en-US" sz="1200" dirty="0" smtClean="0"/>
              <a:t>- Supports professors in tailoring instruction to meet students</a:t>
            </a:r>
            <a:r>
              <a:rPr lang="ja-JP" altLang="en-US" sz="1200" dirty="0" smtClean="0">
                <a:latin typeface="Arial"/>
              </a:rPr>
              <a:t>’</a:t>
            </a:r>
            <a:r>
              <a:rPr lang="en-US" sz="1200" dirty="0" smtClean="0"/>
              <a:t> needs</a:t>
            </a:r>
          </a:p>
          <a:p>
            <a:r>
              <a:rPr lang="en-US" dirty="0" smtClean="0"/>
              <a:t>Backwards Design</a:t>
            </a:r>
          </a:p>
          <a:p>
            <a:pPr>
              <a:spcBef>
                <a:spcPct val="45000"/>
              </a:spcBef>
            </a:pPr>
            <a:r>
              <a:rPr lang="en-US" sz="1200" dirty="0" smtClean="0"/>
              <a:t>- Driven by end goals- what we want students to be able to do (performance oriented)</a:t>
            </a:r>
          </a:p>
          <a:p>
            <a:pPr>
              <a:spcBef>
                <a:spcPct val="45000"/>
              </a:spcBef>
            </a:pPr>
            <a:r>
              <a:rPr lang="en-US" sz="1200" dirty="0" smtClean="0"/>
              <a:t>- Strength is in the focus on creating greater coherence and alignment between goals, learning experiences, and assessments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98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that we have data framed</a:t>
            </a:r>
            <a:r>
              <a:rPr lang="en-US" baseline="0" dirty="0" smtClean="0"/>
              <a:t> the right way, </a:t>
            </a:r>
          </a:p>
          <a:p>
            <a:r>
              <a:rPr lang="en-US" baseline="0" dirty="0" smtClean="0"/>
              <a:t>We emphasized the pedagogical approaches: learning cycle, data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265EA-1803-5348-815D-9BD03E5034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532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265EA-1803-5348-815D-9BD03E5034D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19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3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5904" y="6396625"/>
            <a:ext cx="2453110" cy="365125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871" y="6396625"/>
            <a:ext cx="591032" cy="361426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F3DF600-62A1-184E-92E0-B220AC267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1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5904" y="6396625"/>
            <a:ext cx="2453110" cy="365125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871" y="6396625"/>
            <a:ext cx="591032" cy="361426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F3DF600-62A1-184E-92E0-B220AC267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5904" y="6396625"/>
            <a:ext cx="2453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4871" y="6396625"/>
            <a:ext cx="591032" cy="36142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7F3DF600-62A1-184E-92E0-B220AC267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9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5904" y="6396625"/>
            <a:ext cx="2453110" cy="365125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871" y="6396625"/>
            <a:ext cx="591032" cy="361426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F3DF600-62A1-184E-92E0-B220AC267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337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5904" y="6396625"/>
            <a:ext cx="2453110" cy="365125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871" y="6396625"/>
            <a:ext cx="591032" cy="361426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F3DF600-62A1-184E-92E0-B220AC267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655904" y="6396625"/>
            <a:ext cx="2453110" cy="365125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64871" y="6396625"/>
            <a:ext cx="591032" cy="361426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F3DF600-62A1-184E-92E0-B220AC267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281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5904" y="6396625"/>
            <a:ext cx="2453110" cy="365125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871" y="6396625"/>
            <a:ext cx="591032" cy="361426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F3DF600-62A1-184E-92E0-B220AC267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85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5904" y="6396625"/>
            <a:ext cx="2453110" cy="365125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871" y="6396625"/>
            <a:ext cx="591032" cy="361426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F3DF600-62A1-184E-92E0-B220AC267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10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5904" y="6396625"/>
            <a:ext cx="2453110" cy="365125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871" y="6396625"/>
            <a:ext cx="591032" cy="361426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F3DF600-62A1-184E-92E0-B220AC267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0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5904" y="6396625"/>
            <a:ext cx="2453110" cy="365125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871" y="6396625"/>
            <a:ext cx="591032" cy="361426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F3DF600-62A1-184E-92E0-B220AC267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31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7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58410"/>
            <a:ext cx="7886700" cy="4718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88900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84139"/>
            <a:ext cx="9144000" cy="889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5904" y="6396625"/>
            <a:ext cx="2453110" cy="365125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871" y="6396625"/>
            <a:ext cx="591032" cy="361426"/>
          </a:xfrm>
          <a:prstGeom prst="rect">
            <a:avLst/>
          </a:prstGeom>
        </p:spPr>
        <p:txBody>
          <a:bodyPr vert="horz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F3DF600-62A1-184E-92E0-B220AC267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2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education.oceanobservatories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xplorations.visualocean.net/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4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037" y="1523177"/>
            <a:ext cx="5006286" cy="1790700"/>
          </a:xfrm>
        </p:spPr>
        <p:txBody>
          <a:bodyPr>
            <a:noAutofit/>
          </a:bodyPr>
          <a:lstStyle/>
          <a:p>
            <a:r>
              <a:rPr lang="en-US" sz="3600" b="1" dirty="0"/>
              <a:t>Engaging Introductory Undergraduate Students with Online Data </a:t>
            </a:r>
            <a:r>
              <a:rPr lang="en-US" sz="3600" b="1" dirty="0" smtClean="0"/>
              <a:t>Explorations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037" y="3382933"/>
            <a:ext cx="5006286" cy="1241822"/>
          </a:xfrm>
        </p:spPr>
        <p:txBody>
          <a:bodyPr>
            <a:noAutofit/>
          </a:bodyPr>
          <a:lstStyle/>
          <a:p>
            <a:r>
              <a:rPr lang="en-US" sz="2000" dirty="0"/>
              <a:t>Sage Lichtenwalner, Janice McDonnell, Kristin Hunter-Thomson, </a:t>
            </a:r>
            <a:r>
              <a:rPr lang="en-US" sz="2000" dirty="0" smtClean="0"/>
              <a:t>&amp; Catherine Halversen</a:t>
            </a:r>
          </a:p>
          <a:p>
            <a:endParaRPr lang="en-US" sz="2000" dirty="0" smtClean="0"/>
          </a:p>
          <a:p>
            <a:r>
              <a:rPr lang="en-US" sz="2000" dirty="0" smtClean="0"/>
              <a:t>February 15, 2018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7859"/>
          <a:stretch/>
        </p:blipFill>
        <p:spPr>
          <a:xfrm>
            <a:off x="5416061" y="304800"/>
            <a:ext cx="3516924" cy="5287108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87037" y="5263661"/>
            <a:ext cx="5006286" cy="427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http://</a:t>
            </a:r>
            <a:r>
              <a:rPr lang="en-US" sz="2000" dirty="0" smtClean="0"/>
              <a:t>explorations.visualocean.net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87308"/>
            <a:ext cx="111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ED41A-07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1" name="Picture 3" descr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114239"/>
            <a:ext cx="6712560" cy="4707572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1: The Cool Classroom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4438" y="5821811"/>
            <a:ext cx="354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 problem-based learning approach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90882" cy="977537"/>
          </a:xfrm>
        </p:spPr>
        <p:txBody>
          <a:bodyPr>
            <a:normAutofit/>
          </a:bodyPr>
          <a:lstStyle/>
          <a:p>
            <a:r>
              <a:rPr lang="en-US" dirty="0" smtClean="0"/>
              <a:t>Idea 2: OOI Ocean Education Portal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Education Tools</a:t>
            </a:r>
          </a:p>
          <a:p>
            <a:r>
              <a:rPr lang="en-US" dirty="0" smtClean="0"/>
              <a:t>Concept Map Builder</a:t>
            </a:r>
          </a:p>
          <a:p>
            <a:r>
              <a:rPr lang="en-US" dirty="0" smtClean="0"/>
              <a:t>Investigation Builder</a:t>
            </a:r>
          </a:p>
          <a:p>
            <a:r>
              <a:rPr lang="en-US" dirty="0" smtClean="0"/>
              <a:t>Visualization Tools</a:t>
            </a:r>
          </a:p>
          <a:p>
            <a:r>
              <a:rPr lang="en-US" dirty="0" smtClean="0"/>
              <a:t>Vocabulary Navigator</a:t>
            </a:r>
          </a:p>
          <a:p>
            <a:r>
              <a:rPr lang="en-US" dirty="0" smtClean="0"/>
              <a:t>Resource Database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72" y="1210235"/>
            <a:ext cx="4779360" cy="48623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778" y="5264971"/>
            <a:ext cx="4123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 2011-2015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http://education.oceanobservatories.org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2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 Investigation Builder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458410"/>
            <a:ext cx="3380642" cy="4718553"/>
          </a:xfrm>
        </p:spPr>
        <p:txBody>
          <a:bodyPr/>
          <a:lstStyle/>
          <a:p>
            <a:r>
              <a:rPr lang="en-US" dirty="0" smtClean="0"/>
              <a:t>Knowledge </a:t>
            </a:r>
            <a:r>
              <a:rPr lang="en-US" dirty="0"/>
              <a:t>centered</a:t>
            </a:r>
          </a:p>
          <a:p>
            <a:r>
              <a:rPr lang="en-US" dirty="0"/>
              <a:t>Learner centered</a:t>
            </a:r>
          </a:p>
          <a:p>
            <a:r>
              <a:rPr lang="en-US" dirty="0"/>
              <a:t>Assessment centered</a:t>
            </a:r>
          </a:p>
          <a:p>
            <a:endParaRPr lang="en-US" dirty="0" smtClean="0"/>
          </a:p>
          <a:p>
            <a:r>
              <a:rPr lang="en-US" dirty="0" smtClean="0"/>
              <a:t>Backwards Design Wizard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5871296"/>
            <a:ext cx="53721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/>
              <a:t>1999 </a:t>
            </a:r>
            <a:r>
              <a:rPr lang="en-US" sz="1600" i="1" dirty="0" err="1" smtClean="0"/>
              <a:t>Bransford</a:t>
            </a:r>
            <a:r>
              <a:rPr lang="en-US" sz="1600" i="1" dirty="0" smtClean="0"/>
              <a:t>, Brown &amp; Cocking. NRC: How People Learn. </a:t>
            </a:r>
            <a:endParaRPr lang="en-US" sz="1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164" y="1114062"/>
            <a:ext cx="5097204" cy="2672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004" y="3057526"/>
            <a:ext cx="4037363" cy="305136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8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Idea 3: Data Explorations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458410"/>
            <a:ext cx="3957670" cy="4718553"/>
          </a:xfrm>
        </p:spPr>
        <p:txBody>
          <a:bodyPr>
            <a:normAutofit/>
          </a:bodyPr>
          <a:lstStyle/>
          <a:p>
            <a:r>
              <a:rPr lang="en-US" dirty="0" smtClean="0"/>
              <a:t>“Authentic” </a:t>
            </a:r>
            <a:r>
              <a:rPr lang="en-US" dirty="0"/>
              <a:t>raw OOI data relevant </a:t>
            </a:r>
            <a:r>
              <a:rPr lang="en-US" dirty="0" smtClean="0"/>
              <a:t>to course concepts</a:t>
            </a:r>
          </a:p>
          <a:p>
            <a:r>
              <a:rPr lang="en-US" dirty="0" smtClean="0"/>
              <a:t>Adapts Learning </a:t>
            </a:r>
            <a:r>
              <a:rPr lang="en-US" dirty="0"/>
              <a:t>S</a:t>
            </a:r>
            <a:r>
              <a:rPr lang="en-US" dirty="0" smtClean="0"/>
              <a:t>cience </a:t>
            </a:r>
            <a:r>
              <a:rPr lang="en-US" dirty="0"/>
              <a:t>research </a:t>
            </a:r>
            <a:r>
              <a:rPr lang="en-US" dirty="0" smtClean="0"/>
              <a:t>on how </a:t>
            </a:r>
            <a:r>
              <a:rPr lang="en-US" dirty="0"/>
              <a:t>people </a:t>
            </a:r>
            <a:r>
              <a:rPr lang="en-US" dirty="0" smtClean="0"/>
              <a:t>learn</a:t>
            </a:r>
          </a:p>
          <a:p>
            <a:r>
              <a:rPr lang="en-US" dirty="0" smtClean="0"/>
              <a:t>Follows a </a:t>
            </a:r>
            <a:r>
              <a:rPr lang="en-US" dirty="0"/>
              <a:t>framework for supporting novice users interacting with </a:t>
            </a:r>
            <a:r>
              <a:rPr lang="en-US" dirty="0" smtClean="0"/>
              <a:t>data </a:t>
            </a:r>
            <a:endParaRPr lang="en-US" dirty="0"/>
          </a:p>
          <a:p>
            <a:r>
              <a:rPr lang="en-US" dirty="0" smtClean="0"/>
              <a:t>Utilizes best </a:t>
            </a:r>
            <a:r>
              <a:rPr lang="en-US" dirty="0"/>
              <a:t>practices of user experience design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21" y="2273219"/>
            <a:ext cx="4252880" cy="3359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2941" y="1829541"/>
            <a:ext cx="195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The Learning Cycle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34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Calibri (Body)" charset="0"/>
                <a:cs typeface="Calibri (Body)" charset="0"/>
              </a:rPr>
              <a:t>Orientation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Calibri (Body)" charset="0"/>
                <a:cs typeface="Calibri (Body)" charset="0"/>
              </a:rPr>
              <a:t>Using data is very new to learners; they need a lot of guidance from the educator(s).</a:t>
            </a:r>
          </a:p>
          <a:p>
            <a:pPr eaLnBrk="1" hangingPunct="1">
              <a:defRPr/>
            </a:pPr>
            <a:endParaRPr lang="en-US" sz="2800" dirty="0" smtClean="0">
              <a:latin typeface="Calibri (Body)" charset="0"/>
              <a:cs typeface="Calibri (Body)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Calibri (Body)" charset="0"/>
                <a:cs typeface="Calibri (Body)" charset="0"/>
              </a:rPr>
              <a:t>Interpretation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Calibri (Body)" charset="0"/>
                <a:cs typeface="Calibri (Body)" charset="0"/>
              </a:rPr>
              <a:t>Learners have basic data skills, and are practicing applying data to what they are studying about a topic.</a:t>
            </a:r>
          </a:p>
          <a:p>
            <a:pPr eaLnBrk="1" hangingPunct="1">
              <a:defRPr/>
            </a:pPr>
            <a:endParaRPr lang="en-US" sz="2800" dirty="0" smtClean="0">
              <a:latin typeface="Calibri (Body)" charset="0"/>
              <a:cs typeface="Calibri (Body)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Calibri (Body)" charset="0"/>
                <a:cs typeface="Calibri (Body)" charset="0"/>
              </a:rPr>
              <a:t>Synthesis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Calibri (Body)" charset="0"/>
                <a:cs typeface="Calibri (Body)" charset="0"/>
              </a:rPr>
              <a:t>Learners are skilled at </a:t>
            </a:r>
            <a:r>
              <a:rPr lang="ja-JP" altLang="en-US" sz="2400" smtClean="0">
                <a:latin typeface="Calibri (Body)" charset="0"/>
                <a:cs typeface="Calibri (Body)" charset="0"/>
              </a:rPr>
              <a:t>“</a:t>
            </a:r>
            <a:r>
              <a:rPr lang="en-US" sz="2400" dirty="0" smtClean="0">
                <a:latin typeface="Calibri (Body)" charset="0"/>
                <a:cs typeface="Calibri (Body)" charset="0"/>
              </a:rPr>
              <a:t>reading</a:t>
            </a:r>
            <a:r>
              <a:rPr lang="ja-JP" altLang="en-US" sz="2400" smtClean="0">
                <a:latin typeface="Calibri (Body)" charset="0"/>
                <a:cs typeface="Calibri (Body)" charset="0"/>
              </a:rPr>
              <a:t>”</a:t>
            </a:r>
            <a:r>
              <a:rPr lang="en-US" sz="2400" dirty="0" smtClean="0">
                <a:latin typeface="Calibri (Body)" charset="0"/>
                <a:cs typeface="Calibri (Body)" charset="0"/>
              </a:rPr>
              <a:t> data, and can proceed to using it as evidence to construct conclusions about the science.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of Engagement with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72013" y="5871296"/>
            <a:ext cx="4471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/>
              <a:t>2018 Hotaling et al. Educating with Data (In print).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0334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Data Exploration?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F3DF600-62A1-184E-92E0-B220AC2671D0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r="12578" b="55638"/>
          <a:stretch/>
        </p:blipFill>
        <p:spPr>
          <a:xfrm>
            <a:off x="293077" y="1342663"/>
            <a:ext cx="4208585" cy="4236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44388" r="12229" b="7068"/>
          <a:stretch/>
        </p:blipFill>
        <p:spPr>
          <a:xfrm>
            <a:off x="4736123" y="1342663"/>
            <a:ext cx="4208585" cy="46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0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30" y="1266654"/>
            <a:ext cx="6499125" cy="485955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Seismic Features at a </a:t>
            </a:r>
            <a:r>
              <a:rPr lang="en-US" dirty="0" smtClean="0"/>
              <a:t>Seamount</a:t>
            </a:r>
            <a:br>
              <a:rPr lang="en-US" dirty="0" smtClean="0"/>
            </a:br>
            <a:r>
              <a:rPr lang="en-US" sz="3100" dirty="0" smtClean="0"/>
              <a:t>Application</a:t>
            </a:r>
            <a:endParaRPr lang="en-US" sz="3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F3DF600-62A1-184E-92E0-B220AC2671D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1" y="2016369"/>
            <a:ext cx="22825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Objective</a:t>
            </a:r>
          </a:p>
          <a:p>
            <a:r>
              <a:rPr lang="en-US" dirty="0" smtClean="0"/>
              <a:t>Use </a:t>
            </a:r>
            <a:r>
              <a:rPr lang="en-US" dirty="0"/>
              <a:t>earthquake data from Axial Seamount in April 2015 to determine when the diking-eruptive event occurred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92889" y="5818430"/>
            <a:ext cx="2651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/>
              <a:t>Data from Wilcock et al. 2015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67796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Learning Cycle Variations</a:t>
            </a:r>
            <a:br>
              <a:rPr lang="en-US" dirty="0" smtClean="0"/>
            </a:br>
            <a:r>
              <a:rPr lang="en-US" sz="3100" dirty="0" smtClean="0"/>
              <a:t>Seasonal </a:t>
            </a:r>
            <a:r>
              <a:rPr lang="en-US" sz="3100" dirty="0"/>
              <a:t>Variation of Surface </a:t>
            </a:r>
            <a:r>
              <a:rPr lang="en-US" sz="3100" dirty="0" smtClean="0"/>
              <a:t>Salinity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F3DF600-62A1-184E-92E0-B220AC2671D0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4539"/>
            <a:ext cx="4822205" cy="3706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12" y="2014539"/>
            <a:ext cx="4324388" cy="4176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13" y="254794"/>
            <a:ext cx="2222117" cy="1755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46" y="1506685"/>
            <a:ext cx="125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Exploration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19612" y="1481185"/>
            <a:ext cx="1245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99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11" y="1483339"/>
            <a:ext cx="6400800" cy="4473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11" y="1483339"/>
            <a:ext cx="6400800" cy="4473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11" y="1483339"/>
            <a:ext cx="6400800" cy="4473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11" y="1483339"/>
            <a:ext cx="6400800" cy="4473422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Interactive Exploration</a:t>
            </a:r>
            <a:br>
              <a:rPr lang="en-US" dirty="0" smtClean="0"/>
            </a:br>
            <a:r>
              <a:rPr lang="en-US" sz="3100" dirty="0" smtClean="0"/>
              <a:t>Changes in Salinity with Depth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F3DF600-62A1-184E-92E0-B220AC2671D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020"/>
            <a:ext cx="9144000" cy="4973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020"/>
            <a:ext cx="9144000" cy="4973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020"/>
            <a:ext cx="9144000" cy="4973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2246"/>
            <a:ext cx="7886700" cy="9775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Interactive Student </a:t>
            </a:r>
            <a:r>
              <a:rPr lang="en-US" dirty="0"/>
              <a:t>Predictions</a:t>
            </a:r>
            <a:br>
              <a:rPr lang="en-US" dirty="0"/>
            </a:br>
            <a:r>
              <a:rPr lang="en-US" sz="3100" dirty="0" smtClean="0"/>
              <a:t>Seamount </a:t>
            </a:r>
            <a:r>
              <a:rPr lang="en-US" sz="3100" dirty="0"/>
              <a:t>Diking-Eruption Event Science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72051" y="5918446"/>
            <a:ext cx="3371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/>
              <a:t>Data from Nooner and Chadwick 2016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9053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Exploring </a:t>
            </a:r>
            <a:r>
              <a:rPr lang="en-US" dirty="0" smtClean="0"/>
              <a:t>Explorations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7288"/>
            <a:ext cx="5164210" cy="50196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TL;DR</a:t>
            </a:r>
            <a:endParaRPr lang="en-US" i="1" dirty="0"/>
          </a:p>
          <a:p>
            <a:pPr marL="0" indent="0">
              <a:buNone/>
            </a:pPr>
            <a:r>
              <a:rPr lang="en-US" i="1" dirty="0">
                <a:hlinkClick r:id="rId3"/>
              </a:rPr>
              <a:t>http://explorations.visualocean.net</a:t>
            </a:r>
            <a:r>
              <a:rPr lang="en-US" i="1" dirty="0"/>
              <a:t>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more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i="1" dirty="0" smtClean="0"/>
              <a:t>Hunter-Thomson et al. </a:t>
            </a:r>
            <a:r>
              <a:rPr lang="en-US" b="1" i="1" dirty="0" smtClean="0"/>
              <a:t>Incorporating </a:t>
            </a:r>
            <a:r>
              <a:rPr lang="en-US" b="1" i="1" dirty="0"/>
              <a:t>Observatory Data into Oceanography </a:t>
            </a:r>
            <a:r>
              <a:rPr lang="en-US" b="1" i="1" dirty="0" smtClean="0"/>
              <a:t>Courses</a:t>
            </a:r>
            <a:r>
              <a:rPr lang="en-US" i="1" dirty="0" smtClean="0"/>
              <a:t>.  EOS 12/8/17</a:t>
            </a:r>
          </a:p>
          <a:p>
            <a:r>
              <a:rPr lang="en-US" i="1" dirty="0" smtClean="0"/>
              <a:t>McDonnell </a:t>
            </a:r>
            <a:r>
              <a:rPr lang="en-US" i="1" dirty="0"/>
              <a:t>et </a:t>
            </a:r>
            <a:r>
              <a:rPr lang="en-US" i="1" dirty="0" smtClean="0"/>
              <a:t>al</a:t>
            </a:r>
            <a:r>
              <a:rPr lang="en-US" i="1" dirty="0"/>
              <a:t>.</a:t>
            </a:r>
            <a:r>
              <a:rPr lang="en-US" i="1" dirty="0" smtClean="0"/>
              <a:t> </a:t>
            </a:r>
            <a:r>
              <a:rPr lang="en-US" b="1" i="1" dirty="0"/>
              <a:t>Education </a:t>
            </a:r>
            <a:r>
              <a:rPr lang="en-US" b="1" i="1" dirty="0" smtClean="0"/>
              <a:t>and Public </a:t>
            </a:r>
            <a:r>
              <a:rPr lang="en-US" b="1" i="1" dirty="0"/>
              <a:t>Engagement in </a:t>
            </a:r>
            <a:r>
              <a:rPr lang="en-US" b="1" i="1" dirty="0" smtClean="0"/>
              <a:t>OOI: Lessons </a:t>
            </a:r>
            <a:r>
              <a:rPr lang="en-US" b="1" i="1" dirty="0"/>
              <a:t>Learned from the </a:t>
            </a:r>
            <a:r>
              <a:rPr lang="en-US" b="1" i="1" dirty="0" smtClean="0"/>
              <a:t>Field</a:t>
            </a:r>
            <a:r>
              <a:rPr lang="en-US" i="1" dirty="0" smtClean="0"/>
              <a:t>. Oceanography (Special issue this month!)</a:t>
            </a:r>
          </a:p>
          <a:p>
            <a:r>
              <a:rPr lang="en-US" i="1" dirty="0" smtClean="0"/>
              <a:t>Poster today: </a:t>
            </a:r>
            <a:r>
              <a:rPr lang="en-US" b="1" i="1" dirty="0" smtClean="0"/>
              <a:t>ED44C-2483 </a:t>
            </a:r>
            <a:r>
              <a:rPr lang="en-US" i="1" dirty="0"/>
              <a:t>Julie </a:t>
            </a:r>
            <a:r>
              <a:rPr lang="en-US" i="1" dirty="0" err="1"/>
              <a:t>Masura</a:t>
            </a:r>
            <a:r>
              <a:rPr lang="en-US" i="1" dirty="0"/>
              <a:t>. Integrating Ocean Observatories Initiative </a:t>
            </a:r>
            <a:r>
              <a:rPr lang="en-US" i="1" dirty="0" smtClean="0"/>
              <a:t>Data </a:t>
            </a:r>
            <a:r>
              <a:rPr lang="en-US" i="1" dirty="0"/>
              <a:t>into Undergraduate Introductory Courses</a:t>
            </a:r>
            <a:r>
              <a:rPr lang="en-US" i="1" dirty="0" smtClean="0"/>
              <a:t>.</a:t>
            </a:r>
          </a:p>
          <a:p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860" y="1458410"/>
            <a:ext cx="3124416" cy="40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9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3080"/>
            <a:ext cx="4154365" cy="435208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Crosswalk </a:t>
            </a:r>
            <a:r>
              <a:rPr lang="en-US" dirty="0"/>
              <a:t>OOI Science themes </a:t>
            </a:r>
            <a:r>
              <a:rPr lang="en-US" dirty="0" smtClean="0"/>
              <a:t>with introductory oceanography textbooks</a:t>
            </a:r>
            <a:endParaRPr lang="en-US" dirty="0"/>
          </a:p>
          <a:p>
            <a:pPr lvl="0"/>
            <a:r>
              <a:rPr lang="en-US" dirty="0" smtClean="0"/>
              <a:t>Review sample activities using OOI data/data viz tools</a:t>
            </a:r>
          </a:p>
          <a:p>
            <a:r>
              <a:rPr lang="en-US" dirty="0"/>
              <a:t>Discuss strategies to incorporate into </a:t>
            </a:r>
            <a:r>
              <a:rPr lang="en-US" dirty="0" smtClean="0"/>
              <a:t>curriculum</a:t>
            </a:r>
            <a:endParaRPr lang="en-US" dirty="0"/>
          </a:p>
          <a:p>
            <a:pPr lvl="0"/>
            <a:r>
              <a:rPr lang="en-US" dirty="0" smtClean="0"/>
              <a:t>Build </a:t>
            </a:r>
            <a:r>
              <a:rPr lang="en-US" dirty="0"/>
              <a:t>long-term working relationships and collaborations on data investigation </a:t>
            </a:r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5" y="1342662"/>
            <a:ext cx="4021015" cy="3015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548925" y="4446487"/>
            <a:ext cx="2255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/>
              <a:t>Productivity Workshop 2016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101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5066990"/>
              </p:ext>
            </p:extLst>
          </p:nvPr>
        </p:nvGraphicFramePr>
        <p:xfrm>
          <a:off x="628650" y="1128765"/>
          <a:ext cx="6381750" cy="5037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Data Explorations Design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47001924"/>
              </p:ext>
            </p:extLst>
          </p:nvPr>
        </p:nvGraphicFramePr>
        <p:xfrm>
          <a:off x="6506307" y="3856892"/>
          <a:ext cx="2543909" cy="2205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635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2017 Results: Professor Adaptations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Assigned </a:t>
            </a:r>
            <a:r>
              <a:rPr lang="en-US" dirty="0"/>
              <a:t>as </a:t>
            </a:r>
            <a:r>
              <a:rPr lang="en-US" dirty="0" smtClean="0"/>
              <a:t>Homework</a:t>
            </a:r>
            <a:endParaRPr lang="en-US" dirty="0"/>
          </a:p>
          <a:p>
            <a:pPr lvl="0"/>
            <a:r>
              <a:rPr lang="en-US" dirty="0"/>
              <a:t>Assigned as Class/Lab </a:t>
            </a:r>
            <a:r>
              <a:rPr lang="en-US" dirty="0" smtClean="0"/>
              <a:t>Activity (individual or group)</a:t>
            </a:r>
            <a:endParaRPr lang="en-US" dirty="0"/>
          </a:p>
          <a:p>
            <a:pPr lvl="0"/>
            <a:r>
              <a:rPr lang="en-US" dirty="0"/>
              <a:t>Assigned as Online Activity</a:t>
            </a:r>
          </a:p>
          <a:p>
            <a:pPr lvl="0"/>
            <a:r>
              <a:rPr lang="en-US" dirty="0"/>
              <a:t>Handout or Worksheet </a:t>
            </a:r>
            <a:r>
              <a:rPr lang="en-US" dirty="0" smtClean="0"/>
              <a:t>Provided</a:t>
            </a:r>
            <a:endParaRPr lang="en-US" dirty="0"/>
          </a:p>
          <a:p>
            <a:pPr lvl="0"/>
            <a:r>
              <a:rPr lang="en-US" dirty="0" smtClean="0"/>
              <a:t>Discussions (table </a:t>
            </a:r>
            <a:r>
              <a:rPr lang="en-US" dirty="0"/>
              <a:t>or c</a:t>
            </a:r>
            <a:r>
              <a:rPr lang="en-US" dirty="0" smtClean="0"/>
              <a:t>lass)</a:t>
            </a:r>
            <a:endParaRPr lang="en-US" dirty="0"/>
          </a:p>
          <a:p>
            <a:pPr lvl="0"/>
            <a:r>
              <a:rPr lang="en-US" dirty="0" smtClean="0"/>
              <a:t>Group </a:t>
            </a:r>
            <a:r>
              <a:rPr lang="en-US" dirty="0"/>
              <a:t>presentations</a:t>
            </a:r>
          </a:p>
          <a:p>
            <a:pPr lvl="0"/>
            <a:r>
              <a:rPr lang="en-US" dirty="0" smtClean="0"/>
              <a:t>Compiled </a:t>
            </a:r>
            <a:r>
              <a:rPr lang="en-US" dirty="0"/>
              <a:t>Introductory Material (as lecture and/or </a:t>
            </a:r>
            <a:r>
              <a:rPr lang="en-US" dirty="0" smtClean="0"/>
              <a:t>handout)</a:t>
            </a:r>
            <a:endParaRPr lang="en-US" dirty="0"/>
          </a:p>
          <a:p>
            <a:r>
              <a:rPr lang="en-US" dirty="0"/>
              <a:t>Provided one-on-one help</a:t>
            </a:r>
          </a:p>
          <a:p>
            <a:pPr lvl="0"/>
            <a:r>
              <a:rPr lang="en-US" dirty="0" smtClean="0"/>
              <a:t>Further analysis, comparisons, or stats calculations</a:t>
            </a:r>
            <a:endParaRPr lang="en-US" dirty="0"/>
          </a:p>
          <a:p>
            <a:pPr lvl="0"/>
            <a:r>
              <a:rPr lang="en-US" dirty="0" smtClean="0"/>
              <a:t>Presented </a:t>
            </a:r>
            <a:r>
              <a:rPr lang="en-US" dirty="0"/>
              <a:t>alongside other </a:t>
            </a:r>
            <a:r>
              <a:rPr lang="en-US" dirty="0" smtClean="0"/>
              <a:t>activities or experiments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Context is Key</a:t>
            </a:r>
            <a:br>
              <a:rPr lang="en-US" dirty="0" smtClean="0"/>
            </a:br>
            <a:r>
              <a:rPr lang="en-US" sz="3100" dirty="0" smtClean="0"/>
              <a:t>Data, Science, Educational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F3DF600-62A1-184E-92E0-B220AC2671D0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94" y="1640675"/>
            <a:ext cx="7315200" cy="4409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94" y="1640675"/>
            <a:ext cx="7315200" cy="440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Notable Professor Quotes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“The questions really did reveal that students were looking at the exact things that we want them to look at: </a:t>
            </a:r>
            <a:r>
              <a:rPr lang="en-US" i="1" u="sng" dirty="0" smtClean="0"/>
              <a:t>desperately looking for correlations</a:t>
            </a:r>
            <a:r>
              <a:rPr lang="en-US" i="1" dirty="0" smtClean="0"/>
              <a:t>.  So this was very revealing in a very good way about </a:t>
            </a:r>
            <a:r>
              <a:rPr lang="en-US" i="1" u="sng" dirty="0" smtClean="0"/>
              <a:t>what was going on in the students’ minds</a:t>
            </a:r>
            <a:r>
              <a:rPr lang="en-US" i="1" dirty="0" smtClean="0"/>
              <a:t>.”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“They wondered where there was a gap in the data which led to a nice discussion about the need for servicing instruments, how data ‘failures’ occur, and the </a:t>
            </a:r>
            <a:r>
              <a:rPr lang="en-US" i="1" u="sng" dirty="0" smtClean="0"/>
              <a:t>realities</a:t>
            </a:r>
            <a:r>
              <a:rPr lang="en-US" i="1" dirty="0" smtClean="0"/>
              <a:t> of authentic data.”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“Overall, the students expressed that they really liked this exercise; they realized the </a:t>
            </a:r>
            <a:r>
              <a:rPr lang="en-US" i="1" u="sng" dirty="0" smtClean="0"/>
              <a:t>data were messy </a:t>
            </a:r>
            <a:r>
              <a:rPr lang="en-US" i="1" dirty="0" smtClean="0"/>
              <a:t>but thought it was </a:t>
            </a:r>
            <a:r>
              <a:rPr lang="en-US" i="1" u="sng" dirty="0" smtClean="0"/>
              <a:t>really cool </a:t>
            </a:r>
            <a:r>
              <a:rPr lang="en-US" i="1" dirty="0" smtClean="0"/>
              <a:t>to have been able to look at real data.”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r="11309" b="9931"/>
          <a:stretch/>
        </p:blipFill>
        <p:spPr>
          <a:xfrm>
            <a:off x="5234432" y="365126"/>
            <a:ext cx="3722531" cy="531146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922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Start your </a:t>
            </a:r>
            <a:br>
              <a:rPr lang="en-US" dirty="0" smtClean="0"/>
            </a:br>
            <a:r>
              <a:rPr lang="en-US" dirty="0" smtClean="0"/>
              <a:t>Data Exploration!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928813"/>
            <a:ext cx="7886700" cy="424815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Current Collections</a:t>
            </a:r>
          </a:p>
          <a:p>
            <a:r>
              <a:rPr lang="en-US" dirty="0" smtClean="0"/>
              <a:t>Primary Production</a:t>
            </a:r>
          </a:p>
          <a:p>
            <a:r>
              <a:rPr lang="en-US" dirty="0" smtClean="0"/>
              <a:t>Properties of Seawater</a:t>
            </a:r>
          </a:p>
          <a:p>
            <a:r>
              <a:rPr lang="en-US" dirty="0" smtClean="0"/>
              <a:t>Tectonics &amp; Seamounts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mtClean="0"/>
              <a:t>Stay tuned for more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F3DF600-62A1-184E-92E0-B220AC2671D0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5655530"/>
            <a:ext cx="6556663" cy="427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http://</a:t>
            </a:r>
            <a:r>
              <a:rPr lang="en-US" sz="3200" dirty="0" smtClean="0">
                <a:solidFill>
                  <a:schemeClr val="tx1"/>
                </a:solidFill>
              </a:rPr>
              <a:t>explorations.visualocean.net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7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Ocean Sciences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09014" y="2771776"/>
            <a:ext cx="9509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/>
              <a:t>FIN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62001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Identify Topics</a:t>
            </a:r>
          </a:p>
          <a:p>
            <a:r>
              <a:rPr lang="en-US" dirty="0" smtClean="0"/>
              <a:t>Develop initial Exploration ideas</a:t>
            </a:r>
          </a:p>
          <a:p>
            <a:pPr lvl="1"/>
            <a:r>
              <a:rPr lang="en-US" dirty="0" smtClean="0"/>
              <a:t>Instrument to Topics</a:t>
            </a:r>
          </a:p>
          <a:p>
            <a:pPr lvl="1"/>
            <a:r>
              <a:rPr lang="en-US" dirty="0" smtClean="0"/>
              <a:t>Then Analysis Goals. Questions, patterns, LC</a:t>
            </a:r>
          </a:p>
          <a:p>
            <a:r>
              <a:rPr lang="en-US" dirty="0" smtClean="0"/>
              <a:t>Investigate available data</a:t>
            </a:r>
          </a:p>
          <a:p>
            <a:pPr lvl="1"/>
            <a:r>
              <a:rPr lang="en-US" dirty="0" smtClean="0"/>
              <a:t>Find data</a:t>
            </a:r>
          </a:p>
          <a:p>
            <a:pPr lvl="1"/>
            <a:r>
              <a:rPr lang="en-US" dirty="0" smtClean="0"/>
              <a:t>Quick look plots</a:t>
            </a:r>
          </a:p>
          <a:p>
            <a:r>
              <a:rPr lang="en-US" dirty="0" smtClean="0"/>
              <a:t>Select datasets (date ranges and instrument)</a:t>
            </a:r>
          </a:p>
          <a:p>
            <a:r>
              <a:rPr lang="en-US" dirty="0" smtClean="0"/>
              <a:t>Identify vis / interactive needs</a:t>
            </a:r>
          </a:p>
          <a:p>
            <a:r>
              <a:rPr lang="en-US" dirty="0" smtClean="0"/>
              <a:t>Draft Vis</a:t>
            </a:r>
          </a:p>
          <a:p>
            <a:r>
              <a:rPr lang="en-US" dirty="0" smtClean="0"/>
              <a:t>Draft Lesson Content</a:t>
            </a:r>
          </a:p>
          <a:p>
            <a:r>
              <a:rPr lang="en-US" dirty="0" smtClean="0"/>
              <a:t>Revise tool / Content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Identify </a:t>
            </a:r>
            <a:r>
              <a:rPr lang="en-US" dirty="0"/>
              <a:t>Instruments</a:t>
            </a:r>
          </a:p>
          <a:p>
            <a:r>
              <a:rPr lang="en-US" dirty="0"/>
              <a:t>Download Initial Datasets</a:t>
            </a:r>
          </a:p>
          <a:p>
            <a:r>
              <a:rPr lang="en-US" dirty="0"/>
              <a:t>Scratch Plots</a:t>
            </a:r>
          </a:p>
          <a:p>
            <a:r>
              <a:rPr lang="en-US" dirty="0"/>
              <a:t>Select Datasets (Kristin)</a:t>
            </a:r>
          </a:p>
          <a:p>
            <a:r>
              <a:rPr lang="en-US" dirty="0"/>
              <a:t>Process Final Dataset</a:t>
            </a:r>
          </a:p>
          <a:p>
            <a:r>
              <a:rPr lang="en-US" dirty="0"/>
              <a:t>Draft Visualization Tool</a:t>
            </a:r>
          </a:p>
          <a:p>
            <a:r>
              <a:rPr lang="en-US" dirty="0"/>
              <a:t>Draft Page Content</a:t>
            </a:r>
          </a:p>
          <a:p>
            <a:r>
              <a:rPr lang="en-US" dirty="0"/>
              <a:t>Background Images</a:t>
            </a:r>
          </a:p>
          <a:p>
            <a:r>
              <a:rPr lang="en-US" dirty="0"/>
              <a:t>Update Visualization Tool</a:t>
            </a:r>
          </a:p>
          <a:p>
            <a:r>
              <a:rPr lang="en-US" dirty="0"/>
              <a:t>Update Page Content</a:t>
            </a:r>
          </a:p>
          <a:p>
            <a:r>
              <a:rPr lang="en-US" dirty="0"/>
              <a:t>Finalize Page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F3DF600-62A1-184E-92E0-B220AC2671D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7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892" y="1342663"/>
            <a:ext cx="3202216" cy="269111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4572000" y="1733944"/>
            <a:ext cx="4399004" cy="4238964"/>
            <a:chOff x="6081845" y="215449"/>
            <a:chExt cx="5865338" cy="56519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5281" y="1886218"/>
              <a:ext cx="4851902" cy="39811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6081845" y="215449"/>
              <a:ext cx="3189477" cy="3777817"/>
            </a:xfrm>
            <a:prstGeom prst="straightConnector1">
              <a:avLst/>
            </a:prstGeom>
            <a:ln w="31750" cmpd="sng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8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Concept </a:t>
            </a:r>
            <a:r>
              <a:rPr lang="en-US" altLang="en-US" sz="28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Mapper: OOI Vocabulary Navigator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28246" y="1458410"/>
            <a:ext cx="2642646" cy="4718553"/>
          </a:xfrm>
        </p:spPr>
        <p:txBody>
          <a:bodyPr>
            <a:normAutofit fontScale="77500" lnSpcReduction="20000"/>
          </a:bodyPr>
          <a:lstStyle/>
          <a:p>
            <a:pPr marL="232172" indent="-157163" defTabSz="257175" eaLnBrk="0" hangingPunct="0">
              <a:spcAft>
                <a:spcPts val="9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Concept Map Builder (create &amp; edit) and Viewer</a:t>
            </a:r>
          </a:p>
          <a:p>
            <a:pPr marL="232172" indent="-157163" defTabSz="257175" eaLnBrk="0" hangingPunct="0">
              <a:spcAft>
                <a:spcPts val="9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Concept </a:t>
            </a:r>
            <a:r>
              <a:rPr lang="en-US" dirty="0">
                <a:solidFill>
                  <a:srgbClr val="3C3C3C"/>
                </a:solidFill>
                <a:sym typeface="Gill Sans" charset="0"/>
              </a:rPr>
              <a:t>&amp;</a:t>
            </a:r>
            <a:r>
              <a:rPr lang="en-US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 linking phrase suggestions (ontologies)</a:t>
            </a:r>
          </a:p>
          <a:p>
            <a:pPr marL="232172" indent="-157163" defTabSz="257175" eaLnBrk="0" hangingPunct="0">
              <a:spcAft>
                <a:spcPts val="9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i="1" u="sng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Embedded content </a:t>
            </a:r>
            <a:r>
              <a:rPr lang="en-US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resources such as descriptions, data visualizations, photos &amp; videos from OOI </a:t>
            </a:r>
            <a:r>
              <a:rPr lang="en-US" dirty="0">
                <a:solidFill>
                  <a:srgbClr val="3C3C3C"/>
                </a:solidFill>
                <a:sym typeface="Gill Sans" charset="0"/>
              </a:rPr>
              <a:t>&amp;</a:t>
            </a:r>
            <a:r>
              <a:rPr lang="en-US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 outside </a:t>
            </a:r>
            <a:r>
              <a:rPr lang="en-US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resources</a:t>
            </a:r>
            <a:endParaRPr lang="en-US" dirty="0">
              <a:solidFill>
                <a:srgbClr val="3C3C3C"/>
              </a:solidFill>
              <a:latin typeface="Arial" pitchFamily="34" charset="0"/>
              <a:sym typeface="Gill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sz="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01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8410"/>
            <a:ext cx="4359174" cy="471855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Friday</a:t>
            </a:r>
          </a:p>
          <a:p>
            <a:pPr lvl="1"/>
            <a:r>
              <a:rPr lang="en-US" dirty="0" smtClean="0"/>
              <a:t>Welcome/Icebreaker</a:t>
            </a:r>
          </a:p>
          <a:p>
            <a:pPr lvl="1"/>
            <a:r>
              <a:rPr lang="en-US" dirty="0" smtClean="0"/>
              <a:t>Introduction to the OOI and Undergraduate Teaching</a:t>
            </a:r>
          </a:p>
          <a:p>
            <a:pPr lvl="1"/>
            <a:r>
              <a:rPr lang="en-US" dirty="0" smtClean="0"/>
              <a:t>Strategies for Teaching With Data</a:t>
            </a:r>
          </a:p>
          <a:p>
            <a:pPr lvl="1"/>
            <a:r>
              <a:rPr lang="en-US" dirty="0" smtClean="0"/>
              <a:t>Goals &amp; Expectations</a:t>
            </a:r>
          </a:p>
          <a:p>
            <a:r>
              <a:rPr lang="en-US" dirty="0" smtClean="0"/>
              <a:t>Saturday</a:t>
            </a:r>
          </a:p>
          <a:p>
            <a:pPr lvl="1"/>
            <a:r>
              <a:rPr lang="en-US" dirty="0"/>
              <a:t>Introduction </a:t>
            </a:r>
            <a:r>
              <a:rPr lang="en-US" dirty="0" smtClean="0"/>
              <a:t>Learning Cycle</a:t>
            </a:r>
          </a:p>
          <a:p>
            <a:pPr lvl="1"/>
            <a:r>
              <a:rPr lang="en-US" dirty="0" smtClean="0"/>
              <a:t>Data Explorations Review</a:t>
            </a:r>
          </a:p>
          <a:p>
            <a:pPr lvl="1"/>
            <a:r>
              <a:rPr lang="en-US" dirty="0" smtClean="0"/>
              <a:t>Science Background</a:t>
            </a:r>
          </a:p>
          <a:p>
            <a:pPr lvl="1"/>
            <a:r>
              <a:rPr lang="en-US" dirty="0" smtClean="0"/>
              <a:t>Reflections</a:t>
            </a:r>
          </a:p>
          <a:p>
            <a:r>
              <a:rPr lang="en-US" dirty="0" smtClean="0"/>
              <a:t>Sunday</a:t>
            </a:r>
          </a:p>
          <a:p>
            <a:pPr lvl="1"/>
            <a:r>
              <a:rPr lang="en-US" dirty="0" smtClean="0"/>
              <a:t>Additional Data Explorations</a:t>
            </a:r>
          </a:p>
          <a:p>
            <a:pPr lvl="1"/>
            <a:r>
              <a:rPr lang="en-US" dirty="0" smtClean="0"/>
              <a:t>Foundational Ideas of Learning</a:t>
            </a:r>
          </a:p>
          <a:p>
            <a:pPr lvl="1"/>
            <a:r>
              <a:rPr lang="en-US" dirty="0" smtClean="0"/>
              <a:t>Quick intro to OOI Data Access</a:t>
            </a:r>
          </a:p>
          <a:p>
            <a:pPr lvl="1"/>
            <a:r>
              <a:rPr lang="en-US" dirty="0" smtClean="0"/>
              <a:t>Implementation Planning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24" y="1458410"/>
            <a:ext cx="3843560" cy="2882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739593" y="4341080"/>
            <a:ext cx="2091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/>
              <a:t>Chemistry Workshop 2016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3990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Claims, Evidence, and Reasoning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3279120"/>
            <a:ext cx="7835900" cy="257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7750" y="5857220"/>
            <a:ext cx="4286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/>
              <a:t>2010 K. </a:t>
            </a:r>
            <a:r>
              <a:rPr lang="en-US" sz="1600" i="1" dirty="0" err="1" smtClean="0"/>
              <a:t>Kastens</a:t>
            </a:r>
            <a:r>
              <a:rPr lang="en-US" sz="1600" i="1" dirty="0" smtClean="0"/>
              <a:t>. Oceans of Data Institute.   </a:t>
            </a:r>
            <a:endParaRPr lang="en-US" sz="16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774" y="1342663"/>
            <a:ext cx="3457576" cy="259318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6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</a:t>
            </a:r>
            <a:r>
              <a:rPr lang="en-US" dirty="0"/>
              <a:t>Design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980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14325" indent="-314325">
              <a:buNone/>
            </a:pPr>
            <a:r>
              <a:rPr lang="en-US" dirty="0"/>
              <a:t>Ben </a:t>
            </a:r>
            <a:r>
              <a:rPr lang="en-US" dirty="0" smtClean="0"/>
              <a:t>Fry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s </a:t>
            </a:r>
            <a:r>
              <a:rPr lang="en-US" dirty="0"/>
              <a:t>seven stages </a:t>
            </a:r>
            <a:r>
              <a:rPr lang="en-US" dirty="0" smtClean="0"/>
              <a:t>to visualizing data: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Acquire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Parse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Filter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Represent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Refine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Interact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t>30</a:t>
            </a:fld>
            <a:endParaRPr lang="en-US" dirty="0"/>
          </a:p>
        </p:txBody>
      </p:sp>
      <p:pic>
        <p:nvPicPr>
          <p:cNvPr id="980996" name="Picture 4" descr="c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822" y="2077764"/>
            <a:ext cx="2652528" cy="347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96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F3DF600-62A1-184E-92E0-B220AC2671D0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8" y="0"/>
            <a:ext cx="88843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9170" y="6623718"/>
            <a:ext cx="3603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2018 Hotaling et al. Educating with Data (In print).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518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2012 Undergraduate Educator Survey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8" name="Picture 7" descr="Survey Q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33600"/>
            <a:ext cx="6348984" cy="2840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45073" y="572935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n=179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871161"/>
            <a:ext cx="3586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2015 McDonnell et al. MTS Journal.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28049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Claims, Evidence, and Reasoning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19200"/>
            <a:ext cx="7429500" cy="478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9687" y="4630925"/>
            <a:ext cx="43375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Many claims in </a:t>
            </a:r>
            <a:r>
              <a:rPr lang="en-US" dirty="0" smtClean="0"/>
              <a:t>Earth Science </a:t>
            </a:r>
            <a:r>
              <a:rPr lang="en-US" dirty="0"/>
              <a:t>are based on </a:t>
            </a:r>
            <a:r>
              <a:rPr lang="en-US" dirty="0" smtClean="0"/>
              <a:t>the preponderance </a:t>
            </a:r>
            <a:r>
              <a:rPr lang="en-US" dirty="0"/>
              <a:t>of </a:t>
            </a:r>
            <a:r>
              <a:rPr lang="en-US" dirty="0" smtClean="0"/>
              <a:t>the evidence </a:t>
            </a:r>
            <a:r>
              <a:rPr lang="en-US" dirty="0"/>
              <a:t>from </a:t>
            </a:r>
            <a:r>
              <a:rPr lang="en-US" dirty="0" smtClean="0"/>
              <a:t>multiple lines </a:t>
            </a:r>
            <a:r>
              <a:rPr lang="en-US" dirty="0"/>
              <a:t>of </a:t>
            </a:r>
            <a:r>
              <a:rPr lang="en-US" dirty="0" smtClean="0"/>
              <a:t>data-based reasoning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22" y="1312862"/>
            <a:ext cx="2808225" cy="2661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Ocean Observatories Initiative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F3DF600-62A1-184E-92E0-B220AC2671D0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Screen shot 2013-05-06 at 1.57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9" y="1485302"/>
            <a:ext cx="3684714" cy="40647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99" y="4086213"/>
            <a:ext cx="2581490" cy="14520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4086213"/>
            <a:ext cx="2594800" cy="17382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821" y="1316170"/>
            <a:ext cx="2592179" cy="252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OOI </a:t>
            </a:r>
            <a:r>
              <a:rPr lang="en-US" altLang="en-US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en-US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the Numbers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71423" y="1342663"/>
            <a:ext cx="331466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 smtClean="0">
                <a:solidFill>
                  <a:prstClr val="black"/>
                </a:solidFill>
              </a:rPr>
              <a:t>Arrays </a:t>
            </a:r>
          </a:p>
          <a:p>
            <a:r>
              <a:rPr lang="en-US" sz="1350" dirty="0" smtClean="0">
                <a:solidFill>
                  <a:prstClr val="black"/>
                </a:solidFill>
              </a:rPr>
              <a:t>(2 suspended)</a:t>
            </a:r>
            <a:endParaRPr lang="en-US" sz="1350" dirty="0">
              <a:solidFill>
                <a:prstClr val="black"/>
              </a:solidFill>
            </a:endParaRPr>
          </a:p>
          <a:p>
            <a:endParaRPr lang="en-US" sz="900" dirty="0">
              <a:solidFill>
                <a:prstClr val="black"/>
              </a:solidFill>
            </a:endParaRPr>
          </a:p>
          <a:p>
            <a:r>
              <a:rPr lang="en-US" sz="1650" dirty="0">
                <a:solidFill>
                  <a:prstClr val="black"/>
                </a:solidFill>
              </a:rPr>
              <a:t>Stable Platforms</a:t>
            </a:r>
          </a:p>
          <a:p>
            <a:r>
              <a:rPr lang="en-US" sz="1350" dirty="0">
                <a:solidFill>
                  <a:prstClr val="black"/>
                </a:solidFill>
              </a:rPr>
              <a:t>Moorings, Profilers, Nodes</a:t>
            </a:r>
          </a:p>
          <a:p>
            <a:endParaRPr lang="en-US" sz="900" dirty="0">
              <a:solidFill>
                <a:prstClr val="black"/>
              </a:solidFill>
            </a:endParaRPr>
          </a:p>
          <a:p>
            <a:r>
              <a:rPr lang="en-US" sz="1650" dirty="0" smtClean="0">
                <a:solidFill>
                  <a:prstClr val="black"/>
                </a:solidFill>
              </a:rPr>
              <a:t>Regularly Planned Mobile </a:t>
            </a:r>
            <a:r>
              <a:rPr lang="en-US" sz="1650" dirty="0">
                <a:solidFill>
                  <a:prstClr val="black"/>
                </a:solidFill>
              </a:rPr>
              <a:t>Assets</a:t>
            </a:r>
          </a:p>
          <a:p>
            <a:r>
              <a:rPr lang="en-US" sz="1350" dirty="0" smtClean="0">
                <a:solidFill>
                  <a:prstClr val="black"/>
                </a:solidFill>
              </a:rPr>
              <a:t>Gliders</a:t>
            </a:r>
            <a:r>
              <a:rPr lang="en-US" sz="1350" dirty="0">
                <a:solidFill>
                  <a:prstClr val="black"/>
                </a:solidFill>
              </a:rPr>
              <a:t>, AUVs</a:t>
            </a:r>
          </a:p>
          <a:p>
            <a:endParaRPr lang="en-US" sz="1350" dirty="0">
              <a:solidFill>
                <a:prstClr val="black"/>
              </a:solidFill>
            </a:endParaRPr>
          </a:p>
          <a:p>
            <a:r>
              <a:rPr lang="en-US" sz="1650" dirty="0" smtClean="0">
                <a:solidFill>
                  <a:prstClr val="black"/>
                </a:solidFill>
              </a:rPr>
              <a:t>Instrument Types</a:t>
            </a:r>
          </a:p>
          <a:p>
            <a:endParaRPr lang="en-US" sz="1650" dirty="0">
              <a:solidFill>
                <a:prstClr val="black"/>
              </a:solidFill>
            </a:endParaRPr>
          </a:p>
          <a:p>
            <a:r>
              <a:rPr lang="en-US" sz="1650" dirty="0" smtClean="0">
                <a:solidFill>
                  <a:prstClr val="black"/>
                </a:solidFill>
              </a:rPr>
              <a:t>Instruments </a:t>
            </a:r>
            <a:r>
              <a:rPr lang="en-US" sz="1650" dirty="0">
                <a:solidFill>
                  <a:prstClr val="black"/>
                </a:solidFill>
              </a:rPr>
              <a:t>(~850 deployed)</a:t>
            </a:r>
          </a:p>
          <a:p>
            <a:endParaRPr lang="en-US" sz="2100" dirty="0">
              <a:solidFill>
                <a:prstClr val="black"/>
              </a:solidFill>
            </a:endParaRPr>
          </a:p>
          <a:p>
            <a:r>
              <a:rPr lang="en-US" sz="1650" dirty="0">
                <a:solidFill>
                  <a:prstClr val="black"/>
                </a:solidFill>
              </a:rPr>
              <a:t>Science Data Products</a:t>
            </a:r>
          </a:p>
          <a:p>
            <a:endParaRPr lang="en-US" sz="2100" dirty="0">
              <a:solidFill>
                <a:prstClr val="black"/>
              </a:solidFill>
            </a:endParaRPr>
          </a:p>
          <a:p>
            <a:r>
              <a:rPr lang="en-US" sz="1650" dirty="0">
                <a:solidFill>
                  <a:prstClr val="black"/>
                </a:solidFill>
              </a:rPr>
              <a:t>Science/Engineering Data </a:t>
            </a:r>
            <a:r>
              <a:rPr lang="en-US" sz="1650" dirty="0" smtClean="0">
                <a:solidFill>
                  <a:prstClr val="black"/>
                </a:solidFill>
              </a:rPr>
              <a:t>Products</a:t>
            </a:r>
          </a:p>
          <a:p>
            <a:endParaRPr lang="en-US" sz="1600" dirty="0" smtClean="0"/>
          </a:p>
          <a:p>
            <a:pPr algn="r"/>
            <a:r>
              <a:rPr lang="en-US" sz="1350" dirty="0" smtClean="0"/>
              <a:t>As </a:t>
            </a:r>
            <a:r>
              <a:rPr lang="en-US" sz="1350" dirty="0"/>
              <a:t>of </a:t>
            </a:r>
            <a:r>
              <a:rPr lang="en-US" sz="1350" dirty="0" smtClean="0"/>
              <a:t>2/9/18</a:t>
            </a:r>
            <a:endParaRPr lang="en-US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3801323" y="1294960"/>
            <a:ext cx="1770100" cy="4131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750" b="1" dirty="0">
                <a:solidFill>
                  <a:srgbClr val="0C588D"/>
                </a:solidFill>
              </a:rPr>
              <a:t>7</a:t>
            </a:r>
          </a:p>
          <a:p>
            <a:pPr algn="r"/>
            <a:r>
              <a:rPr lang="en-US" sz="3750" b="1" dirty="0" smtClean="0">
                <a:solidFill>
                  <a:srgbClr val="0C588D"/>
                </a:solidFill>
              </a:rPr>
              <a:t>58</a:t>
            </a:r>
            <a:endParaRPr lang="en-US" sz="3750" b="1" dirty="0">
              <a:solidFill>
                <a:srgbClr val="0C588D"/>
              </a:solidFill>
            </a:endParaRPr>
          </a:p>
          <a:p>
            <a:pPr algn="r"/>
            <a:r>
              <a:rPr lang="en-US" sz="3750" b="1" dirty="0" smtClean="0">
                <a:solidFill>
                  <a:srgbClr val="0C588D"/>
                </a:solidFill>
              </a:rPr>
              <a:t>34</a:t>
            </a:r>
          </a:p>
          <a:p>
            <a:pPr algn="r"/>
            <a:r>
              <a:rPr lang="en-US" sz="3750" b="1" dirty="0" smtClean="0">
                <a:solidFill>
                  <a:srgbClr val="0C588D"/>
                </a:solidFill>
              </a:rPr>
              <a:t>56</a:t>
            </a:r>
            <a:endParaRPr lang="en-US" sz="3750" b="1" dirty="0">
              <a:solidFill>
                <a:srgbClr val="0C588D"/>
              </a:solidFill>
            </a:endParaRPr>
          </a:p>
          <a:p>
            <a:pPr algn="r"/>
            <a:r>
              <a:rPr lang="en-US" sz="3750" b="1" dirty="0" smtClean="0">
                <a:solidFill>
                  <a:srgbClr val="0C588D"/>
                </a:solidFill>
              </a:rPr>
              <a:t>1,313</a:t>
            </a:r>
            <a:endParaRPr lang="en-US" sz="3750" b="1" dirty="0">
              <a:solidFill>
                <a:srgbClr val="0C588D"/>
              </a:solidFill>
            </a:endParaRPr>
          </a:p>
          <a:p>
            <a:pPr algn="r"/>
            <a:r>
              <a:rPr lang="en-US" sz="3750" b="1" dirty="0" smtClean="0">
                <a:solidFill>
                  <a:srgbClr val="0C588D"/>
                </a:solidFill>
              </a:rPr>
              <a:t>9,557</a:t>
            </a:r>
            <a:endParaRPr lang="en-US" sz="3750" b="1" dirty="0">
              <a:solidFill>
                <a:srgbClr val="0C588D"/>
              </a:solidFill>
            </a:endParaRPr>
          </a:p>
          <a:p>
            <a:pPr algn="r"/>
            <a:r>
              <a:rPr lang="en-US" sz="3750" b="1" dirty="0" smtClean="0">
                <a:solidFill>
                  <a:srgbClr val="0C588D"/>
                </a:solidFill>
              </a:rPr>
              <a:t>153,589</a:t>
            </a:r>
            <a:endParaRPr lang="en-US" sz="3750" b="1" dirty="0">
              <a:solidFill>
                <a:srgbClr val="0C588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" y="1626544"/>
            <a:ext cx="3884951" cy="2913713"/>
          </a:xfrm>
          <a:prstGeom prst="rect">
            <a:avLst/>
          </a:prstGeom>
          <a:ln>
            <a:noFill/>
          </a:ln>
          <a:effectLst>
            <a:outerShdw blurRad="114300" dist="139700" dir="135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0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372" y="1036694"/>
            <a:ext cx="7807978" cy="3993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62000" y="4995196"/>
            <a:ext cx="3856377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1400" dirty="0">
                <a:ea typeface="ヒラギノ角ゴ ProN W3" charset="-128"/>
                <a:cs typeface="+mn-cs"/>
                <a:sym typeface="Arial" pitchFamily="34" charset="0"/>
              </a:rPr>
              <a:t>Ocean-Atmosphere Exchange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ea typeface="ヒラギノ角ゴ ProN W3" charset="-128"/>
                <a:cs typeface="+mn-cs"/>
                <a:sym typeface="Arial" pitchFamily="34" charset="0"/>
              </a:rPr>
              <a:t>Climate Variability, Ocean Circulation, Ecosystems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ea typeface="ヒラギノ角ゴ ProN W3" charset="-128"/>
                <a:cs typeface="+mn-cs"/>
                <a:sym typeface="Arial" pitchFamily="34" charset="0"/>
              </a:rPr>
              <a:t>Turbulent Mixing and Biophysical Interactions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2188" y="4995196"/>
            <a:ext cx="3806491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1400" dirty="0">
                <a:ea typeface="ヒラギノ角ゴ ProN W3" charset="-128"/>
                <a:cs typeface="+mn-cs"/>
                <a:sym typeface="Arial" pitchFamily="34" charset="0"/>
              </a:rPr>
              <a:t>Coastal Ocean Dynamics &amp; Ecosystems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ea typeface="ヒラギノ角ゴ ProN W3" charset="-128"/>
                <a:cs typeface="+mn-cs"/>
                <a:sym typeface="Arial" pitchFamily="34" charset="0"/>
              </a:rPr>
              <a:t>Fluid-Rock Interactions &amp; Sub-seafloor Biosphere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ea typeface="ヒラギノ角ゴ ProN W3" charset="-128"/>
                <a:cs typeface="+mn-cs"/>
                <a:sym typeface="Arial" pitchFamily="34" charset="0"/>
              </a:rPr>
              <a:t>Plate-scale Geodynamics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1342663"/>
            <a:ext cx="2209800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Crossing time &amp; spatial scales</a:t>
            </a:r>
          </a:p>
        </p:txBody>
      </p:sp>
      <p:sp>
        <p:nvSpPr>
          <p:cNvPr id="45062" name="TextBox 7"/>
          <p:cNvSpPr txBox="1">
            <a:spLocks noChangeArrowheads="1"/>
          </p:cNvSpPr>
          <p:nvPr/>
        </p:nvSpPr>
        <p:spPr bwMode="auto">
          <a:xfrm>
            <a:off x="762000" y="5860083"/>
            <a:ext cx="7753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Overarching: </a:t>
            </a:r>
            <a:r>
              <a:rPr lang="en-US" sz="1400" dirty="0">
                <a:latin typeface="+mn-lt"/>
              </a:rPr>
              <a:t>Climate Change, Carbon Cycle, Acidification, Ecosystem Health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OOI Science Themes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F3DF600-62A1-184E-92E0-B220AC2671D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1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Educators Want?</a:t>
            </a:r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sz="1800" b="1" dirty="0"/>
              <a:t>Top requested features</a:t>
            </a:r>
            <a:r>
              <a:rPr lang="en-US" sz="1800" dirty="0"/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u="sng" dirty="0"/>
              <a:t>Data visualization tools</a:t>
            </a:r>
            <a:r>
              <a:rPr lang="en-US" sz="1800" dirty="0"/>
              <a:t> (ability to graph, map, chart data)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Inquiry-based lessons/activities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Lesson plans for teaching science concepts with RTD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Locally relevant data sets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u="sng" dirty="0"/>
              <a:t>Map interfaces</a:t>
            </a:r>
            <a:r>
              <a:rPr lang="en-US" sz="1800" dirty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Stories or case studies that show how scientists use real-time data.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sz="1800" dirty="0"/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sz="1800" dirty="0"/>
              <a:t>Middle-school teachers were more likely to have students use: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Computers at school as part of their lessons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The Internet/websites at school as part of their lessons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Real-time data (mostly student-collected data) as part of their lessons</a:t>
            </a:r>
          </a:p>
        </p:txBody>
      </p:sp>
      <p:sp>
        <p:nvSpPr>
          <p:cNvPr id="967684" name="Rectangle 4"/>
          <p:cNvSpPr>
            <a:spLocks noChangeArrowheads="1"/>
          </p:cNvSpPr>
          <p:nvPr/>
        </p:nvSpPr>
        <p:spPr bwMode="auto">
          <a:xfrm>
            <a:off x="4545625" y="5475232"/>
            <a:ext cx="459837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n-US" dirty="0">
                <a:solidFill>
                  <a:srgbClr val="6B6BCF"/>
                </a:solidFill>
              </a:rPr>
              <a:t>NERRS Real-Time Data Needs Assessment 2006</a:t>
            </a:r>
          </a:p>
          <a:p>
            <a:pPr algn="r">
              <a:spcBef>
                <a:spcPct val="20000"/>
              </a:spcBef>
            </a:pPr>
            <a:r>
              <a:rPr lang="en-US" dirty="0">
                <a:solidFill>
                  <a:srgbClr val="6B6BCF"/>
                </a:solidFill>
              </a:rPr>
              <a:t>COSEE NOW Educator Survey 2008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F600-62A1-184E-92E0-B220AC2671D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81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2012 Undergraduate Educator Survey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" name="Picture 8" descr="Survey Q13 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7086600" cy="47747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5073" y="572935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n=179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2898</TotalTime>
  <Words>1619</Words>
  <Application>Microsoft Macintosh PowerPoint</Application>
  <PresentationFormat>On-screen Show (4:3)</PresentationFormat>
  <Paragraphs>332</Paragraphs>
  <Slides>32</Slides>
  <Notes>14</Notes>
  <HiddenSlides>6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Calibri</vt:lpstr>
      <vt:lpstr>Calibri (Body)</vt:lpstr>
      <vt:lpstr>Calibri Light</vt:lpstr>
      <vt:lpstr>Gill Sans</vt:lpstr>
      <vt:lpstr>Helvetica</vt:lpstr>
      <vt:lpstr>Lucida Sans Unicode</vt:lpstr>
      <vt:lpstr>Mangal</vt:lpstr>
      <vt:lpstr>MS PGothic</vt:lpstr>
      <vt:lpstr>ＭＳ Ｐゴシック</vt:lpstr>
      <vt:lpstr>Times New Roman</vt:lpstr>
      <vt:lpstr>Yu Gothic</vt:lpstr>
      <vt:lpstr>ヒラギノ角ゴ ProN W3</vt:lpstr>
      <vt:lpstr>Arial</vt:lpstr>
      <vt:lpstr>Office Theme</vt:lpstr>
      <vt:lpstr>Engaging Introductory Undergraduate Students with Online Data Explorations</vt:lpstr>
      <vt:lpstr>Exploring Explorations</vt:lpstr>
      <vt:lpstr>Claims, Evidence, and Reasoning</vt:lpstr>
      <vt:lpstr>Claims, Evidence, and Reasoning</vt:lpstr>
      <vt:lpstr>The Ocean Observatories Initiative</vt:lpstr>
      <vt:lpstr> OOI by the Numbers</vt:lpstr>
      <vt:lpstr>OOI Science Themes</vt:lpstr>
      <vt:lpstr>What Do Educators Want?</vt:lpstr>
      <vt:lpstr>2012 Undergraduate Educator Survey</vt:lpstr>
      <vt:lpstr>Idea 1: The Cool Classroom</vt:lpstr>
      <vt:lpstr>Idea 2: OOI Ocean Education Portal</vt:lpstr>
      <vt:lpstr>The Data Investigation Builder</vt:lpstr>
      <vt:lpstr>Idea 3: Data Explorations</vt:lpstr>
      <vt:lpstr>Levels of Engagement with Data</vt:lpstr>
      <vt:lpstr>What is a Data Exploration?</vt:lpstr>
      <vt:lpstr>Seismic Features at a Seamount Application</vt:lpstr>
      <vt:lpstr>Learning Cycle Variations Seasonal Variation of Surface Salinity</vt:lpstr>
      <vt:lpstr>Interactive Exploration Changes in Salinity with Depth</vt:lpstr>
      <vt:lpstr>Interactive Student Predictions Seamount Diking-Eruption Event Science</vt:lpstr>
      <vt:lpstr>Workshop Objectives</vt:lpstr>
      <vt:lpstr>The Data Explorations Design Process</vt:lpstr>
      <vt:lpstr>2017 Results: Professor Adaptations</vt:lpstr>
      <vt:lpstr>Context is Key Data, Science, Educational</vt:lpstr>
      <vt:lpstr>Notable Professor Quotes</vt:lpstr>
      <vt:lpstr>Start your  Data Exploration!</vt:lpstr>
      <vt:lpstr>PowerPoint Presentation</vt:lpstr>
      <vt:lpstr>The Design Process</vt:lpstr>
      <vt:lpstr>Concept Mapper: OOI Vocabulary Navigator</vt:lpstr>
      <vt:lpstr>Workshop Format</vt:lpstr>
      <vt:lpstr>Visualization Design Process</vt:lpstr>
      <vt:lpstr>PowerPoint Presentation</vt:lpstr>
      <vt:lpstr>2012 Undergraduate Educator Survey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seagrinch@gmail.com</cp:lastModifiedBy>
  <cp:revision>80</cp:revision>
  <dcterms:created xsi:type="dcterms:W3CDTF">2016-05-20T15:06:24Z</dcterms:created>
  <dcterms:modified xsi:type="dcterms:W3CDTF">2018-02-14T16:27:46Z</dcterms:modified>
</cp:coreProperties>
</file>