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iyjUgD41+NuEpgG4MXwSdaQbgU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Calibration curve</a:t>
            </a:r>
          </a:p>
        </c:rich>
      </c:tx>
      <c:layout>
        <c:manualLayout>
          <c:xMode val="edge"/>
          <c:yMode val="edge"/>
          <c:x val="0.36614566929133857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xVal>
          <c:yVal>
            <c:numRef>
              <c:f>Sheet1!$C$2:$C$3</c:f>
              <c:numCache>
                <c:formatCode>General</c:formatCode>
                <c:ptCount val="2"/>
                <c:pt idx="0">
                  <c:v>0.81</c:v>
                </c:pt>
                <c:pt idx="1">
                  <c:v>98.19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6518904"/>
        <c:axId val="446518512"/>
      </c:scatterChart>
      <c:valAx>
        <c:axId val="446518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defined temp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18512"/>
        <c:crosses val="autoZero"/>
        <c:crossBetween val="midCat"/>
      </c:valAx>
      <c:valAx>
        <c:axId val="44651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sensor temp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18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d3ff64c0b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6d3ff64c0b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d3ff64c0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d3ff64c0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6d3ff64c0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best done as two lab activities, one as an introduction to circuit building, Arduino and coding.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other as an application, students build a circuit with a temperature sensor, calibrate it then take some data in a layered water column in a graduated cylinder.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the first part of the lab students are walked through building a circuit and changing computer code to make the circuit work.  This lab is done with LEDs in the circuit, a quick check to make sure the circuit is properly wired, and fun when the code is changed to make the lights blink in a different way.  I like this part of the lab because my students have never built a circuit or even looked at a computer code so this opens there eyes to new information.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science happens in the second lab.  Students reinforce what they learned in the first lab by following directions to build a circuit with a temperature sensor in it.  They then use an ice water bath and boiling water bath to make a two point calibration curve.  From this point on when students take measurements they correct them with their calibration curve.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Finally, students build a two layered system in a graduated cylinder, floating colored hot water on top of different colored cold water.  They then use the temperature probe as a mini-ctd and take depth versus temperature data.  The data are plotted in excel, using the oceanographic convention with depth increasing down.  And students identify the thermocline.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Students really enjoy these two labs and they fit well into 2 3 hour lab sessions.  </a:t>
            </a:r>
            <a:endParaRPr/>
          </a:p>
        </p:txBody>
      </p:sp>
      <p:sp>
        <p:nvSpPr>
          <p:cNvPr id="161" name="Google Shape;16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indent="-3048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indent="-3048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indent="-3048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indent="-3048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indent="-3048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indent="-3048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indent="-3048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indent="-3048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/>
        </p:txBody>
      </p:sp>
      <p:sp>
        <p:nvSpPr>
          <p:cNvPr id="37" name="Google Shape;37;p27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indent="-3048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indent="-3048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indent="-3048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indent="-3048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indent="-3048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indent="-3048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indent="-3048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indent="-3048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/>
        </p:txBody>
      </p:sp>
      <p:sp>
        <p:nvSpPr>
          <p:cNvPr id="38" name="Google Shape;38;p2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hyperlink" Target="http://explorations.visualocean.net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hyperlink" Target="http://explorations.visualocean.net/" TargetMode="External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hyperlink" Target="https://tidesandcurrents.noaa.gov/" TargetMode="External"/><Relationship Id="rId8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2" Type="http://schemas.openxmlformats.org/officeDocument/2006/relationships/hyperlink" Target="https://coralreefwatch.noaa.gov/satellite/ge/index.php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google.com/streetview/gallery/#indonesia-highlights/keruo-raja-ampat-indonesia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earth.google.com/web/@-14.6962976,145.4510193,2.61129071a,0d,60y,290.7211716h,49.55640515t,0r/data=CjUSMxIgNjZlNzQ1NjM3OGMwMTFlOGJmMTZhMTM2MjYyMmZhYjAiD2NvcmFsLWJsZWFjaGluZyIwCixBRjFRaXBNOHJERm9ieUU5T0J0QlZRUnc1VDk1ZWFqNUg1c0lheTUyU21hRxAF?utm_source=referral&amp;utm_campaign=keyword&amp;utm_term=oceans" TargetMode="External"/><Relationship Id="rId5" Type="http://schemas.openxmlformats.org/officeDocument/2006/relationships/hyperlink" Target="https://www.google.com/streetview/gallery/#indonesia-highlights/keruo-raja-ampat-indonesia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33.png"/><Relationship Id="rId8" Type="http://schemas.openxmlformats.org/officeDocument/2006/relationships/hyperlink" Target="https://earth.google.com/web/@-14.6962976,145.4510193,2.61129071a,0d,60y,290.7211716h,49.55640515t,0r/data=CjUSMxIgNjZlNzQ1NjM3OGMwMTFlOGJmMTZhMTM2MjYyMmZhYjAiD2NvcmFsLWJsZWFjaGluZyIwCixBRjFRaXBNOHJERm9ieUU5T0J0QlZRUnc1VDk1ZWFqNUg1c0lheTUyU21hRxAF?utm_source=referral&amp;utm_campaign=keyword&amp;utm_term=oceans" TargetMode="Externa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jp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plateboundary.rice.edu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chart" Target="../charts/chart1.xml"/><Relationship Id="rId6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Examples of Currently Used Exemplary Labs</a:t>
            </a:r>
            <a:endParaRPr/>
          </a:p>
        </p:txBody>
      </p:sp>
      <p:sp>
        <p:nvSpPr>
          <p:cNvPr id="94" name="Google Shape;94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OOI  Data Lab Notebook Workshop - January 6 - 9,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Jacqui  Degan</a:t>
            </a:r>
            <a:endParaRPr/>
          </a:p>
        </p:txBody>
      </p:sp>
      <p:sp>
        <p:nvSpPr>
          <p:cNvPr id="182" name="Google Shape;182;p1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Cape Fear Community College, Wilmington NC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 txBox="1"/>
          <p:nvPr>
            <p:ph type="title"/>
          </p:nvPr>
        </p:nvSpPr>
        <p:spPr>
          <a:xfrm>
            <a:off x="314000" y="186967"/>
            <a:ext cx="11474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Dittmar’s Principle - </a:t>
            </a:r>
            <a:r>
              <a:rPr lang="en-US" sz="3200"/>
              <a:t>The Principle of Constant Proportions </a:t>
            </a:r>
            <a:endParaRPr sz="3200"/>
          </a:p>
        </p:txBody>
      </p:sp>
      <p:sp>
        <p:nvSpPr>
          <p:cNvPr id="188" name="Google Shape;188;p11"/>
          <p:cNvSpPr txBox="1"/>
          <p:nvPr>
            <p:ph idx="1" type="body"/>
          </p:nvPr>
        </p:nvSpPr>
        <p:spPr>
          <a:xfrm>
            <a:off x="212400" y="927033"/>
            <a:ext cx="4920000" cy="4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/>
              <a:t>Objective</a:t>
            </a:r>
            <a:r>
              <a:rPr lang="en-US"/>
              <a:t>: Determine salinity using the Principle of Constant Proportions with random, made-up data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/>
              <a:t>Likes</a:t>
            </a:r>
            <a:r>
              <a:rPr lang="en-US"/>
              <a:t>:</a:t>
            </a:r>
            <a:br>
              <a:rPr lang="en-US"/>
            </a:br>
            <a:r>
              <a:rPr lang="en-US"/>
              <a:t>- MATH</a:t>
            </a:r>
            <a:br>
              <a:rPr lang="en-US"/>
            </a:br>
            <a:r>
              <a:rPr lang="en-US"/>
              <a:t>- Can be done as demonstration, in groups, or individually in face-to-face or online classes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</a:pPr>
            <a:r>
              <a:rPr b="1" lang="en-US"/>
              <a:t>Dislikes</a:t>
            </a:r>
            <a:r>
              <a:rPr lang="en-US"/>
              <a:t>:</a:t>
            </a:r>
            <a:br>
              <a:rPr lang="en-US"/>
            </a:br>
            <a:r>
              <a:rPr lang="en-US"/>
              <a:t>- Lack of real-time data</a:t>
            </a:r>
            <a:br>
              <a:rPr lang="en-US"/>
            </a:br>
            <a:r>
              <a:rPr lang="en-US"/>
              <a:t>- No big picture applications</a:t>
            </a:r>
            <a:endParaRPr/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8068" y="4442733"/>
            <a:ext cx="8813633" cy="2175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 txBox="1"/>
          <p:nvPr>
            <p:ph idx="1" type="body"/>
          </p:nvPr>
        </p:nvSpPr>
        <p:spPr>
          <a:xfrm>
            <a:off x="6141800" y="1085400"/>
            <a:ext cx="49200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/>
              <a:t>OOI Data Idea*:</a:t>
            </a:r>
            <a:br>
              <a:rPr b="1" lang="en-US"/>
            </a:br>
            <a:r>
              <a:rPr b="1" lang="en-US"/>
              <a:t>- </a:t>
            </a:r>
            <a:r>
              <a:rPr lang="en-US"/>
              <a:t>Utilize seawater ion measurements from data arrays to calculate seawater salinity</a:t>
            </a:r>
            <a:br>
              <a:rPr lang="en-US"/>
            </a:br>
            <a:br>
              <a:rPr lang="en-US"/>
            </a:br>
            <a:r>
              <a:rPr lang="en-US"/>
              <a:t>- Compare calculations to actual salinity measured by OOI array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/>
              <a:t>*Not sure if possible (depends on availability of seawater ion data)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Mikelle  Nuwer</a:t>
            </a:r>
            <a:endParaRPr/>
          </a:p>
        </p:txBody>
      </p:sp>
      <p:sp>
        <p:nvSpPr>
          <p:cNvPr id="196" name="Google Shape;196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University of Washington, Seattle  WA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/>
          <p:nvPr>
            <p:ph type="title"/>
          </p:nvPr>
        </p:nvSpPr>
        <p:spPr>
          <a:xfrm>
            <a:off x="167846" y="-386860"/>
            <a:ext cx="11856308" cy="15368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Exploring Salinity, density and stratification with OOI Data Labs </a:t>
            </a:r>
            <a:endParaRPr/>
          </a:p>
        </p:txBody>
      </p:sp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0390" y="1971141"/>
            <a:ext cx="4821786" cy="2151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/>
          <p:nvPr/>
        </p:nvSpPr>
        <p:spPr>
          <a:xfrm>
            <a:off x="6096000" y="1656247"/>
            <a:ext cx="17424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OOI Education Portal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7994660" y="2080160"/>
            <a:ext cx="155324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Salinity Widgets</a:t>
            </a:r>
            <a:endParaRPr/>
          </a:p>
        </p:txBody>
      </p:sp>
      <p:sp>
        <p:nvSpPr>
          <p:cNvPr id="205" name="Google Shape;205;p13"/>
          <p:cNvSpPr/>
          <p:nvPr/>
        </p:nvSpPr>
        <p:spPr>
          <a:xfrm>
            <a:off x="8608889" y="1707165"/>
            <a:ext cx="226536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http://explorations.visualocean.net/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9424" y="670560"/>
            <a:ext cx="5705494" cy="1046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3"/>
          <p:cNvSpPr txBox="1"/>
          <p:nvPr/>
        </p:nvSpPr>
        <p:spPr>
          <a:xfrm>
            <a:off x="336223" y="2391962"/>
            <a:ext cx="5495388" cy="433965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Two-part lab with worksheet: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hands-on exercise at beginning to explore stratification - ice in salt and fresh water. </a:t>
            </a:r>
            <a:endParaRPr/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Exploration &amp; Application of 3 OOI salinity widgets (on personal devices) developed by Rutgers: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Seasonal Variation of Surface Salinity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Processes that Change Salinity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Halocline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 and post multiple-choice test of knowledge concepts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student survey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5870" y="3138116"/>
            <a:ext cx="1914124" cy="899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 txBox="1"/>
          <p:nvPr/>
        </p:nvSpPr>
        <p:spPr>
          <a:xfrm>
            <a:off x="394819" y="855135"/>
            <a:ext cx="5437632" cy="89255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Course: 	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Oceanography (OCEAN 101)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Traditional lecture course with weekly 2-hour lab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~ 100 students (~ half first-year students)</a:t>
            </a:r>
            <a:endParaRPr/>
          </a:p>
        </p:txBody>
      </p:sp>
      <p:sp>
        <p:nvSpPr>
          <p:cNvPr id="210" name="Google Shape;210;p13"/>
          <p:cNvSpPr txBox="1"/>
          <p:nvPr/>
        </p:nvSpPr>
        <p:spPr>
          <a:xfrm>
            <a:off x="6327286" y="4196981"/>
            <a:ext cx="5437632" cy="255454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Combination of group and individual work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work at own pace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report liking work with real world data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report lab helped learn concepts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confused by visualizations/graphs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needed to be stepped through lab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2778726"/>
            <a:ext cx="9144000" cy="40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4"/>
          <p:cNvSpPr/>
          <p:nvPr/>
        </p:nvSpPr>
        <p:spPr>
          <a:xfrm>
            <a:off x="1524001" y="1828801"/>
            <a:ext cx="41889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OOI Education Portal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4800600" y="2667000"/>
            <a:ext cx="25844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Salinity Widgets</a:t>
            </a: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5865368" y="1921133"/>
            <a:ext cx="47021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http://explorations.visualocean.net/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0" y="-11017"/>
            <a:ext cx="9144000" cy="167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d3ff64c0b_0_2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Anna Pfeiffer-Herbert</a:t>
            </a:r>
            <a:endParaRPr/>
          </a:p>
        </p:txBody>
      </p:sp>
      <p:sp>
        <p:nvSpPr>
          <p:cNvPr id="225" name="Google Shape;225;g6d3ff64c0b_0_2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Stockton University, Galloway NJ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d3ff64c0b_0_0"/>
          <p:cNvSpPr txBox="1"/>
          <p:nvPr/>
        </p:nvSpPr>
        <p:spPr>
          <a:xfrm>
            <a:off x="254100" y="306100"/>
            <a:ext cx="11478900" cy="9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Interpreting chemical patterns in the ocean with WOCE contour plots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6d3ff64c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0" y="991375"/>
            <a:ext cx="45720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6d3ff64c0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350" y="2552700"/>
            <a:ext cx="45720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6d3ff64c0b_0_0"/>
          <p:cNvSpPr txBox="1"/>
          <p:nvPr/>
        </p:nvSpPr>
        <p:spPr>
          <a:xfrm>
            <a:off x="6616650" y="1066150"/>
            <a:ext cx="49596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Goals: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Correctly interpret rate of change vs. distance on contour graphs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similarities and differences in temperature, salinity, oxygen and nutrient concentrations by latitude and longitude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unusual patterns in North Atlantic and in CFC profiles (revisit in P.O. unit on thermohaline circulation)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6d3ff64c0b_0_0"/>
          <p:cNvSpPr txBox="1"/>
          <p:nvPr/>
        </p:nvSpPr>
        <p:spPr>
          <a:xfrm>
            <a:off x="538625" y="4367925"/>
            <a:ext cx="5356800" cy="23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Likes: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interpolated WOCE data is relatively easy to read, lots of options for sections and chemical parameters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students get over the hurdle of reading contours, groups are able to come to clear consensus on basin similarities/differences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CFC data adds an interesting story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6d3ff64c0b_0_0"/>
          <p:cNvSpPr txBox="1"/>
          <p:nvPr/>
        </p:nvSpPr>
        <p:spPr>
          <a:xfrm>
            <a:off x="6292875" y="4305125"/>
            <a:ext cx="54402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Dislikes: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Excessive amount of time on reading contour graphs, not enough left for synthesis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computer access, challenges to reading PDFs on small screens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•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find it fairly dry compared to other data activities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Richard  Dixon</a:t>
            </a:r>
            <a:endParaRPr/>
          </a:p>
        </p:txBody>
      </p:sp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Texas State University, San Marcos TX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/>
          <p:nvPr/>
        </p:nvSpPr>
        <p:spPr>
          <a:xfrm>
            <a:off x="695325" y="1057275"/>
            <a:ext cx="73818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847725" y="1209675"/>
            <a:ext cx="73818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 txBox="1"/>
          <p:nvPr/>
        </p:nvSpPr>
        <p:spPr>
          <a:xfrm>
            <a:off x="847724" y="1318141"/>
            <a:ext cx="73818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586" y="412534"/>
            <a:ext cx="5031209" cy="442616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6"/>
          <p:cNvSpPr txBox="1"/>
          <p:nvPr/>
        </p:nvSpPr>
        <p:spPr>
          <a:xfrm>
            <a:off x="5981700" y="952500"/>
            <a:ext cx="494347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 the frequency, wavelength, phase speed and group speed for the three different deep-water wave trains indicated on the spectral plot.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5981700" y="2590800"/>
            <a:ext cx="51816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LIKES: Allows students to exercise knowledge of governing equations.  Can also expand into a discussion of sea vs swell and likely generation area for swell.  Helps to introduce my later wave dispersion exercise.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6162675" y="4629150"/>
            <a:ext cx="47625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DISLIKES: Students often forget to include units with answers and express results of calculations to an unrealistic number of digits.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658972" y="5137665"/>
            <a:ext cx="387968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Dixon; Texas State University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 3335 Oceanography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is taught for upper division physical geography and marine biology majors.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6"/>
          <p:cNvSpPr txBox="1"/>
          <p:nvPr/>
        </p:nvSpPr>
        <p:spPr>
          <a:xfrm>
            <a:off x="6096000" y="412534"/>
            <a:ext cx="53911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 Characteristics Exercise</a:t>
            </a:r>
            <a:endParaRPr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Joseph  Long</a:t>
            </a:r>
            <a:endParaRPr/>
          </a:p>
        </p:txBody>
      </p:sp>
      <p:sp>
        <p:nvSpPr>
          <p:cNvPr id="261" name="Google Shape;261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University of North Carolina, Wilmington NC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Kathleen  Browne</a:t>
            </a:r>
            <a:endParaRPr/>
          </a:p>
        </p:txBody>
      </p:sp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Rider University, Lawrenceville  NJ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/>
          <p:nvPr/>
        </p:nvSpPr>
        <p:spPr>
          <a:xfrm>
            <a:off x="0" y="-1"/>
            <a:ext cx="43133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Introduction:  lecture/discussion about forces that generate tides</a:t>
            </a:r>
            <a:endParaRPr/>
          </a:p>
        </p:txBody>
      </p:sp>
      <p:pic>
        <p:nvPicPr>
          <p:cNvPr id="267" name="Google Shape;2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2688" y="5343646"/>
            <a:ext cx="2039389" cy="136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57" y="4657080"/>
            <a:ext cx="1830844" cy="13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821" y="646330"/>
            <a:ext cx="3389507" cy="196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8"/>
          <p:cNvSpPr txBox="1"/>
          <p:nvPr/>
        </p:nvSpPr>
        <p:spPr>
          <a:xfrm>
            <a:off x="6442257" y="-9345"/>
            <a:ext cx="545631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 students to different locations to investigate tide characteristics: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coastlines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coast vs. estuarine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spring/neap variations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1" name="Google Shape;271;p18"/>
          <p:cNvCxnSpPr/>
          <p:nvPr/>
        </p:nvCxnSpPr>
        <p:spPr>
          <a:xfrm>
            <a:off x="1801210" y="2510444"/>
            <a:ext cx="0" cy="435957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2" name="Google Shape;272;p18"/>
          <p:cNvSpPr txBox="1"/>
          <p:nvPr/>
        </p:nvSpPr>
        <p:spPr>
          <a:xfrm>
            <a:off x="99557" y="3048699"/>
            <a:ext cx="54563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work together to predict tidal period, timing of high tide from day-to-day, etc.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18"/>
          <p:cNvCxnSpPr/>
          <p:nvPr/>
        </p:nvCxnSpPr>
        <p:spPr>
          <a:xfrm>
            <a:off x="1801210" y="3778158"/>
            <a:ext cx="0" cy="435957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4" name="Google Shape;274;p18"/>
          <p:cNvSpPr txBox="1"/>
          <p:nvPr/>
        </p:nvSpPr>
        <p:spPr>
          <a:xfrm>
            <a:off x="99556" y="4269690"/>
            <a:ext cx="54563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 how and where we measure tides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3532" y="4657080"/>
            <a:ext cx="2322082" cy="147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8"/>
          <p:cNvSpPr/>
          <p:nvPr/>
        </p:nvSpPr>
        <p:spPr>
          <a:xfrm>
            <a:off x="3348215" y="6024936"/>
            <a:ext cx="220765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https://tidesandcurrents.noaa.gov/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7" name="Google Shape;277;p18"/>
          <p:cNvCxnSpPr/>
          <p:nvPr/>
        </p:nvCxnSpPr>
        <p:spPr>
          <a:xfrm rot="10800000">
            <a:off x="5814265" y="620599"/>
            <a:ext cx="0" cy="5066363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8" name="Google Shape;278;p18"/>
          <p:cNvCxnSpPr/>
          <p:nvPr/>
        </p:nvCxnSpPr>
        <p:spPr>
          <a:xfrm rot="10800000">
            <a:off x="5445615" y="5686961"/>
            <a:ext cx="368650" cy="1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9" name="Google Shape;279;p18"/>
          <p:cNvCxnSpPr/>
          <p:nvPr/>
        </p:nvCxnSpPr>
        <p:spPr>
          <a:xfrm rot="10800000">
            <a:off x="5814265" y="620599"/>
            <a:ext cx="59104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med" w="med" type="triangle"/>
            <a:tailEnd len="sm" w="sm" type="none"/>
          </a:ln>
        </p:spPr>
      </p:cxnSp>
      <p:pic>
        <p:nvPicPr>
          <p:cNvPr id="280" name="Google Shape;280;p18"/>
          <p:cNvPicPr preferRelativeResize="0"/>
          <p:nvPr/>
        </p:nvPicPr>
        <p:blipFill rotWithShape="1">
          <a:blip r:embed="rId8">
            <a:alphaModFix/>
          </a:blip>
          <a:srcRect b="3849" l="0" r="0" t="3247"/>
          <a:stretch/>
        </p:blipFill>
        <p:spPr>
          <a:xfrm>
            <a:off x="5943122" y="1439107"/>
            <a:ext cx="3227292" cy="147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9">
            <a:alphaModFix/>
          </a:blip>
          <a:srcRect b="0" l="0" r="0" t="4968"/>
          <a:stretch/>
        </p:blipFill>
        <p:spPr>
          <a:xfrm>
            <a:off x="7251693" y="2694323"/>
            <a:ext cx="3390151" cy="119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/>
          <p:cNvPicPr preferRelativeResize="0"/>
          <p:nvPr/>
        </p:nvPicPr>
        <p:blipFill rotWithShape="1">
          <a:blip r:embed="rId10">
            <a:alphaModFix/>
          </a:blip>
          <a:srcRect b="3626" l="0" r="0" t="3245"/>
          <a:stretch/>
        </p:blipFill>
        <p:spPr>
          <a:xfrm>
            <a:off x="8578312" y="3684369"/>
            <a:ext cx="3539822" cy="125068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 txBox="1"/>
          <p:nvPr/>
        </p:nvSpPr>
        <p:spPr>
          <a:xfrm>
            <a:off x="5925074" y="4214115"/>
            <a:ext cx="2653238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explore and test assumptions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Leads to discussion about why tides are ‘simple’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 to practice identifying tide range, period, etc.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9315225" y="4982009"/>
            <a:ext cx="265323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Worksheet-based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(I kill a lot of trees)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struggle with mixed vs. semi-diurnal when looking at data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Gabriela  Smalley</a:t>
            </a:r>
            <a:endParaRPr/>
          </a:p>
        </p:txBody>
      </p:sp>
      <p:sp>
        <p:nvSpPr>
          <p:cNvPr id="290" name="Google Shape;290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Rider University, Lawrenceville  NJ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0"/>
          <p:cNvPicPr preferRelativeResize="0"/>
          <p:nvPr/>
        </p:nvPicPr>
        <p:blipFill rotWithShape="1">
          <a:blip r:embed="rId3">
            <a:alphaModFix/>
          </a:blip>
          <a:srcRect b="11528" l="0" r="5119" t="0"/>
          <a:stretch/>
        </p:blipFill>
        <p:spPr>
          <a:xfrm>
            <a:off x="1524000" y="-1"/>
            <a:ext cx="7734749" cy="381063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1540391" y="3844565"/>
            <a:ext cx="2769841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tracking information for a specific animal including latitude and longitude (Whalenet.net)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a map of animal’s tracking data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Manipulate tracking data using Excel to get information on distance, speed, and depth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the animal’s movements using background information and claim/evidence/reasoning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5094" y="429706"/>
            <a:ext cx="3098443" cy="167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2717" y="451822"/>
            <a:ext cx="3166136" cy="169831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0"/>
          <p:cNvSpPr txBox="1"/>
          <p:nvPr>
            <p:ph type="ctrTitle"/>
          </p:nvPr>
        </p:nvSpPr>
        <p:spPr>
          <a:xfrm>
            <a:off x="1540391" y="1"/>
            <a:ext cx="6427441" cy="4518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None/>
            </a:pPr>
            <a:r>
              <a:rPr lang="en-US" sz="3000">
                <a:solidFill>
                  <a:srgbClr val="FF0000"/>
                </a:solidFill>
              </a:rPr>
              <a:t>Tracking Marine Mammals and Reptiles</a:t>
            </a:r>
            <a:endParaRPr/>
          </a:p>
        </p:txBody>
      </p:sp>
      <p:sp>
        <p:nvSpPr>
          <p:cNvPr id="300" name="Google Shape;300;p20"/>
          <p:cNvSpPr txBox="1"/>
          <p:nvPr/>
        </p:nvSpPr>
        <p:spPr>
          <a:xfrm>
            <a:off x="4416892" y="3877522"/>
            <a:ext cx="6196403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are more willing to work with data because it’s a cute animal they actually care about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Create, use, and interpret maps in a different context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claim/evidence/reasoning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like: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Struggle to help some students with data, software, calculations, etc.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select individual data points instead of using all available data; also missing larger picture/questions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descriptions and claim/evidence/reasoning often unsatisfactory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Rebecca  Freeman</a:t>
            </a:r>
            <a:endParaRPr/>
          </a:p>
        </p:txBody>
      </p:sp>
      <p:sp>
        <p:nvSpPr>
          <p:cNvPr id="306" name="Google Shape;306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University of Kentucky, Lexington KY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 txBox="1"/>
          <p:nvPr/>
        </p:nvSpPr>
        <p:spPr>
          <a:xfrm>
            <a:off x="238897" y="131806"/>
            <a:ext cx="8994706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Using Google Earth and Google Earth Streetview to understand coral reef problems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Rebecca Freeman, University of Kentucky (Class: large auditorium intro class for non-science majors; </a:t>
            </a:r>
            <a:r>
              <a:rPr b="1" lang="en-US" sz="1400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 lab!)</a:t>
            </a:r>
            <a:endParaRPr b="1" sz="1400" u="sng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9332" l="0" r="50513" t="11852"/>
          <a:stretch/>
        </p:blipFill>
        <p:spPr>
          <a:xfrm>
            <a:off x="411617" y="904240"/>
            <a:ext cx="5430108" cy="270256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 txBox="1"/>
          <p:nvPr/>
        </p:nvSpPr>
        <p:spPr>
          <a:xfrm>
            <a:off x="411617" y="3606800"/>
            <a:ext cx="16883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Google Earth streetview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22"/>
          <p:cNvPicPr preferRelativeResize="0"/>
          <p:nvPr/>
        </p:nvPicPr>
        <p:blipFill rotWithShape="1">
          <a:blip r:embed="rId6">
            <a:alphaModFix/>
          </a:blip>
          <a:srcRect b="5481" l="0" r="50090" t="7407"/>
          <a:stretch/>
        </p:blipFill>
        <p:spPr>
          <a:xfrm>
            <a:off x="6678258" y="904240"/>
            <a:ext cx="4954942" cy="270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2"/>
          <p:cNvPicPr preferRelativeResize="0"/>
          <p:nvPr/>
        </p:nvPicPr>
        <p:blipFill rotWithShape="1">
          <a:blip r:embed="rId7">
            <a:alphaModFix/>
          </a:blip>
          <a:srcRect b="0" l="59258" r="0" t="6815"/>
          <a:stretch/>
        </p:blipFill>
        <p:spPr>
          <a:xfrm>
            <a:off x="448051" y="4053840"/>
            <a:ext cx="3283505" cy="234696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2">
            <a:hlinkClick r:id="rId8"/>
          </p:cNvPr>
          <p:cNvSpPr txBox="1"/>
          <p:nvPr/>
        </p:nvSpPr>
        <p:spPr>
          <a:xfrm>
            <a:off x="6644536" y="3606799"/>
            <a:ext cx="16996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Google Earth Streetview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2"/>
          <p:cNvSpPr txBox="1"/>
          <p:nvPr/>
        </p:nvSpPr>
        <p:spPr>
          <a:xfrm>
            <a:off x="401457" y="6370320"/>
            <a:ext cx="18022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Stressed coral reefs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22"/>
          <p:cNvPicPr preferRelativeResize="0"/>
          <p:nvPr/>
        </p:nvPicPr>
        <p:blipFill rotWithShape="1">
          <a:blip r:embed="rId10">
            <a:alphaModFix/>
          </a:blip>
          <a:srcRect b="0" l="59262" r="0" t="5961"/>
          <a:stretch/>
        </p:blipFill>
        <p:spPr>
          <a:xfrm>
            <a:off x="3778149" y="4053841"/>
            <a:ext cx="3253491" cy="234696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2"/>
          <p:cNvSpPr txBox="1"/>
          <p:nvPr/>
        </p:nvSpPr>
        <p:spPr>
          <a:xfrm>
            <a:off x="3731556" y="6373906"/>
            <a:ext cx="31800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Surface Temperature Anomalies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22"/>
          <p:cNvPicPr preferRelativeResize="0"/>
          <p:nvPr/>
        </p:nvPicPr>
        <p:blipFill rotWithShape="1">
          <a:blip r:embed="rId11">
            <a:alphaModFix/>
          </a:blip>
          <a:srcRect b="0" l="58902" r="0" t="5961"/>
          <a:stretch/>
        </p:blipFill>
        <p:spPr>
          <a:xfrm>
            <a:off x="7101840" y="4050471"/>
            <a:ext cx="3286972" cy="235032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/>
          <p:nvPr/>
        </p:nvSpPr>
        <p:spPr>
          <a:xfrm>
            <a:off x="7101840" y="6374800"/>
            <a:ext cx="250825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on individual reefs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2"/>
          <p:cNvSpPr txBox="1"/>
          <p:nvPr/>
        </p:nvSpPr>
        <p:spPr>
          <a:xfrm>
            <a:off x="1135655" y="1479554"/>
            <a:ext cx="4196080" cy="1754326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Outcomes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You will distinguish healthy reefs from unhealthy ones.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Using real-time ocean data you will identify links between ocean conditions and reef health.</a:t>
            </a:r>
            <a:endParaRPr/>
          </a:p>
        </p:txBody>
      </p:sp>
      <p:sp>
        <p:nvSpPr>
          <p:cNvPr id="323" name="Google Shape;323;p22"/>
          <p:cNvSpPr txBox="1"/>
          <p:nvPr/>
        </p:nvSpPr>
        <p:spPr>
          <a:xfrm>
            <a:off x="10418372" y="4677549"/>
            <a:ext cx="1572302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 Coral Reef Watch: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https://coralreefwatch.noaa.gov/satellite/ge/index.php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2438400" y="30839"/>
            <a:ext cx="7315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Plate Tectonics Boundary Exercise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209549" y="515947"/>
            <a:ext cx="1010368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Following an introduction to Plate Tectonics and some of the evidence that supports the theory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 the plate boundary at sites assigned using data set from  </a:t>
            </a: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http://plateboundary.rice.edu/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1" y="1221608"/>
            <a:ext cx="3028334" cy="238082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047" y="1375016"/>
            <a:ext cx="3028333" cy="227043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4216" y="1584186"/>
            <a:ext cx="3292138" cy="239958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3382" y="1772551"/>
            <a:ext cx="3292139" cy="237465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76404" y="1915187"/>
            <a:ext cx="3210315" cy="237465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64025" y="2079548"/>
            <a:ext cx="3190953" cy="245188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3"/>
          <p:cNvSpPr/>
          <p:nvPr/>
        </p:nvSpPr>
        <p:spPr>
          <a:xfrm>
            <a:off x="2731047" y="3349935"/>
            <a:ext cx="1079154" cy="11503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97732" y="4620729"/>
            <a:ext cx="480165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patterns in data sets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 evidence that supports your conclusion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your understanding of scientific principles and evidence to support your conclusion in an explanation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 provided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869741" y="1116040"/>
            <a:ext cx="67972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 a model to show the plate margin you concluded and add representation of data that supports your conclusion.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other models and help others improve them.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10">
            <a:alphaModFix/>
          </a:blip>
          <a:srcRect b="0" l="0" r="29143" t="6029"/>
          <a:stretch/>
        </p:blipFill>
        <p:spPr>
          <a:xfrm rot="-5400000">
            <a:off x="9171755" y="1399084"/>
            <a:ext cx="1997745" cy="33950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rgbClr val="000000">
                <a:alpha val="49411"/>
              </a:srgbClr>
            </a:outerShdw>
          </a:effectLst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11">
            <a:alphaModFix/>
          </a:blip>
          <a:srcRect b="8170" l="24490" r="10957" t="9046"/>
          <a:stretch/>
        </p:blipFill>
        <p:spPr>
          <a:xfrm rot="-5400000">
            <a:off x="5886804" y="1667637"/>
            <a:ext cx="1955473" cy="28221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66675">
              <a:srgbClr val="000000">
                <a:alpha val="49411"/>
              </a:srgbClr>
            </a:outerShdw>
          </a:effectLst>
        </p:spPr>
      </p:pic>
      <p:sp>
        <p:nvSpPr>
          <p:cNvPr id="118" name="Google Shape;118;p3"/>
          <p:cNvSpPr txBox="1"/>
          <p:nvPr/>
        </p:nvSpPr>
        <p:spPr>
          <a:xfrm>
            <a:off x="5182405" y="4189238"/>
            <a:ext cx="340824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Utilize multiple steps in the scientific process.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multiple levels of thinking and consideration of different perspectives.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746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Reveals understandings that can be addressed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8699224" y="4186062"/>
            <a:ext cx="339504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Dislikes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1682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consuming and prohibits further studies in this topic.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Benjamin  Jordan</a:t>
            </a:r>
            <a:endParaRPr/>
          </a:p>
        </p:txBody>
      </p:sp>
      <p:sp>
        <p:nvSpPr>
          <p:cNvPr id="125" name="Google Shape;1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Brigham Young University, Laie HI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 b="0" l="0" r="0" t="6435"/>
          <a:stretch/>
        </p:blipFill>
        <p:spPr>
          <a:xfrm>
            <a:off x="4712158" y="0"/>
            <a:ext cx="74798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>
            <p:ph type="title"/>
          </p:nvPr>
        </p:nvSpPr>
        <p:spPr>
          <a:xfrm>
            <a:off x="0" y="0"/>
            <a:ext cx="4712158" cy="10524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Earthquakes and Tsunamis</a:t>
            </a:r>
            <a:endParaRPr/>
          </a:p>
        </p:txBody>
      </p:sp>
      <p:sp>
        <p:nvSpPr>
          <p:cNvPr id="132" name="Google Shape;132;p5"/>
          <p:cNvSpPr txBox="1"/>
          <p:nvPr>
            <p:ph idx="1" type="body"/>
          </p:nvPr>
        </p:nvSpPr>
        <p:spPr>
          <a:xfrm>
            <a:off x="227013" y="1052423"/>
            <a:ext cx="4310481" cy="2984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LIKES: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Students learn to work with maps, including using scales.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Students gain an understanding of the process of triangulation.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Students see the connection between earthquake epicenter location and the travel time of tsunamis.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227013" y="4037162"/>
            <a:ext cx="4310481" cy="2984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DISLIKES:</a:t>
            </a:r>
            <a:endParaRPr/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a challenge for most students to do digitally.</a:t>
            </a:r>
            <a:endParaRPr/>
          </a:p>
          <a:p>
            <a:pPr indent="-2286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map needs to be cleaner and maybe show seafloor bathymetry.</a:t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5895975" y="2883020"/>
            <a:ext cx="103068" cy="103068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5999043" y="2565222"/>
            <a:ext cx="10230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Epicenter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Denise Bristol</a:t>
            </a:r>
            <a:endParaRPr/>
          </a:p>
        </p:txBody>
      </p:sp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Hillsborough Community College, Tampa FL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>
            <p:ph type="title"/>
          </p:nvPr>
        </p:nvSpPr>
        <p:spPr>
          <a:xfrm>
            <a:off x="522316" y="0"/>
            <a:ext cx="11414760" cy="931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Marine Sediments in Google Earth– </a:t>
            </a:r>
            <a:br>
              <a:rPr lang="en-US" sz="3959"/>
            </a:br>
            <a:r>
              <a:rPr lang="en-US" sz="2520"/>
              <a:t>Introductory Course mostly Non-majors &amp; DL</a:t>
            </a:r>
            <a:endParaRPr sz="2520"/>
          </a:p>
        </p:txBody>
      </p:sp>
      <p:sp>
        <p:nvSpPr>
          <p:cNvPr id="147" name="Google Shape;147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414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/>
          </a:p>
        </p:txBody>
      </p:sp>
      <p:sp>
        <p:nvSpPr>
          <p:cNvPr id="148" name="Google Shape;148;p7"/>
          <p:cNvSpPr txBox="1"/>
          <p:nvPr>
            <p:ph idx="2" type="body"/>
          </p:nvPr>
        </p:nvSpPr>
        <p:spPr>
          <a:xfrm>
            <a:off x="7664335" y="471102"/>
            <a:ext cx="4527665" cy="5245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rPr b="1" lang="en-US" sz="1960" u="sng"/>
              <a:t>Likes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Google earth is free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Visualization of IODP core sites with data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Reinforces sediment types with location, SST, and PP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Reinforces R/V deep sea drilling &amp; sampling equipment/methods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Observational data interpretation</a:t>
            </a:r>
            <a:endParaRPr sz="1960"/>
          </a:p>
          <a:p>
            <a:pPr indent="-10414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rPr b="1" lang="en-US" sz="1960" u="sng"/>
              <a:t>Dislikes &amp; solutions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Only 1.5 hr lab – had to separate components into discrete labs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Problems w/downloading and using GE – added intro to GE lab w/ screenprints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Problems w/Internet access in FTF classes</a:t>
            </a:r>
            <a:endParaRPr/>
          </a:p>
          <a:p>
            <a:pPr indent="-10414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/>
          </a:p>
        </p:txBody>
      </p:sp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 b="5453" l="18409" r="9183" t="6061"/>
          <a:stretch/>
        </p:blipFill>
        <p:spPr>
          <a:xfrm>
            <a:off x="186484" y="1062595"/>
            <a:ext cx="7087294" cy="48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 b="4727" l="18682" r="4272" t="7030"/>
          <a:stretch/>
        </p:blipFill>
        <p:spPr>
          <a:xfrm>
            <a:off x="143062" y="1219073"/>
            <a:ext cx="7277290" cy="468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5">
            <a:alphaModFix/>
          </a:blip>
          <a:srcRect b="4970" l="18546" r="3318" t="6545"/>
          <a:stretch/>
        </p:blipFill>
        <p:spPr>
          <a:xfrm>
            <a:off x="143062" y="1324199"/>
            <a:ext cx="7130716" cy="4542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Lauren  Sahl</a:t>
            </a:r>
            <a:endParaRPr/>
          </a:p>
        </p:txBody>
      </p:sp>
      <p:sp>
        <p:nvSpPr>
          <p:cNvPr id="157" name="Google Shape;157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Maine Maritime Academy, Castine ME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 b="17646" l="27778" r="18202" t="24000"/>
          <a:stretch/>
        </p:blipFill>
        <p:spPr>
          <a:xfrm>
            <a:off x="96817" y="313570"/>
            <a:ext cx="5139433" cy="346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 b="32505" l="0" r="48908" t="0"/>
          <a:stretch/>
        </p:blipFill>
        <p:spPr>
          <a:xfrm>
            <a:off x="7558799" y="303000"/>
            <a:ext cx="4267505" cy="3523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9"/>
          <p:cNvSpPr txBox="1"/>
          <p:nvPr/>
        </p:nvSpPr>
        <p:spPr>
          <a:xfrm>
            <a:off x="1576380" y="0"/>
            <a:ext cx="25937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circuit with sensor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8592609" y="0"/>
            <a:ext cx="23307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Modify computer code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7" name="Google Shape;167;p9"/>
          <p:cNvGraphicFramePr/>
          <p:nvPr/>
        </p:nvGraphicFramePr>
        <p:xfrm>
          <a:off x="313764" y="4011086"/>
          <a:ext cx="4572000" cy="2743200"/>
        </p:xfrm>
        <a:graphic>
          <a:graphicData uri="http://schemas.openxmlformats.org/drawingml/2006/chart">
            <c:chart r:id="rId5"/>
          </a:graphicData>
        </a:graphic>
      </p:graphicFrame>
      <p:grpSp>
        <p:nvGrpSpPr>
          <p:cNvPr id="168" name="Google Shape;168;p9"/>
          <p:cNvGrpSpPr/>
          <p:nvPr/>
        </p:nvGrpSpPr>
        <p:grpSpPr>
          <a:xfrm>
            <a:off x="5507913" y="1247886"/>
            <a:ext cx="1290918" cy="5486404"/>
            <a:chOff x="5572461" y="914396"/>
            <a:chExt cx="1290918" cy="5486404"/>
          </a:xfrm>
        </p:grpSpPr>
        <p:sp>
          <p:nvSpPr>
            <p:cNvPr id="169" name="Google Shape;169;p9"/>
            <p:cNvSpPr/>
            <p:nvPr/>
          </p:nvSpPr>
          <p:spPr>
            <a:xfrm>
              <a:off x="5572461" y="5486400"/>
              <a:ext cx="1290918" cy="914400"/>
            </a:xfrm>
            <a:prstGeom prst="triangle">
              <a:avLst>
                <a:gd fmla="val 50000" name="adj"/>
              </a:avLst>
            </a:prstGeom>
            <a:solidFill>
              <a:srgbClr val="BFBFBF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841402" y="914396"/>
              <a:ext cx="742278" cy="2019133"/>
            </a:xfrm>
            <a:prstGeom prst="rect">
              <a:avLst/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5843190" y="2944133"/>
              <a:ext cx="742278" cy="3078628"/>
            </a:xfrm>
            <a:prstGeom prst="rect">
              <a:avLst/>
            </a:prstGeom>
            <a:solidFill>
              <a:srgbClr val="F7CAAC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Sample station plot" id="172" name="Google Shape;17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3798" y="4129420"/>
            <a:ext cx="4343400" cy="2447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9"/>
          <p:cNvSpPr txBox="1"/>
          <p:nvPr/>
        </p:nvSpPr>
        <p:spPr>
          <a:xfrm>
            <a:off x="1757142" y="3826420"/>
            <a:ext cx="20588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Calibrate the sensor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5130389" y="184666"/>
            <a:ext cx="195995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thermocline and take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 txBox="1"/>
          <p:nvPr/>
        </p:nvSpPr>
        <p:spPr>
          <a:xfrm rot="-1869385">
            <a:off x="8741578" y="4847424"/>
            <a:ext cx="13899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 the data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313764" y="21640"/>
            <a:ext cx="710495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a temperature sensor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2020-01-05T23:50:38Z</dcterms:created>
  <dc:creator>bristol</dc:creator>
</cp:coreProperties>
</file>