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6"/>
  </p:notesMasterIdLst>
  <p:sldIdLst>
    <p:sldId id="257" r:id="rId2"/>
    <p:sldId id="258" r:id="rId3"/>
    <p:sldId id="266" r:id="rId4"/>
    <p:sldId id="271" r:id="rId5"/>
    <p:sldId id="260" r:id="rId6"/>
    <p:sldId id="262" r:id="rId7"/>
    <p:sldId id="263" r:id="rId8"/>
    <p:sldId id="264" r:id="rId9"/>
    <p:sldId id="270" r:id="rId10"/>
    <p:sldId id="272" r:id="rId11"/>
    <p:sldId id="273" r:id="rId12"/>
    <p:sldId id="274" r:id="rId13"/>
    <p:sldId id="269" r:id="rId14"/>
    <p:sldId id="26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92A805-F7A1-FF4D-BA23-D3398B180EA1}" v="2080" dt="2025-03-28T17:49:06.204"/>
    <p1510:client id="{194EFA80-FAED-F04D-90A6-988DA9F55511}" v="56" dt="2025-03-28T00:46:25.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31"/>
    <p:restoredTop sz="70684"/>
  </p:normalViewPr>
  <p:slideViewPr>
    <p:cSldViewPr snapToGrid="0">
      <p:cViewPr varScale="1">
        <p:scale>
          <a:sx n="71" d="100"/>
          <a:sy n="71" d="100"/>
        </p:scale>
        <p:origin x="176" y="2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66141-AD11-6742-81B8-24EC7F6E1F7A}" type="datetimeFigureOut">
              <a:rPr lang="en-US" smtClean="0"/>
              <a:t>3/27/25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7C5A0-347C-ED4C-B4B7-6F2B2123FE36}" type="slidenum">
              <a:rPr lang="en-US" smtClean="0"/>
              <a:t>‹#›</a:t>
            </a:fld>
            <a:endParaRPr lang="en-US"/>
          </a:p>
        </p:txBody>
      </p:sp>
    </p:spTree>
    <p:extLst>
      <p:ext uri="{BB962C8B-B14F-4D97-AF65-F5344CB8AC3E}">
        <p14:creationId xmlns:p14="http://schemas.microsoft.com/office/powerpoint/2010/main" val="1036323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67C5A0-347C-ED4C-B4B7-6F2B2123FE36}" type="slidenum">
              <a:rPr lang="en-US" smtClean="0"/>
              <a:t>1</a:t>
            </a:fld>
            <a:endParaRPr lang="en-US"/>
          </a:p>
        </p:txBody>
      </p:sp>
    </p:spTree>
    <p:extLst>
      <p:ext uri="{BB962C8B-B14F-4D97-AF65-F5344CB8AC3E}">
        <p14:creationId xmlns:p14="http://schemas.microsoft.com/office/powerpoint/2010/main" val="1858300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67C5A0-347C-ED4C-B4B7-6F2B2123FE36}" type="slidenum">
              <a:rPr lang="en-US" smtClean="0"/>
              <a:t>10</a:t>
            </a:fld>
            <a:endParaRPr lang="en-US"/>
          </a:p>
        </p:txBody>
      </p:sp>
    </p:spTree>
    <p:extLst>
      <p:ext uri="{BB962C8B-B14F-4D97-AF65-F5344CB8AC3E}">
        <p14:creationId xmlns:p14="http://schemas.microsoft.com/office/powerpoint/2010/main" val="3091666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67C5A0-347C-ED4C-B4B7-6F2B2123FE36}" type="slidenum">
              <a:rPr lang="en-US" smtClean="0"/>
              <a:t>11</a:t>
            </a:fld>
            <a:endParaRPr lang="en-US"/>
          </a:p>
        </p:txBody>
      </p:sp>
    </p:spTree>
    <p:extLst>
      <p:ext uri="{BB962C8B-B14F-4D97-AF65-F5344CB8AC3E}">
        <p14:creationId xmlns:p14="http://schemas.microsoft.com/office/powerpoint/2010/main" val="1029345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67C5A0-347C-ED4C-B4B7-6F2B2123FE36}" type="slidenum">
              <a:rPr lang="en-US" smtClean="0"/>
              <a:t>12</a:t>
            </a:fld>
            <a:endParaRPr lang="en-US"/>
          </a:p>
        </p:txBody>
      </p:sp>
    </p:spTree>
    <p:extLst>
      <p:ext uri="{BB962C8B-B14F-4D97-AF65-F5344CB8AC3E}">
        <p14:creationId xmlns:p14="http://schemas.microsoft.com/office/powerpoint/2010/main" val="2681571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67C5A0-347C-ED4C-B4B7-6F2B2123FE36}" type="slidenum">
              <a:rPr lang="en-US" smtClean="0"/>
              <a:t>13</a:t>
            </a:fld>
            <a:endParaRPr lang="en-US"/>
          </a:p>
        </p:txBody>
      </p:sp>
    </p:spTree>
    <p:extLst>
      <p:ext uri="{BB962C8B-B14F-4D97-AF65-F5344CB8AC3E}">
        <p14:creationId xmlns:p14="http://schemas.microsoft.com/office/powerpoint/2010/main" val="14752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67C5A0-347C-ED4C-B4B7-6F2B2123FE36}" type="slidenum">
              <a:rPr lang="en-US" smtClean="0"/>
              <a:t>14</a:t>
            </a:fld>
            <a:endParaRPr lang="en-US"/>
          </a:p>
        </p:txBody>
      </p:sp>
    </p:spTree>
    <p:extLst>
      <p:ext uri="{BB962C8B-B14F-4D97-AF65-F5344CB8AC3E}">
        <p14:creationId xmlns:p14="http://schemas.microsoft.com/office/powerpoint/2010/main" val="2722579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fkGroteskNeue"/>
              </a:rPr>
              <a:t>Teaching data literacy in oceanography is essential for advancing the field and preparing students for the data-rich realities of modern marine science. </a:t>
            </a:r>
          </a:p>
          <a:p>
            <a:r>
              <a:rPr lang="en-US" b="0" i="0" dirty="0">
                <a:effectLst/>
                <a:latin typeface="fkGroteskNeue"/>
              </a:rPr>
              <a:t>Oceanography generates vast amounts of data through advanced technologies like remote sensing, autonomous vehicles, and ocean monitoring systems.</a:t>
            </a:r>
          </a:p>
          <a:p>
            <a:r>
              <a:rPr lang="en-US" b="0" i="0" dirty="0">
                <a:effectLst/>
                <a:latin typeface="fkGroteskNeue"/>
              </a:rPr>
              <a:t> Data literacy equips students with the skills to analyze, interpret, and make sense of this information, enabling them to uncover new insights and contribute to future discoveries AND prepares students for STEM careers in a rapidly evolving workforce, where data-driven decision-making is critical. </a:t>
            </a:r>
          </a:p>
          <a:p>
            <a:endParaRPr lang="en-US" dirty="0"/>
          </a:p>
        </p:txBody>
      </p:sp>
      <p:sp>
        <p:nvSpPr>
          <p:cNvPr id="4" name="Slide Number Placeholder 3"/>
          <p:cNvSpPr>
            <a:spLocks noGrp="1"/>
          </p:cNvSpPr>
          <p:nvPr>
            <p:ph type="sldNum" sz="quarter" idx="5"/>
          </p:nvPr>
        </p:nvSpPr>
        <p:spPr/>
        <p:txBody>
          <a:bodyPr/>
          <a:lstStyle/>
          <a:p>
            <a:fld id="{EC67C5A0-347C-ED4C-B4B7-6F2B2123FE36}" type="slidenum">
              <a:rPr lang="en-US" smtClean="0"/>
              <a:t>2</a:t>
            </a:fld>
            <a:endParaRPr lang="en-US"/>
          </a:p>
        </p:txBody>
      </p:sp>
    </p:spTree>
    <p:extLst>
      <p:ext uri="{BB962C8B-B14F-4D97-AF65-F5344CB8AC3E}">
        <p14:creationId xmlns:p14="http://schemas.microsoft.com/office/powerpoint/2010/main" val="3065083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Unicode MS" panose="020B0604020202020204" pitchFamily="34" charset="-128"/>
                <a:ea typeface="Arial Unicode MS" panose="020B0604020202020204" pitchFamily="34" charset="-128"/>
                <a:cs typeface="Arial Unicode MS" panose="020B0604020202020204" pitchFamily="34" charset="-128"/>
              </a:rPr>
              <a:t>Authentic datasets, such as those from the Ocean Observatories Initiative </a:t>
            </a:r>
            <a:r>
              <a:rPr lang="en-US" b="1">
                <a:latin typeface="Arial Unicode MS" panose="020B0604020202020204" pitchFamily="34" charset="-128"/>
                <a:ea typeface="Arial Unicode MS" panose="020B0604020202020204" pitchFamily="34" charset="-128"/>
                <a:cs typeface="Arial Unicode MS" panose="020B0604020202020204" pitchFamily="34" charset="-128"/>
              </a:rPr>
              <a:t>(OOI</a:t>
            </a:r>
            <a:r>
              <a:rPr lang="en-US">
                <a:latin typeface="Arial Unicode MS" panose="020B0604020202020204" pitchFamily="34" charset="-128"/>
                <a:ea typeface="Arial Unicode MS" panose="020B0604020202020204" pitchFamily="34" charset="-128"/>
                <a:cs typeface="Arial Unicode MS" panose="020B0604020202020204" pitchFamily="34" charset="-128"/>
              </a:rPr>
              <a:t>), are invaluable for developing these skills in undergraduate education.</a:t>
            </a:r>
          </a:p>
          <a:p>
            <a:pPr algn="l">
              <a:buFont typeface="Arial" panose="020B0604020202020204" pitchFamily="34" charset="0"/>
              <a:buChar char="•"/>
            </a:pPr>
            <a:endParaRPr lang="en-US" b="0" i="0">
              <a:effectLst/>
              <a:latin typeface="fkGroteskNeue"/>
            </a:endParaRPr>
          </a:p>
          <a:p>
            <a:pPr algn="l">
              <a:buFont typeface="Arial" panose="020B0604020202020204" pitchFamily="34" charset="0"/>
              <a:buChar char="•"/>
            </a:pPr>
            <a:r>
              <a:rPr lang="en-US" b="0" i="0">
                <a:effectLst/>
                <a:latin typeface="fkGroteskNeue"/>
              </a:rPr>
              <a:t>Authentic Data Source: OOI provides extensive time series data from diverse marine environments.</a:t>
            </a:r>
          </a:p>
          <a:p>
            <a:pPr algn="l">
              <a:buFont typeface="Arial" panose="020B0604020202020204" pitchFamily="34" charset="0"/>
              <a:buChar char="•"/>
            </a:pPr>
            <a:r>
              <a:rPr lang="en-US" b="0" i="0">
                <a:effectLst/>
                <a:latin typeface="fkGroteskNeue"/>
              </a:rPr>
              <a:t>Real-World Complexity: Data includes gaps, outliers, and noise, simulating real-world challenges.</a:t>
            </a:r>
          </a:p>
          <a:p>
            <a:pPr algn="l">
              <a:buFont typeface="Arial" panose="020B0604020202020204" pitchFamily="34" charset="0"/>
              <a:buChar char="•"/>
            </a:pPr>
            <a:r>
              <a:rPr lang="en-US" b="0" i="0">
                <a:effectLst/>
                <a:latin typeface="fkGroteskNeue"/>
              </a:rPr>
              <a:t>OOI Data Lab Manual: Offers structured activities connecting oceanography topics with data literacy skills.</a:t>
            </a:r>
          </a:p>
          <a:p>
            <a:pPr algn="l">
              <a:buFont typeface="Arial" panose="020B0604020202020204" pitchFamily="34" charset="0"/>
              <a:buChar char="•"/>
            </a:pPr>
            <a:r>
              <a:rPr lang="en-US" b="0" i="0">
                <a:effectLst/>
                <a:latin typeface="fkGroteskNeue"/>
              </a:rPr>
              <a:t>Lab 7 Focus: Explores factors controlling primary production, including chlorophyll and seasonal cycles.</a:t>
            </a:r>
          </a:p>
          <a:p>
            <a:pPr algn="l">
              <a:buFont typeface="Arial" panose="020B0604020202020204" pitchFamily="34" charset="0"/>
              <a:buChar char="•"/>
            </a:pPr>
            <a:r>
              <a:rPr lang="en-US" b="0" i="0">
                <a:effectLst/>
                <a:latin typeface="fkGroteskNeue"/>
              </a:rPr>
              <a:t>Foundation for Python Exercises: Existing framework supports introduction of Python-based data analysis activities.</a:t>
            </a:r>
          </a:p>
          <a:p>
            <a:endParaRPr lang="en-US"/>
          </a:p>
        </p:txBody>
      </p:sp>
      <p:sp>
        <p:nvSpPr>
          <p:cNvPr id="4" name="Slide Number Placeholder 3"/>
          <p:cNvSpPr>
            <a:spLocks noGrp="1"/>
          </p:cNvSpPr>
          <p:nvPr>
            <p:ph type="sldNum" sz="quarter" idx="5"/>
          </p:nvPr>
        </p:nvSpPr>
        <p:spPr/>
        <p:txBody>
          <a:bodyPr/>
          <a:lstStyle/>
          <a:p>
            <a:fld id="{EC67C5A0-347C-ED4C-B4B7-6F2B2123FE36}" type="slidenum">
              <a:rPr lang="en-US" smtClean="0"/>
              <a:t>3</a:t>
            </a:fld>
            <a:endParaRPr lang="en-US"/>
          </a:p>
        </p:txBody>
      </p:sp>
    </p:spTree>
    <p:extLst>
      <p:ext uri="{BB962C8B-B14F-4D97-AF65-F5344CB8AC3E}">
        <p14:creationId xmlns:p14="http://schemas.microsoft.com/office/powerpoint/2010/main" val="2092711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67C5A0-347C-ED4C-B4B7-6F2B2123FE36}" type="slidenum">
              <a:rPr lang="en-US" smtClean="0"/>
              <a:t>4</a:t>
            </a:fld>
            <a:endParaRPr lang="en-US"/>
          </a:p>
        </p:txBody>
      </p:sp>
    </p:spTree>
    <p:extLst>
      <p:ext uri="{BB962C8B-B14F-4D97-AF65-F5344CB8AC3E}">
        <p14:creationId xmlns:p14="http://schemas.microsoft.com/office/powerpoint/2010/main" val="3138666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67C5A0-347C-ED4C-B4B7-6F2B2123FE36}" type="slidenum">
              <a:rPr lang="en-US" smtClean="0"/>
              <a:t>5</a:t>
            </a:fld>
            <a:endParaRPr lang="en-US"/>
          </a:p>
        </p:txBody>
      </p:sp>
    </p:spTree>
    <p:extLst>
      <p:ext uri="{BB962C8B-B14F-4D97-AF65-F5344CB8AC3E}">
        <p14:creationId xmlns:p14="http://schemas.microsoft.com/office/powerpoint/2010/main" val="3685326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67C5A0-347C-ED4C-B4B7-6F2B2123FE36}" type="slidenum">
              <a:rPr lang="en-US" smtClean="0"/>
              <a:t>6</a:t>
            </a:fld>
            <a:endParaRPr lang="en-US"/>
          </a:p>
        </p:txBody>
      </p:sp>
    </p:spTree>
    <p:extLst>
      <p:ext uri="{BB962C8B-B14F-4D97-AF65-F5344CB8AC3E}">
        <p14:creationId xmlns:p14="http://schemas.microsoft.com/office/powerpoint/2010/main" val="3224995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67C5A0-347C-ED4C-B4B7-6F2B2123FE36}" type="slidenum">
              <a:rPr lang="en-US" smtClean="0"/>
              <a:t>7</a:t>
            </a:fld>
            <a:endParaRPr lang="en-US"/>
          </a:p>
        </p:txBody>
      </p:sp>
    </p:spTree>
    <p:extLst>
      <p:ext uri="{BB962C8B-B14F-4D97-AF65-F5344CB8AC3E}">
        <p14:creationId xmlns:p14="http://schemas.microsoft.com/office/powerpoint/2010/main" val="3162091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67C5A0-347C-ED4C-B4B7-6F2B2123FE36}" type="slidenum">
              <a:rPr lang="en-US" smtClean="0"/>
              <a:t>8</a:t>
            </a:fld>
            <a:endParaRPr lang="en-US"/>
          </a:p>
        </p:txBody>
      </p:sp>
    </p:spTree>
    <p:extLst>
      <p:ext uri="{BB962C8B-B14F-4D97-AF65-F5344CB8AC3E}">
        <p14:creationId xmlns:p14="http://schemas.microsoft.com/office/powerpoint/2010/main" val="4205824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67C5A0-347C-ED4C-B4B7-6F2B2123FE36}" type="slidenum">
              <a:rPr lang="en-US" smtClean="0"/>
              <a:t>9</a:t>
            </a:fld>
            <a:endParaRPr lang="en-US"/>
          </a:p>
        </p:txBody>
      </p:sp>
    </p:spTree>
    <p:extLst>
      <p:ext uri="{BB962C8B-B14F-4D97-AF65-F5344CB8AC3E}">
        <p14:creationId xmlns:p14="http://schemas.microsoft.com/office/powerpoint/2010/main" val="2146406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1A3551-D4D9-DC45-A104-02268610A988}" type="datetimeFigureOut">
              <a:rPr lang="en-US" smtClean="0"/>
              <a:t>3/27/25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128BC-37F3-4040-964B-5B1CF602417B}" type="slidenum">
              <a:rPr lang="en-US" smtClean="0"/>
              <a:t>‹#›</a:t>
            </a:fld>
            <a:endParaRPr lang="en-US"/>
          </a:p>
        </p:txBody>
      </p:sp>
    </p:spTree>
    <p:extLst>
      <p:ext uri="{BB962C8B-B14F-4D97-AF65-F5344CB8AC3E}">
        <p14:creationId xmlns:p14="http://schemas.microsoft.com/office/powerpoint/2010/main" val="414336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1A3551-D4D9-DC45-A104-02268610A988}" type="datetimeFigureOut">
              <a:rPr lang="en-US" smtClean="0"/>
              <a:t>3/27/25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128BC-37F3-4040-964B-5B1CF602417B}" type="slidenum">
              <a:rPr lang="en-US" smtClean="0"/>
              <a:t>‹#›</a:t>
            </a:fld>
            <a:endParaRPr lang="en-US"/>
          </a:p>
        </p:txBody>
      </p:sp>
    </p:spTree>
    <p:extLst>
      <p:ext uri="{BB962C8B-B14F-4D97-AF65-F5344CB8AC3E}">
        <p14:creationId xmlns:p14="http://schemas.microsoft.com/office/powerpoint/2010/main" val="1184593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1A3551-D4D9-DC45-A104-02268610A988}" type="datetimeFigureOut">
              <a:rPr lang="en-US" smtClean="0"/>
              <a:t>3/27/25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128BC-37F3-4040-964B-5B1CF602417B}" type="slidenum">
              <a:rPr lang="en-US" smtClean="0"/>
              <a:t>‹#›</a:t>
            </a:fld>
            <a:endParaRPr lang="en-US"/>
          </a:p>
        </p:txBody>
      </p:sp>
    </p:spTree>
    <p:extLst>
      <p:ext uri="{BB962C8B-B14F-4D97-AF65-F5344CB8AC3E}">
        <p14:creationId xmlns:p14="http://schemas.microsoft.com/office/powerpoint/2010/main" val="3310519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1A3551-D4D9-DC45-A104-02268610A988}" type="datetimeFigureOut">
              <a:rPr lang="en-US" smtClean="0"/>
              <a:t>3/27/25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128BC-37F3-4040-964B-5B1CF602417B}" type="slidenum">
              <a:rPr lang="en-US" smtClean="0"/>
              <a:t>‹#›</a:t>
            </a:fld>
            <a:endParaRPr lang="en-US"/>
          </a:p>
        </p:txBody>
      </p:sp>
    </p:spTree>
    <p:extLst>
      <p:ext uri="{BB962C8B-B14F-4D97-AF65-F5344CB8AC3E}">
        <p14:creationId xmlns:p14="http://schemas.microsoft.com/office/powerpoint/2010/main" val="121450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1A3551-D4D9-DC45-A104-02268610A988}" type="datetimeFigureOut">
              <a:rPr lang="en-US" smtClean="0"/>
              <a:t>3/27/25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128BC-37F3-4040-964B-5B1CF602417B}" type="slidenum">
              <a:rPr lang="en-US" smtClean="0"/>
              <a:t>‹#›</a:t>
            </a:fld>
            <a:endParaRPr lang="en-US"/>
          </a:p>
        </p:txBody>
      </p:sp>
    </p:spTree>
    <p:extLst>
      <p:ext uri="{BB962C8B-B14F-4D97-AF65-F5344CB8AC3E}">
        <p14:creationId xmlns:p14="http://schemas.microsoft.com/office/powerpoint/2010/main" val="80069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1A3551-D4D9-DC45-A104-02268610A988}" type="datetimeFigureOut">
              <a:rPr lang="en-US" smtClean="0"/>
              <a:t>3/27/25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128BC-37F3-4040-964B-5B1CF602417B}" type="slidenum">
              <a:rPr lang="en-US" smtClean="0"/>
              <a:t>‹#›</a:t>
            </a:fld>
            <a:endParaRPr lang="en-US"/>
          </a:p>
        </p:txBody>
      </p:sp>
    </p:spTree>
    <p:extLst>
      <p:ext uri="{BB962C8B-B14F-4D97-AF65-F5344CB8AC3E}">
        <p14:creationId xmlns:p14="http://schemas.microsoft.com/office/powerpoint/2010/main" val="2540069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1A3551-D4D9-DC45-A104-02268610A988}" type="datetimeFigureOut">
              <a:rPr lang="en-US" smtClean="0"/>
              <a:t>3/27/25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9128BC-37F3-4040-964B-5B1CF602417B}" type="slidenum">
              <a:rPr lang="en-US" smtClean="0"/>
              <a:t>‹#›</a:t>
            </a:fld>
            <a:endParaRPr lang="en-US"/>
          </a:p>
        </p:txBody>
      </p:sp>
    </p:spTree>
    <p:extLst>
      <p:ext uri="{BB962C8B-B14F-4D97-AF65-F5344CB8AC3E}">
        <p14:creationId xmlns:p14="http://schemas.microsoft.com/office/powerpoint/2010/main" val="3898387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1A3551-D4D9-DC45-A104-02268610A988}" type="datetimeFigureOut">
              <a:rPr lang="en-US" smtClean="0"/>
              <a:t>3/27/25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9128BC-37F3-4040-964B-5B1CF602417B}" type="slidenum">
              <a:rPr lang="en-US" smtClean="0"/>
              <a:t>‹#›</a:t>
            </a:fld>
            <a:endParaRPr lang="en-US"/>
          </a:p>
        </p:txBody>
      </p:sp>
    </p:spTree>
    <p:extLst>
      <p:ext uri="{BB962C8B-B14F-4D97-AF65-F5344CB8AC3E}">
        <p14:creationId xmlns:p14="http://schemas.microsoft.com/office/powerpoint/2010/main" val="2539094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1A3551-D4D9-DC45-A104-02268610A988}" type="datetimeFigureOut">
              <a:rPr lang="en-US" smtClean="0"/>
              <a:t>3/27/25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9128BC-37F3-4040-964B-5B1CF602417B}" type="slidenum">
              <a:rPr lang="en-US" smtClean="0"/>
              <a:t>‹#›</a:t>
            </a:fld>
            <a:endParaRPr lang="en-US"/>
          </a:p>
        </p:txBody>
      </p:sp>
    </p:spTree>
    <p:extLst>
      <p:ext uri="{BB962C8B-B14F-4D97-AF65-F5344CB8AC3E}">
        <p14:creationId xmlns:p14="http://schemas.microsoft.com/office/powerpoint/2010/main" val="1880290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1A3551-D4D9-DC45-A104-02268610A988}" type="datetimeFigureOut">
              <a:rPr lang="en-US" smtClean="0"/>
              <a:t>3/27/25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128BC-37F3-4040-964B-5B1CF602417B}" type="slidenum">
              <a:rPr lang="en-US" smtClean="0"/>
              <a:t>‹#›</a:t>
            </a:fld>
            <a:endParaRPr lang="en-US"/>
          </a:p>
        </p:txBody>
      </p:sp>
    </p:spTree>
    <p:extLst>
      <p:ext uri="{BB962C8B-B14F-4D97-AF65-F5344CB8AC3E}">
        <p14:creationId xmlns:p14="http://schemas.microsoft.com/office/powerpoint/2010/main" val="3225734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1A3551-D4D9-DC45-A104-02268610A988}" type="datetimeFigureOut">
              <a:rPr lang="en-US" smtClean="0"/>
              <a:t>3/27/25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128BC-37F3-4040-964B-5B1CF602417B}" type="slidenum">
              <a:rPr lang="en-US" smtClean="0"/>
              <a:t>‹#›</a:t>
            </a:fld>
            <a:endParaRPr lang="en-US"/>
          </a:p>
        </p:txBody>
      </p:sp>
    </p:spTree>
    <p:extLst>
      <p:ext uri="{BB962C8B-B14F-4D97-AF65-F5344CB8AC3E}">
        <p14:creationId xmlns:p14="http://schemas.microsoft.com/office/powerpoint/2010/main" val="1989880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A3551-D4D9-DC45-A104-02268610A988}" type="datetimeFigureOut">
              <a:rPr lang="en-US" smtClean="0"/>
              <a:t>3/27/25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9128BC-37F3-4040-964B-5B1CF602417B}" type="slidenum">
              <a:rPr lang="en-US" smtClean="0"/>
              <a:t>‹#›</a:t>
            </a:fld>
            <a:endParaRPr lang="en-US"/>
          </a:p>
        </p:txBody>
      </p:sp>
    </p:spTree>
    <p:extLst>
      <p:ext uri="{BB962C8B-B14F-4D97-AF65-F5344CB8AC3E}">
        <p14:creationId xmlns:p14="http://schemas.microsoft.com/office/powerpoint/2010/main" val="2358677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2D39CD-A65D-2BEB-80FC-BE530F409D79}"/>
              </a:ext>
            </a:extLst>
          </p:cNvPr>
          <p:cNvSpPr>
            <a:spLocks noGrp="1"/>
          </p:cNvSpPr>
          <p:nvPr>
            <p:ph type="title"/>
          </p:nvPr>
        </p:nvSpPr>
        <p:spPr>
          <a:xfrm>
            <a:off x="831850" y="112803"/>
            <a:ext cx="11215006" cy="2852737"/>
          </a:xfrm>
        </p:spPr>
        <p:txBody>
          <a:bodyPr>
            <a:normAutofit fontScale="90000"/>
          </a:bodyPr>
          <a:lstStyle/>
          <a:p>
            <a:r>
              <a:rPr lang="en-US" b="1" cap="all">
                <a:latin typeface="Arial Unicode MS" panose="020B0604020202020204" pitchFamily="34" charset="-128"/>
                <a:ea typeface="Arial Unicode MS" panose="020B0604020202020204" pitchFamily="34" charset="-128"/>
                <a:cs typeface="Arial Unicode MS" panose="020B0604020202020204" pitchFamily="34" charset="-128"/>
              </a:rPr>
              <a:t>Building Data Literacy Skills in Undergraduate Oceanography Education</a:t>
            </a:r>
          </a:p>
        </p:txBody>
      </p:sp>
      <p:sp>
        <p:nvSpPr>
          <p:cNvPr id="9" name="Text Placeholder 8">
            <a:extLst>
              <a:ext uri="{FF2B5EF4-FFF2-40B4-BE49-F238E27FC236}">
                <a16:creationId xmlns:a16="http://schemas.microsoft.com/office/drawing/2014/main" id="{D23C49AD-CC32-730A-B3B9-926C8211576F}"/>
              </a:ext>
            </a:extLst>
          </p:cNvPr>
          <p:cNvSpPr>
            <a:spLocks noGrp="1"/>
          </p:cNvSpPr>
          <p:nvPr>
            <p:ph type="body" idx="1"/>
          </p:nvPr>
        </p:nvSpPr>
        <p:spPr>
          <a:xfrm>
            <a:off x="831849" y="3388039"/>
            <a:ext cx="11215007" cy="1500187"/>
          </a:xfrm>
        </p:spPr>
        <p:txBody>
          <a:bodyPr>
            <a:normAutofit/>
          </a:bodyPr>
          <a:lstStyle/>
          <a:p>
            <a:r>
              <a:rPr lang="en-US" sz="400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Integrating Python Exercises with OOI Data Lab on Primary Production</a:t>
            </a:r>
          </a:p>
        </p:txBody>
      </p:sp>
      <p:sp>
        <p:nvSpPr>
          <p:cNvPr id="4" name="Rectangle 3">
            <a:extLst>
              <a:ext uri="{FF2B5EF4-FFF2-40B4-BE49-F238E27FC236}">
                <a16:creationId xmlns:a16="http://schemas.microsoft.com/office/drawing/2014/main" id="{CD4DD376-F106-8405-BAE7-E9BBE99A24ED}"/>
              </a:ext>
            </a:extLst>
          </p:cNvPr>
          <p:cNvSpPr/>
          <p:nvPr/>
        </p:nvSpPr>
        <p:spPr>
          <a:xfrm>
            <a:off x="0" y="6176963"/>
            <a:ext cx="12192000" cy="68103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4C2DAEA-6195-28F1-237D-D943C73CD278}"/>
              </a:ext>
            </a:extLst>
          </p:cNvPr>
          <p:cNvCxnSpPr>
            <a:cxnSpLocks/>
          </p:cNvCxnSpPr>
          <p:nvPr/>
        </p:nvCxnSpPr>
        <p:spPr>
          <a:xfrm>
            <a:off x="831850" y="3094310"/>
            <a:ext cx="1882140" cy="10478"/>
          </a:xfrm>
          <a:prstGeom prst="line">
            <a:avLst/>
          </a:prstGeom>
          <a:ln w="1143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73708A8-5C30-78DB-1BBD-9AEB89DFB6A9}"/>
              </a:ext>
            </a:extLst>
          </p:cNvPr>
          <p:cNvSpPr txBox="1"/>
          <p:nvPr/>
        </p:nvSpPr>
        <p:spPr>
          <a:xfrm>
            <a:off x="6873240" y="4393525"/>
            <a:ext cx="4486911" cy="2123658"/>
          </a:xfrm>
          <a:prstGeom prst="rect">
            <a:avLst/>
          </a:prstGeom>
          <a:noFill/>
        </p:spPr>
        <p:txBody>
          <a:bodyPr wrap="square" rtlCol="0">
            <a:spAutoFit/>
          </a:bodyPr>
          <a:lstStyle/>
          <a:p>
            <a:pPr algn="r"/>
            <a:r>
              <a:rPr lang="en-US" sz="2800" b="1">
                <a:latin typeface="Arial Unicode MS" panose="020B0604020202020204" pitchFamily="34" charset="-128"/>
                <a:ea typeface="Arial Unicode MS" panose="020B0604020202020204" pitchFamily="34" charset="-128"/>
                <a:cs typeface="Arial Unicode MS" panose="020B0604020202020204" pitchFamily="34" charset="-128"/>
              </a:rPr>
              <a:t>Mikelle Nuwer &amp; Kathy Qi </a:t>
            </a:r>
          </a:p>
          <a:p>
            <a:pPr algn="r"/>
            <a:r>
              <a:rPr lang="en-US" sz="2400" i="1">
                <a:latin typeface="Arial Unicode MS" panose="020B0604020202020204" pitchFamily="34" charset="-128"/>
                <a:ea typeface="Arial Unicode MS" panose="020B0604020202020204" pitchFamily="34" charset="-128"/>
                <a:cs typeface="Arial Unicode MS" panose="020B0604020202020204" pitchFamily="34" charset="-128"/>
              </a:rPr>
              <a:t>University of Washington</a:t>
            </a:r>
          </a:p>
          <a:p>
            <a:pPr algn="r"/>
            <a:r>
              <a:rPr lang="en-US" sz="2800" b="1">
                <a:latin typeface="Arial Unicode MS" panose="020B0604020202020204" pitchFamily="34" charset="-128"/>
                <a:ea typeface="Arial Unicode MS" panose="020B0604020202020204" pitchFamily="34" charset="-128"/>
                <a:cs typeface="Arial Unicode MS" panose="020B0604020202020204" pitchFamily="34" charset="-128"/>
              </a:rPr>
              <a:t>Amanda Kaltenberg</a:t>
            </a:r>
          </a:p>
          <a:p>
            <a:pPr algn="r"/>
            <a:r>
              <a:rPr lang="en-US" sz="2400" i="1">
                <a:latin typeface="Arial Unicode MS" panose="020B0604020202020204" pitchFamily="34" charset="-128"/>
                <a:ea typeface="Arial Unicode MS" panose="020B0604020202020204" pitchFamily="34" charset="-128"/>
                <a:cs typeface="Arial Unicode MS" panose="020B0604020202020204" pitchFamily="34" charset="-128"/>
              </a:rPr>
              <a:t>Savannah State University  </a:t>
            </a:r>
          </a:p>
          <a:p>
            <a:endParaRPr lang="en-US" sz="2800">
              <a:latin typeface="Uni Sans Book" pitchFamily="2" charset="77"/>
              <a:ea typeface="Open Sans" panose="020B0606030504020204" pitchFamily="34" charset="0"/>
              <a:cs typeface="Open Sans" panose="020B0606030504020204" pitchFamily="34" charset="0"/>
            </a:endParaRPr>
          </a:p>
        </p:txBody>
      </p:sp>
      <p:pic>
        <p:nvPicPr>
          <p:cNvPr id="12" name="Picture 11" descr="A white circle with a wave in it&#10;&#10;Description automatically generated">
            <a:extLst>
              <a:ext uri="{FF2B5EF4-FFF2-40B4-BE49-F238E27FC236}">
                <a16:creationId xmlns:a16="http://schemas.microsoft.com/office/drawing/2014/main" id="{AEC96DB8-94BB-D270-F4E8-9BAD6E0FFFBF}"/>
              </a:ext>
            </a:extLst>
          </p:cNvPr>
          <p:cNvPicPr>
            <a:picLocks noChangeAspect="1"/>
          </p:cNvPicPr>
          <p:nvPr/>
        </p:nvPicPr>
        <p:blipFill>
          <a:blip r:embed="rId3"/>
          <a:srcRect l="20221" t="7634" r="20028" b="28748"/>
          <a:stretch/>
        </p:blipFill>
        <p:spPr>
          <a:xfrm>
            <a:off x="11556069" y="6238207"/>
            <a:ext cx="577871" cy="558544"/>
          </a:xfrm>
          <a:prstGeom prst="rect">
            <a:avLst/>
          </a:prstGeom>
        </p:spPr>
      </p:pic>
    </p:spTree>
    <p:extLst>
      <p:ext uri="{BB962C8B-B14F-4D97-AF65-F5344CB8AC3E}">
        <p14:creationId xmlns:p14="http://schemas.microsoft.com/office/powerpoint/2010/main" val="2572409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F08A5-6D48-7C6D-9386-8E5BD9BD9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BF0914-F641-64C1-BE5E-F83CB8D59FAA}"/>
              </a:ext>
            </a:extLst>
          </p:cNvPr>
          <p:cNvSpPr>
            <a:spLocks noGrp="1"/>
          </p:cNvSpPr>
          <p:nvPr>
            <p:ph type="title"/>
          </p:nvPr>
        </p:nvSpPr>
        <p:spPr>
          <a:xfrm>
            <a:off x="363927" y="74952"/>
            <a:ext cx="9842953" cy="1325563"/>
          </a:xfrm>
        </p:spPr>
        <p:txBody>
          <a:bodyPr>
            <a:normAutofit/>
          </a:bodyPr>
          <a:lstStyle/>
          <a:p>
            <a:r>
              <a:rPr lang="en-US" cap="all" dirty="0">
                <a:latin typeface="Open Sans" panose="020B0606030504020204" pitchFamily="34" charset="0"/>
                <a:ea typeface="Open Sans" panose="020B0606030504020204" pitchFamily="34" charset="0"/>
                <a:cs typeface="Open Sans" panose="020B0606030504020204" pitchFamily="34" charset="0"/>
              </a:rPr>
              <a:t>Python ACTIVITY overview</a:t>
            </a:r>
          </a:p>
        </p:txBody>
      </p:sp>
      <p:sp>
        <p:nvSpPr>
          <p:cNvPr id="3" name="Content Placeholder 2">
            <a:extLst>
              <a:ext uri="{FF2B5EF4-FFF2-40B4-BE49-F238E27FC236}">
                <a16:creationId xmlns:a16="http://schemas.microsoft.com/office/drawing/2014/main" id="{4BAEF8E9-8443-C149-AFF1-94C1B156D3A8}"/>
              </a:ext>
            </a:extLst>
          </p:cNvPr>
          <p:cNvSpPr>
            <a:spLocks noGrp="1"/>
          </p:cNvSpPr>
          <p:nvPr>
            <p:ph idx="1"/>
          </p:nvPr>
        </p:nvSpPr>
        <p:spPr>
          <a:xfrm>
            <a:off x="254403" y="2073359"/>
            <a:ext cx="4720031" cy="4041891"/>
          </a:xfrm>
        </p:spPr>
        <p:txBody>
          <a:bodyPr>
            <a:normAutofit/>
          </a:bodyPr>
          <a:lstStyle/>
          <a:p>
            <a:pPr marL="0" indent="0">
              <a:buNone/>
            </a:pPr>
            <a:r>
              <a:rPr lang="en-US" sz="2400" b="1" cap="all" dirty="0">
                <a:latin typeface="Arial Unicode MS" panose="020B0604020202020204" pitchFamily="34" charset="-128"/>
                <a:ea typeface="Arial Unicode MS" panose="020B0604020202020204" pitchFamily="34" charset="-128"/>
                <a:cs typeface="Arial Unicode MS" panose="020B0604020202020204" pitchFamily="34" charset="-128"/>
              </a:rPr>
              <a:t>Instructor &amp; student guides </a:t>
            </a:r>
          </a:p>
          <a:p>
            <a:pPr marL="0" indent="0">
              <a:buNone/>
            </a:pPr>
            <a:endParaRPr lang="en-US" sz="2400" b="1" cap="all"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en-US" sz="2400" b="1" cap="all" dirty="0">
                <a:latin typeface="Arial Unicode MS" panose="020B0604020202020204" pitchFamily="34" charset="-128"/>
                <a:ea typeface="Arial Unicode MS" panose="020B0604020202020204" pitchFamily="34" charset="-128"/>
                <a:cs typeface="Arial Unicode MS" panose="020B0604020202020204" pitchFamily="34" charset="-128"/>
              </a:rPr>
              <a:t>Students build interactive widgets  </a:t>
            </a:r>
          </a:p>
          <a:p>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Load data sets </a:t>
            </a:r>
          </a:p>
          <a:p>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Push play to run cells, OR</a:t>
            </a:r>
          </a:p>
          <a:p>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Edit code </a:t>
            </a:r>
          </a:p>
          <a:p>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Create interactive plots (widgets from OOI Data Labs)</a:t>
            </a:r>
          </a:p>
          <a:p>
            <a:pPr marL="0" indent="0">
              <a:buNone/>
            </a:pPr>
            <a:endParaRPr lang="en-US" sz="2400" b="1" cap="all"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Rectangle 3">
            <a:extLst>
              <a:ext uri="{FF2B5EF4-FFF2-40B4-BE49-F238E27FC236}">
                <a16:creationId xmlns:a16="http://schemas.microsoft.com/office/drawing/2014/main" id="{F4D4831F-6B7F-88A2-203F-A3352EA54FCF}"/>
              </a:ext>
            </a:extLst>
          </p:cNvPr>
          <p:cNvSpPr/>
          <p:nvPr/>
        </p:nvSpPr>
        <p:spPr>
          <a:xfrm>
            <a:off x="0" y="6200314"/>
            <a:ext cx="12192000" cy="68103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92B62EE0-20F6-1388-8765-A015D36FF095}"/>
              </a:ext>
            </a:extLst>
          </p:cNvPr>
          <p:cNvCxnSpPr>
            <a:cxnSpLocks/>
          </p:cNvCxnSpPr>
          <p:nvPr/>
        </p:nvCxnSpPr>
        <p:spPr>
          <a:xfrm>
            <a:off x="615455" y="1111244"/>
            <a:ext cx="1882140" cy="10478"/>
          </a:xfrm>
          <a:prstGeom prst="line">
            <a:avLst/>
          </a:prstGeom>
          <a:ln w="1143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white circle with a wave in it&#10;&#10;Description automatically generated">
            <a:extLst>
              <a:ext uri="{FF2B5EF4-FFF2-40B4-BE49-F238E27FC236}">
                <a16:creationId xmlns:a16="http://schemas.microsoft.com/office/drawing/2014/main" id="{25FD3A6A-720D-3580-2E7C-5AE7931AA373}"/>
              </a:ext>
            </a:extLst>
          </p:cNvPr>
          <p:cNvPicPr>
            <a:picLocks noChangeAspect="1"/>
          </p:cNvPicPr>
          <p:nvPr/>
        </p:nvPicPr>
        <p:blipFill>
          <a:blip r:embed="rId5"/>
          <a:srcRect l="20221" t="7634" r="20028" b="28748"/>
          <a:stretch/>
        </p:blipFill>
        <p:spPr>
          <a:xfrm>
            <a:off x="11556069" y="6238207"/>
            <a:ext cx="577871" cy="558544"/>
          </a:xfrm>
          <a:prstGeom prst="rect">
            <a:avLst/>
          </a:prstGeom>
        </p:spPr>
      </p:pic>
      <p:sp>
        <p:nvSpPr>
          <p:cNvPr id="10" name="Rectangle 9">
            <a:extLst>
              <a:ext uri="{FF2B5EF4-FFF2-40B4-BE49-F238E27FC236}">
                <a16:creationId xmlns:a16="http://schemas.microsoft.com/office/drawing/2014/main" id="{ADCB264E-5CFC-235C-5661-9C267D503882}"/>
              </a:ext>
            </a:extLst>
          </p:cNvPr>
          <p:cNvSpPr/>
          <p:nvPr/>
        </p:nvSpPr>
        <p:spPr>
          <a:xfrm>
            <a:off x="4974434" y="2073359"/>
            <a:ext cx="7157605" cy="392270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4C2F64-2292-F62E-4C42-5806BA043144}"/>
              </a:ext>
            </a:extLst>
          </p:cNvPr>
          <p:cNvSpPr/>
          <p:nvPr/>
        </p:nvSpPr>
        <p:spPr>
          <a:xfrm>
            <a:off x="10533615" y="275241"/>
            <a:ext cx="1596569" cy="1608482"/>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circle with a wave in it&#10;&#10;Description automatically generated">
            <a:extLst>
              <a:ext uri="{FF2B5EF4-FFF2-40B4-BE49-F238E27FC236}">
                <a16:creationId xmlns:a16="http://schemas.microsoft.com/office/drawing/2014/main" id="{7DC79A1F-E485-5DCF-12C1-67CD295679CC}"/>
              </a:ext>
            </a:extLst>
          </p:cNvPr>
          <p:cNvPicPr>
            <a:picLocks noChangeAspect="1"/>
          </p:cNvPicPr>
          <p:nvPr/>
        </p:nvPicPr>
        <p:blipFill>
          <a:blip r:embed="rId5"/>
          <a:srcRect l="20221" t="7634" r="20028" b="28748"/>
          <a:stretch/>
        </p:blipFill>
        <p:spPr>
          <a:xfrm>
            <a:off x="11556069" y="6238207"/>
            <a:ext cx="577871" cy="558544"/>
          </a:xfrm>
          <a:prstGeom prst="rect">
            <a:avLst/>
          </a:prstGeom>
        </p:spPr>
      </p:pic>
      <p:sp>
        <p:nvSpPr>
          <p:cNvPr id="7" name="TextBox 6">
            <a:extLst>
              <a:ext uri="{FF2B5EF4-FFF2-40B4-BE49-F238E27FC236}">
                <a16:creationId xmlns:a16="http://schemas.microsoft.com/office/drawing/2014/main" id="{09770A3E-E5F8-E397-2885-CB00623769D6}"/>
              </a:ext>
            </a:extLst>
          </p:cNvPr>
          <p:cNvSpPr txBox="1"/>
          <p:nvPr/>
        </p:nvSpPr>
        <p:spPr>
          <a:xfrm>
            <a:off x="317004" y="1363163"/>
            <a:ext cx="9800769" cy="461665"/>
          </a:xfrm>
          <a:prstGeom prst="rect">
            <a:avLst/>
          </a:prstGeom>
          <a:noFill/>
        </p:spPr>
        <p:txBody>
          <a:bodyPr wrap="square" rtlCol="0">
            <a:spAutoFit/>
          </a:bodyPr>
          <a:lstStyle/>
          <a:p>
            <a:r>
              <a:rPr lang="en-US" sz="2400" cap="all" dirty="0">
                <a:latin typeface="Arial Unicode MS" panose="020B0604020202020204" pitchFamily="34" charset="-128"/>
                <a:ea typeface="Arial Unicode MS" panose="020B0604020202020204" pitchFamily="34" charset="-128"/>
                <a:cs typeface="Arial Unicode MS" panose="020B0604020202020204" pitchFamily="34" charset="-128"/>
              </a:rPr>
              <a:t>Video shows how to access and run Python activities</a:t>
            </a:r>
          </a:p>
        </p:txBody>
      </p:sp>
      <p:pic>
        <p:nvPicPr>
          <p:cNvPr id="8" name="Picture 7">
            <a:extLst>
              <a:ext uri="{FF2B5EF4-FFF2-40B4-BE49-F238E27FC236}">
                <a16:creationId xmlns:a16="http://schemas.microsoft.com/office/drawing/2014/main" id="{142B86B7-DE2B-03EE-3798-C492CA6B89BB}"/>
              </a:ext>
            </a:extLst>
          </p:cNvPr>
          <p:cNvPicPr>
            <a:picLocks noChangeAspect="1"/>
          </p:cNvPicPr>
          <p:nvPr/>
        </p:nvPicPr>
        <p:blipFill>
          <a:blip r:embed="rId6"/>
          <a:stretch>
            <a:fillRect/>
          </a:stretch>
        </p:blipFill>
        <p:spPr>
          <a:xfrm>
            <a:off x="10608451" y="370946"/>
            <a:ext cx="1446896" cy="1446896"/>
          </a:xfrm>
          <a:prstGeom prst="rect">
            <a:avLst/>
          </a:prstGeom>
        </p:spPr>
      </p:pic>
      <p:pic>
        <p:nvPicPr>
          <p:cNvPr id="9" name="screen_recording">
            <a:hlinkClick r:id="" action="ppaction://media"/>
            <a:extLst>
              <a:ext uri="{FF2B5EF4-FFF2-40B4-BE49-F238E27FC236}">
                <a16:creationId xmlns:a16="http://schemas.microsoft.com/office/drawing/2014/main" id="{602FC603-D330-6EDF-DF7E-18AB41934946}"/>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14414" b="-1"/>
          <a:stretch/>
        </p:blipFill>
        <p:spPr>
          <a:xfrm>
            <a:off x="5118153" y="2186592"/>
            <a:ext cx="6891052" cy="3686139"/>
          </a:xfrm>
          <a:prstGeom prst="rect">
            <a:avLst/>
          </a:prstGeom>
        </p:spPr>
      </p:pic>
    </p:spTree>
    <p:extLst>
      <p:ext uri="{BB962C8B-B14F-4D97-AF65-F5344CB8AC3E}">
        <p14:creationId xmlns:p14="http://schemas.microsoft.com/office/powerpoint/2010/main" val="228878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FA582-B02A-57FD-2144-6B01249DF4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04D847-861F-6CEE-7901-72C98660ABCE}"/>
              </a:ext>
            </a:extLst>
          </p:cNvPr>
          <p:cNvSpPr>
            <a:spLocks noGrp="1"/>
          </p:cNvSpPr>
          <p:nvPr>
            <p:ph type="title"/>
          </p:nvPr>
        </p:nvSpPr>
        <p:spPr>
          <a:xfrm>
            <a:off x="558797" y="-28967"/>
            <a:ext cx="10515600" cy="1325563"/>
          </a:xfrm>
        </p:spPr>
        <p:txBody>
          <a:bodyPr/>
          <a:lstStyle/>
          <a:p>
            <a:r>
              <a:rPr lang="en-US" cap="all">
                <a:latin typeface="Open Sans" panose="020B0606030504020204" pitchFamily="34" charset="0"/>
                <a:ea typeface="Open Sans" panose="020B0606030504020204" pitchFamily="34" charset="0"/>
                <a:cs typeface="Open Sans" panose="020B0606030504020204" pitchFamily="34" charset="0"/>
              </a:rPr>
              <a:t>Python activity  LO1</a:t>
            </a:r>
          </a:p>
        </p:txBody>
      </p:sp>
      <p:sp>
        <p:nvSpPr>
          <p:cNvPr id="4" name="Rectangle 3">
            <a:extLst>
              <a:ext uri="{FF2B5EF4-FFF2-40B4-BE49-F238E27FC236}">
                <a16:creationId xmlns:a16="http://schemas.microsoft.com/office/drawing/2014/main" id="{C30A808B-C2DF-E28B-C97B-0369154CE97B}"/>
              </a:ext>
            </a:extLst>
          </p:cNvPr>
          <p:cNvSpPr/>
          <p:nvPr/>
        </p:nvSpPr>
        <p:spPr>
          <a:xfrm>
            <a:off x="0" y="6176963"/>
            <a:ext cx="12192000" cy="68103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66014EC-6A31-95CE-1D67-DF4CEC56DC19}"/>
              </a:ext>
            </a:extLst>
          </p:cNvPr>
          <p:cNvCxnSpPr>
            <a:cxnSpLocks/>
          </p:cNvCxnSpPr>
          <p:nvPr/>
        </p:nvCxnSpPr>
        <p:spPr>
          <a:xfrm>
            <a:off x="751115" y="1056100"/>
            <a:ext cx="1882140" cy="10478"/>
          </a:xfrm>
          <a:prstGeom prst="line">
            <a:avLst/>
          </a:prstGeom>
          <a:ln w="1143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white circle with a wave in it&#10;&#10;Description automatically generated">
            <a:extLst>
              <a:ext uri="{FF2B5EF4-FFF2-40B4-BE49-F238E27FC236}">
                <a16:creationId xmlns:a16="http://schemas.microsoft.com/office/drawing/2014/main" id="{180E77DE-BFEE-F41B-E723-0D5E7A73F0CB}"/>
              </a:ext>
            </a:extLst>
          </p:cNvPr>
          <p:cNvPicPr>
            <a:picLocks noChangeAspect="1"/>
          </p:cNvPicPr>
          <p:nvPr/>
        </p:nvPicPr>
        <p:blipFill>
          <a:blip r:embed="rId3"/>
          <a:srcRect l="20221" t="7634" r="20028" b="28748"/>
          <a:stretch/>
        </p:blipFill>
        <p:spPr>
          <a:xfrm>
            <a:off x="11556069" y="6238207"/>
            <a:ext cx="577871" cy="558544"/>
          </a:xfrm>
          <a:prstGeom prst="rect">
            <a:avLst/>
          </a:prstGeom>
        </p:spPr>
      </p:pic>
      <p:sp>
        <p:nvSpPr>
          <p:cNvPr id="10" name="Rectangle 9">
            <a:extLst>
              <a:ext uri="{FF2B5EF4-FFF2-40B4-BE49-F238E27FC236}">
                <a16:creationId xmlns:a16="http://schemas.microsoft.com/office/drawing/2014/main" id="{A162F115-6540-7AF2-C574-3EC1B0EE820C}"/>
              </a:ext>
            </a:extLst>
          </p:cNvPr>
          <p:cNvSpPr/>
          <p:nvPr/>
        </p:nvSpPr>
        <p:spPr>
          <a:xfrm>
            <a:off x="7254239" y="1943696"/>
            <a:ext cx="4749071" cy="398239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3734AD-2DDC-412D-7C7D-6085DE91BB85}"/>
              </a:ext>
            </a:extLst>
          </p:cNvPr>
          <p:cNvSpPr/>
          <p:nvPr/>
        </p:nvSpPr>
        <p:spPr>
          <a:xfrm>
            <a:off x="10406742" y="172357"/>
            <a:ext cx="1596569" cy="1608482"/>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circle with a wave in it&#10;&#10;Description automatically generated">
            <a:extLst>
              <a:ext uri="{FF2B5EF4-FFF2-40B4-BE49-F238E27FC236}">
                <a16:creationId xmlns:a16="http://schemas.microsoft.com/office/drawing/2014/main" id="{2B9C8936-76C1-ED10-9F70-36DD2DA1434A}"/>
              </a:ext>
            </a:extLst>
          </p:cNvPr>
          <p:cNvPicPr>
            <a:picLocks noChangeAspect="1"/>
          </p:cNvPicPr>
          <p:nvPr/>
        </p:nvPicPr>
        <p:blipFill>
          <a:blip r:embed="rId3"/>
          <a:srcRect l="20221" t="7634" r="20028" b="28748"/>
          <a:stretch/>
        </p:blipFill>
        <p:spPr>
          <a:xfrm>
            <a:off x="11556069" y="6238207"/>
            <a:ext cx="577871" cy="558544"/>
          </a:xfrm>
          <a:prstGeom prst="rect">
            <a:avLst/>
          </a:prstGeom>
        </p:spPr>
      </p:pic>
      <p:sp>
        <p:nvSpPr>
          <p:cNvPr id="12" name="TextBox 11">
            <a:extLst>
              <a:ext uri="{FF2B5EF4-FFF2-40B4-BE49-F238E27FC236}">
                <a16:creationId xmlns:a16="http://schemas.microsoft.com/office/drawing/2014/main" id="{F47CAA0A-AF22-ED74-2D13-F1ADB531BB8E}"/>
              </a:ext>
            </a:extLst>
          </p:cNvPr>
          <p:cNvSpPr txBox="1"/>
          <p:nvPr/>
        </p:nvSpPr>
        <p:spPr>
          <a:xfrm>
            <a:off x="7537418" y="2427939"/>
            <a:ext cx="2869324" cy="369332"/>
          </a:xfrm>
          <a:prstGeom prst="rect">
            <a:avLst/>
          </a:prstGeom>
          <a:noFill/>
        </p:spPr>
        <p:txBody>
          <a:bodyPr wrap="square" rtlCol="0">
            <a:spAutoFit/>
          </a:bodyPr>
          <a:lstStyle/>
          <a:p>
            <a:r>
              <a:rPr lang="en-US"/>
              <a:t>Screenshot or VIDEO</a:t>
            </a:r>
          </a:p>
        </p:txBody>
      </p:sp>
      <p:sp>
        <p:nvSpPr>
          <p:cNvPr id="16" name="Content Placeholder 2">
            <a:extLst>
              <a:ext uri="{FF2B5EF4-FFF2-40B4-BE49-F238E27FC236}">
                <a16:creationId xmlns:a16="http://schemas.microsoft.com/office/drawing/2014/main" id="{165B92E0-DB5C-0EEA-12B7-566498B6049C}"/>
              </a:ext>
            </a:extLst>
          </p:cNvPr>
          <p:cNvSpPr>
            <a:spLocks noGrp="1"/>
          </p:cNvSpPr>
          <p:nvPr>
            <p:ph idx="1"/>
          </p:nvPr>
        </p:nvSpPr>
        <p:spPr>
          <a:xfrm>
            <a:off x="558797" y="2162857"/>
            <a:ext cx="6573523" cy="3888670"/>
          </a:xfrm>
        </p:spPr>
        <p:txBody>
          <a:bodyPr>
            <a:normAutofit fontScale="77500" lnSpcReduction="20000"/>
          </a:bodyPr>
          <a:lstStyle/>
          <a:p>
            <a:pPr marL="0" indent="0">
              <a:buNone/>
            </a:pPr>
            <a:r>
              <a:rPr lang="en-US" cap="all" dirty="0"/>
              <a:t>Plot the chlorophyll time series for Pioneer</a:t>
            </a:r>
          </a:p>
          <a:p>
            <a:pPr marL="0" indent="0">
              <a:buNone/>
            </a:pPr>
            <a:r>
              <a:rPr lang="en-US" cap="all" dirty="0"/>
              <a:t>Step 1</a:t>
            </a:r>
            <a:r>
              <a:rPr lang="en-US" dirty="0"/>
              <a:t>: Generate </a:t>
            </a:r>
            <a:r>
              <a:rPr lang="en-US" dirty="0" err="1"/>
              <a:t>chl</a:t>
            </a:r>
            <a:r>
              <a:rPr lang="en-US" dirty="0"/>
              <a:t> </a:t>
            </a:r>
            <a:r>
              <a:rPr lang="en-US" i="1" dirty="0"/>
              <a:t>a</a:t>
            </a:r>
            <a:r>
              <a:rPr lang="en-US" dirty="0"/>
              <a:t> plot from Lab 7.1</a:t>
            </a:r>
          </a:p>
          <a:p>
            <a:pPr marL="0" indent="0">
              <a:buNone/>
            </a:pPr>
            <a:endParaRPr lang="en-US" cap="all" dirty="0"/>
          </a:p>
          <a:p>
            <a:pPr marL="0" indent="0">
              <a:buNone/>
            </a:pPr>
            <a:r>
              <a:rPr lang="en-US" cap="all" dirty="0"/>
              <a:t>Compare Pioneer &amp; Irminger time series</a:t>
            </a:r>
          </a:p>
          <a:p>
            <a:pPr marL="0" indent="0">
              <a:buNone/>
            </a:pPr>
            <a:r>
              <a:rPr lang="en-US" cap="all" dirty="0"/>
              <a:t>Step</a:t>
            </a:r>
            <a:r>
              <a:rPr lang="en-US" dirty="0"/>
              <a:t> 2: Generate </a:t>
            </a:r>
            <a:r>
              <a:rPr lang="en-US" dirty="0" err="1"/>
              <a:t>chl</a:t>
            </a:r>
            <a:r>
              <a:rPr lang="en-US" dirty="0"/>
              <a:t> </a:t>
            </a:r>
            <a:r>
              <a:rPr lang="en-US" i="1" dirty="0"/>
              <a:t>a</a:t>
            </a:r>
            <a:r>
              <a:rPr lang="en-US" dirty="0"/>
              <a:t> plot for Irminger Sea</a:t>
            </a:r>
          </a:p>
          <a:p>
            <a:pPr marL="0" indent="0">
              <a:buNone/>
            </a:pPr>
            <a:r>
              <a:rPr lang="en-US" cap="all" dirty="0"/>
              <a:t>Step</a:t>
            </a:r>
            <a:r>
              <a:rPr lang="en-US" dirty="0"/>
              <a:t> 3: Generate </a:t>
            </a:r>
            <a:r>
              <a:rPr lang="en-US" dirty="0" err="1"/>
              <a:t>chl</a:t>
            </a:r>
            <a:r>
              <a:rPr lang="en-US" dirty="0"/>
              <a:t> </a:t>
            </a:r>
            <a:r>
              <a:rPr lang="en-US" i="1" dirty="0"/>
              <a:t>a</a:t>
            </a:r>
            <a:r>
              <a:rPr lang="en-US" dirty="0"/>
              <a:t> plot with both locations</a:t>
            </a:r>
          </a:p>
          <a:p>
            <a:pPr marL="0" indent="0">
              <a:buNone/>
            </a:pPr>
            <a:endParaRPr lang="en-US" cap="all"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en-US" cap="all" dirty="0"/>
              <a:t>Interpretation &amp; Analysis questions</a:t>
            </a:r>
          </a:p>
          <a:p>
            <a:pPr marL="0" indent="0">
              <a:buNone/>
            </a:pPr>
            <a:endParaRPr lang="en-US" cap="all" dirty="0"/>
          </a:p>
          <a:p>
            <a:pPr marL="0" indent="0">
              <a:buNone/>
            </a:pPr>
            <a:r>
              <a:rPr lang="en-US" cap="all" dirty="0"/>
              <a:t>Formulate testable hypothesis/es based on knowledge from OOI Lab 7 </a:t>
            </a:r>
          </a:p>
          <a:p>
            <a:pPr marL="0" indent="0">
              <a:buNone/>
            </a:pPr>
            <a:endParaRPr lang="en-US" sz="2400" dirty="0">
              <a:latin typeface="Uni Sans Regular" pitchFamily="2" charset="77"/>
            </a:endParaRPr>
          </a:p>
        </p:txBody>
      </p:sp>
      <p:sp>
        <p:nvSpPr>
          <p:cNvPr id="17" name="TextBox 16">
            <a:extLst>
              <a:ext uri="{FF2B5EF4-FFF2-40B4-BE49-F238E27FC236}">
                <a16:creationId xmlns:a16="http://schemas.microsoft.com/office/drawing/2014/main" id="{BC6AE6A5-766C-2CE0-2D83-C99F9AEF0355}"/>
              </a:ext>
            </a:extLst>
          </p:cNvPr>
          <p:cNvSpPr txBox="1"/>
          <p:nvPr/>
        </p:nvSpPr>
        <p:spPr>
          <a:xfrm>
            <a:off x="533400" y="1166490"/>
            <a:ext cx="8061959" cy="830997"/>
          </a:xfrm>
          <a:prstGeom prst="rect">
            <a:avLst/>
          </a:prstGeom>
          <a:noFill/>
        </p:spPr>
        <p:txBody>
          <a:bodyPr wrap="square" rtlCol="0">
            <a:spAutoFit/>
          </a:bodyPr>
          <a:lstStyle/>
          <a:p>
            <a:r>
              <a:rPr lang="en-US" sz="2400" cap="all" dirty="0">
                <a:latin typeface="Arial Unicode MS" panose="020B0604020202020204" pitchFamily="34" charset="-128"/>
                <a:ea typeface="Arial Unicode MS" panose="020B0604020202020204" pitchFamily="34" charset="-128"/>
                <a:cs typeface="Arial Unicode MS" panose="020B0604020202020204" pitchFamily="34" charset="-128"/>
              </a:rPr>
              <a:t>Compare &amp; contrast seasonal patterns in primary production</a:t>
            </a:r>
            <a:r>
              <a:rPr lang="en-US" sz="2400" i="1" cap="all"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cap="all" dirty="0">
                <a:latin typeface="Arial Unicode MS" panose="020B0604020202020204" pitchFamily="34" charset="-128"/>
                <a:ea typeface="Arial Unicode MS" panose="020B0604020202020204" pitchFamily="34" charset="-128"/>
                <a:cs typeface="Arial Unicode MS" panose="020B0604020202020204" pitchFamily="34" charset="-128"/>
              </a:rPr>
              <a:t>at different Latitudes</a:t>
            </a:r>
          </a:p>
        </p:txBody>
      </p:sp>
      <p:pic>
        <p:nvPicPr>
          <p:cNvPr id="3" name="Picture 2">
            <a:extLst>
              <a:ext uri="{FF2B5EF4-FFF2-40B4-BE49-F238E27FC236}">
                <a16:creationId xmlns:a16="http://schemas.microsoft.com/office/drawing/2014/main" id="{45CB3988-DB11-F6A9-6FC8-ED8183E2126F}"/>
              </a:ext>
            </a:extLst>
          </p:cNvPr>
          <p:cNvPicPr>
            <a:picLocks noChangeAspect="1"/>
          </p:cNvPicPr>
          <p:nvPr/>
        </p:nvPicPr>
        <p:blipFill>
          <a:blip r:embed="rId4"/>
          <a:stretch>
            <a:fillRect/>
          </a:stretch>
        </p:blipFill>
        <p:spPr>
          <a:xfrm>
            <a:off x="10481578" y="253150"/>
            <a:ext cx="1446896" cy="1446896"/>
          </a:xfrm>
          <a:prstGeom prst="rect">
            <a:avLst/>
          </a:prstGeom>
        </p:spPr>
      </p:pic>
      <p:pic>
        <p:nvPicPr>
          <p:cNvPr id="8" name="Picture 7" descr="A screenshot of a graph&#10;&#10;Description automatically generated">
            <a:extLst>
              <a:ext uri="{FF2B5EF4-FFF2-40B4-BE49-F238E27FC236}">
                <a16:creationId xmlns:a16="http://schemas.microsoft.com/office/drawing/2014/main" id="{C595EBE6-7E0F-EC12-DE5F-61592EF2D974}"/>
              </a:ext>
            </a:extLst>
          </p:cNvPr>
          <p:cNvPicPr>
            <a:picLocks noChangeAspect="1"/>
          </p:cNvPicPr>
          <p:nvPr/>
        </p:nvPicPr>
        <p:blipFill>
          <a:blip r:embed="rId5"/>
          <a:stretch>
            <a:fillRect/>
          </a:stretch>
        </p:blipFill>
        <p:spPr>
          <a:xfrm>
            <a:off x="6744594" y="1879736"/>
            <a:ext cx="5389346" cy="4198330"/>
          </a:xfrm>
          <a:prstGeom prst="rect">
            <a:avLst/>
          </a:prstGeom>
        </p:spPr>
      </p:pic>
    </p:spTree>
    <p:extLst>
      <p:ext uri="{BB962C8B-B14F-4D97-AF65-F5344CB8AC3E}">
        <p14:creationId xmlns:p14="http://schemas.microsoft.com/office/powerpoint/2010/main" val="3421790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E7F85-2F83-9ADC-23C4-36F4799DB6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B8DAF-94BB-188A-D0AF-D460068C06E4}"/>
              </a:ext>
            </a:extLst>
          </p:cNvPr>
          <p:cNvSpPr>
            <a:spLocks noGrp="1"/>
          </p:cNvSpPr>
          <p:nvPr>
            <p:ph type="title"/>
          </p:nvPr>
        </p:nvSpPr>
        <p:spPr>
          <a:xfrm>
            <a:off x="558797" y="-28967"/>
            <a:ext cx="10515600" cy="1325563"/>
          </a:xfrm>
        </p:spPr>
        <p:txBody>
          <a:bodyPr/>
          <a:lstStyle/>
          <a:p>
            <a:r>
              <a:rPr lang="en-US" cap="all">
                <a:latin typeface="Open Sans" panose="020B0606030504020204" pitchFamily="34" charset="0"/>
                <a:ea typeface="Open Sans" panose="020B0606030504020204" pitchFamily="34" charset="0"/>
                <a:cs typeface="Open Sans" panose="020B0606030504020204" pitchFamily="34" charset="0"/>
              </a:rPr>
              <a:t>python activity l02</a:t>
            </a:r>
          </a:p>
        </p:txBody>
      </p:sp>
      <p:sp>
        <p:nvSpPr>
          <p:cNvPr id="4" name="Rectangle 3">
            <a:extLst>
              <a:ext uri="{FF2B5EF4-FFF2-40B4-BE49-F238E27FC236}">
                <a16:creationId xmlns:a16="http://schemas.microsoft.com/office/drawing/2014/main" id="{D8D87E4D-1459-668E-270E-9C0CF8E29F38}"/>
              </a:ext>
            </a:extLst>
          </p:cNvPr>
          <p:cNvSpPr/>
          <p:nvPr/>
        </p:nvSpPr>
        <p:spPr>
          <a:xfrm>
            <a:off x="0" y="6176963"/>
            <a:ext cx="12192000" cy="68103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CDE20BB-7FF2-D125-FC1D-AA52A5E45A4F}"/>
              </a:ext>
            </a:extLst>
          </p:cNvPr>
          <p:cNvCxnSpPr>
            <a:cxnSpLocks/>
          </p:cNvCxnSpPr>
          <p:nvPr/>
        </p:nvCxnSpPr>
        <p:spPr>
          <a:xfrm>
            <a:off x="751115" y="1056100"/>
            <a:ext cx="1882140" cy="10478"/>
          </a:xfrm>
          <a:prstGeom prst="line">
            <a:avLst/>
          </a:prstGeom>
          <a:ln w="1143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white circle with a wave in it&#10;&#10;Description automatically generated">
            <a:extLst>
              <a:ext uri="{FF2B5EF4-FFF2-40B4-BE49-F238E27FC236}">
                <a16:creationId xmlns:a16="http://schemas.microsoft.com/office/drawing/2014/main" id="{A02F14D8-374F-3884-64C0-673536F501F3}"/>
              </a:ext>
            </a:extLst>
          </p:cNvPr>
          <p:cNvPicPr>
            <a:picLocks noChangeAspect="1"/>
          </p:cNvPicPr>
          <p:nvPr/>
        </p:nvPicPr>
        <p:blipFill>
          <a:blip r:embed="rId3"/>
          <a:srcRect l="20221" t="7634" r="20028" b="28748"/>
          <a:stretch/>
        </p:blipFill>
        <p:spPr>
          <a:xfrm>
            <a:off x="11556069" y="6238207"/>
            <a:ext cx="577871" cy="558544"/>
          </a:xfrm>
          <a:prstGeom prst="rect">
            <a:avLst/>
          </a:prstGeom>
        </p:spPr>
      </p:pic>
      <p:sp>
        <p:nvSpPr>
          <p:cNvPr id="10" name="Rectangle 9">
            <a:extLst>
              <a:ext uri="{FF2B5EF4-FFF2-40B4-BE49-F238E27FC236}">
                <a16:creationId xmlns:a16="http://schemas.microsoft.com/office/drawing/2014/main" id="{51F709BF-1604-5A4E-6AC7-8EBCCFD4F114}"/>
              </a:ext>
            </a:extLst>
          </p:cNvPr>
          <p:cNvSpPr/>
          <p:nvPr/>
        </p:nvSpPr>
        <p:spPr>
          <a:xfrm>
            <a:off x="7254239" y="1943696"/>
            <a:ext cx="4749071" cy="398239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905E34-0501-2D8C-E60F-2893E233DF31}"/>
              </a:ext>
            </a:extLst>
          </p:cNvPr>
          <p:cNvSpPr/>
          <p:nvPr/>
        </p:nvSpPr>
        <p:spPr>
          <a:xfrm>
            <a:off x="10406742" y="172357"/>
            <a:ext cx="1596569" cy="1608482"/>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circle with a wave in it&#10;&#10;Description automatically generated">
            <a:extLst>
              <a:ext uri="{FF2B5EF4-FFF2-40B4-BE49-F238E27FC236}">
                <a16:creationId xmlns:a16="http://schemas.microsoft.com/office/drawing/2014/main" id="{F07E806C-9573-4770-C342-055F949E454C}"/>
              </a:ext>
            </a:extLst>
          </p:cNvPr>
          <p:cNvPicPr>
            <a:picLocks noChangeAspect="1"/>
          </p:cNvPicPr>
          <p:nvPr/>
        </p:nvPicPr>
        <p:blipFill>
          <a:blip r:embed="rId3"/>
          <a:srcRect l="20221" t="7634" r="20028" b="28748"/>
          <a:stretch/>
        </p:blipFill>
        <p:spPr>
          <a:xfrm>
            <a:off x="11556069" y="6238207"/>
            <a:ext cx="577871" cy="558544"/>
          </a:xfrm>
          <a:prstGeom prst="rect">
            <a:avLst/>
          </a:prstGeom>
        </p:spPr>
      </p:pic>
      <p:sp>
        <p:nvSpPr>
          <p:cNvPr id="12" name="TextBox 11">
            <a:extLst>
              <a:ext uri="{FF2B5EF4-FFF2-40B4-BE49-F238E27FC236}">
                <a16:creationId xmlns:a16="http://schemas.microsoft.com/office/drawing/2014/main" id="{784960EB-7FEF-92CA-7CEA-62743553BFC8}"/>
              </a:ext>
            </a:extLst>
          </p:cNvPr>
          <p:cNvSpPr txBox="1"/>
          <p:nvPr/>
        </p:nvSpPr>
        <p:spPr>
          <a:xfrm>
            <a:off x="7537418" y="2427939"/>
            <a:ext cx="2869324" cy="369332"/>
          </a:xfrm>
          <a:prstGeom prst="rect">
            <a:avLst/>
          </a:prstGeom>
          <a:noFill/>
        </p:spPr>
        <p:txBody>
          <a:bodyPr wrap="square" rtlCol="0">
            <a:spAutoFit/>
          </a:bodyPr>
          <a:lstStyle/>
          <a:p>
            <a:r>
              <a:rPr lang="en-US"/>
              <a:t>Screenshot or VIDEO</a:t>
            </a:r>
          </a:p>
        </p:txBody>
      </p:sp>
      <p:sp>
        <p:nvSpPr>
          <p:cNvPr id="16" name="Content Placeholder 2">
            <a:extLst>
              <a:ext uri="{FF2B5EF4-FFF2-40B4-BE49-F238E27FC236}">
                <a16:creationId xmlns:a16="http://schemas.microsoft.com/office/drawing/2014/main" id="{30010473-3BA5-3D3D-C7BE-6708C36D4E23}"/>
              </a:ext>
            </a:extLst>
          </p:cNvPr>
          <p:cNvSpPr>
            <a:spLocks noGrp="1"/>
          </p:cNvSpPr>
          <p:nvPr>
            <p:ph idx="1"/>
          </p:nvPr>
        </p:nvSpPr>
        <p:spPr>
          <a:xfrm>
            <a:off x="558797" y="2288293"/>
            <a:ext cx="6466843" cy="3637798"/>
          </a:xfrm>
        </p:spPr>
        <p:txBody>
          <a:bodyPr>
            <a:normAutofit/>
          </a:bodyPr>
          <a:lstStyle/>
          <a:p>
            <a:pPr marL="0" indent="0">
              <a:buNone/>
            </a:pPr>
            <a:r>
              <a:rPr lang="en-US" sz="2400" cap="all"/>
              <a:t>Visualize, analyze and interpret multiple environmental datasets</a:t>
            </a:r>
          </a:p>
          <a:p>
            <a:pPr marL="0" indent="0">
              <a:buNone/>
            </a:pPr>
            <a:r>
              <a:rPr lang="en-US" sz="2400" cap="all"/>
              <a:t>Step 4</a:t>
            </a:r>
            <a:r>
              <a:rPr lang="en-US" sz="2400"/>
              <a:t>: Generate plots to explore how temperature, light and nitrate change with </a:t>
            </a:r>
            <a:r>
              <a:rPr lang="en-US" sz="2400" err="1"/>
              <a:t>chl</a:t>
            </a:r>
            <a:r>
              <a:rPr lang="en-US" sz="2400"/>
              <a:t> </a:t>
            </a:r>
            <a:r>
              <a:rPr lang="en-US" sz="2400" i="1"/>
              <a:t>a</a:t>
            </a:r>
          </a:p>
          <a:p>
            <a:pPr marL="0" indent="0">
              <a:buNone/>
            </a:pPr>
            <a:endParaRPr lang="en-US" sz="2400" cap="all"/>
          </a:p>
          <a:p>
            <a:pPr marL="0" indent="0">
              <a:buNone/>
            </a:pPr>
            <a:r>
              <a:rPr lang="en-US" sz="2400" cap="all"/>
              <a:t>Draw evidence-based conclusions about differences</a:t>
            </a:r>
          </a:p>
          <a:p>
            <a:pPr marL="0" indent="0">
              <a:buNone/>
            </a:pPr>
            <a:endParaRPr lang="en-US" sz="2400" cap="all"/>
          </a:p>
          <a:p>
            <a:pPr marL="0" indent="0">
              <a:buNone/>
            </a:pPr>
            <a:endParaRPr lang="en-US" sz="2400" cap="a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endParaRPr lang="en-US" sz="2400">
              <a:latin typeface="Uni Sans Regular" pitchFamily="2" charset="77"/>
            </a:endParaRPr>
          </a:p>
        </p:txBody>
      </p:sp>
      <p:sp>
        <p:nvSpPr>
          <p:cNvPr id="17" name="TextBox 16">
            <a:extLst>
              <a:ext uri="{FF2B5EF4-FFF2-40B4-BE49-F238E27FC236}">
                <a16:creationId xmlns:a16="http://schemas.microsoft.com/office/drawing/2014/main" id="{1487FB57-4439-B246-80FE-D552CE054707}"/>
              </a:ext>
            </a:extLst>
          </p:cNvPr>
          <p:cNvSpPr txBox="1"/>
          <p:nvPr/>
        </p:nvSpPr>
        <p:spPr>
          <a:xfrm>
            <a:off x="533400" y="1166490"/>
            <a:ext cx="8061959" cy="1200329"/>
          </a:xfrm>
          <a:prstGeom prst="rect">
            <a:avLst/>
          </a:prstGeom>
          <a:noFill/>
        </p:spPr>
        <p:txBody>
          <a:bodyPr wrap="square" rtlCol="0">
            <a:spAutoFit/>
          </a:bodyPr>
          <a:lstStyle/>
          <a:p>
            <a:r>
              <a:rPr lang="en-US" sz="2400" cap="all">
                <a:latin typeface="Arial Unicode MS" panose="020B0604020202020204" pitchFamily="34" charset="-128"/>
                <a:ea typeface="Arial Unicode MS" panose="020B0604020202020204" pitchFamily="34" charset="-128"/>
                <a:cs typeface="Arial Unicode MS" panose="020B0604020202020204" pitchFamily="34" charset="-128"/>
              </a:rPr>
              <a:t>explain differences in timing and/or magnitude of bloom between two latitudes</a:t>
            </a:r>
          </a:p>
          <a:p>
            <a:endParaRPr lang="en-US" sz="2400" cap="a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Picture 2">
            <a:extLst>
              <a:ext uri="{FF2B5EF4-FFF2-40B4-BE49-F238E27FC236}">
                <a16:creationId xmlns:a16="http://schemas.microsoft.com/office/drawing/2014/main" id="{04109C35-1F44-AC34-D088-861D6622D845}"/>
              </a:ext>
            </a:extLst>
          </p:cNvPr>
          <p:cNvPicPr>
            <a:picLocks noChangeAspect="1"/>
          </p:cNvPicPr>
          <p:nvPr/>
        </p:nvPicPr>
        <p:blipFill>
          <a:blip r:embed="rId4"/>
          <a:stretch>
            <a:fillRect/>
          </a:stretch>
        </p:blipFill>
        <p:spPr>
          <a:xfrm>
            <a:off x="10481578" y="253150"/>
            <a:ext cx="1446896" cy="1446896"/>
          </a:xfrm>
          <a:prstGeom prst="rect">
            <a:avLst/>
          </a:prstGeom>
        </p:spPr>
      </p:pic>
      <p:pic>
        <p:nvPicPr>
          <p:cNvPr id="8" name="Picture 7" descr="A graph of different colored lines&#10;&#10;Description automatically generated">
            <a:extLst>
              <a:ext uri="{FF2B5EF4-FFF2-40B4-BE49-F238E27FC236}">
                <a16:creationId xmlns:a16="http://schemas.microsoft.com/office/drawing/2014/main" id="{97171D82-5180-00B2-4DA7-843510944E5F}"/>
              </a:ext>
            </a:extLst>
          </p:cNvPr>
          <p:cNvPicPr>
            <a:picLocks noChangeAspect="1"/>
          </p:cNvPicPr>
          <p:nvPr/>
        </p:nvPicPr>
        <p:blipFill>
          <a:blip r:embed="rId5"/>
          <a:srcRect t="965"/>
          <a:stretch/>
        </p:blipFill>
        <p:spPr>
          <a:xfrm>
            <a:off x="7179403" y="1888941"/>
            <a:ext cx="4823907" cy="4293379"/>
          </a:xfrm>
          <a:prstGeom prst="rect">
            <a:avLst/>
          </a:prstGeom>
        </p:spPr>
      </p:pic>
    </p:spTree>
    <p:extLst>
      <p:ext uri="{BB962C8B-B14F-4D97-AF65-F5344CB8AC3E}">
        <p14:creationId xmlns:p14="http://schemas.microsoft.com/office/powerpoint/2010/main" val="2182653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1308A-A71E-59ED-3496-21513D1D46E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536B22B-4717-C95F-DFB2-592B0698AA67}"/>
              </a:ext>
            </a:extLst>
          </p:cNvPr>
          <p:cNvSpPr/>
          <p:nvPr/>
        </p:nvSpPr>
        <p:spPr>
          <a:xfrm>
            <a:off x="8455826" y="1680210"/>
            <a:ext cx="3650449" cy="454751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0D08AA-983C-32B7-98F6-52BD63C275EE}"/>
              </a:ext>
            </a:extLst>
          </p:cNvPr>
          <p:cNvSpPr>
            <a:spLocks noGrp="1"/>
          </p:cNvSpPr>
          <p:nvPr>
            <p:ph type="title"/>
          </p:nvPr>
        </p:nvSpPr>
        <p:spPr/>
        <p:txBody>
          <a:bodyPr/>
          <a:lstStyle/>
          <a:p>
            <a:r>
              <a:rPr lang="en-US" cap="all" dirty="0">
                <a:latin typeface="Arial Unicode MS" panose="020B0604020202020204" pitchFamily="34" charset="-128"/>
                <a:ea typeface="Arial Unicode MS" panose="020B0604020202020204" pitchFamily="34" charset="-128"/>
                <a:cs typeface="Arial Unicode MS" panose="020B0604020202020204" pitchFamily="34" charset="-128"/>
              </a:rPr>
              <a:t>Python Activities to come</a:t>
            </a:r>
          </a:p>
        </p:txBody>
      </p:sp>
      <p:sp>
        <p:nvSpPr>
          <p:cNvPr id="3" name="Content Placeholder 2">
            <a:extLst>
              <a:ext uri="{FF2B5EF4-FFF2-40B4-BE49-F238E27FC236}">
                <a16:creationId xmlns:a16="http://schemas.microsoft.com/office/drawing/2014/main" id="{1421EC0F-C317-459A-3F96-F3E67612DCE6}"/>
              </a:ext>
            </a:extLst>
          </p:cNvPr>
          <p:cNvSpPr>
            <a:spLocks noGrp="1"/>
          </p:cNvSpPr>
          <p:nvPr>
            <p:ph idx="1"/>
          </p:nvPr>
        </p:nvSpPr>
        <p:spPr>
          <a:xfrm>
            <a:off x="838200" y="1825625"/>
            <a:ext cx="6649995" cy="3657812"/>
          </a:xfrm>
        </p:spPr>
        <p:txBody>
          <a:bodyPr>
            <a:normAutofit lnSpcReduction="10000"/>
          </a:bodyPr>
          <a:lstStyle/>
          <a:p>
            <a:r>
              <a:rPr lang="en-US" dirty="0">
                <a:latin typeface="Arial Unicode MS" panose="020B0604020202020204" pitchFamily="34" charset="-128"/>
                <a:ea typeface="Arial Unicode MS" panose="020B0604020202020204" pitchFamily="34" charset="-128"/>
                <a:cs typeface="Arial Unicode MS" panose="020B0604020202020204" pitchFamily="34" charset="-128"/>
              </a:rPr>
              <a:t>Explore &amp; compare the timing &amp; magnitude of phytoplankton blooms at different locations</a:t>
            </a:r>
          </a:p>
          <a:p>
            <a:pPr lvl="1"/>
            <a:r>
              <a:rPr lang="en-US" dirty="0">
                <a:latin typeface="Arial Unicode MS" panose="020B0604020202020204" pitchFamily="34" charset="-128"/>
                <a:ea typeface="Arial Unicode MS" panose="020B0604020202020204" pitchFamily="34" charset="-128"/>
                <a:cs typeface="Arial Unicode MS" panose="020B0604020202020204" pitchFamily="34" charset="-128"/>
              </a:rPr>
              <a:t>Latitudes</a:t>
            </a:r>
          </a:p>
          <a:p>
            <a:pPr lvl="1"/>
            <a:r>
              <a:rPr lang="en-US" dirty="0">
                <a:latin typeface="Arial Unicode MS" panose="020B0604020202020204" pitchFamily="34" charset="-128"/>
                <a:ea typeface="Arial Unicode MS" panose="020B0604020202020204" pitchFamily="34" charset="-128"/>
                <a:cs typeface="Arial Unicode MS" panose="020B0604020202020204" pitchFamily="34" charset="-128"/>
              </a:rPr>
              <a:t>Onshore &amp; offshore</a:t>
            </a:r>
          </a:p>
          <a:p>
            <a:pPr marL="457200" lvl="1" indent="0">
              <a:buNone/>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dirty="0">
                <a:latin typeface="Arial Unicode MS" panose="020B0604020202020204" pitchFamily="34" charset="-128"/>
                <a:ea typeface="Arial Unicode MS" panose="020B0604020202020204" pitchFamily="34" charset="-128"/>
                <a:cs typeface="Arial Unicode MS" panose="020B0604020202020204" pitchFamily="34" charset="-128"/>
              </a:rPr>
              <a:t>Explore connection between mixed-layer depth and timing of bloom at different locations</a:t>
            </a:r>
          </a:p>
        </p:txBody>
      </p:sp>
      <p:sp>
        <p:nvSpPr>
          <p:cNvPr id="4" name="Rectangle 3">
            <a:extLst>
              <a:ext uri="{FF2B5EF4-FFF2-40B4-BE49-F238E27FC236}">
                <a16:creationId xmlns:a16="http://schemas.microsoft.com/office/drawing/2014/main" id="{8D890317-BD16-E649-AA8B-9D48245EE0D7}"/>
              </a:ext>
            </a:extLst>
          </p:cNvPr>
          <p:cNvSpPr/>
          <p:nvPr/>
        </p:nvSpPr>
        <p:spPr>
          <a:xfrm>
            <a:off x="0" y="6176963"/>
            <a:ext cx="12192000" cy="68103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E0F4604-B3BB-D5FA-FCF1-E32E856B512F}"/>
              </a:ext>
            </a:extLst>
          </p:cNvPr>
          <p:cNvCxnSpPr>
            <a:cxnSpLocks/>
          </p:cNvCxnSpPr>
          <p:nvPr/>
        </p:nvCxnSpPr>
        <p:spPr>
          <a:xfrm>
            <a:off x="838200" y="1605260"/>
            <a:ext cx="1882140" cy="10478"/>
          </a:xfrm>
          <a:prstGeom prst="line">
            <a:avLst/>
          </a:prstGeom>
          <a:ln w="1143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white circle with a wave in it&#10;&#10;Description automatically generated">
            <a:extLst>
              <a:ext uri="{FF2B5EF4-FFF2-40B4-BE49-F238E27FC236}">
                <a16:creationId xmlns:a16="http://schemas.microsoft.com/office/drawing/2014/main" id="{DD91BA34-B73A-3A18-2642-0D44639F7672}"/>
              </a:ext>
            </a:extLst>
          </p:cNvPr>
          <p:cNvPicPr>
            <a:picLocks noChangeAspect="1"/>
          </p:cNvPicPr>
          <p:nvPr/>
        </p:nvPicPr>
        <p:blipFill>
          <a:blip r:embed="rId3"/>
          <a:srcRect l="20221" t="7634" r="20028" b="28748"/>
          <a:stretch/>
        </p:blipFill>
        <p:spPr>
          <a:xfrm>
            <a:off x="11556069" y="6238207"/>
            <a:ext cx="577871" cy="558544"/>
          </a:xfrm>
          <a:prstGeom prst="rect">
            <a:avLst/>
          </a:prstGeom>
        </p:spPr>
      </p:pic>
      <p:pic>
        <p:nvPicPr>
          <p:cNvPr id="1028" name="Picture 4">
            <a:extLst>
              <a:ext uri="{FF2B5EF4-FFF2-40B4-BE49-F238E27FC236}">
                <a16:creationId xmlns:a16="http://schemas.microsoft.com/office/drawing/2014/main" id="{8326F717-6D59-397D-53FA-ED3512CA8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1906" y="1880299"/>
            <a:ext cx="2997278" cy="27045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C6FAF60-3992-7DD1-9D21-40B293D1CA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4815" y="4240046"/>
            <a:ext cx="1210257" cy="175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59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3766E-C907-8975-4904-BB46618C6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D80F6C-C584-C21C-2040-D9B27591ED7A}"/>
              </a:ext>
            </a:extLst>
          </p:cNvPr>
          <p:cNvSpPr>
            <a:spLocks noGrp="1"/>
          </p:cNvSpPr>
          <p:nvPr>
            <p:ph type="title"/>
          </p:nvPr>
        </p:nvSpPr>
        <p:spPr/>
        <p:txBody>
          <a:bodyPr/>
          <a:lstStyle/>
          <a:p>
            <a:r>
              <a:rPr lang="en-US" cap="all">
                <a:latin typeface="Arial Unicode MS" panose="020B0604020202020204" pitchFamily="34" charset="-128"/>
                <a:ea typeface="Arial Unicode MS" panose="020B0604020202020204" pitchFamily="34" charset="-128"/>
                <a:cs typeface="Arial Unicode MS" panose="020B0604020202020204" pitchFamily="34" charset="-128"/>
              </a:rPr>
              <a:t>Questions &amp; suggestions?</a:t>
            </a:r>
          </a:p>
        </p:txBody>
      </p:sp>
      <p:sp>
        <p:nvSpPr>
          <p:cNvPr id="3" name="Content Placeholder 2">
            <a:extLst>
              <a:ext uri="{FF2B5EF4-FFF2-40B4-BE49-F238E27FC236}">
                <a16:creationId xmlns:a16="http://schemas.microsoft.com/office/drawing/2014/main" id="{820A8213-9EAF-D332-67B0-69EE91FEB8B6}"/>
              </a:ext>
            </a:extLst>
          </p:cNvPr>
          <p:cNvSpPr>
            <a:spLocks noGrp="1"/>
          </p:cNvSpPr>
          <p:nvPr>
            <p:ph idx="1"/>
          </p:nvPr>
        </p:nvSpPr>
        <p:spPr>
          <a:xfrm>
            <a:off x="838200" y="1825625"/>
            <a:ext cx="8750643" cy="4351338"/>
          </a:xfrm>
        </p:spPr>
        <p:txBody>
          <a:bodyPr/>
          <a:lstStyle/>
          <a:p>
            <a:pPr marL="0" indent="0">
              <a:buNone/>
            </a:pPr>
            <a:r>
              <a:rPr lang="en-US" sz="3600" cap="all">
                <a:latin typeface="Arial Unicode MS" panose="020B0604020202020204" pitchFamily="34" charset="-128"/>
                <a:ea typeface="Arial Unicode MS" panose="020B0604020202020204" pitchFamily="34" charset="-128"/>
                <a:cs typeface="Arial Unicode MS" panose="020B0604020202020204" pitchFamily="34" charset="-128"/>
              </a:rPr>
              <a:t>Many thanks OOI DATA Labs team &amp; community</a:t>
            </a:r>
          </a:p>
          <a:p>
            <a:r>
              <a:rPr lang="en-US">
                <a:latin typeface="Arial Unicode MS" panose="020B0604020202020204" pitchFamily="34" charset="-128"/>
                <a:ea typeface="Arial Unicode MS" panose="020B0604020202020204" pitchFamily="34" charset="-128"/>
                <a:cs typeface="Arial Unicode MS" panose="020B0604020202020204" pitchFamily="34" charset="-128"/>
              </a:rPr>
              <a:t>Denise Bristol (Hillsborough Community College)</a:t>
            </a:r>
          </a:p>
          <a:p>
            <a:r>
              <a:rPr lang="en-US">
                <a:latin typeface="Arial Unicode MS" panose="020B0604020202020204" pitchFamily="34" charset="-128"/>
                <a:ea typeface="Arial Unicode MS" panose="020B0604020202020204" pitchFamily="34" charset="-128"/>
                <a:cs typeface="Arial Unicode MS" panose="020B0604020202020204" pitchFamily="34" charset="-128"/>
              </a:rPr>
              <a:t>Janice McDonnell (Rutgers University)</a:t>
            </a:r>
          </a:p>
          <a:p>
            <a:r>
              <a:rPr lang="en-US">
                <a:latin typeface="Arial Unicode MS" panose="020B0604020202020204" pitchFamily="34" charset="-128"/>
                <a:ea typeface="Arial Unicode MS" panose="020B0604020202020204" pitchFamily="34" charset="-128"/>
                <a:cs typeface="Arial Unicode MS" panose="020B0604020202020204" pitchFamily="34" charset="-128"/>
              </a:rPr>
              <a:t>Sage </a:t>
            </a:r>
            <a:r>
              <a:rPr lang="en-US" err="1">
                <a:latin typeface="Arial Unicode MS" panose="020B0604020202020204" pitchFamily="34" charset="-128"/>
                <a:ea typeface="Arial Unicode MS" panose="020B0604020202020204" pitchFamily="34" charset="-128"/>
                <a:cs typeface="Arial Unicode MS" panose="020B0604020202020204" pitchFamily="34" charset="-128"/>
              </a:rPr>
              <a:t>Lichtenwalner</a:t>
            </a:r>
            <a:r>
              <a:rPr lang="en-US">
                <a:latin typeface="Arial Unicode MS" panose="020B0604020202020204" pitchFamily="34" charset="-128"/>
                <a:ea typeface="Arial Unicode MS" panose="020B0604020202020204" pitchFamily="34" charset="-128"/>
                <a:cs typeface="Arial Unicode MS" panose="020B0604020202020204" pitchFamily="34" charset="-128"/>
              </a:rPr>
              <a:t> (Rutgers University) </a:t>
            </a:r>
          </a:p>
          <a:p>
            <a:r>
              <a:rPr lang="en-US">
                <a:latin typeface="Arial Unicode MS" panose="020B0604020202020204" pitchFamily="34" charset="-128"/>
                <a:ea typeface="Arial Unicode MS" panose="020B0604020202020204" pitchFamily="34" charset="-128"/>
                <a:cs typeface="Arial Unicode MS" panose="020B0604020202020204" pitchFamily="34" charset="-128"/>
              </a:rPr>
              <a:t>Anna Pfeiffer-Herbert (Stockton University)</a:t>
            </a:r>
          </a:p>
          <a:p>
            <a:r>
              <a:rPr lang="en-US">
                <a:latin typeface="Arial Unicode MS" panose="020B0604020202020204" pitchFamily="34" charset="-128"/>
                <a:ea typeface="Arial Unicode MS" panose="020B0604020202020204" pitchFamily="34" charset="-128"/>
                <a:cs typeface="Arial Unicode MS" panose="020B0604020202020204" pitchFamily="34" charset="-128"/>
              </a:rPr>
              <a:t>Dax Soule (Queens College) </a:t>
            </a:r>
          </a:p>
        </p:txBody>
      </p:sp>
      <p:sp>
        <p:nvSpPr>
          <p:cNvPr id="4" name="Rectangle 3">
            <a:extLst>
              <a:ext uri="{FF2B5EF4-FFF2-40B4-BE49-F238E27FC236}">
                <a16:creationId xmlns:a16="http://schemas.microsoft.com/office/drawing/2014/main" id="{82A98C9E-14A7-C82C-5106-33B2CA88D71F}"/>
              </a:ext>
            </a:extLst>
          </p:cNvPr>
          <p:cNvSpPr/>
          <p:nvPr/>
        </p:nvSpPr>
        <p:spPr>
          <a:xfrm>
            <a:off x="0" y="6176963"/>
            <a:ext cx="12192000" cy="68103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DE3A757-D491-5CDB-1AF4-1EC086199A8F}"/>
              </a:ext>
            </a:extLst>
          </p:cNvPr>
          <p:cNvCxnSpPr>
            <a:cxnSpLocks/>
          </p:cNvCxnSpPr>
          <p:nvPr/>
        </p:nvCxnSpPr>
        <p:spPr>
          <a:xfrm>
            <a:off x="838200" y="1680210"/>
            <a:ext cx="1882140" cy="10478"/>
          </a:xfrm>
          <a:prstGeom prst="line">
            <a:avLst/>
          </a:prstGeom>
          <a:ln w="1143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white circle with a wave in it&#10;&#10;Description automatically generated">
            <a:extLst>
              <a:ext uri="{FF2B5EF4-FFF2-40B4-BE49-F238E27FC236}">
                <a16:creationId xmlns:a16="http://schemas.microsoft.com/office/drawing/2014/main" id="{6CFED68A-0F1E-5024-5F89-3A5BCF34578D}"/>
              </a:ext>
            </a:extLst>
          </p:cNvPr>
          <p:cNvPicPr>
            <a:picLocks noChangeAspect="1"/>
          </p:cNvPicPr>
          <p:nvPr/>
        </p:nvPicPr>
        <p:blipFill>
          <a:blip r:embed="rId3"/>
          <a:srcRect l="20221" t="7634" r="20028" b="28748"/>
          <a:stretch/>
        </p:blipFill>
        <p:spPr>
          <a:xfrm>
            <a:off x="11556069" y="6238207"/>
            <a:ext cx="577871" cy="558544"/>
          </a:xfrm>
          <a:prstGeom prst="rect">
            <a:avLst/>
          </a:prstGeom>
        </p:spPr>
      </p:pic>
    </p:spTree>
    <p:extLst>
      <p:ext uri="{BB962C8B-B14F-4D97-AF65-F5344CB8AC3E}">
        <p14:creationId xmlns:p14="http://schemas.microsoft.com/office/powerpoint/2010/main" val="1774567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E8809-CC04-D789-5639-84E2DE13A1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15251-3150-BB69-A0E4-1A9691FD92DE}"/>
              </a:ext>
            </a:extLst>
          </p:cNvPr>
          <p:cNvSpPr>
            <a:spLocks noGrp="1"/>
          </p:cNvSpPr>
          <p:nvPr>
            <p:ph type="title"/>
          </p:nvPr>
        </p:nvSpPr>
        <p:spPr/>
        <p:txBody>
          <a:bodyPr/>
          <a:lstStyle/>
          <a:p>
            <a:r>
              <a:rPr lang="en-US" cap="all" dirty="0">
                <a:latin typeface="Arial Unicode MS" panose="020B0604020202020204" pitchFamily="34" charset="-128"/>
                <a:ea typeface="Arial Unicode MS" panose="020B0604020202020204" pitchFamily="34" charset="-128"/>
                <a:cs typeface="Arial Unicode MS" panose="020B0604020202020204" pitchFamily="34" charset="-128"/>
              </a:rPr>
              <a:t>Why Data Literacy Matters</a:t>
            </a:r>
          </a:p>
        </p:txBody>
      </p:sp>
      <p:sp>
        <p:nvSpPr>
          <p:cNvPr id="3" name="Content Placeholder 2">
            <a:extLst>
              <a:ext uri="{FF2B5EF4-FFF2-40B4-BE49-F238E27FC236}">
                <a16:creationId xmlns:a16="http://schemas.microsoft.com/office/drawing/2014/main" id="{BBDFA6A2-CF2E-FD11-8F12-CBF60E4AD026}"/>
              </a:ext>
            </a:extLst>
          </p:cNvPr>
          <p:cNvSpPr>
            <a:spLocks noGrp="1"/>
          </p:cNvSpPr>
          <p:nvPr>
            <p:ph idx="1"/>
          </p:nvPr>
        </p:nvSpPr>
        <p:spPr>
          <a:xfrm>
            <a:off x="838200" y="1900744"/>
            <a:ext cx="10515600" cy="1652993"/>
          </a:xfrm>
        </p:spPr>
        <p:txBody>
          <a:bodyPr>
            <a:normAutofit/>
          </a:bodyPr>
          <a:lstStyle/>
          <a:p>
            <a:r>
              <a:rPr lang="en-US" dirty="0">
                <a:latin typeface="Arial Unicode MS" panose="020B0604020202020204" pitchFamily="34" charset="-128"/>
                <a:ea typeface="Arial Unicode MS" panose="020B0604020202020204" pitchFamily="34" charset="-128"/>
                <a:cs typeface="Arial Unicode MS" panose="020B0604020202020204" pitchFamily="34" charset="-128"/>
              </a:rPr>
              <a:t>The oceans are changing rapidly</a:t>
            </a:r>
          </a:p>
          <a:p>
            <a:r>
              <a:rPr lang="en-US" dirty="0">
                <a:latin typeface="Arial Unicode MS" panose="020B0604020202020204" pitchFamily="34" charset="-128"/>
                <a:ea typeface="Arial Unicode MS" panose="020B0604020202020204" pitchFamily="34" charset="-128"/>
                <a:cs typeface="Arial Unicode MS" panose="020B0604020202020204" pitchFamily="34" charset="-128"/>
              </a:rPr>
              <a:t>Understanding these changes requires strong data literacy skills </a:t>
            </a:r>
          </a:p>
        </p:txBody>
      </p:sp>
      <p:sp>
        <p:nvSpPr>
          <p:cNvPr id="4" name="Rectangle 3">
            <a:extLst>
              <a:ext uri="{FF2B5EF4-FFF2-40B4-BE49-F238E27FC236}">
                <a16:creationId xmlns:a16="http://schemas.microsoft.com/office/drawing/2014/main" id="{B4105959-509A-A4A6-6E91-275472059E09}"/>
              </a:ext>
            </a:extLst>
          </p:cNvPr>
          <p:cNvSpPr/>
          <p:nvPr/>
        </p:nvSpPr>
        <p:spPr>
          <a:xfrm>
            <a:off x="0" y="6176963"/>
            <a:ext cx="12192000" cy="68103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B6EF5F9-0B1C-98DF-B855-93C83EE1426F}"/>
              </a:ext>
            </a:extLst>
          </p:cNvPr>
          <p:cNvCxnSpPr>
            <a:cxnSpLocks/>
          </p:cNvCxnSpPr>
          <p:nvPr/>
        </p:nvCxnSpPr>
        <p:spPr>
          <a:xfrm>
            <a:off x="838200" y="1680210"/>
            <a:ext cx="1882140" cy="10478"/>
          </a:xfrm>
          <a:prstGeom prst="line">
            <a:avLst/>
          </a:prstGeom>
          <a:ln w="1143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white circle with a wave in it&#10;&#10;Description automatically generated">
            <a:extLst>
              <a:ext uri="{FF2B5EF4-FFF2-40B4-BE49-F238E27FC236}">
                <a16:creationId xmlns:a16="http://schemas.microsoft.com/office/drawing/2014/main" id="{6B926542-D460-53A6-AE17-1A531B6605C5}"/>
              </a:ext>
            </a:extLst>
          </p:cNvPr>
          <p:cNvPicPr>
            <a:picLocks noChangeAspect="1"/>
          </p:cNvPicPr>
          <p:nvPr/>
        </p:nvPicPr>
        <p:blipFill>
          <a:blip r:embed="rId3"/>
          <a:srcRect l="20221" t="7634" r="20028" b="28748"/>
          <a:stretch/>
        </p:blipFill>
        <p:spPr>
          <a:xfrm>
            <a:off x="11556069" y="6238207"/>
            <a:ext cx="577871" cy="558544"/>
          </a:xfrm>
          <a:prstGeom prst="rect">
            <a:avLst/>
          </a:prstGeom>
        </p:spPr>
      </p:pic>
      <p:grpSp>
        <p:nvGrpSpPr>
          <p:cNvPr id="16" name="Group 15">
            <a:extLst>
              <a:ext uri="{FF2B5EF4-FFF2-40B4-BE49-F238E27FC236}">
                <a16:creationId xmlns:a16="http://schemas.microsoft.com/office/drawing/2014/main" id="{2AD42D43-C889-E947-6240-C975F209F076}"/>
              </a:ext>
            </a:extLst>
          </p:cNvPr>
          <p:cNvGrpSpPr/>
          <p:nvPr/>
        </p:nvGrpSpPr>
        <p:grpSpPr>
          <a:xfrm>
            <a:off x="1326312" y="3289815"/>
            <a:ext cx="1372464" cy="1324428"/>
            <a:chOff x="1381395" y="4263390"/>
            <a:chExt cx="914400" cy="914400"/>
          </a:xfrm>
        </p:grpSpPr>
        <p:sp>
          <p:nvSpPr>
            <p:cNvPr id="13" name="Rectangle 12">
              <a:extLst>
                <a:ext uri="{FF2B5EF4-FFF2-40B4-BE49-F238E27FC236}">
                  <a16:creationId xmlns:a16="http://schemas.microsoft.com/office/drawing/2014/main" id="{7F758F56-737E-3041-C3DA-7B4C7DCF10EE}"/>
                </a:ext>
              </a:extLst>
            </p:cNvPr>
            <p:cNvSpPr/>
            <p:nvPr/>
          </p:nvSpPr>
          <p:spPr>
            <a:xfrm>
              <a:off x="1381395" y="4263390"/>
              <a:ext cx="914400" cy="9144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Server with solid fill">
              <a:extLst>
                <a:ext uri="{FF2B5EF4-FFF2-40B4-BE49-F238E27FC236}">
                  <a16:creationId xmlns:a16="http://schemas.microsoft.com/office/drawing/2014/main" id="{D954C631-8CB2-1E54-A96D-39425187D1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1395" y="4263390"/>
              <a:ext cx="914400" cy="914400"/>
            </a:xfrm>
            <a:prstGeom prst="rect">
              <a:avLst/>
            </a:prstGeom>
          </p:spPr>
        </p:pic>
      </p:grpSp>
      <p:grpSp>
        <p:nvGrpSpPr>
          <p:cNvPr id="18" name="Group 17">
            <a:extLst>
              <a:ext uri="{FF2B5EF4-FFF2-40B4-BE49-F238E27FC236}">
                <a16:creationId xmlns:a16="http://schemas.microsoft.com/office/drawing/2014/main" id="{C44883F7-03A8-14BA-7D6C-7691DC0558E4}"/>
              </a:ext>
            </a:extLst>
          </p:cNvPr>
          <p:cNvGrpSpPr/>
          <p:nvPr/>
        </p:nvGrpSpPr>
        <p:grpSpPr>
          <a:xfrm>
            <a:off x="9493224" y="3270809"/>
            <a:ext cx="1372464" cy="1385820"/>
            <a:chOff x="7787550" y="4263390"/>
            <a:chExt cx="914400" cy="956786"/>
          </a:xfrm>
        </p:grpSpPr>
        <p:sp>
          <p:nvSpPr>
            <p:cNvPr id="14" name="Rectangle 13">
              <a:extLst>
                <a:ext uri="{FF2B5EF4-FFF2-40B4-BE49-F238E27FC236}">
                  <a16:creationId xmlns:a16="http://schemas.microsoft.com/office/drawing/2014/main" id="{A1F0AB60-FBD1-D994-2131-C4433318F1E9}"/>
                </a:ext>
              </a:extLst>
            </p:cNvPr>
            <p:cNvSpPr/>
            <p:nvPr/>
          </p:nvSpPr>
          <p:spPr>
            <a:xfrm>
              <a:off x="7787550" y="4305776"/>
              <a:ext cx="914400" cy="9144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Alarm clock with solid fill">
              <a:extLst>
                <a:ext uri="{FF2B5EF4-FFF2-40B4-BE49-F238E27FC236}">
                  <a16:creationId xmlns:a16="http://schemas.microsoft.com/office/drawing/2014/main" id="{44E07F3E-3F09-5C91-5C3F-6E17FB1A48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87550" y="4263390"/>
              <a:ext cx="914400" cy="914400"/>
            </a:xfrm>
            <a:prstGeom prst="rect">
              <a:avLst/>
            </a:prstGeom>
          </p:spPr>
        </p:pic>
      </p:grpSp>
      <p:grpSp>
        <p:nvGrpSpPr>
          <p:cNvPr id="17" name="Group 16">
            <a:extLst>
              <a:ext uri="{FF2B5EF4-FFF2-40B4-BE49-F238E27FC236}">
                <a16:creationId xmlns:a16="http://schemas.microsoft.com/office/drawing/2014/main" id="{434B453B-FE04-2B09-5156-9C2ADEB5FEBA}"/>
              </a:ext>
            </a:extLst>
          </p:cNvPr>
          <p:cNvGrpSpPr/>
          <p:nvPr/>
        </p:nvGrpSpPr>
        <p:grpSpPr>
          <a:xfrm>
            <a:off x="5409768" y="3270809"/>
            <a:ext cx="1372464" cy="1385820"/>
            <a:chOff x="4605927" y="4263390"/>
            <a:chExt cx="914400" cy="956786"/>
          </a:xfrm>
        </p:grpSpPr>
        <p:sp>
          <p:nvSpPr>
            <p:cNvPr id="15" name="Rectangle 14">
              <a:extLst>
                <a:ext uri="{FF2B5EF4-FFF2-40B4-BE49-F238E27FC236}">
                  <a16:creationId xmlns:a16="http://schemas.microsoft.com/office/drawing/2014/main" id="{B070405D-73BD-20FC-AFA1-CD9334A3CB70}"/>
                </a:ext>
              </a:extLst>
            </p:cNvPr>
            <p:cNvSpPr/>
            <p:nvPr/>
          </p:nvSpPr>
          <p:spPr>
            <a:xfrm>
              <a:off x="4605927" y="4305776"/>
              <a:ext cx="914400" cy="9144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Wave with solid fill">
              <a:extLst>
                <a:ext uri="{FF2B5EF4-FFF2-40B4-BE49-F238E27FC236}">
                  <a16:creationId xmlns:a16="http://schemas.microsoft.com/office/drawing/2014/main" id="{0F84F305-323D-86CB-5354-51952B61F0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05927" y="4263390"/>
              <a:ext cx="914400" cy="914400"/>
            </a:xfrm>
            <a:prstGeom prst="rect">
              <a:avLst/>
            </a:prstGeom>
          </p:spPr>
        </p:pic>
      </p:grpSp>
      <p:sp>
        <p:nvSpPr>
          <p:cNvPr id="19" name="TextBox 18">
            <a:extLst>
              <a:ext uri="{FF2B5EF4-FFF2-40B4-BE49-F238E27FC236}">
                <a16:creationId xmlns:a16="http://schemas.microsoft.com/office/drawing/2014/main" id="{00BC35B3-7AA2-A627-F519-36DDADEFB107}"/>
              </a:ext>
            </a:extLst>
          </p:cNvPr>
          <p:cNvSpPr txBox="1"/>
          <p:nvPr/>
        </p:nvSpPr>
        <p:spPr>
          <a:xfrm>
            <a:off x="495191" y="4656629"/>
            <a:ext cx="3034706" cy="1015663"/>
          </a:xfrm>
          <a:prstGeom prst="rect">
            <a:avLst/>
          </a:prstGeom>
          <a:noFill/>
        </p:spPr>
        <p:txBody>
          <a:bodyPr wrap="square" rtlCol="0">
            <a:spAutoFit/>
          </a:bodyPr>
          <a:lstStyle/>
          <a:p>
            <a:pPr algn="ctr"/>
            <a:r>
              <a:rPr lang="en-US" sz="2000" cap="small">
                <a:effectLst/>
                <a:latin typeface="Arial Unicode MS" panose="020B0604020202020204" pitchFamily="34" charset="-128"/>
                <a:ea typeface="Arial Unicode MS" panose="020B0604020202020204" pitchFamily="34" charset="-128"/>
                <a:cs typeface="Arial Unicode MS" panose="020B0604020202020204" pitchFamily="34" charset="-128"/>
              </a:rPr>
              <a:t>Essential for analyzing large, complex datasets</a:t>
            </a:r>
          </a:p>
        </p:txBody>
      </p:sp>
      <p:sp>
        <p:nvSpPr>
          <p:cNvPr id="20" name="TextBox 19">
            <a:extLst>
              <a:ext uri="{FF2B5EF4-FFF2-40B4-BE49-F238E27FC236}">
                <a16:creationId xmlns:a16="http://schemas.microsoft.com/office/drawing/2014/main" id="{63EF394E-AC85-67BB-7435-05B1ABC7FB4C}"/>
              </a:ext>
            </a:extLst>
          </p:cNvPr>
          <p:cNvSpPr txBox="1"/>
          <p:nvPr/>
        </p:nvSpPr>
        <p:spPr>
          <a:xfrm>
            <a:off x="4674236" y="4656629"/>
            <a:ext cx="3034706" cy="1323439"/>
          </a:xfrm>
          <a:prstGeom prst="rect">
            <a:avLst/>
          </a:prstGeom>
          <a:noFill/>
        </p:spPr>
        <p:txBody>
          <a:bodyPr wrap="square" rtlCol="0">
            <a:spAutoFit/>
          </a:bodyPr>
          <a:lstStyle/>
          <a:p>
            <a:pPr algn="ctr"/>
            <a:r>
              <a:rPr lang="en-US" sz="2000" cap="small">
                <a:effectLst/>
                <a:latin typeface="Arial Unicode MS" panose="020B0604020202020204" pitchFamily="34" charset="-128"/>
                <a:ea typeface="Arial Unicode MS" panose="020B0604020202020204" pitchFamily="34" charset="-128"/>
                <a:cs typeface="Arial Unicode MS" panose="020B0604020202020204" pitchFamily="34" charset="-128"/>
              </a:rPr>
              <a:t>Critical thinking to understand &amp; address environmental challenges </a:t>
            </a:r>
          </a:p>
        </p:txBody>
      </p:sp>
      <p:sp>
        <p:nvSpPr>
          <p:cNvPr id="21" name="TextBox 20">
            <a:extLst>
              <a:ext uri="{FF2B5EF4-FFF2-40B4-BE49-F238E27FC236}">
                <a16:creationId xmlns:a16="http://schemas.microsoft.com/office/drawing/2014/main" id="{2519809B-BA41-4B1F-DDE4-2A27D124356B}"/>
              </a:ext>
            </a:extLst>
          </p:cNvPr>
          <p:cNvSpPr txBox="1"/>
          <p:nvPr/>
        </p:nvSpPr>
        <p:spPr>
          <a:xfrm>
            <a:off x="8400847" y="4656629"/>
            <a:ext cx="3457774" cy="1015663"/>
          </a:xfrm>
          <a:prstGeom prst="rect">
            <a:avLst/>
          </a:prstGeom>
          <a:noFill/>
        </p:spPr>
        <p:txBody>
          <a:bodyPr wrap="square" rtlCol="0">
            <a:spAutoFit/>
          </a:bodyPr>
          <a:lstStyle/>
          <a:p>
            <a:pPr algn="ctr"/>
            <a:r>
              <a:rPr lang="en-US" sz="2000" cap="small">
                <a:effectLst/>
                <a:latin typeface="Arial Unicode MS" panose="020B0604020202020204" pitchFamily="34" charset="-128"/>
                <a:ea typeface="Arial Unicode MS" panose="020B0604020202020204" pitchFamily="34" charset="-128"/>
                <a:cs typeface="Arial Unicode MS" panose="020B0604020202020204" pitchFamily="34" charset="-128"/>
              </a:rPr>
              <a:t>Enhances career readiness in aquatic sciences</a:t>
            </a:r>
          </a:p>
        </p:txBody>
      </p:sp>
    </p:spTree>
    <p:extLst>
      <p:ext uri="{BB962C8B-B14F-4D97-AF65-F5344CB8AC3E}">
        <p14:creationId xmlns:p14="http://schemas.microsoft.com/office/powerpoint/2010/main" val="387986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6FE83-53DE-E3E7-1988-FA23844C8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548797-5151-AB0B-309E-D605F4B65625}"/>
              </a:ext>
            </a:extLst>
          </p:cNvPr>
          <p:cNvSpPr>
            <a:spLocks noGrp="1"/>
          </p:cNvSpPr>
          <p:nvPr>
            <p:ph type="title"/>
          </p:nvPr>
        </p:nvSpPr>
        <p:spPr/>
        <p:txBody>
          <a:bodyPr/>
          <a:lstStyle/>
          <a:p>
            <a:r>
              <a:rPr lang="en-US" cap="all">
                <a:latin typeface="Arial Unicode MS" panose="020B0604020202020204" pitchFamily="34" charset="-128"/>
                <a:ea typeface="Arial Unicode MS" panose="020B0604020202020204" pitchFamily="34" charset="-128"/>
                <a:cs typeface="Arial Unicode MS" panose="020B0604020202020204" pitchFamily="34" charset="-128"/>
              </a:rPr>
              <a:t>The </a:t>
            </a:r>
            <a:r>
              <a:rPr lang="en-US" cap="all" err="1">
                <a:latin typeface="Arial Unicode MS" panose="020B0604020202020204" pitchFamily="34" charset="-128"/>
                <a:ea typeface="Arial Unicode MS" panose="020B0604020202020204" pitchFamily="34" charset="-128"/>
                <a:cs typeface="Arial Unicode MS" panose="020B0604020202020204" pitchFamily="34" charset="-128"/>
              </a:rPr>
              <a:t>ooi</a:t>
            </a:r>
            <a:r>
              <a:rPr lang="en-US" cap="all">
                <a:latin typeface="Arial Unicode MS" panose="020B0604020202020204" pitchFamily="34" charset="-128"/>
                <a:ea typeface="Arial Unicode MS" panose="020B0604020202020204" pitchFamily="34" charset="-128"/>
                <a:cs typeface="Arial Unicode MS" panose="020B0604020202020204" pitchFamily="34" charset="-128"/>
              </a:rPr>
              <a:t> education opportunity</a:t>
            </a:r>
          </a:p>
        </p:txBody>
      </p:sp>
      <p:sp>
        <p:nvSpPr>
          <p:cNvPr id="3" name="Content Placeholder 2">
            <a:extLst>
              <a:ext uri="{FF2B5EF4-FFF2-40B4-BE49-F238E27FC236}">
                <a16:creationId xmlns:a16="http://schemas.microsoft.com/office/drawing/2014/main" id="{A53CF3CC-BF44-0E85-9FDB-72CF7110DE00}"/>
              </a:ext>
            </a:extLst>
          </p:cNvPr>
          <p:cNvSpPr>
            <a:spLocks noGrp="1"/>
          </p:cNvSpPr>
          <p:nvPr>
            <p:ph idx="1"/>
          </p:nvPr>
        </p:nvSpPr>
        <p:spPr>
          <a:xfrm>
            <a:off x="838200" y="1825625"/>
            <a:ext cx="10515600" cy="1763395"/>
          </a:xfrm>
        </p:spPr>
        <p:txBody>
          <a:bodyPr/>
          <a:lstStyle/>
          <a:p>
            <a:pPr marL="0" indent="0">
              <a:buNone/>
            </a:pPr>
            <a:r>
              <a:rPr lang="en-US">
                <a:latin typeface="Arial Unicode MS" panose="020B0604020202020204" pitchFamily="34" charset="-128"/>
                <a:ea typeface="Arial Unicode MS" panose="020B0604020202020204" pitchFamily="34" charset="-128"/>
                <a:cs typeface="Arial Unicode MS" panose="020B0604020202020204" pitchFamily="34" charset="-128"/>
              </a:rPr>
              <a:t>The Ocean Observatories Initiative (OOI) provides a valuable resource for </a:t>
            </a:r>
            <a:r>
              <a:rPr lang="en-US" b="1">
                <a:latin typeface="Arial Unicode MS" panose="020B0604020202020204" pitchFamily="34" charset="-128"/>
                <a:ea typeface="Arial Unicode MS" panose="020B0604020202020204" pitchFamily="34" charset="-128"/>
                <a:cs typeface="Arial Unicode MS" panose="020B0604020202020204" pitchFamily="34" charset="-128"/>
              </a:rPr>
              <a:t>authentic oceanographic data</a:t>
            </a:r>
            <a:r>
              <a:rPr lang="en-US">
                <a:latin typeface="Arial Unicode MS" panose="020B0604020202020204" pitchFamily="34" charset="-128"/>
                <a:ea typeface="Arial Unicode MS" panose="020B0604020202020204" pitchFamily="34" charset="-128"/>
                <a:cs typeface="Arial Unicode MS" panose="020B0604020202020204" pitchFamily="34" charset="-128"/>
              </a:rPr>
              <a:t> that can be leveraged for educational purposes &amp; as an </a:t>
            </a:r>
            <a:r>
              <a:rPr lang="en-US" b="1">
                <a:latin typeface="Arial Unicode MS" panose="020B0604020202020204" pitchFamily="34" charset="-128"/>
                <a:ea typeface="Arial Unicode MS" panose="020B0604020202020204" pitchFamily="34" charset="-128"/>
                <a:cs typeface="Arial Unicode MS" panose="020B0604020202020204" pitchFamily="34" charset="-128"/>
              </a:rPr>
              <a:t>onramp to data literacy </a:t>
            </a:r>
          </a:p>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Rectangle 3">
            <a:extLst>
              <a:ext uri="{FF2B5EF4-FFF2-40B4-BE49-F238E27FC236}">
                <a16:creationId xmlns:a16="http://schemas.microsoft.com/office/drawing/2014/main" id="{88F2C8D5-CB1F-3200-EC86-31271F8F1871}"/>
              </a:ext>
            </a:extLst>
          </p:cNvPr>
          <p:cNvSpPr/>
          <p:nvPr/>
        </p:nvSpPr>
        <p:spPr>
          <a:xfrm>
            <a:off x="0" y="6176963"/>
            <a:ext cx="12192000" cy="68103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B12F3E1-672C-7B26-DE01-FA4FA0C89D3E}"/>
              </a:ext>
            </a:extLst>
          </p:cNvPr>
          <p:cNvCxnSpPr>
            <a:cxnSpLocks/>
          </p:cNvCxnSpPr>
          <p:nvPr/>
        </p:nvCxnSpPr>
        <p:spPr>
          <a:xfrm>
            <a:off x="838200" y="1680210"/>
            <a:ext cx="1882140" cy="10478"/>
          </a:xfrm>
          <a:prstGeom prst="line">
            <a:avLst/>
          </a:prstGeom>
          <a:ln w="1143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white circle with a wave in it&#10;&#10;Description automatically generated">
            <a:extLst>
              <a:ext uri="{FF2B5EF4-FFF2-40B4-BE49-F238E27FC236}">
                <a16:creationId xmlns:a16="http://schemas.microsoft.com/office/drawing/2014/main" id="{EE6CB13E-A0E6-4BD2-BCB2-BDBF01DA0011}"/>
              </a:ext>
            </a:extLst>
          </p:cNvPr>
          <p:cNvPicPr>
            <a:picLocks noChangeAspect="1"/>
          </p:cNvPicPr>
          <p:nvPr/>
        </p:nvPicPr>
        <p:blipFill>
          <a:blip r:embed="rId3"/>
          <a:srcRect l="20221" t="7634" r="20028" b="28748"/>
          <a:stretch/>
        </p:blipFill>
        <p:spPr>
          <a:xfrm>
            <a:off x="11556069" y="6238207"/>
            <a:ext cx="577871" cy="558544"/>
          </a:xfrm>
          <a:prstGeom prst="rect">
            <a:avLst/>
          </a:prstGeom>
        </p:spPr>
      </p:pic>
      <p:sp>
        <p:nvSpPr>
          <p:cNvPr id="7" name="TextBox 6">
            <a:extLst>
              <a:ext uri="{FF2B5EF4-FFF2-40B4-BE49-F238E27FC236}">
                <a16:creationId xmlns:a16="http://schemas.microsoft.com/office/drawing/2014/main" id="{9F4FB4DC-45AC-0C92-BD7D-F65FA8CCBFA4}"/>
              </a:ext>
            </a:extLst>
          </p:cNvPr>
          <p:cNvSpPr txBox="1"/>
          <p:nvPr/>
        </p:nvSpPr>
        <p:spPr>
          <a:xfrm>
            <a:off x="838200" y="5314950"/>
            <a:ext cx="2068670" cy="707886"/>
          </a:xfrm>
          <a:prstGeom prst="rect">
            <a:avLst/>
          </a:prstGeom>
          <a:noFill/>
        </p:spPr>
        <p:txBody>
          <a:bodyPr wrap="square" rtlCol="0">
            <a:spAutoFit/>
          </a:bodyPr>
          <a:lstStyle/>
          <a:p>
            <a:pPr algn="ctr"/>
            <a:r>
              <a:rPr lang="en-US" sz="2000" cap="small">
                <a:effectLst/>
                <a:latin typeface="Arial Unicode MS" panose="020B0604020202020204" pitchFamily="34" charset="-128"/>
                <a:ea typeface="Arial Unicode MS" panose="020B0604020202020204" pitchFamily="34" charset="-128"/>
                <a:cs typeface="Arial Unicode MS" panose="020B0604020202020204" pitchFamily="34" charset="-128"/>
              </a:rPr>
              <a:t>Authentic Data Source</a:t>
            </a:r>
          </a:p>
        </p:txBody>
      </p:sp>
      <p:sp>
        <p:nvSpPr>
          <p:cNvPr id="8" name="TextBox 7">
            <a:extLst>
              <a:ext uri="{FF2B5EF4-FFF2-40B4-BE49-F238E27FC236}">
                <a16:creationId xmlns:a16="http://schemas.microsoft.com/office/drawing/2014/main" id="{99ABE751-769E-38D7-48EF-792E0C5DEAC5}"/>
              </a:ext>
            </a:extLst>
          </p:cNvPr>
          <p:cNvSpPr txBox="1"/>
          <p:nvPr/>
        </p:nvSpPr>
        <p:spPr>
          <a:xfrm>
            <a:off x="3269548" y="5314949"/>
            <a:ext cx="3034706" cy="707886"/>
          </a:xfrm>
          <a:prstGeom prst="rect">
            <a:avLst/>
          </a:prstGeom>
          <a:noFill/>
        </p:spPr>
        <p:txBody>
          <a:bodyPr wrap="square" rtlCol="0">
            <a:spAutoFit/>
          </a:bodyPr>
          <a:lstStyle/>
          <a:p>
            <a:pPr algn="ctr"/>
            <a:r>
              <a:rPr lang="en-US" sz="2000" cap="small">
                <a:effectLst/>
                <a:latin typeface="Arial Unicode MS" panose="020B0604020202020204" pitchFamily="34" charset="-128"/>
                <a:ea typeface="Arial Unicode MS" panose="020B0604020202020204" pitchFamily="34" charset="-128"/>
                <a:cs typeface="Arial Unicode MS" panose="020B0604020202020204" pitchFamily="34" charset="-128"/>
              </a:rPr>
              <a:t>Real-World Complexity</a:t>
            </a:r>
          </a:p>
        </p:txBody>
      </p:sp>
      <p:sp>
        <p:nvSpPr>
          <p:cNvPr id="9" name="TextBox 8">
            <a:extLst>
              <a:ext uri="{FF2B5EF4-FFF2-40B4-BE49-F238E27FC236}">
                <a16:creationId xmlns:a16="http://schemas.microsoft.com/office/drawing/2014/main" id="{20F15A21-202D-2690-0D50-79E3746DC98B}"/>
              </a:ext>
            </a:extLst>
          </p:cNvPr>
          <p:cNvSpPr txBox="1"/>
          <p:nvPr/>
        </p:nvSpPr>
        <p:spPr>
          <a:xfrm>
            <a:off x="6362132" y="5314950"/>
            <a:ext cx="2282030" cy="707886"/>
          </a:xfrm>
          <a:prstGeom prst="rect">
            <a:avLst/>
          </a:prstGeom>
          <a:noFill/>
        </p:spPr>
        <p:txBody>
          <a:bodyPr wrap="square" rtlCol="0">
            <a:spAutoFit/>
          </a:bodyPr>
          <a:lstStyle/>
          <a:p>
            <a:pPr algn="ctr"/>
            <a:r>
              <a:rPr lang="en-US" sz="2000" cap="small">
                <a:effectLst/>
                <a:latin typeface="Arial Unicode MS" panose="020B0604020202020204" pitchFamily="34" charset="-128"/>
                <a:ea typeface="Arial Unicode MS" panose="020B0604020202020204" pitchFamily="34" charset="-128"/>
                <a:cs typeface="Arial Unicode MS" panose="020B0604020202020204" pitchFamily="34" charset="-128"/>
              </a:rPr>
              <a:t>OOI Data Lab Manual </a:t>
            </a:r>
          </a:p>
        </p:txBody>
      </p:sp>
      <p:sp>
        <p:nvSpPr>
          <p:cNvPr id="11" name="TextBox 10">
            <a:extLst>
              <a:ext uri="{FF2B5EF4-FFF2-40B4-BE49-F238E27FC236}">
                <a16:creationId xmlns:a16="http://schemas.microsoft.com/office/drawing/2014/main" id="{CB2C2F92-7C27-1B3B-C673-3C85B9F1457B}"/>
              </a:ext>
            </a:extLst>
          </p:cNvPr>
          <p:cNvSpPr txBox="1"/>
          <p:nvPr/>
        </p:nvSpPr>
        <p:spPr>
          <a:xfrm>
            <a:off x="9041290" y="5314949"/>
            <a:ext cx="2282030" cy="707886"/>
          </a:xfrm>
          <a:prstGeom prst="rect">
            <a:avLst/>
          </a:prstGeom>
          <a:noFill/>
        </p:spPr>
        <p:txBody>
          <a:bodyPr wrap="square" rtlCol="0">
            <a:spAutoFit/>
          </a:bodyPr>
          <a:lstStyle/>
          <a:p>
            <a:pPr algn="ctr"/>
            <a:r>
              <a:rPr lang="en-US" sz="2000" cap="small">
                <a:effectLst/>
                <a:latin typeface="Arial Unicode MS" panose="020B0604020202020204" pitchFamily="34" charset="-128"/>
                <a:ea typeface="Arial Unicode MS" panose="020B0604020202020204" pitchFamily="34" charset="-128"/>
                <a:cs typeface="Arial Unicode MS" panose="020B0604020202020204" pitchFamily="34" charset="-128"/>
              </a:rPr>
              <a:t>Foundation for Python Activities</a:t>
            </a:r>
          </a:p>
        </p:txBody>
      </p:sp>
      <p:sp>
        <p:nvSpPr>
          <p:cNvPr id="13" name="Rectangle 12">
            <a:extLst>
              <a:ext uri="{FF2B5EF4-FFF2-40B4-BE49-F238E27FC236}">
                <a16:creationId xmlns:a16="http://schemas.microsoft.com/office/drawing/2014/main" id="{53518845-BD5C-0BA5-ABF0-44DBE90E1821}"/>
              </a:ext>
            </a:extLst>
          </p:cNvPr>
          <p:cNvSpPr/>
          <p:nvPr/>
        </p:nvSpPr>
        <p:spPr>
          <a:xfrm>
            <a:off x="1468016" y="3914775"/>
            <a:ext cx="1258635" cy="1254531"/>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0CC7038-457F-FDE4-F0E0-D1ECD6315563}"/>
              </a:ext>
            </a:extLst>
          </p:cNvPr>
          <p:cNvSpPr/>
          <p:nvPr/>
        </p:nvSpPr>
        <p:spPr>
          <a:xfrm>
            <a:off x="4155720" y="3914775"/>
            <a:ext cx="1258635" cy="1254531"/>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50B4DD9-1240-CAD8-C37C-E69AA59D73D6}"/>
              </a:ext>
            </a:extLst>
          </p:cNvPr>
          <p:cNvSpPr/>
          <p:nvPr/>
        </p:nvSpPr>
        <p:spPr>
          <a:xfrm>
            <a:off x="6834222" y="3914775"/>
            <a:ext cx="1258635" cy="1254531"/>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191A54-5E3D-AD98-0E5E-8C89AB63A24D}"/>
              </a:ext>
            </a:extLst>
          </p:cNvPr>
          <p:cNvSpPr/>
          <p:nvPr/>
        </p:nvSpPr>
        <p:spPr>
          <a:xfrm>
            <a:off x="9476206" y="3914775"/>
            <a:ext cx="1258635" cy="1254531"/>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Web design with solid fill">
            <a:extLst>
              <a:ext uri="{FF2B5EF4-FFF2-40B4-BE49-F238E27FC236}">
                <a16:creationId xmlns:a16="http://schemas.microsoft.com/office/drawing/2014/main" id="{B1458A31-425A-A5D7-6D56-37500F457F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76206" y="3878577"/>
            <a:ext cx="1247777" cy="1247777"/>
          </a:xfrm>
          <a:prstGeom prst="rect">
            <a:avLst/>
          </a:prstGeom>
        </p:spPr>
      </p:pic>
      <p:pic>
        <p:nvPicPr>
          <p:cNvPr id="18" name="Graphic 17" descr="Books on shelf with solid fill">
            <a:extLst>
              <a:ext uri="{FF2B5EF4-FFF2-40B4-BE49-F238E27FC236}">
                <a16:creationId xmlns:a16="http://schemas.microsoft.com/office/drawing/2014/main" id="{C4FD094E-D334-57EF-5F32-F3BC7C1746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23364" y="3867720"/>
            <a:ext cx="1258634" cy="1258634"/>
          </a:xfrm>
          <a:prstGeom prst="rect">
            <a:avLst/>
          </a:prstGeom>
        </p:spPr>
      </p:pic>
      <p:pic>
        <p:nvPicPr>
          <p:cNvPr id="22" name="Graphic 21" descr="Statistics with solid fill">
            <a:extLst>
              <a:ext uri="{FF2B5EF4-FFF2-40B4-BE49-F238E27FC236}">
                <a16:creationId xmlns:a16="http://schemas.microsoft.com/office/drawing/2014/main" id="{1C954333-DCD6-F971-FC58-3A9C8A490C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7157" y="3911918"/>
            <a:ext cx="1258635" cy="1258635"/>
          </a:xfrm>
          <a:prstGeom prst="rect">
            <a:avLst/>
          </a:prstGeom>
        </p:spPr>
      </p:pic>
      <p:pic>
        <p:nvPicPr>
          <p:cNvPr id="24" name="Graphic 23" descr="Earth globe: Americas with solid fill">
            <a:extLst>
              <a:ext uri="{FF2B5EF4-FFF2-40B4-BE49-F238E27FC236}">
                <a16:creationId xmlns:a16="http://schemas.microsoft.com/office/drawing/2014/main" id="{5037BA3F-956C-650E-E03A-EA648DEDA1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4861" y="3856861"/>
            <a:ext cx="1269493" cy="1269493"/>
          </a:xfrm>
          <a:prstGeom prst="rect">
            <a:avLst/>
          </a:prstGeom>
        </p:spPr>
      </p:pic>
    </p:spTree>
    <p:extLst>
      <p:ext uri="{BB962C8B-B14F-4D97-AF65-F5344CB8AC3E}">
        <p14:creationId xmlns:p14="http://schemas.microsoft.com/office/powerpoint/2010/main" val="1625694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25A99-D917-5DAC-BA2C-6AC6EA9214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94CF2-244A-AE5D-43FA-FFD1152AD66F}"/>
              </a:ext>
            </a:extLst>
          </p:cNvPr>
          <p:cNvSpPr>
            <a:spLocks noGrp="1"/>
          </p:cNvSpPr>
          <p:nvPr>
            <p:ph type="title"/>
          </p:nvPr>
        </p:nvSpPr>
        <p:spPr>
          <a:xfrm>
            <a:off x="558797" y="172357"/>
            <a:ext cx="9768117" cy="894221"/>
          </a:xfrm>
        </p:spPr>
        <p:txBody>
          <a:bodyPr>
            <a:normAutofit/>
          </a:bodyPr>
          <a:lstStyle/>
          <a:p>
            <a:r>
              <a:rPr lang="en-US" cap="all">
                <a:latin typeface="Open Sans" panose="020B0606030504020204" pitchFamily="34" charset="0"/>
                <a:ea typeface="Open Sans" panose="020B0606030504020204" pitchFamily="34" charset="0"/>
                <a:cs typeface="Open Sans" panose="020B0606030504020204" pitchFamily="34" charset="0"/>
              </a:rPr>
              <a:t>ADD-ON python ACTIVTIES</a:t>
            </a:r>
          </a:p>
        </p:txBody>
      </p:sp>
      <p:sp>
        <p:nvSpPr>
          <p:cNvPr id="3" name="Content Placeholder 2">
            <a:extLst>
              <a:ext uri="{FF2B5EF4-FFF2-40B4-BE49-F238E27FC236}">
                <a16:creationId xmlns:a16="http://schemas.microsoft.com/office/drawing/2014/main" id="{4D115ACC-3253-7FBB-24B5-93C298B59E6F}"/>
              </a:ext>
            </a:extLst>
          </p:cNvPr>
          <p:cNvSpPr>
            <a:spLocks noGrp="1"/>
          </p:cNvSpPr>
          <p:nvPr>
            <p:ph idx="1"/>
          </p:nvPr>
        </p:nvSpPr>
        <p:spPr>
          <a:xfrm>
            <a:off x="673120" y="2374787"/>
            <a:ext cx="5373440" cy="3957291"/>
          </a:xfrm>
        </p:spPr>
        <p:txBody>
          <a:bodyPr>
            <a:normAutofit/>
          </a:bodyPr>
          <a:lstStyle/>
          <a:p>
            <a:pPr marL="0" indent="0">
              <a:buNone/>
            </a:pPr>
            <a:r>
              <a:rPr lang="en-US" sz="2400" b="1" cap="all" dirty="0">
                <a:latin typeface="Arial Unicode MS" panose="020B0604020202020204" pitchFamily="34" charset="-128"/>
                <a:ea typeface="Arial Unicode MS" panose="020B0604020202020204" pitchFamily="34" charset="-128"/>
                <a:cs typeface="Arial Unicode MS" panose="020B0604020202020204" pitchFamily="34" charset="-128"/>
              </a:rPr>
              <a:t>Create Python notebooks that enable </a:t>
            </a:r>
            <a:r>
              <a:rPr lang="en-US" sz="2400" b="1" u="sng" cap="all" dirty="0">
                <a:latin typeface="Arial Unicode MS" panose="020B0604020202020204" pitchFamily="34" charset="-128"/>
                <a:ea typeface="Arial Unicode MS" panose="020B0604020202020204" pitchFamily="34" charset="-128"/>
                <a:cs typeface="Arial Unicode MS" panose="020B0604020202020204" pitchFamily="34" charset="-128"/>
              </a:rPr>
              <a:t>all</a:t>
            </a:r>
            <a:r>
              <a:rPr lang="en-US" sz="2400" b="1" cap="all" dirty="0">
                <a:latin typeface="Arial Unicode MS" panose="020B0604020202020204" pitchFamily="34" charset="-128"/>
                <a:ea typeface="Arial Unicode MS" panose="020B0604020202020204" pitchFamily="34" charset="-128"/>
                <a:cs typeface="Arial Unicode MS" panose="020B0604020202020204" pitchFamily="34" charset="-128"/>
              </a:rPr>
              <a:t> students to:</a:t>
            </a:r>
            <a:endParaRPr lang="en-US" sz="2400" cap="all"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Utilize (and edit) Python scripts for data analysis</a:t>
            </a:r>
          </a:p>
          <a:p>
            <a:pPr marL="0" indent="0">
              <a:buNone/>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Create plots to explore trends and patterns</a:t>
            </a:r>
          </a:p>
          <a:p>
            <a:pPr marL="0" indent="0">
              <a:buNone/>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Formulate data-driven questions</a:t>
            </a:r>
          </a:p>
          <a:p>
            <a:pPr marL="0" indent="0">
              <a:buNone/>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Rectangle 3">
            <a:extLst>
              <a:ext uri="{FF2B5EF4-FFF2-40B4-BE49-F238E27FC236}">
                <a16:creationId xmlns:a16="http://schemas.microsoft.com/office/drawing/2014/main" id="{4555347D-0D58-3811-A722-B4D39FB62695}"/>
              </a:ext>
            </a:extLst>
          </p:cNvPr>
          <p:cNvSpPr/>
          <p:nvPr/>
        </p:nvSpPr>
        <p:spPr>
          <a:xfrm>
            <a:off x="0" y="6200314"/>
            <a:ext cx="12192000" cy="68103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CF3761B-F635-E0EE-0A8F-F1A50431A797}"/>
              </a:ext>
            </a:extLst>
          </p:cNvPr>
          <p:cNvCxnSpPr>
            <a:cxnSpLocks/>
          </p:cNvCxnSpPr>
          <p:nvPr/>
        </p:nvCxnSpPr>
        <p:spPr>
          <a:xfrm>
            <a:off x="751115" y="1056100"/>
            <a:ext cx="1882140" cy="10478"/>
          </a:xfrm>
          <a:prstGeom prst="line">
            <a:avLst/>
          </a:prstGeom>
          <a:ln w="1143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white circle with a wave in it&#10;&#10;Description automatically generated">
            <a:extLst>
              <a:ext uri="{FF2B5EF4-FFF2-40B4-BE49-F238E27FC236}">
                <a16:creationId xmlns:a16="http://schemas.microsoft.com/office/drawing/2014/main" id="{0C57C3AF-4EBB-06F4-67F4-96995C79B087}"/>
              </a:ext>
            </a:extLst>
          </p:cNvPr>
          <p:cNvPicPr>
            <a:picLocks noChangeAspect="1"/>
          </p:cNvPicPr>
          <p:nvPr/>
        </p:nvPicPr>
        <p:blipFill>
          <a:blip r:embed="rId3"/>
          <a:srcRect l="20221" t="7634" r="20028" b="28748"/>
          <a:stretch/>
        </p:blipFill>
        <p:spPr>
          <a:xfrm>
            <a:off x="11556069" y="6238207"/>
            <a:ext cx="577871" cy="558544"/>
          </a:xfrm>
          <a:prstGeom prst="rect">
            <a:avLst/>
          </a:prstGeom>
        </p:spPr>
      </p:pic>
      <p:pic>
        <p:nvPicPr>
          <p:cNvPr id="13" name="Picture 12" descr="A white circle with a wave in it&#10;&#10;Description automatically generated">
            <a:extLst>
              <a:ext uri="{FF2B5EF4-FFF2-40B4-BE49-F238E27FC236}">
                <a16:creationId xmlns:a16="http://schemas.microsoft.com/office/drawing/2014/main" id="{33DAB873-4E3B-7B75-5809-6667631CB4DF}"/>
              </a:ext>
            </a:extLst>
          </p:cNvPr>
          <p:cNvPicPr>
            <a:picLocks noChangeAspect="1"/>
          </p:cNvPicPr>
          <p:nvPr/>
        </p:nvPicPr>
        <p:blipFill>
          <a:blip r:embed="rId3"/>
          <a:srcRect l="20221" t="7634" r="20028" b="28748"/>
          <a:stretch/>
        </p:blipFill>
        <p:spPr>
          <a:xfrm>
            <a:off x="11556069" y="6238207"/>
            <a:ext cx="577871" cy="558544"/>
          </a:xfrm>
          <a:prstGeom prst="rect">
            <a:avLst/>
          </a:prstGeom>
        </p:spPr>
      </p:pic>
      <p:sp>
        <p:nvSpPr>
          <p:cNvPr id="7" name="TextBox 6">
            <a:extLst>
              <a:ext uri="{FF2B5EF4-FFF2-40B4-BE49-F238E27FC236}">
                <a16:creationId xmlns:a16="http://schemas.microsoft.com/office/drawing/2014/main" id="{000C47FB-5F57-6E46-0B7F-CD9D1ED5843E}"/>
              </a:ext>
            </a:extLst>
          </p:cNvPr>
          <p:cNvSpPr txBox="1"/>
          <p:nvPr/>
        </p:nvSpPr>
        <p:spPr>
          <a:xfrm>
            <a:off x="526144" y="873494"/>
            <a:ext cx="9800769" cy="1200329"/>
          </a:xfrm>
          <a:prstGeom prst="rect">
            <a:avLst/>
          </a:prstGeom>
          <a:noFill/>
        </p:spPr>
        <p:txBody>
          <a:bodyPr wrap="square" rtlCol="0">
            <a:spAutoFit/>
          </a:bodyPr>
          <a:lstStyle/>
          <a:p>
            <a:endParaRPr lang="en-US" sz="2400" cap="all"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400" cap="all" dirty="0">
                <a:latin typeface="Arial Unicode MS" panose="020B0604020202020204" pitchFamily="34" charset="-128"/>
                <a:ea typeface="Arial Unicode MS" panose="020B0604020202020204" pitchFamily="34" charset="-128"/>
                <a:cs typeface="Arial Unicode MS" panose="020B0604020202020204" pitchFamily="34" charset="-128"/>
              </a:rPr>
              <a:t>Introduce students to programming &amp; Guide students through progressively complex data analysis tasks</a:t>
            </a:r>
          </a:p>
        </p:txBody>
      </p:sp>
      <p:sp>
        <p:nvSpPr>
          <p:cNvPr id="14" name="Rectangle 13">
            <a:extLst>
              <a:ext uri="{FF2B5EF4-FFF2-40B4-BE49-F238E27FC236}">
                <a16:creationId xmlns:a16="http://schemas.microsoft.com/office/drawing/2014/main" id="{C68373AA-55EF-C975-DAF5-984EFDB6806D}"/>
              </a:ext>
            </a:extLst>
          </p:cNvPr>
          <p:cNvSpPr/>
          <p:nvPr/>
        </p:nvSpPr>
        <p:spPr>
          <a:xfrm>
            <a:off x="6233160" y="4210473"/>
            <a:ext cx="5030289" cy="1797254"/>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C6DF49A-C210-06A8-3ED3-09851DA71652}"/>
              </a:ext>
            </a:extLst>
          </p:cNvPr>
          <p:cNvSpPr txBox="1"/>
          <p:nvPr/>
        </p:nvSpPr>
        <p:spPr>
          <a:xfrm>
            <a:off x="6233160" y="4353433"/>
            <a:ext cx="5030289" cy="1678781"/>
          </a:xfrm>
          <a:prstGeom prst="rect">
            <a:avLst/>
          </a:prstGeom>
          <a:noFill/>
        </p:spPr>
        <p:txBody>
          <a:bodyPr wrap="square" rtlCol="0">
            <a:spAutoFit/>
          </a:bodyPr>
          <a:lstStyle/>
          <a:p>
            <a:pPr algn="ctr"/>
            <a:r>
              <a:rPr lang="en-US" sz="2400" b="1" cap="all"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Scaffolded design to gain deeper understanding of concepts &amp; build data literacy</a:t>
            </a:r>
            <a:endParaRPr lang="en-US" sz="2400" dirty="0">
              <a:solidFill>
                <a:schemeClr val="bg1"/>
              </a:solidFill>
              <a:latin typeface="Uni Sans Regular" pitchFamily="2" charset="77"/>
            </a:endParaRPr>
          </a:p>
          <a:p>
            <a:endParaRPr lang="en-US" dirty="0"/>
          </a:p>
        </p:txBody>
      </p:sp>
      <p:grpSp>
        <p:nvGrpSpPr>
          <p:cNvPr id="9" name="Group 8">
            <a:extLst>
              <a:ext uri="{FF2B5EF4-FFF2-40B4-BE49-F238E27FC236}">
                <a16:creationId xmlns:a16="http://schemas.microsoft.com/office/drawing/2014/main" id="{3B5D9A29-39D6-37B2-4492-E442965ECC76}"/>
              </a:ext>
            </a:extLst>
          </p:cNvPr>
          <p:cNvGrpSpPr/>
          <p:nvPr/>
        </p:nvGrpSpPr>
        <p:grpSpPr>
          <a:xfrm>
            <a:off x="6233160" y="2464647"/>
            <a:ext cx="4937261" cy="1270418"/>
            <a:chOff x="6233160" y="2266216"/>
            <a:chExt cx="4937261" cy="1397460"/>
          </a:xfrm>
        </p:grpSpPr>
        <p:sp>
          <p:nvSpPr>
            <p:cNvPr id="8" name="TextBox 7">
              <a:extLst>
                <a:ext uri="{FF2B5EF4-FFF2-40B4-BE49-F238E27FC236}">
                  <a16:creationId xmlns:a16="http://schemas.microsoft.com/office/drawing/2014/main" id="{CB905F80-DE65-45DB-F65F-56F3E4E919FB}"/>
                </a:ext>
              </a:extLst>
            </p:cNvPr>
            <p:cNvSpPr txBox="1"/>
            <p:nvPr/>
          </p:nvSpPr>
          <p:spPr>
            <a:xfrm>
              <a:off x="6233160" y="3263566"/>
              <a:ext cx="2282030" cy="400110"/>
            </a:xfrm>
            <a:prstGeom prst="rect">
              <a:avLst/>
            </a:prstGeom>
            <a:noFill/>
          </p:spPr>
          <p:txBody>
            <a:bodyPr wrap="square" rtlCol="0">
              <a:spAutoFit/>
            </a:bodyPr>
            <a:lstStyle/>
            <a:p>
              <a:pPr algn="ctr"/>
              <a:r>
                <a:rPr lang="en-US" sz="2000" cap="small" dirty="0">
                  <a:effectLst/>
                  <a:latin typeface="Arial Unicode MS" panose="020B0604020202020204" pitchFamily="34" charset="-128"/>
                  <a:ea typeface="Arial Unicode MS" panose="020B0604020202020204" pitchFamily="34" charset="-128"/>
                  <a:cs typeface="Arial Unicode MS" panose="020B0604020202020204" pitchFamily="34" charset="-128"/>
                </a:rPr>
                <a:t>OOI Data Lab 7  </a:t>
              </a:r>
            </a:p>
          </p:txBody>
        </p:sp>
        <p:sp>
          <p:nvSpPr>
            <p:cNvPr id="15" name="TextBox 14">
              <a:extLst>
                <a:ext uri="{FF2B5EF4-FFF2-40B4-BE49-F238E27FC236}">
                  <a16:creationId xmlns:a16="http://schemas.microsoft.com/office/drawing/2014/main" id="{0EFD7F9E-060C-BD22-8313-65CF22CA4852}"/>
                </a:ext>
              </a:extLst>
            </p:cNvPr>
            <p:cNvSpPr txBox="1"/>
            <p:nvPr/>
          </p:nvSpPr>
          <p:spPr>
            <a:xfrm>
              <a:off x="8888391" y="3258858"/>
              <a:ext cx="2282030" cy="400110"/>
            </a:xfrm>
            <a:prstGeom prst="rect">
              <a:avLst/>
            </a:prstGeom>
            <a:noFill/>
          </p:spPr>
          <p:txBody>
            <a:bodyPr wrap="square" rtlCol="0">
              <a:spAutoFit/>
            </a:bodyPr>
            <a:lstStyle/>
            <a:p>
              <a:pPr algn="ctr"/>
              <a:r>
                <a:rPr lang="en-US" sz="2000" cap="small" dirty="0">
                  <a:effectLst/>
                  <a:latin typeface="Arial Unicode MS" panose="020B0604020202020204" pitchFamily="34" charset="-128"/>
                  <a:ea typeface="Arial Unicode MS" panose="020B0604020202020204" pitchFamily="34" charset="-128"/>
                  <a:cs typeface="Arial Unicode MS" panose="020B0604020202020204" pitchFamily="34" charset="-128"/>
                </a:rPr>
                <a:t>Python Activity</a:t>
              </a:r>
            </a:p>
          </p:txBody>
        </p:sp>
        <p:sp>
          <p:nvSpPr>
            <p:cNvPr id="17" name="Rectangle 16">
              <a:extLst>
                <a:ext uri="{FF2B5EF4-FFF2-40B4-BE49-F238E27FC236}">
                  <a16:creationId xmlns:a16="http://schemas.microsoft.com/office/drawing/2014/main" id="{0A688047-3F8C-DB5A-84B9-E1CF00625089}"/>
                </a:ext>
              </a:extLst>
            </p:cNvPr>
            <p:cNvSpPr/>
            <p:nvPr/>
          </p:nvSpPr>
          <p:spPr>
            <a:xfrm>
              <a:off x="6889719" y="2309168"/>
              <a:ext cx="914400" cy="9144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641ABC7-18A4-7CB7-5504-82AEBAEA55A0}"/>
                </a:ext>
              </a:extLst>
            </p:cNvPr>
            <p:cNvSpPr/>
            <p:nvPr/>
          </p:nvSpPr>
          <p:spPr>
            <a:xfrm>
              <a:off x="9531703" y="2309168"/>
              <a:ext cx="914400" cy="9144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Web design with solid fill">
              <a:extLst>
                <a:ext uri="{FF2B5EF4-FFF2-40B4-BE49-F238E27FC236}">
                  <a16:creationId xmlns:a16="http://schemas.microsoft.com/office/drawing/2014/main" id="{3974F0A4-2540-E76F-D75C-965C135414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31703" y="2266216"/>
              <a:ext cx="914400" cy="914400"/>
            </a:xfrm>
            <a:prstGeom prst="rect">
              <a:avLst/>
            </a:prstGeom>
          </p:spPr>
        </p:pic>
        <p:pic>
          <p:nvPicPr>
            <p:cNvPr id="20" name="Graphic 19" descr="Books on shelf with solid fill">
              <a:extLst>
                <a:ext uri="{FF2B5EF4-FFF2-40B4-BE49-F238E27FC236}">
                  <a16:creationId xmlns:a16="http://schemas.microsoft.com/office/drawing/2014/main" id="{2A055696-3D1B-450C-0572-9652678B8D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8860" y="2266216"/>
              <a:ext cx="914400" cy="914400"/>
            </a:xfrm>
            <a:prstGeom prst="rect">
              <a:avLst/>
            </a:prstGeom>
          </p:spPr>
        </p:pic>
      </p:grpSp>
    </p:spTree>
    <p:extLst>
      <p:ext uri="{BB962C8B-B14F-4D97-AF65-F5344CB8AC3E}">
        <p14:creationId xmlns:p14="http://schemas.microsoft.com/office/powerpoint/2010/main" val="3894278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7D0FA-A25E-AEBE-43A7-BC6F34F105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037365-E65E-0AC1-197D-F106858EC6DF}"/>
              </a:ext>
            </a:extLst>
          </p:cNvPr>
          <p:cNvSpPr>
            <a:spLocks noGrp="1"/>
          </p:cNvSpPr>
          <p:nvPr>
            <p:ph type="title"/>
          </p:nvPr>
        </p:nvSpPr>
        <p:spPr>
          <a:xfrm>
            <a:off x="558797" y="-44003"/>
            <a:ext cx="10515600" cy="1325563"/>
          </a:xfrm>
        </p:spPr>
        <p:txBody>
          <a:bodyPr/>
          <a:lstStyle/>
          <a:p>
            <a:r>
              <a:rPr lang="en-US" cap="all">
                <a:latin typeface="Arial Unicode MS" panose="020B0604020202020204" pitchFamily="34" charset="-128"/>
                <a:ea typeface="Arial Unicode MS" panose="020B0604020202020204" pitchFamily="34" charset="-128"/>
                <a:cs typeface="Arial Unicode MS" panose="020B0604020202020204" pitchFamily="34" charset="-128"/>
              </a:rPr>
              <a:t>OOI DATA LAB 7 Overview</a:t>
            </a:r>
          </a:p>
        </p:txBody>
      </p:sp>
      <p:sp>
        <p:nvSpPr>
          <p:cNvPr id="3" name="Content Placeholder 2">
            <a:extLst>
              <a:ext uri="{FF2B5EF4-FFF2-40B4-BE49-F238E27FC236}">
                <a16:creationId xmlns:a16="http://schemas.microsoft.com/office/drawing/2014/main" id="{48492230-EE82-179E-4B6A-8E83D43318A0}"/>
              </a:ext>
            </a:extLst>
          </p:cNvPr>
          <p:cNvSpPr>
            <a:spLocks noGrp="1"/>
          </p:cNvSpPr>
          <p:nvPr>
            <p:ph idx="1"/>
          </p:nvPr>
        </p:nvSpPr>
        <p:spPr>
          <a:xfrm>
            <a:off x="526145" y="2379974"/>
            <a:ext cx="7028543" cy="4351338"/>
          </a:xfrm>
        </p:spPr>
        <p:txBody>
          <a:bodyPr>
            <a:normAutofit/>
          </a:bodyPr>
          <a:lstStyle/>
          <a:p>
            <a:pPr marL="0" indent="0">
              <a:buNone/>
            </a:pPr>
            <a:r>
              <a:rPr lang="en-US" sz="2400" b="1" dirty="0">
                <a:latin typeface="Arial Unicode MS" panose="020B0604020202020204" pitchFamily="34" charset="-128"/>
                <a:ea typeface="Arial Unicode MS" panose="020B0604020202020204" pitchFamily="34" charset="-128"/>
                <a:cs typeface="Arial Unicode MS" panose="020B0604020202020204" pitchFamily="34" charset="-128"/>
              </a:rPr>
              <a:t>LEARNING OUTCOMES (LO)</a:t>
            </a:r>
          </a:p>
          <a:p>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Describe patterns in data sets and correlations between the different data types presented</a:t>
            </a:r>
          </a:p>
          <a:p>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Interpret data and hypothesize about how these variables influence each other and why</a:t>
            </a:r>
          </a:p>
          <a:p>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Explain the relationship between variables using evidence and relevant scientific concepts to support the hypotheses</a:t>
            </a:r>
          </a:p>
          <a:p>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Predict patterns over multiple years using data</a:t>
            </a:r>
          </a:p>
        </p:txBody>
      </p:sp>
      <p:sp>
        <p:nvSpPr>
          <p:cNvPr id="4" name="Rectangle 3">
            <a:extLst>
              <a:ext uri="{FF2B5EF4-FFF2-40B4-BE49-F238E27FC236}">
                <a16:creationId xmlns:a16="http://schemas.microsoft.com/office/drawing/2014/main" id="{2B6752FC-D714-BF51-D1D6-212DC2616629}"/>
              </a:ext>
            </a:extLst>
          </p:cNvPr>
          <p:cNvSpPr/>
          <p:nvPr/>
        </p:nvSpPr>
        <p:spPr>
          <a:xfrm>
            <a:off x="0" y="6176963"/>
            <a:ext cx="12192000" cy="68103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C7944C4-D2E2-4F68-E411-EF732FF0A048}"/>
              </a:ext>
            </a:extLst>
          </p:cNvPr>
          <p:cNvCxnSpPr>
            <a:cxnSpLocks/>
          </p:cNvCxnSpPr>
          <p:nvPr/>
        </p:nvCxnSpPr>
        <p:spPr>
          <a:xfrm>
            <a:off x="751115" y="1056100"/>
            <a:ext cx="1882140" cy="10478"/>
          </a:xfrm>
          <a:prstGeom prst="line">
            <a:avLst/>
          </a:prstGeom>
          <a:ln w="1143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white circle with a wave in it&#10;&#10;Description automatically generated">
            <a:extLst>
              <a:ext uri="{FF2B5EF4-FFF2-40B4-BE49-F238E27FC236}">
                <a16:creationId xmlns:a16="http://schemas.microsoft.com/office/drawing/2014/main" id="{0035CEF2-AD1E-37F1-0326-55DB2B77B620}"/>
              </a:ext>
            </a:extLst>
          </p:cNvPr>
          <p:cNvPicPr>
            <a:picLocks noChangeAspect="1"/>
          </p:cNvPicPr>
          <p:nvPr/>
        </p:nvPicPr>
        <p:blipFill>
          <a:blip r:embed="rId3"/>
          <a:srcRect l="20221" t="7634" r="20028" b="28748"/>
          <a:stretch/>
        </p:blipFill>
        <p:spPr>
          <a:xfrm>
            <a:off x="11556069" y="6238207"/>
            <a:ext cx="577871" cy="558544"/>
          </a:xfrm>
          <a:prstGeom prst="rect">
            <a:avLst/>
          </a:prstGeom>
        </p:spPr>
      </p:pic>
      <p:sp>
        <p:nvSpPr>
          <p:cNvPr id="10" name="Rectangle 9">
            <a:extLst>
              <a:ext uri="{FF2B5EF4-FFF2-40B4-BE49-F238E27FC236}">
                <a16:creationId xmlns:a16="http://schemas.microsoft.com/office/drawing/2014/main" id="{23C696A0-5A6F-FF02-AEC5-69315356B5D9}"/>
              </a:ext>
            </a:extLst>
          </p:cNvPr>
          <p:cNvSpPr/>
          <p:nvPr/>
        </p:nvSpPr>
        <p:spPr>
          <a:xfrm>
            <a:off x="7566659" y="1997199"/>
            <a:ext cx="4436651" cy="402067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BE0654-E5D3-131B-62E6-5EBCB0536D93}"/>
              </a:ext>
            </a:extLst>
          </p:cNvPr>
          <p:cNvSpPr/>
          <p:nvPr/>
        </p:nvSpPr>
        <p:spPr>
          <a:xfrm>
            <a:off x="10406742" y="172357"/>
            <a:ext cx="1596569" cy="1608482"/>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A screenshot of a graph&#10;&#10;Description automatically generated">
            <a:extLst>
              <a:ext uri="{FF2B5EF4-FFF2-40B4-BE49-F238E27FC236}">
                <a16:creationId xmlns:a16="http://schemas.microsoft.com/office/drawing/2014/main" id="{5BAC8C6B-E183-6199-A007-0D1B601B5C77}"/>
              </a:ext>
            </a:extLst>
          </p:cNvPr>
          <p:cNvPicPr>
            <a:picLocks noChangeAspect="1"/>
          </p:cNvPicPr>
          <p:nvPr/>
        </p:nvPicPr>
        <p:blipFill>
          <a:blip r:embed="rId4"/>
          <a:stretch>
            <a:fillRect/>
          </a:stretch>
        </p:blipFill>
        <p:spPr>
          <a:xfrm>
            <a:off x="7640978" y="2063480"/>
            <a:ext cx="4289759" cy="3893140"/>
          </a:xfrm>
          <a:prstGeom prst="rect">
            <a:avLst/>
          </a:prstGeom>
        </p:spPr>
      </p:pic>
      <p:pic>
        <p:nvPicPr>
          <p:cNvPr id="13" name="Picture 12" descr="A white circle with a wave in it&#10;&#10;Description automatically generated">
            <a:extLst>
              <a:ext uri="{FF2B5EF4-FFF2-40B4-BE49-F238E27FC236}">
                <a16:creationId xmlns:a16="http://schemas.microsoft.com/office/drawing/2014/main" id="{3AFF7AAE-F6BB-0421-66F6-52DEEDC390B2}"/>
              </a:ext>
            </a:extLst>
          </p:cNvPr>
          <p:cNvPicPr>
            <a:picLocks noChangeAspect="1"/>
          </p:cNvPicPr>
          <p:nvPr/>
        </p:nvPicPr>
        <p:blipFill>
          <a:blip r:embed="rId3"/>
          <a:srcRect l="20221" t="7634" r="20028" b="28748"/>
          <a:stretch/>
        </p:blipFill>
        <p:spPr>
          <a:xfrm>
            <a:off x="11556069" y="6238207"/>
            <a:ext cx="577871" cy="558544"/>
          </a:xfrm>
          <a:prstGeom prst="rect">
            <a:avLst/>
          </a:prstGeom>
        </p:spPr>
      </p:pic>
      <p:pic>
        <p:nvPicPr>
          <p:cNvPr id="14" name="Picture 13">
            <a:extLst>
              <a:ext uri="{FF2B5EF4-FFF2-40B4-BE49-F238E27FC236}">
                <a16:creationId xmlns:a16="http://schemas.microsoft.com/office/drawing/2014/main" id="{7E2C4EE2-B285-33E5-F84F-5DC43411D223}"/>
              </a:ext>
            </a:extLst>
          </p:cNvPr>
          <p:cNvPicPr>
            <a:picLocks noChangeAspect="1"/>
          </p:cNvPicPr>
          <p:nvPr/>
        </p:nvPicPr>
        <p:blipFill>
          <a:blip r:embed="rId5"/>
          <a:stretch>
            <a:fillRect/>
          </a:stretch>
        </p:blipFill>
        <p:spPr>
          <a:xfrm>
            <a:off x="10493829" y="261034"/>
            <a:ext cx="1429654" cy="1429654"/>
          </a:xfrm>
          <a:prstGeom prst="rect">
            <a:avLst/>
          </a:prstGeom>
        </p:spPr>
      </p:pic>
      <p:sp>
        <p:nvSpPr>
          <p:cNvPr id="15" name="TextBox 14">
            <a:extLst>
              <a:ext uri="{FF2B5EF4-FFF2-40B4-BE49-F238E27FC236}">
                <a16:creationId xmlns:a16="http://schemas.microsoft.com/office/drawing/2014/main" id="{1F8BF43A-F5B7-8F6C-9A29-1B128F98127D}"/>
              </a:ext>
            </a:extLst>
          </p:cNvPr>
          <p:cNvSpPr txBox="1"/>
          <p:nvPr/>
        </p:nvSpPr>
        <p:spPr>
          <a:xfrm>
            <a:off x="526145" y="1178994"/>
            <a:ext cx="9800769" cy="830997"/>
          </a:xfrm>
          <a:prstGeom prst="rect">
            <a:avLst/>
          </a:prstGeom>
          <a:noFill/>
        </p:spPr>
        <p:txBody>
          <a:bodyPr wrap="square" rtlCol="0">
            <a:spAutoFit/>
          </a:bodyPr>
          <a:lstStyle/>
          <a:p>
            <a:r>
              <a:rPr lang="en-US" sz="2400" b="1" cap="all" dirty="0">
                <a:latin typeface="Arial Unicode MS" panose="020B0604020202020204" pitchFamily="34" charset="-128"/>
                <a:ea typeface="Arial Unicode MS" panose="020B0604020202020204" pitchFamily="34" charset="-128"/>
                <a:cs typeface="Arial Unicode MS" panose="020B0604020202020204" pitchFamily="34" charset="-128"/>
              </a:rPr>
              <a:t>IDENTIFY FACTORS THAT CONTROL PRIMARY PRODUCTION IN THE WESTERN TEMPERATE ATLANTIC OCEAN</a:t>
            </a:r>
          </a:p>
        </p:txBody>
      </p:sp>
    </p:spTree>
    <p:extLst>
      <p:ext uri="{BB962C8B-B14F-4D97-AF65-F5344CB8AC3E}">
        <p14:creationId xmlns:p14="http://schemas.microsoft.com/office/powerpoint/2010/main" val="3226583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EE5C9-C209-F787-657A-289A08475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5D730F-D41A-8C26-8DF6-43854A565A37}"/>
              </a:ext>
            </a:extLst>
          </p:cNvPr>
          <p:cNvSpPr>
            <a:spLocks noGrp="1"/>
          </p:cNvSpPr>
          <p:nvPr>
            <p:ph type="title"/>
          </p:nvPr>
        </p:nvSpPr>
        <p:spPr>
          <a:xfrm>
            <a:off x="558797" y="-44003"/>
            <a:ext cx="10515600" cy="1325563"/>
          </a:xfrm>
        </p:spPr>
        <p:txBody>
          <a:bodyPr/>
          <a:lstStyle/>
          <a:p>
            <a:r>
              <a:rPr lang="en-US" cap="all" dirty="0">
                <a:latin typeface="Arial Unicode MS" panose="020B0604020202020204" pitchFamily="34" charset="-128"/>
                <a:ea typeface="Arial Unicode MS" panose="020B0604020202020204" pitchFamily="34" charset="-128"/>
                <a:cs typeface="Arial Unicode MS" panose="020B0604020202020204" pitchFamily="34" charset="-128"/>
              </a:rPr>
              <a:t>OOI DATA LAB 7.1</a:t>
            </a:r>
          </a:p>
        </p:txBody>
      </p:sp>
      <p:sp>
        <p:nvSpPr>
          <p:cNvPr id="3" name="Content Placeholder 2">
            <a:extLst>
              <a:ext uri="{FF2B5EF4-FFF2-40B4-BE49-F238E27FC236}">
                <a16:creationId xmlns:a16="http://schemas.microsoft.com/office/drawing/2014/main" id="{809AEABE-BFE3-38BA-E3D2-0FE9E719324D}"/>
              </a:ext>
            </a:extLst>
          </p:cNvPr>
          <p:cNvSpPr>
            <a:spLocks noGrp="1"/>
          </p:cNvSpPr>
          <p:nvPr>
            <p:ph idx="1"/>
          </p:nvPr>
        </p:nvSpPr>
        <p:spPr>
          <a:xfrm>
            <a:off x="558797" y="1911556"/>
            <a:ext cx="6076781" cy="4351338"/>
          </a:xfrm>
        </p:spPr>
        <p:txBody>
          <a:bodyPr>
            <a:normAutofit lnSpcReduction="10000"/>
          </a:bodyPr>
          <a:lstStyle/>
          <a:p>
            <a:pPr marL="0" indent="0">
              <a:buNone/>
            </a:pPr>
            <a:endParaRPr lang="en-US" sz="2400" cap="a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en-US" sz="2400" b="1" cap="all">
                <a:latin typeface="Arial Unicode MS" panose="020B0604020202020204" pitchFamily="34" charset="-128"/>
                <a:ea typeface="Arial Unicode MS" panose="020B0604020202020204" pitchFamily="34" charset="-128"/>
                <a:cs typeface="Arial Unicode MS" panose="020B0604020202020204" pitchFamily="34" charset="-128"/>
              </a:rPr>
              <a:t>Fundamental Concept:</a:t>
            </a:r>
          </a:p>
          <a:p>
            <a:r>
              <a:rPr lang="en-US" sz="2400">
                <a:latin typeface="Arial Unicode MS" panose="020B0604020202020204" pitchFamily="34" charset="-128"/>
                <a:ea typeface="Arial Unicode MS" panose="020B0604020202020204" pitchFamily="34" charset="-128"/>
                <a:cs typeface="Arial Unicode MS" panose="020B0604020202020204" pitchFamily="34" charset="-128"/>
              </a:rPr>
              <a:t>Describe seasonal pattern in chlorophyll </a:t>
            </a:r>
            <a:r>
              <a:rPr lang="en-US" sz="2400" i="1">
                <a:latin typeface="Arial Unicode MS" panose="020B0604020202020204" pitchFamily="34" charset="-128"/>
                <a:ea typeface="Arial Unicode MS" panose="020B0604020202020204" pitchFamily="34" charset="-128"/>
                <a:cs typeface="Arial Unicode MS" panose="020B0604020202020204" pitchFamily="34" charset="-128"/>
              </a:rPr>
              <a:t>a</a:t>
            </a:r>
            <a:r>
              <a:rPr lang="en-US" sz="2400">
                <a:latin typeface="Arial Unicode MS" panose="020B0604020202020204" pitchFamily="34" charset="-128"/>
                <a:ea typeface="Arial Unicode MS" panose="020B0604020202020204" pitchFamily="34" charset="-128"/>
                <a:cs typeface="Arial Unicode MS" panose="020B0604020202020204" pitchFamily="34" charset="-128"/>
              </a:rPr>
              <a:t> concentration over a year</a:t>
            </a:r>
          </a:p>
          <a:p>
            <a:pPr lvl="1"/>
            <a:r>
              <a:rPr lang="en-US" sz="2000">
                <a:latin typeface="Arial Unicode MS" panose="020B0604020202020204" pitchFamily="34" charset="-128"/>
                <a:ea typeface="Arial Unicode MS" panose="020B0604020202020204" pitchFamily="34" charset="-128"/>
                <a:cs typeface="Arial Unicode MS" panose="020B0604020202020204" pitchFamily="34" charset="-128"/>
              </a:rPr>
              <a:t>Proxy for Primary Production</a:t>
            </a:r>
          </a:p>
          <a:p>
            <a:r>
              <a:rPr lang="en-US" sz="2400">
                <a:latin typeface="Arial Unicode MS" panose="020B0604020202020204" pitchFamily="34" charset="-128"/>
                <a:ea typeface="Arial Unicode MS" panose="020B0604020202020204" pitchFamily="34" charset="-128"/>
                <a:cs typeface="Arial Unicode MS" panose="020B0604020202020204" pitchFamily="34" charset="-128"/>
              </a:rPr>
              <a:t>Connect to marine food web &amp; abundance of Right whales</a:t>
            </a:r>
          </a:p>
          <a:p>
            <a:pPr marL="0" indent="0">
              <a:buNone/>
            </a:pPr>
            <a:endParaRPr lang="en-US" sz="2400" cap="a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en-US" sz="2400" b="1" cap="all">
                <a:latin typeface="Arial Unicode MS" panose="020B0604020202020204" pitchFamily="34" charset="-128"/>
                <a:ea typeface="Arial Unicode MS" panose="020B0604020202020204" pitchFamily="34" charset="-128"/>
                <a:cs typeface="Arial Unicode MS" panose="020B0604020202020204" pitchFamily="34" charset="-128"/>
              </a:rPr>
              <a:t>Time to complete</a:t>
            </a:r>
            <a:r>
              <a:rPr lang="en-US" sz="2400" cap="a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cap="all">
                <a:latin typeface="Arial Unicode MS" panose="020B0604020202020204" pitchFamily="34" charset="-128"/>
                <a:ea typeface="Arial Unicode MS" panose="020B0604020202020204" pitchFamily="34" charset="-128"/>
                <a:cs typeface="Arial Unicode MS" panose="020B0604020202020204" pitchFamily="34" charset="-128"/>
              </a:rPr>
              <a:t>45 minutes</a:t>
            </a:r>
            <a:endParaRPr lang="en-US" sz="2400" cap="a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endParaRPr lang="en-US" sz="240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en-US" sz="2400" b="1" cap="all">
                <a:latin typeface="Arial Unicode MS" panose="020B0604020202020204" pitchFamily="34" charset="-128"/>
                <a:ea typeface="Arial Unicode MS" panose="020B0604020202020204" pitchFamily="34" charset="-128"/>
                <a:cs typeface="Arial Unicode MS" panose="020B0604020202020204" pitchFamily="34" charset="-128"/>
              </a:rPr>
              <a:t>Data skills: </a:t>
            </a:r>
            <a:r>
              <a:rPr lang="en-US" sz="2000" cap="all">
                <a:latin typeface="Arial Unicode MS" panose="020B0604020202020204" pitchFamily="34" charset="-128"/>
                <a:ea typeface="Arial Unicode MS" panose="020B0604020202020204" pitchFamily="34" charset="-128"/>
                <a:cs typeface="Arial Unicode MS" panose="020B0604020202020204" pitchFamily="34" charset="-128"/>
              </a:rPr>
              <a:t>Analyzing Time series</a:t>
            </a:r>
            <a:endParaRPr lang="en-US" sz="2400">
              <a:latin typeface="Uni Sans Regular" pitchFamily="2" charset="77"/>
            </a:endParaRPr>
          </a:p>
        </p:txBody>
      </p:sp>
      <p:sp>
        <p:nvSpPr>
          <p:cNvPr id="4" name="Rectangle 3">
            <a:extLst>
              <a:ext uri="{FF2B5EF4-FFF2-40B4-BE49-F238E27FC236}">
                <a16:creationId xmlns:a16="http://schemas.microsoft.com/office/drawing/2014/main" id="{D5BBCB76-0D17-C742-67D9-7F27C5A6C727}"/>
              </a:ext>
            </a:extLst>
          </p:cNvPr>
          <p:cNvSpPr/>
          <p:nvPr/>
        </p:nvSpPr>
        <p:spPr>
          <a:xfrm>
            <a:off x="0" y="6176963"/>
            <a:ext cx="12192000" cy="68103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609FE68-AA44-5BFF-33C1-70AC209D9D53}"/>
              </a:ext>
            </a:extLst>
          </p:cNvPr>
          <p:cNvCxnSpPr>
            <a:cxnSpLocks/>
          </p:cNvCxnSpPr>
          <p:nvPr/>
        </p:nvCxnSpPr>
        <p:spPr>
          <a:xfrm>
            <a:off x="751115" y="1056100"/>
            <a:ext cx="1882140" cy="10478"/>
          </a:xfrm>
          <a:prstGeom prst="line">
            <a:avLst/>
          </a:prstGeom>
          <a:ln w="1143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white circle with a wave in it&#10;&#10;Description automatically generated">
            <a:extLst>
              <a:ext uri="{FF2B5EF4-FFF2-40B4-BE49-F238E27FC236}">
                <a16:creationId xmlns:a16="http://schemas.microsoft.com/office/drawing/2014/main" id="{D487E16D-DCCC-7A4F-07B1-682AAB0F6021}"/>
              </a:ext>
            </a:extLst>
          </p:cNvPr>
          <p:cNvPicPr>
            <a:picLocks noChangeAspect="1"/>
          </p:cNvPicPr>
          <p:nvPr/>
        </p:nvPicPr>
        <p:blipFill>
          <a:blip r:embed="rId3"/>
          <a:srcRect l="20221" t="7634" r="20028" b="28748"/>
          <a:stretch/>
        </p:blipFill>
        <p:spPr>
          <a:xfrm>
            <a:off x="11556069" y="6238207"/>
            <a:ext cx="577871" cy="558544"/>
          </a:xfrm>
          <a:prstGeom prst="rect">
            <a:avLst/>
          </a:prstGeom>
        </p:spPr>
      </p:pic>
      <p:sp>
        <p:nvSpPr>
          <p:cNvPr id="10" name="Rectangle 9">
            <a:extLst>
              <a:ext uri="{FF2B5EF4-FFF2-40B4-BE49-F238E27FC236}">
                <a16:creationId xmlns:a16="http://schemas.microsoft.com/office/drawing/2014/main" id="{543DEDC2-FE85-B912-27ED-1B80A5008A80}"/>
              </a:ext>
            </a:extLst>
          </p:cNvPr>
          <p:cNvSpPr/>
          <p:nvPr/>
        </p:nvSpPr>
        <p:spPr>
          <a:xfrm>
            <a:off x="7010399" y="2033469"/>
            <a:ext cx="4992911" cy="256503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31B0AF-6DC2-79FB-60E9-CF6D4492A041}"/>
              </a:ext>
            </a:extLst>
          </p:cNvPr>
          <p:cNvSpPr/>
          <p:nvPr/>
        </p:nvSpPr>
        <p:spPr>
          <a:xfrm>
            <a:off x="10406742" y="172357"/>
            <a:ext cx="1596569" cy="1608482"/>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circle with a wave in it&#10;&#10;Description automatically generated">
            <a:extLst>
              <a:ext uri="{FF2B5EF4-FFF2-40B4-BE49-F238E27FC236}">
                <a16:creationId xmlns:a16="http://schemas.microsoft.com/office/drawing/2014/main" id="{7AA443D1-3C2C-965E-ABBE-CC42E6BDA8E9}"/>
              </a:ext>
            </a:extLst>
          </p:cNvPr>
          <p:cNvPicPr>
            <a:picLocks noChangeAspect="1"/>
          </p:cNvPicPr>
          <p:nvPr/>
        </p:nvPicPr>
        <p:blipFill>
          <a:blip r:embed="rId3"/>
          <a:srcRect l="20221" t="7634" r="20028" b="28748"/>
          <a:stretch/>
        </p:blipFill>
        <p:spPr>
          <a:xfrm>
            <a:off x="11556069" y="6238207"/>
            <a:ext cx="577871" cy="558544"/>
          </a:xfrm>
          <a:prstGeom prst="rect">
            <a:avLst/>
          </a:prstGeom>
        </p:spPr>
      </p:pic>
      <p:sp>
        <p:nvSpPr>
          <p:cNvPr id="15" name="TextBox 14">
            <a:extLst>
              <a:ext uri="{FF2B5EF4-FFF2-40B4-BE49-F238E27FC236}">
                <a16:creationId xmlns:a16="http://schemas.microsoft.com/office/drawing/2014/main" id="{C1F26A05-F550-5018-FF20-9F1EC0997213}"/>
              </a:ext>
            </a:extLst>
          </p:cNvPr>
          <p:cNvSpPr txBox="1"/>
          <p:nvPr/>
        </p:nvSpPr>
        <p:spPr>
          <a:xfrm>
            <a:off x="533400" y="1166490"/>
            <a:ext cx="8061959" cy="830997"/>
          </a:xfrm>
          <a:prstGeom prst="rect">
            <a:avLst/>
          </a:prstGeom>
          <a:noFill/>
        </p:spPr>
        <p:txBody>
          <a:bodyPr wrap="square" rtlCol="0">
            <a:spAutoFit/>
          </a:bodyPr>
          <a:lstStyle/>
          <a:p>
            <a:r>
              <a:rPr lang="en-US" sz="2400" cap="all">
                <a:latin typeface="Arial Unicode MS" panose="020B0604020202020204" pitchFamily="34" charset="-128"/>
                <a:ea typeface="Arial Unicode MS" panose="020B0604020202020204" pitchFamily="34" charset="-128"/>
                <a:cs typeface="Arial Unicode MS" panose="020B0604020202020204" pitchFamily="34" charset="-128"/>
              </a:rPr>
              <a:t>How does the abundance of phytoplankton vary over the course of a year?</a:t>
            </a:r>
          </a:p>
        </p:txBody>
      </p:sp>
      <p:pic>
        <p:nvPicPr>
          <p:cNvPr id="7" name="Picture 6">
            <a:extLst>
              <a:ext uri="{FF2B5EF4-FFF2-40B4-BE49-F238E27FC236}">
                <a16:creationId xmlns:a16="http://schemas.microsoft.com/office/drawing/2014/main" id="{072BDABB-22D3-BA46-8FE3-F5A5B34EDF16}"/>
              </a:ext>
            </a:extLst>
          </p:cNvPr>
          <p:cNvPicPr>
            <a:picLocks noChangeAspect="1"/>
          </p:cNvPicPr>
          <p:nvPr/>
        </p:nvPicPr>
        <p:blipFill>
          <a:blip r:embed="rId4"/>
          <a:srcRect r="22243" b="18564"/>
          <a:stretch/>
        </p:blipFill>
        <p:spPr>
          <a:xfrm>
            <a:off x="7105243" y="2146851"/>
            <a:ext cx="4818240" cy="2305879"/>
          </a:xfrm>
          <a:prstGeom prst="rect">
            <a:avLst/>
          </a:prstGeom>
        </p:spPr>
      </p:pic>
      <p:pic>
        <p:nvPicPr>
          <p:cNvPr id="8" name="Picture 7">
            <a:extLst>
              <a:ext uri="{FF2B5EF4-FFF2-40B4-BE49-F238E27FC236}">
                <a16:creationId xmlns:a16="http://schemas.microsoft.com/office/drawing/2014/main" id="{D0A3E946-9225-F1A3-4C2B-318A2FC94547}"/>
              </a:ext>
            </a:extLst>
          </p:cNvPr>
          <p:cNvPicPr>
            <a:picLocks noChangeAspect="1"/>
          </p:cNvPicPr>
          <p:nvPr/>
        </p:nvPicPr>
        <p:blipFill>
          <a:blip r:embed="rId5"/>
          <a:stretch>
            <a:fillRect/>
          </a:stretch>
        </p:blipFill>
        <p:spPr>
          <a:xfrm>
            <a:off x="10503901" y="270297"/>
            <a:ext cx="1419582" cy="1419582"/>
          </a:xfrm>
          <a:prstGeom prst="rect">
            <a:avLst/>
          </a:prstGeom>
        </p:spPr>
      </p:pic>
    </p:spTree>
    <p:extLst>
      <p:ext uri="{BB962C8B-B14F-4D97-AF65-F5344CB8AC3E}">
        <p14:creationId xmlns:p14="http://schemas.microsoft.com/office/powerpoint/2010/main" val="3592287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233DD-4162-52C8-C56F-189C85443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2FCB49-5349-2A88-F76F-60B823B50068}"/>
              </a:ext>
            </a:extLst>
          </p:cNvPr>
          <p:cNvSpPr>
            <a:spLocks noGrp="1"/>
          </p:cNvSpPr>
          <p:nvPr>
            <p:ph type="title"/>
          </p:nvPr>
        </p:nvSpPr>
        <p:spPr>
          <a:xfrm>
            <a:off x="558797" y="-44003"/>
            <a:ext cx="10515600" cy="1325563"/>
          </a:xfrm>
        </p:spPr>
        <p:txBody>
          <a:bodyPr/>
          <a:lstStyle/>
          <a:p>
            <a:r>
              <a:rPr lang="en-US" cap="all" dirty="0">
                <a:latin typeface="Arial Unicode MS" panose="020B0604020202020204" pitchFamily="34" charset="-128"/>
                <a:ea typeface="Arial Unicode MS" panose="020B0604020202020204" pitchFamily="34" charset="-128"/>
                <a:cs typeface="Arial Unicode MS" panose="020B0604020202020204" pitchFamily="34" charset="-128"/>
              </a:rPr>
              <a:t>OOI DATA LAB 7.2</a:t>
            </a:r>
          </a:p>
        </p:txBody>
      </p:sp>
      <p:sp>
        <p:nvSpPr>
          <p:cNvPr id="3" name="Content Placeholder 2">
            <a:extLst>
              <a:ext uri="{FF2B5EF4-FFF2-40B4-BE49-F238E27FC236}">
                <a16:creationId xmlns:a16="http://schemas.microsoft.com/office/drawing/2014/main" id="{FA64CAF6-957E-99BF-8BE8-05061B013A09}"/>
              </a:ext>
            </a:extLst>
          </p:cNvPr>
          <p:cNvSpPr>
            <a:spLocks noGrp="1"/>
          </p:cNvSpPr>
          <p:nvPr>
            <p:ph idx="1"/>
          </p:nvPr>
        </p:nvSpPr>
        <p:spPr>
          <a:xfrm>
            <a:off x="558797" y="1911556"/>
            <a:ext cx="6129691" cy="4351338"/>
          </a:xfrm>
        </p:spPr>
        <p:txBody>
          <a:bodyPr>
            <a:normAutofit/>
          </a:bodyPr>
          <a:lstStyle/>
          <a:p>
            <a:pPr marL="0" indent="0">
              <a:buNone/>
            </a:pPr>
            <a:endParaRPr lang="en-US" sz="2400" cap="all" dirty="0">
              <a:latin typeface="Uni Sans Regular" pitchFamily="2" charset="77"/>
            </a:endParaRPr>
          </a:p>
          <a:p>
            <a:pPr marL="0" indent="0">
              <a:buNone/>
            </a:pPr>
            <a:r>
              <a:rPr lang="en-US" sz="2400" b="1" cap="all" dirty="0">
                <a:latin typeface="Arial Unicode MS" panose="020B0604020202020204" pitchFamily="34" charset="-128"/>
                <a:ea typeface="Arial Unicode MS" panose="020B0604020202020204" pitchFamily="34" charset="-128"/>
                <a:cs typeface="Arial Unicode MS" panose="020B0604020202020204" pitchFamily="34" charset="-128"/>
              </a:rPr>
              <a:t>Fundamental Concept:</a:t>
            </a:r>
          </a:p>
          <a:p>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Interpret the relationship between primary production, nitrate concentration, irradiance, and surface water temperature</a:t>
            </a:r>
          </a:p>
          <a:p>
            <a:pPr marL="0" indent="0">
              <a:buNone/>
            </a:pPr>
            <a:endParaRPr lang="en-US" sz="2400" cap="all"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en-US" sz="2400" b="1" cap="all" dirty="0">
                <a:latin typeface="Arial Unicode MS" panose="020B0604020202020204" pitchFamily="34" charset="-128"/>
                <a:ea typeface="Arial Unicode MS" panose="020B0604020202020204" pitchFamily="34" charset="-128"/>
                <a:cs typeface="Arial Unicode MS" panose="020B0604020202020204" pitchFamily="34" charset="-128"/>
              </a:rPr>
              <a:t>Time to complete</a:t>
            </a:r>
            <a:r>
              <a:rPr lang="en-US" sz="2400" cap="all"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cap="all" dirty="0">
                <a:latin typeface="Arial Unicode MS" panose="020B0604020202020204" pitchFamily="34" charset="-128"/>
                <a:ea typeface="Arial Unicode MS" panose="020B0604020202020204" pitchFamily="34" charset="-128"/>
                <a:cs typeface="Arial Unicode MS" panose="020B0604020202020204" pitchFamily="34" charset="-128"/>
              </a:rPr>
              <a:t>45-6o minutes</a:t>
            </a:r>
            <a:endParaRPr lang="en-US" sz="2400" cap="all"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en-US" sz="2400" b="1" cap="all" dirty="0">
                <a:latin typeface="Arial Unicode MS" panose="020B0604020202020204" pitchFamily="34" charset="-128"/>
                <a:ea typeface="Arial Unicode MS" panose="020B0604020202020204" pitchFamily="34" charset="-128"/>
                <a:cs typeface="Arial Unicode MS" panose="020B0604020202020204" pitchFamily="34" charset="-128"/>
              </a:rPr>
              <a:t>Data skills: </a:t>
            </a:r>
            <a:r>
              <a:rPr lang="en-US" sz="2000" cap="all" dirty="0">
                <a:latin typeface="Arial Unicode MS" panose="020B0604020202020204" pitchFamily="34" charset="-128"/>
                <a:ea typeface="Arial Unicode MS" panose="020B0604020202020204" pitchFamily="34" charset="-128"/>
                <a:cs typeface="Arial Unicode MS" panose="020B0604020202020204" pitchFamily="34" charset="-128"/>
              </a:rPr>
              <a:t>Analyzing Time series</a:t>
            </a:r>
            <a:endParaRPr lang="en-US" sz="2400" cap="all"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endParaRPr lang="en-US" sz="2400" dirty="0">
              <a:latin typeface="Uni Sans Regular" pitchFamily="2" charset="77"/>
            </a:endParaRPr>
          </a:p>
        </p:txBody>
      </p:sp>
      <p:sp>
        <p:nvSpPr>
          <p:cNvPr id="4" name="Rectangle 3">
            <a:extLst>
              <a:ext uri="{FF2B5EF4-FFF2-40B4-BE49-F238E27FC236}">
                <a16:creationId xmlns:a16="http://schemas.microsoft.com/office/drawing/2014/main" id="{32DDDD74-FF79-63B4-C5D4-0CE7612EE66F}"/>
              </a:ext>
            </a:extLst>
          </p:cNvPr>
          <p:cNvSpPr/>
          <p:nvPr/>
        </p:nvSpPr>
        <p:spPr>
          <a:xfrm>
            <a:off x="0" y="6176963"/>
            <a:ext cx="12192000" cy="68103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BE346D3-BD51-C8A3-D843-7F9B00F39254}"/>
              </a:ext>
            </a:extLst>
          </p:cNvPr>
          <p:cNvCxnSpPr>
            <a:cxnSpLocks/>
          </p:cNvCxnSpPr>
          <p:nvPr/>
        </p:nvCxnSpPr>
        <p:spPr>
          <a:xfrm>
            <a:off x="751115" y="1056100"/>
            <a:ext cx="1882140" cy="10478"/>
          </a:xfrm>
          <a:prstGeom prst="line">
            <a:avLst/>
          </a:prstGeom>
          <a:ln w="1143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white circle with a wave in it&#10;&#10;Description automatically generated">
            <a:extLst>
              <a:ext uri="{FF2B5EF4-FFF2-40B4-BE49-F238E27FC236}">
                <a16:creationId xmlns:a16="http://schemas.microsoft.com/office/drawing/2014/main" id="{0E18F50D-403F-AF8B-0F9B-CA058AD5CDC5}"/>
              </a:ext>
            </a:extLst>
          </p:cNvPr>
          <p:cNvPicPr>
            <a:picLocks noChangeAspect="1"/>
          </p:cNvPicPr>
          <p:nvPr/>
        </p:nvPicPr>
        <p:blipFill>
          <a:blip r:embed="rId3"/>
          <a:srcRect l="20221" t="7634" r="20028" b="28748"/>
          <a:stretch/>
        </p:blipFill>
        <p:spPr>
          <a:xfrm>
            <a:off x="11556069" y="6238207"/>
            <a:ext cx="577871" cy="558544"/>
          </a:xfrm>
          <a:prstGeom prst="rect">
            <a:avLst/>
          </a:prstGeom>
        </p:spPr>
      </p:pic>
      <p:sp>
        <p:nvSpPr>
          <p:cNvPr id="10" name="Rectangle 9">
            <a:extLst>
              <a:ext uri="{FF2B5EF4-FFF2-40B4-BE49-F238E27FC236}">
                <a16:creationId xmlns:a16="http://schemas.microsoft.com/office/drawing/2014/main" id="{B2B40A5C-883A-1239-8357-56EC4A125252}"/>
              </a:ext>
            </a:extLst>
          </p:cNvPr>
          <p:cNvSpPr/>
          <p:nvPr/>
        </p:nvSpPr>
        <p:spPr>
          <a:xfrm>
            <a:off x="6792107" y="2033469"/>
            <a:ext cx="5211204" cy="342756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8B3D67-6751-EAEB-EA89-A5A2013E5CA7}"/>
              </a:ext>
            </a:extLst>
          </p:cNvPr>
          <p:cNvSpPr/>
          <p:nvPr/>
        </p:nvSpPr>
        <p:spPr>
          <a:xfrm>
            <a:off x="10406742" y="172357"/>
            <a:ext cx="1596569" cy="1608482"/>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circle with a wave in it&#10;&#10;Description automatically generated">
            <a:extLst>
              <a:ext uri="{FF2B5EF4-FFF2-40B4-BE49-F238E27FC236}">
                <a16:creationId xmlns:a16="http://schemas.microsoft.com/office/drawing/2014/main" id="{D1FF9B98-09C6-1B19-B62A-935CFD8C964B}"/>
              </a:ext>
            </a:extLst>
          </p:cNvPr>
          <p:cNvPicPr>
            <a:picLocks noChangeAspect="1"/>
          </p:cNvPicPr>
          <p:nvPr/>
        </p:nvPicPr>
        <p:blipFill>
          <a:blip r:embed="rId3"/>
          <a:srcRect l="20221" t="7634" r="20028" b="28748"/>
          <a:stretch/>
        </p:blipFill>
        <p:spPr>
          <a:xfrm>
            <a:off x="11556069" y="6238207"/>
            <a:ext cx="577871" cy="558544"/>
          </a:xfrm>
          <a:prstGeom prst="rect">
            <a:avLst/>
          </a:prstGeom>
        </p:spPr>
      </p:pic>
      <p:sp>
        <p:nvSpPr>
          <p:cNvPr id="15" name="TextBox 14">
            <a:extLst>
              <a:ext uri="{FF2B5EF4-FFF2-40B4-BE49-F238E27FC236}">
                <a16:creationId xmlns:a16="http://schemas.microsoft.com/office/drawing/2014/main" id="{503F7B17-7186-029C-ED04-0D4FD31D897A}"/>
              </a:ext>
            </a:extLst>
          </p:cNvPr>
          <p:cNvSpPr txBox="1"/>
          <p:nvPr/>
        </p:nvSpPr>
        <p:spPr>
          <a:xfrm>
            <a:off x="533400" y="1166490"/>
            <a:ext cx="8421913" cy="830997"/>
          </a:xfrm>
          <a:prstGeom prst="rect">
            <a:avLst/>
          </a:prstGeom>
          <a:noFill/>
        </p:spPr>
        <p:txBody>
          <a:bodyPr wrap="square" rtlCol="0">
            <a:spAutoFit/>
          </a:bodyPr>
          <a:lstStyle/>
          <a:p>
            <a:r>
              <a:rPr lang="en-US" sz="2400" cap="all">
                <a:latin typeface="Arial Unicode MS" panose="020B0604020202020204" pitchFamily="34" charset="-128"/>
                <a:ea typeface="Arial Unicode MS" panose="020B0604020202020204" pitchFamily="34" charset="-128"/>
                <a:cs typeface="Arial Unicode MS" panose="020B0604020202020204" pitchFamily="34" charset="-128"/>
              </a:rPr>
              <a:t>What is the relationship between chlorophyll and other abiotic variables?</a:t>
            </a:r>
          </a:p>
        </p:txBody>
      </p:sp>
      <p:pic>
        <p:nvPicPr>
          <p:cNvPr id="9" name="Picture 8">
            <a:extLst>
              <a:ext uri="{FF2B5EF4-FFF2-40B4-BE49-F238E27FC236}">
                <a16:creationId xmlns:a16="http://schemas.microsoft.com/office/drawing/2014/main" id="{855C96D3-2D76-48A8-8E70-D34B09A9429E}"/>
              </a:ext>
            </a:extLst>
          </p:cNvPr>
          <p:cNvPicPr>
            <a:picLocks noChangeAspect="1"/>
          </p:cNvPicPr>
          <p:nvPr/>
        </p:nvPicPr>
        <p:blipFill>
          <a:blip r:embed="rId4"/>
          <a:stretch>
            <a:fillRect/>
          </a:stretch>
        </p:blipFill>
        <p:spPr>
          <a:xfrm>
            <a:off x="10465390" y="236962"/>
            <a:ext cx="1479272" cy="1479272"/>
          </a:xfrm>
          <a:prstGeom prst="rect">
            <a:avLst/>
          </a:prstGeom>
        </p:spPr>
      </p:pic>
      <p:pic>
        <p:nvPicPr>
          <p:cNvPr id="8" name="Picture 7" descr="A graph of different colored lines&#10;&#10;AI-generated content may be incorrect.">
            <a:extLst>
              <a:ext uri="{FF2B5EF4-FFF2-40B4-BE49-F238E27FC236}">
                <a16:creationId xmlns:a16="http://schemas.microsoft.com/office/drawing/2014/main" id="{03AC9A8E-BB30-2171-7119-D4F669403FE0}"/>
              </a:ext>
            </a:extLst>
          </p:cNvPr>
          <p:cNvPicPr>
            <a:picLocks noChangeAspect="1"/>
          </p:cNvPicPr>
          <p:nvPr/>
        </p:nvPicPr>
        <p:blipFill>
          <a:blip r:embed="rId5"/>
          <a:stretch>
            <a:fillRect/>
          </a:stretch>
        </p:blipFill>
        <p:spPr>
          <a:xfrm>
            <a:off x="6935158" y="2124438"/>
            <a:ext cx="4934554" cy="3226412"/>
          </a:xfrm>
          <a:prstGeom prst="rect">
            <a:avLst/>
          </a:prstGeom>
        </p:spPr>
      </p:pic>
    </p:spTree>
    <p:extLst>
      <p:ext uri="{BB962C8B-B14F-4D97-AF65-F5344CB8AC3E}">
        <p14:creationId xmlns:p14="http://schemas.microsoft.com/office/powerpoint/2010/main" val="170903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9D8C8-DF58-80DA-0276-204C0B6A48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79B47-4872-6DFF-274D-91441A3AC786}"/>
              </a:ext>
            </a:extLst>
          </p:cNvPr>
          <p:cNvSpPr>
            <a:spLocks noGrp="1"/>
          </p:cNvSpPr>
          <p:nvPr>
            <p:ph type="title"/>
          </p:nvPr>
        </p:nvSpPr>
        <p:spPr>
          <a:xfrm>
            <a:off x="558797" y="-28967"/>
            <a:ext cx="10515600" cy="1325563"/>
          </a:xfrm>
        </p:spPr>
        <p:txBody>
          <a:bodyPr/>
          <a:lstStyle/>
          <a:p>
            <a:r>
              <a:rPr lang="en-US" cap="all" dirty="0">
                <a:latin typeface="Arial Unicode MS" panose="020B0604020202020204" pitchFamily="34" charset="-128"/>
                <a:ea typeface="Arial Unicode MS" panose="020B0604020202020204" pitchFamily="34" charset="-128"/>
                <a:cs typeface="Arial Unicode MS" panose="020B0604020202020204" pitchFamily="34" charset="-128"/>
              </a:rPr>
              <a:t>OOI DATA LAB 7.3</a:t>
            </a:r>
          </a:p>
        </p:txBody>
      </p:sp>
      <p:sp>
        <p:nvSpPr>
          <p:cNvPr id="3" name="Content Placeholder 2">
            <a:extLst>
              <a:ext uri="{FF2B5EF4-FFF2-40B4-BE49-F238E27FC236}">
                <a16:creationId xmlns:a16="http://schemas.microsoft.com/office/drawing/2014/main" id="{CE137ED7-02C2-E1DF-8C75-B69266531DC0}"/>
              </a:ext>
            </a:extLst>
          </p:cNvPr>
          <p:cNvSpPr>
            <a:spLocks noGrp="1"/>
          </p:cNvSpPr>
          <p:nvPr>
            <p:ph idx="1"/>
          </p:nvPr>
        </p:nvSpPr>
        <p:spPr>
          <a:xfrm>
            <a:off x="558797" y="1911556"/>
            <a:ext cx="6818187" cy="4351338"/>
          </a:xfrm>
        </p:spPr>
        <p:txBody>
          <a:bodyPr>
            <a:normAutofit/>
          </a:bodyPr>
          <a:lstStyle/>
          <a:p>
            <a:pPr marL="0" indent="0">
              <a:buNone/>
            </a:pPr>
            <a:endParaRPr lang="en-US" sz="2400" cap="all" dirty="0">
              <a:latin typeface="Uni Sans Regular" pitchFamily="2" charset="77"/>
            </a:endParaRPr>
          </a:p>
          <a:p>
            <a:pPr marL="0" indent="0">
              <a:buNone/>
            </a:pPr>
            <a:r>
              <a:rPr lang="en-US" sz="2400" b="1" cap="all" dirty="0">
                <a:latin typeface="Arial Unicode MS" panose="020B0604020202020204" pitchFamily="34" charset="-128"/>
                <a:ea typeface="Arial Unicode MS" panose="020B0604020202020204" pitchFamily="34" charset="-128"/>
                <a:cs typeface="Arial Unicode MS" panose="020B0604020202020204" pitchFamily="34" charset="-128"/>
              </a:rPr>
              <a:t>Fundamental Concept:</a:t>
            </a:r>
          </a:p>
          <a:p>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Apply interpretation of one year of data to predict patterns over multiple years</a:t>
            </a:r>
          </a:p>
          <a:p>
            <a:pPr marL="0" indent="0">
              <a:buNone/>
            </a:pPr>
            <a:endParaRPr lang="en-US" sz="2400" cap="all"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en-US" sz="2400" b="1" cap="all" dirty="0">
                <a:latin typeface="Arial Unicode MS" panose="020B0604020202020204" pitchFamily="34" charset="-128"/>
                <a:ea typeface="Arial Unicode MS" panose="020B0604020202020204" pitchFamily="34" charset="-128"/>
                <a:cs typeface="Arial Unicode MS" panose="020B0604020202020204" pitchFamily="34" charset="-128"/>
              </a:rPr>
              <a:t>Time to complete</a:t>
            </a:r>
            <a:r>
              <a:rPr lang="en-US" sz="2400" cap="all"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cap="all" dirty="0">
                <a:latin typeface="Arial Unicode MS" panose="020B0604020202020204" pitchFamily="34" charset="-128"/>
                <a:ea typeface="Arial Unicode MS" panose="020B0604020202020204" pitchFamily="34" charset="-128"/>
                <a:cs typeface="Arial Unicode MS" panose="020B0604020202020204" pitchFamily="34" charset="-128"/>
              </a:rPr>
              <a:t>45 minutes</a:t>
            </a:r>
            <a:endParaRPr lang="en-US" sz="2400" cap="all"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en-US" sz="2400" b="1" cap="all" dirty="0">
                <a:latin typeface="Arial Unicode MS" panose="020B0604020202020204" pitchFamily="34" charset="-128"/>
                <a:ea typeface="Arial Unicode MS" panose="020B0604020202020204" pitchFamily="34" charset="-128"/>
                <a:cs typeface="Arial Unicode MS" panose="020B0604020202020204" pitchFamily="34" charset="-128"/>
              </a:rPr>
              <a:t>Data skills: </a:t>
            </a:r>
            <a:r>
              <a:rPr lang="en-US" sz="2000" cap="all" dirty="0">
                <a:latin typeface="Arial Unicode MS" panose="020B0604020202020204" pitchFamily="34" charset="-128"/>
                <a:ea typeface="Arial Unicode MS" panose="020B0604020202020204" pitchFamily="34" charset="-128"/>
                <a:cs typeface="Arial Unicode MS" panose="020B0604020202020204" pitchFamily="34" charset="-128"/>
              </a:rPr>
              <a:t>Analyzing Time series</a:t>
            </a:r>
            <a:endParaRPr lang="en-US" sz="2400" cap="all"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endParaRPr lang="en-US" sz="2400" dirty="0">
              <a:latin typeface="Uni Sans Regular" pitchFamily="2" charset="77"/>
            </a:endParaRPr>
          </a:p>
        </p:txBody>
      </p:sp>
      <p:sp>
        <p:nvSpPr>
          <p:cNvPr id="4" name="Rectangle 3">
            <a:extLst>
              <a:ext uri="{FF2B5EF4-FFF2-40B4-BE49-F238E27FC236}">
                <a16:creationId xmlns:a16="http://schemas.microsoft.com/office/drawing/2014/main" id="{51A77E35-61BA-8583-3B91-CD3E6AF09198}"/>
              </a:ext>
            </a:extLst>
          </p:cNvPr>
          <p:cNvSpPr/>
          <p:nvPr/>
        </p:nvSpPr>
        <p:spPr>
          <a:xfrm>
            <a:off x="0" y="6176963"/>
            <a:ext cx="12192000" cy="68103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C812B60-B482-D2FF-C27A-F9647FC096DE}"/>
              </a:ext>
            </a:extLst>
          </p:cNvPr>
          <p:cNvCxnSpPr>
            <a:cxnSpLocks/>
          </p:cNvCxnSpPr>
          <p:nvPr/>
        </p:nvCxnSpPr>
        <p:spPr>
          <a:xfrm>
            <a:off x="751115" y="1056100"/>
            <a:ext cx="1882140" cy="10478"/>
          </a:xfrm>
          <a:prstGeom prst="line">
            <a:avLst/>
          </a:prstGeom>
          <a:ln w="1143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white circle with a wave in it&#10;&#10;Description automatically generated">
            <a:extLst>
              <a:ext uri="{FF2B5EF4-FFF2-40B4-BE49-F238E27FC236}">
                <a16:creationId xmlns:a16="http://schemas.microsoft.com/office/drawing/2014/main" id="{DD1557E0-70F9-6962-03EE-6CC8F4EA3D21}"/>
              </a:ext>
            </a:extLst>
          </p:cNvPr>
          <p:cNvPicPr>
            <a:picLocks noChangeAspect="1"/>
          </p:cNvPicPr>
          <p:nvPr/>
        </p:nvPicPr>
        <p:blipFill>
          <a:blip r:embed="rId3"/>
          <a:srcRect l="20221" t="7634" r="20028" b="28748"/>
          <a:stretch/>
        </p:blipFill>
        <p:spPr>
          <a:xfrm>
            <a:off x="11556069" y="6238207"/>
            <a:ext cx="577871" cy="558544"/>
          </a:xfrm>
          <a:prstGeom prst="rect">
            <a:avLst/>
          </a:prstGeom>
        </p:spPr>
      </p:pic>
      <p:sp>
        <p:nvSpPr>
          <p:cNvPr id="10" name="Rectangle 9">
            <a:extLst>
              <a:ext uri="{FF2B5EF4-FFF2-40B4-BE49-F238E27FC236}">
                <a16:creationId xmlns:a16="http://schemas.microsoft.com/office/drawing/2014/main" id="{F0F4E297-5378-B1BE-5996-0AAC73AA45E3}"/>
              </a:ext>
            </a:extLst>
          </p:cNvPr>
          <p:cNvSpPr/>
          <p:nvPr/>
        </p:nvSpPr>
        <p:spPr>
          <a:xfrm>
            <a:off x="7819567" y="1943696"/>
            <a:ext cx="4183743" cy="417947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BE2DE1-2B31-E3C0-BFB5-B1D16B439C72}"/>
              </a:ext>
            </a:extLst>
          </p:cNvPr>
          <p:cNvSpPr/>
          <p:nvPr/>
        </p:nvSpPr>
        <p:spPr>
          <a:xfrm>
            <a:off x="10406742" y="172357"/>
            <a:ext cx="1596569" cy="1608482"/>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circle with a wave in it&#10;&#10;Description automatically generated">
            <a:extLst>
              <a:ext uri="{FF2B5EF4-FFF2-40B4-BE49-F238E27FC236}">
                <a16:creationId xmlns:a16="http://schemas.microsoft.com/office/drawing/2014/main" id="{CE917A5D-9E41-AE1B-DD98-FAC98AC70CBD}"/>
              </a:ext>
            </a:extLst>
          </p:cNvPr>
          <p:cNvPicPr>
            <a:picLocks noChangeAspect="1"/>
          </p:cNvPicPr>
          <p:nvPr/>
        </p:nvPicPr>
        <p:blipFill>
          <a:blip r:embed="rId3"/>
          <a:srcRect l="20221" t="7634" r="20028" b="28748"/>
          <a:stretch/>
        </p:blipFill>
        <p:spPr>
          <a:xfrm>
            <a:off x="11556069" y="6238207"/>
            <a:ext cx="577871" cy="558544"/>
          </a:xfrm>
          <a:prstGeom prst="rect">
            <a:avLst/>
          </a:prstGeom>
        </p:spPr>
      </p:pic>
      <p:sp>
        <p:nvSpPr>
          <p:cNvPr id="15" name="TextBox 14">
            <a:extLst>
              <a:ext uri="{FF2B5EF4-FFF2-40B4-BE49-F238E27FC236}">
                <a16:creationId xmlns:a16="http://schemas.microsoft.com/office/drawing/2014/main" id="{DAA50407-DF5A-BCF2-5150-06FE3C135D0D}"/>
              </a:ext>
            </a:extLst>
          </p:cNvPr>
          <p:cNvSpPr txBox="1"/>
          <p:nvPr/>
        </p:nvSpPr>
        <p:spPr>
          <a:xfrm>
            <a:off x="533401" y="1166490"/>
            <a:ext cx="7260770" cy="830997"/>
          </a:xfrm>
          <a:prstGeom prst="rect">
            <a:avLst/>
          </a:prstGeom>
          <a:noFill/>
        </p:spPr>
        <p:txBody>
          <a:bodyPr wrap="square" rtlCol="0">
            <a:spAutoFit/>
          </a:bodyPr>
          <a:lstStyle/>
          <a:p>
            <a:r>
              <a:rPr lang="en-US" sz="2400" cap="all">
                <a:latin typeface="Arial Unicode MS" panose="020B0604020202020204" pitchFamily="34" charset="-128"/>
                <a:ea typeface="Arial Unicode MS" panose="020B0604020202020204" pitchFamily="34" charset="-128"/>
                <a:cs typeface="Arial Unicode MS" panose="020B0604020202020204" pitchFamily="34" charset="-128"/>
              </a:rPr>
              <a:t>Can you make predictions for patterns of variation for other years?</a:t>
            </a:r>
          </a:p>
        </p:txBody>
      </p:sp>
      <p:pic>
        <p:nvPicPr>
          <p:cNvPr id="7" name="Picture 6">
            <a:extLst>
              <a:ext uri="{FF2B5EF4-FFF2-40B4-BE49-F238E27FC236}">
                <a16:creationId xmlns:a16="http://schemas.microsoft.com/office/drawing/2014/main" id="{30F0B216-4DE6-91D2-00BF-C7DA8960D2B3}"/>
              </a:ext>
            </a:extLst>
          </p:cNvPr>
          <p:cNvPicPr>
            <a:picLocks noChangeAspect="1"/>
          </p:cNvPicPr>
          <p:nvPr/>
        </p:nvPicPr>
        <p:blipFill>
          <a:blip r:embed="rId4"/>
          <a:stretch>
            <a:fillRect/>
          </a:stretch>
        </p:blipFill>
        <p:spPr>
          <a:xfrm>
            <a:off x="7916077" y="2035736"/>
            <a:ext cx="4009375" cy="3995389"/>
          </a:xfrm>
          <a:prstGeom prst="rect">
            <a:avLst/>
          </a:prstGeom>
        </p:spPr>
      </p:pic>
      <p:pic>
        <p:nvPicPr>
          <p:cNvPr id="8" name="Picture 7">
            <a:extLst>
              <a:ext uri="{FF2B5EF4-FFF2-40B4-BE49-F238E27FC236}">
                <a16:creationId xmlns:a16="http://schemas.microsoft.com/office/drawing/2014/main" id="{A6C9284D-6B9F-32C9-87E9-F7D3437EA228}"/>
              </a:ext>
            </a:extLst>
          </p:cNvPr>
          <p:cNvPicPr>
            <a:picLocks noChangeAspect="1"/>
          </p:cNvPicPr>
          <p:nvPr/>
        </p:nvPicPr>
        <p:blipFill>
          <a:blip r:embed="rId5"/>
          <a:stretch>
            <a:fillRect/>
          </a:stretch>
        </p:blipFill>
        <p:spPr>
          <a:xfrm>
            <a:off x="10463083" y="234655"/>
            <a:ext cx="1483885" cy="1483885"/>
          </a:xfrm>
          <a:prstGeom prst="rect">
            <a:avLst/>
          </a:prstGeom>
        </p:spPr>
      </p:pic>
    </p:spTree>
    <p:extLst>
      <p:ext uri="{BB962C8B-B14F-4D97-AF65-F5344CB8AC3E}">
        <p14:creationId xmlns:p14="http://schemas.microsoft.com/office/powerpoint/2010/main" val="1895075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E78C3-942B-D42F-FC01-5B59C5B747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B06E9-604F-F2DA-D314-B60FEEF34C84}"/>
              </a:ext>
            </a:extLst>
          </p:cNvPr>
          <p:cNvSpPr>
            <a:spLocks noGrp="1"/>
          </p:cNvSpPr>
          <p:nvPr>
            <p:ph type="title"/>
          </p:nvPr>
        </p:nvSpPr>
        <p:spPr>
          <a:xfrm>
            <a:off x="336402" y="-56581"/>
            <a:ext cx="10515600" cy="1325563"/>
          </a:xfrm>
        </p:spPr>
        <p:txBody>
          <a:bodyPr>
            <a:normAutofit/>
          </a:bodyPr>
          <a:lstStyle/>
          <a:p>
            <a:r>
              <a:rPr lang="en-US" sz="3600" cap="all">
                <a:latin typeface="Open Sans" panose="020B0606030504020204" pitchFamily="34" charset="0"/>
                <a:ea typeface="Open Sans" panose="020B0606030504020204" pitchFamily="34" charset="0"/>
                <a:cs typeface="Open Sans" panose="020B0606030504020204" pitchFamily="34" charset="0"/>
              </a:rPr>
              <a:t>Exploring Primary production </a:t>
            </a:r>
            <a:br>
              <a:rPr lang="en-US" sz="3600" cap="all">
                <a:latin typeface="Open Sans" panose="020B0606030504020204" pitchFamily="34" charset="0"/>
                <a:ea typeface="Open Sans" panose="020B0606030504020204" pitchFamily="34" charset="0"/>
                <a:cs typeface="Open Sans" panose="020B0606030504020204" pitchFamily="34" charset="0"/>
              </a:rPr>
            </a:br>
            <a:r>
              <a:rPr lang="en-US" sz="3600" cap="all">
                <a:latin typeface="Open Sans" panose="020B0606030504020204" pitchFamily="34" charset="0"/>
                <a:ea typeface="Open Sans" panose="020B0606030504020204" pitchFamily="34" charset="0"/>
                <a:cs typeface="Open Sans" panose="020B0606030504020204" pitchFamily="34" charset="0"/>
              </a:rPr>
              <a:t>python activity</a:t>
            </a:r>
          </a:p>
        </p:txBody>
      </p:sp>
      <p:sp>
        <p:nvSpPr>
          <p:cNvPr id="3" name="Content Placeholder 2">
            <a:extLst>
              <a:ext uri="{FF2B5EF4-FFF2-40B4-BE49-F238E27FC236}">
                <a16:creationId xmlns:a16="http://schemas.microsoft.com/office/drawing/2014/main" id="{BE985DCD-EC0E-D944-CA5B-BBC36BCF50F5}"/>
              </a:ext>
            </a:extLst>
          </p:cNvPr>
          <p:cNvSpPr>
            <a:spLocks noGrp="1"/>
          </p:cNvSpPr>
          <p:nvPr>
            <p:ph idx="1"/>
          </p:nvPr>
        </p:nvSpPr>
        <p:spPr>
          <a:xfrm>
            <a:off x="336402" y="2362471"/>
            <a:ext cx="5454797" cy="4041891"/>
          </a:xfrm>
        </p:spPr>
        <p:txBody>
          <a:bodyPr>
            <a:normAutofit fontScale="62500" lnSpcReduction="20000"/>
          </a:bodyPr>
          <a:lstStyle/>
          <a:p>
            <a:pPr marL="0" indent="0">
              <a:buNone/>
            </a:pPr>
            <a:r>
              <a:rPr lang="en-US" sz="3200" b="1" cap="all">
                <a:latin typeface="Arial Unicode MS" panose="020B0604020202020204" pitchFamily="34" charset="-128"/>
                <a:ea typeface="Arial Unicode MS" panose="020B0604020202020204" pitchFamily="34" charset="-128"/>
                <a:cs typeface="Arial Unicode MS" panose="020B0604020202020204" pitchFamily="34" charset="-128"/>
              </a:rPr>
              <a:t>Learning outcomes: </a:t>
            </a:r>
            <a:endParaRPr lang="en-US" sz="3200" cap="all">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3200">
                <a:latin typeface="Arial Unicode MS" panose="020B0604020202020204" pitchFamily="34" charset="-128"/>
                <a:ea typeface="Arial Unicode MS" panose="020B0604020202020204" pitchFamily="34" charset="-128"/>
                <a:cs typeface="Arial Unicode MS" panose="020B0604020202020204" pitchFamily="34" charset="-128"/>
              </a:rPr>
              <a:t>Analyze Spatial and Temporal Patterns in Phytoplankton Blooms</a:t>
            </a:r>
          </a:p>
          <a:p>
            <a:r>
              <a:rPr lang="en-US" sz="3200">
                <a:latin typeface="Arial Unicode MS" panose="020B0604020202020204" pitchFamily="34" charset="-128"/>
                <a:ea typeface="Arial Unicode MS" panose="020B0604020202020204" pitchFamily="34" charset="-128"/>
                <a:cs typeface="Arial Unicode MS" panose="020B0604020202020204" pitchFamily="34" charset="-128"/>
              </a:rPr>
              <a:t>Evaluate Environmental Drivers of Bloom Dynamics</a:t>
            </a:r>
          </a:p>
          <a:p>
            <a:pPr marL="0" indent="0">
              <a:buNone/>
            </a:pPr>
            <a:endParaRPr lang="en-US" sz="3200" b="1" cap="a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en-US" sz="3200" b="1" cap="all">
                <a:latin typeface="Arial Unicode MS" panose="020B0604020202020204" pitchFamily="34" charset="-128"/>
                <a:ea typeface="Arial Unicode MS" panose="020B0604020202020204" pitchFamily="34" charset="-128"/>
                <a:cs typeface="Arial Unicode MS" panose="020B0604020202020204" pitchFamily="34" charset="-128"/>
              </a:rPr>
              <a:t>Time to complete: 15+</a:t>
            </a:r>
            <a:r>
              <a:rPr lang="en-US" sz="3200" cap="all">
                <a:latin typeface="Arial Unicode MS" panose="020B0604020202020204" pitchFamily="34" charset="-128"/>
                <a:ea typeface="Arial Unicode MS" panose="020B0604020202020204" pitchFamily="34" charset="-128"/>
                <a:cs typeface="Arial Unicode MS" panose="020B0604020202020204" pitchFamily="34" charset="-128"/>
              </a:rPr>
              <a:t> minutes </a:t>
            </a:r>
          </a:p>
          <a:p>
            <a:pPr marL="0" indent="0">
              <a:buNone/>
            </a:pPr>
            <a:endParaRPr lang="en-US" sz="3200" b="1" cap="a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en-US" sz="3200" b="1" cap="all">
                <a:latin typeface="Arial Unicode MS" panose="020B0604020202020204" pitchFamily="34" charset="-128"/>
                <a:ea typeface="Arial Unicode MS" panose="020B0604020202020204" pitchFamily="34" charset="-128"/>
                <a:cs typeface="Arial Unicode MS" panose="020B0604020202020204" pitchFamily="34" charset="-128"/>
              </a:rPr>
              <a:t>Data Skills: </a:t>
            </a:r>
            <a:endParaRPr lang="en-US" sz="3200">
              <a:latin typeface="Arial Unicode MS" panose="020B0604020202020204" pitchFamily="34" charset="-128"/>
              <a:ea typeface="Arial Unicode MS" panose="020B0604020202020204" pitchFamily="34" charset="-128"/>
              <a:cs typeface="Arial Unicode MS" panose="020B0604020202020204" pitchFamily="34" charset="-128"/>
            </a:endParaRPr>
          </a:p>
          <a:p>
            <a:pPr rtl="0" fontAlgn="base">
              <a:spcBef>
                <a:spcPts val="800"/>
              </a:spcBef>
              <a:spcAft>
                <a:spcPts val="0"/>
              </a:spcAft>
              <a:buFont typeface="Arial" panose="020B0604020202020204" pitchFamily="34" charset="0"/>
              <a:buChar char="•"/>
            </a:pPr>
            <a:r>
              <a:rPr lang="en-US" sz="3200" b="0" i="0" u="none" strike="noStrike">
                <a:solidFill>
                  <a:srgbClr val="000000"/>
                </a:solidFill>
                <a:effectLst/>
                <a:latin typeface="Arial" panose="020B0604020202020204" pitchFamily="34" charset="0"/>
              </a:rPr>
              <a:t>Utilize Python Libraries for Data </a:t>
            </a:r>
            <a:r>
              <a:rPr lang="en-US" sz="3200">
                <a:solidFill>
                  <a:srgbClr val="000000"/>
                </a:solidFill>
                <a:latin typeface="Arial" panose="020B0604020202020204" pitchFamily="34" charset="0"/>
              </a:rPr>
              <a:t>Visualization </a:t>
            </a:r>
            <a:r>
              <a:rPr lang="en-US" sz="3200" b="0" i="0" u="none" strike="noStrike">
                <a:solidFill>
                  <a:srgbClr val="000000"/>
                </a:solidFill>
                <a:effectLst/>
                <a:latin typeface="Arial" panose="020B0604020202020204" pitchFamily="34" charset="0"/>
              </a:rPr>
              <a:t>Analysis</a:t>
            </a:r>
          </a:p>
          <a:p>
            <a:pPr fontAlgn="base">
              <a:spcBef>
                <a:spcPts val="800"/>
              </a:spcBef>
            </a:pPr>
            <a:r>
              <a:rPr lang="en-US" sz="3200" b="0" i="0" u="none" strike="noStrike">
                <a:solidFill>
                  <a:srgbClr val="000000"/>
                </a:solidFill>
                <a:effectLst/>
                <a:latin typeface="Arial" panose="020B0604020202020204" pitchFamily="34" charset="0"/>
              </a:rPr>
              <a:t>Visualize Data for Insights &amp; Explanations </a:t>
            </a:r>
          </a:p>
          <a:p>
            <a:pPr rtl="0" fontAlgn="base">
              <a:spcBef>
                <a:spcPts val="800"/>
              </a:spcBef>
              <a:spcAft>
                <a:spcPts val="0"/>
              </a:spcAft>
              <a:buFont typeface="Arial" panose="020B0604020202020204" pitchFamily="34" charset="0"/>
              <a:buChar char="•"/>
            </a:pPr>
            <a:endParaRPr lang="en-US" sz="2200" b="0" i="0" u="none" strike="noStrike">
              <a:solidFill>
                <a:srgbClr val="000000"/>
              </a:solidFill>
              <a:effectLst/>
              <a:latin typeface="Arial" panose="020B0604020202020204" pitchFamily="34" charset="0"/>
            </a:endParaRPr>
          </a:p>
          <a:p>
            <a:pPr marL="0" indent="0">
              <a:buNone/>
            </a:pPr>
            <a:endParaRPr lang="en-US" sz="2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Rectangle 3">
            <a:extLst>
              <a:ext uri="{FF2B5EF4-FFF2-40B4-BE49-F238E27FC236}">
                <a16:creationId xmlns:a16="http://schemas.microsoft.com/office/drawing/2014/main" id="{FD4C45B0-4262-2DFB-7C5C-A8D66262FEEA}"/>
              </a:ext>
            </a:extLst>
          </p:cNvPr>
          <p:cNvSpPr/>
          <p:nvPr/>
        </p:nvSpPr>
        <p:spPr>
          <a:xfrm>
            <a:off x="0" y="6200314"/>
            <a:ext cx="12192000" cy="68103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25F5F8C-86FC-2904-D0D3-B0BB83917154}"/>
              </a:ext>
            </a:extLst>
          </p:cNvPr>
          <p:cNvCxnSpPr>
            <a:cxnSpLocks/>
          </p:cNvCxnSpPr>
          <p:nvPr/>
        </p:nvCxnSpPr>
        <p:spPr>
          <a:xfrm>
            <a:off x="751115" y="1224714"/>
            <a:ext cx="1882140" cy="10478"/>
          </a:xfrm>
          <a:prstGeom prst="line">
            <a:avLst/>
          </a:prstGeom>
          <a:ln w="1143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white circle with a wave in it&#10;&#10;Description automatically generated">
            <a:extLst>
              <a:ext uri="{FF2B5EF4-FFF2-40B4-BE49-F238E27FC236}">
                <a16:creationId xmlns:a16="http://schemas.microsoft.com/office/drawing/2014/main" id="{9E2A2205-75F5-6052-EC9F-94EDFCE69AA6}"/>
              </a:ext>
            </a:extLst>
          </p:cNvPr>
          <p:cNvPicPr>
            <a:picLocks noChangeAspect="1"/>
          </p:cNvPicPr>
          <p:nvPr/>
        </p:nvPicPr>
        <p:blipFill>
          <a:blip r:embed="rId3"/>
          <a:srcRect l="20221" t="7634" r="20028" b="28748"/>
          <a:stretch/>
        </p:blipFill>
        <p:spPr>
          <a:xfrm>
            <a:off x="11556069" y="6238207"/>
            <a:ext cx="577871" cy="558544"/>
          </a:xfrm>
          <a:prstGeom prst="rect">
            <a:avLst/>
          </a:prstGeom>
        </p:spPr>
      </p:pic>
      <p:sp>
        <p:nvSpPr>
          <p:cNvPr id="10" name="Rectangle 9">
            <a:extLst>
              <a:ext uri="{FF2B5EF4-FFF2-40B4-BE49-F238E27FC236}">
                <a16:creationId xmlns:a16="http://schemas.microsoft.com/office/drawing/2014/main" id="{2861CE62-39A8-376A-D1FD-CCAA05BBAE09}"/>
              </a:ext>
            </a:extLst>
          </p:cNvPr>
          <p:cNvSpPr/>
          <p:nvPr/>
        </p:nvSpPr>
        <p:spPr>
          <a:xfrm>
            <a:off x="5958840" y="2362471"/>
            <a:ext cx="6044470" cy="3753243"/>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682D94-AA25-0399-4B75-D97826E88A07}"/>
              </a:ext>
            </a:extLst>
          </p:cNvPr>
          <p:cNvSpPr/>
          <p:nvPr/>
        </p:nvSpPr>
        <p:spPr>
          <a:xfrm>
            <a:off x="10406742" y="172357"/>
            <a:ext cx="1596569" cy="1608482"/>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circle with a wave in it&#10;&#10;Description automatically generated">
            <a:extLst>
              <a:ext uri="{FF2B5EF4-FFF2-40B4-BE49-F238E27FC236}">
                <a16:creationId xmlns:a16="http://schemas.microsoft.com/office/drawing/2014/main" id="{35C78788-B490-AE29-07D4-348F878FCDDD}"/>
              </a:ext>
            </a:extLst>
          </p:cNvPr>
          <p:cNvPicPr>
            <a:picLocks noChangeAspect="1"/>
          </p:cNvPicPr>
          <p:nvPr/>
        </p:nvPicPr>
        <p:blipFill>
          <a:blip r:embed="rId3"/>
          <a:srcRect l="20221" t="7634" r="20028" b="28748"/>
          <a:stretch/>
        </p:blipFill>
        <p:spPr>
          <a:xfrm>
            <a:off x="11556069" y="6238207"/>
            <a:ext cx="577871" cy="558544"/>
          </a:xfrm>
          <a:prstGeom prst="rect">
            <a:avLst/>
          </a:prstGeom>
        </p:spPr>
      </p:pic>
      <p:sp>
        <p:nvSpPr>
          <p:cNvPr id="12" name="TextBox 11">
            <a:extLst>
              <a:ext uri="{FF2B5EF4-FFF2-40B4-BE49-F238E27FC236}">
                <a16:creationId xmlns:a16="http://schemas.microsoft.com/office/drawing/2014/main" id="{B3562AA0-028B-3BBD-079B-27C5035857DF}"/>
              </a:ext>
            </a:extLst>
          </p:cNvPr>
          <p:cNvSpPr txBox="1"/>
          <p:nvPr/>
        </p:nvSpPr>
        <p:spPr>
          <a:xfrm>
            <a:off x="6705600" y="2624733"/>
            <a:ext cx="2869324" cy="369332"/>
          </a:xfrm>
          <a:prstGeom prst="rect">
            <a:avLst/>
          </a:prstGeom>
          <a:noFill/>
        </p:spPr>
        <p:txBody>
          <a:bodyPr wrap="square" rtlCol="0">
            <a:spAutoFit/>
          </a:bodyPr>
          <a:lstStyle/>
          <a:p>
            <a:r>
              <a:rPr lang="en-US"/>
              <a:t>VIDEO</a:t>
            </a:r>
          </a:p>
        </p:txBody>
      </p:sp>
      <p:sp>
        <p:nvSpPr>
          <p:cNvPr id="7" name="TextBox 6">
            <a:extLst>
              <a:ext uri="{FF2B5EF4-FFF2-40B4-BE49-F238E27FC236}">
                <a16:creationId xmlns:a16="http://schemas.microsoft.com/office/drawing/2014/main" id="{327936EF-1320-7984-48FE-28D6816D5F8F}"/>
              </a:ext>
            </a:extLst>
          </p:cNvPr>
          <p:cNvSpPr txBox="1"/>
          <p:nvPr/>
        </p:nvSpPr>
        <p:spPr>
          <a:xfrm>
            <a:off x="336402" y="1365512"/>
            <a:ext cx="9800769" cy="830997"/>
          </a:xfrm>
          <a:prstGeom prst="rect">
            <a:avLst/>
          </a:prstGeom>
          <a:noFill/>
        </p:spPr>
        <p:txBody>
          <a:bodyPr wrap="square" rtlCol="0">
            <a:spAutoFit/>
          </a:bodyPr>
          <a:lstStyle/>
          <a:p>
            <a:r>
              <a:rPr lang="en-US" sz="2400" cap="all" dirty="0">
                <a:latin typeface="Arial Unicode MS" panose="020B0604020202020204" pitchFamily="34" charset="-128"/>
                <a:ea typeface="Arial Unicode MS" panose="020B0604020202020204" pitchFamily="34" charset="-128"/>
                <a:cs typeface="Arial Unicode MS" panose="020B0604020202020204" pitchFamily="34" charset="-128"/>
              </a:rPr>
              <a:t>Explore &amp; Compare the timing &amp; magnitude of phytoplankton blooms at different locations</a:t>
            </a:r>
          </a:p>
        </p:txBody>
      </p:sp>
      <p:pic>
        <p:nvPicPr>
          <p:cNvPr id="8" name="Picture 7">
            <a:extLst>
              <a:ext uri="{FF2B5EF4-FFF2-40B4-BE49-F238E27FC236}">
                <a16:creationId xmlns:a16="http://schemas.microsoft.com/office/drawing/2014/main" id="{7F1DFB2B-00E5-D8B9-38A4-813C90968F88}"/>
              </a:ext>
            </a:extLst>
          </p:cNvPr>
          <p:cNvPicPr>
            <a:picLocks noChangeAspect="1"/>
          </p:cNvPicPr>
          <p:nvPr/>
        </p:nvPicPr>
        <p:blipFill>
          <a:blip r:embed="rId4"/>
          <a:stretch>
            <a:fillRect/>
          </a:stretch>
        </p:blipFill>
        <p:spPr>
          <a:xfrm>
            <a:off x="10481578" y="253150"/>
            <a:ext cx="1446896" cy="1446896"/>
          </a:xfrm>
          <a:prstGeom prst="rect">
            <a:avLst/>
          </a:prstGeom>
        </p:spPr>
      </p:pic>
      <p:pic>
        <p:nvPicPr>
          <p:cNvPr id="17" name="Picture 16">
            <a:extLst>
              <a:ext uri="{FF2B5EF4-FFF2-40B4-BE49-F238E27FC236}">
                <a16:creationId xmlns:a16="http://schemas.microsoft.com/office/drawing/2014/main" id="{327F663B-9E2F-9988-15EF-A740567C0FEF}"/>
              </a:ext>
            </a:extLst>
          </p:cNvPr>
          <p:cNvPicPr>
            <a:picLocks noChangeAspect="1"/>
          </p:cNvPicPr>
          <p:nvPr/>
        </p:nvPicPr>
        <p:blipFill>
          <a:blip r:embed="rId5"/>
          <a:stretch>
            <a:fillRect/>
          </a:stretch>
        </p:blipFill>
        <p:spPr>
          <a:xfrm>
            <a:off x="6034938" y="2512387"/>
            <a:ext cx="5849139" cy="3466384"/>
          </a:xfrm>
          <a:prstGeom prst="rect">
            <a:avLst/>
          </a:prstGeom>
        </p:spPr>
      </p:pic>
    </p:spTree>
    <p:extLst>
      <p:ext uri="{BB962C8B-B14F-4D97-AF65-F5344CB8AC3E}">
        <p14:creationId xmlns:p14="http://schemas.microsoft.com/office/powerpoint/2010/main" val="3370811729"/>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Madison</Template>
  <TotalTime>0</TotalTime>
  <Words>907</Words>
  <Application>Microsoft Macintosh PowerPoint</Application>
  <PresentationFormat>Widescreen</PresentationFormat>
  <Paragraphs>145</Paragraphs>
  <Slides>14</Slides>
  <Notes>14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 Unicode MS</vt:lpstr>
      <vt:lpstr>Aptos</vt:lpstr>
      <vt:lpstr>Arial</vt:lpstr>
      <vt:lpstr>Calibri</vt:lpstr>
      <vt:lpstr>Calibri Light</vt:lpstr>
      <vt:lpstr>fkGroteskNeue</vt:lpstr>
      <vt:lpstr>Open Sans</vt:lpstr>
      <vt:lpstr>Uni Sans Book</vt:lpstr>
      <vt:lpstr>Uni Sans Regular</vt:lpstr>
      <vt:lpstr>Office 2013 - 2022 Theme</vt:lpstr>
      <vt:lpstr>Building Data Literacy Skills in Undergraduate Oceanography Education</vt:lpstr>
      <vt:lpstr>Why Data Literacy Matters</vt:lpstr>
      <vt:lpstr>The ooi education opportunity</vt:lpstr>
      <vt:lpstr>ADD-ON python ACTIVTIES</vt:lpstr>
      <vt:lpstr>OOI DATA LAB 7 Overview</vt:lpstr>
      <vt:lpstr>OOI DATA LAB 7.1</vt:lpstr>
      <vt:lpstr>OOI DATA LAB 7.2</vt:lpstr>
      <vt:lpstr>OOI DATA LAB 7.3</vt:lpstr>
      <vt:lpstr>Exploring Primary production  python activity</vt:lpstr>
      <vt:lpstr>Python ACTIVITY overview</vt:lpstr>
      <vt:lpstr>Python activity  LO1</vt:lpstr>
      <vt:lpstr>python activity l02</vt:lpstr>
      <vt:lpstr>Python Activities to come</vt:lpstr>
      <vt:lpstr>Questions &amp; suggestions?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Mikelle Nuwer</dc:creator>
  <cp:lastModifiedBy>Mikelle Nuwer</cp:lastModifiedBy>
  <cp:revision>2</cp:revision>
  <dcterms:created xsi:type="dcterms:W3CDTF">2025-03-19T22:45:27Z</dcterms:created>
  <dcterms:modified xsi:type="dcterms:W3CDTF">2025-03-28T17:49:06Z</dcterms:modified>
</cp:coreProperties>
</file>