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1228" r:id="rId2"/>
    <p:sldId id="1199" r:id="rId3"/>
    <p:sldId id="1196" r:id="rId4"/>
    <p:sldId id="263" r:id="rId5"/>
    <p:sldId id="265" r:id="rId6"/>
    <p:sldId id="303" r:id="rId7"/>
    <p:sldId id="270" r:id="rId8"/>
    <p:sldId id="1220" r:id="rId9"/>
    <p:sldId id="1226" r:id="rId10"/>
    <p:sldId id="1204" r:id="rId11"/>
    <p:sldId id="726" r:id="rId12"/>
    <p:sldId id="1202" r:id="rId13"/>
    <p:sldId id="1203" r:id="rId14"/>
    <p:sldId id="1229" r:id="rId15"/>
    <p:sldId id="1230" r:id="rId16"/>
    <p:sldId id="1225" r:id="rId17"/>
    <p:sldId id="1221" r:id="rId18"/>
    <p:sldId id="1223" r:id="rId19"/>
    <p:sldId id="1213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1" roundtripDataSignature="AMtx7miOGs30Cts35hnreQXYMLNdiukiR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a Pfeiffer-Herbert" initials="" lastIdx="6" clrIdx="0"/>
  <p:cmAuthor id="1" name="Sage Lichtenwalner" initials="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5E22FA-BC0D-477A-AA62-1E4911E89655}">
  <a:tblStyle styleId="{325E22FA-BC0D-477A-AA62-1E4911E896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AE0E62B-4EC8-4ADC-87AA-B742ECA1BF12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55"/>
    <p:restoredTop sz="93469" autoAdjust="0"/>
  </p:normalViewPr>
  <p:slideViewPr>
    <p:cSldViewPr snapToGrid="0" showGuides="1">
      <p:cViewPr varScale="1">
        <p:scale>
          <a:sx n="115" d="100"/>
          <a:sy n="115" d="100"/>
        </p:scale>
        <p:origin x="1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31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23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34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3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23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3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Very comfortable</c:v>
                </c:pt>
                <c:pt idx="1">
                  <c:v>Comfortable</c:v>
                </c:pt>
                <c:pt idx="2">
                  <c:v>Moderately comfortable</c:v>
                </c:pt>
                <c:pt idx="3">
                  <c:v>Slightly comfortable</c:v>
                </c:pt>
                <c:pt idx="4">
                  <c:v>Not comfortable at all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7</c:v>
                </c:pt>
                <c:pt idx="2">
                  <c:v>10</c:v>
                </c:pt>
                <c:pt idx="3">
                  <c:v>7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1D-0C4C-B4C2-20B432AB49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5864560"/>
        <c:axId val="1376404016"/>
      </c:barChart>
      <c:valAx>
        <c:axId val="137640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5864560"/>
        <c:crosses val="autoZero"/>
        <c:crossBetween val="between"/>
      </c:valAx>
      <c:catAx>
        <c:axId val="137586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4040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4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9-05T15:02:16.646" idx="5">
    <p:pos x="528" y="230"/>
    <p:text>I like this shorter version</p:text>
    <p:extLst>
      <p:ext uri="{C676402C-5697-4E1C-873F-D02D1690AC5C}">
        <p15:threadingInfo xmlns:p15="http://schemas.microsoft.com/office/powerpoint/2012/main" timeZoneBias="0"/>
      </p:ext>
    </p:extLst>
  </p:cm>
  <p:cm authorId="1" dt="2024-09-05T15:02:16.646" idx="5">
    <p:pos x="528" y="230"/>
    <p:text>Cool.  Maybe we just add some photos to drive home the points.  LIke the 2016 photo to show community workshops, and mabe the DE screenshot to show the 1.0 work.</p:text>
    <p:extLst>
      <p:ext uri="{C676402C-5697-4E1C-873F-D02D1690AC5C}">
        <p15:threadingInfo xmlns:p15="http://schemas.microsoft.com/office/powerpoint/2012/main" timeZoneBias="0">
          <p15:parentCm authorId="0" idx="5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9-05T15:24:01.623" idx="6">
    <p:pos x="528" y="230"/>
    <p:text>Maybe present these survey results before slide 36 (power of coding notebooks) to demonstrate the need</p:text>
    <p:extLst>
      <p:ext uri="{C676402C-5697-4E1C-873F-D02D1690AC5C}">
        <p15:threadingInfo xmlns:p15="http://schemas.microsoft.com/office/powerpoint/2012/main" timeZoneBias="0"/>
      </p:ext>
    </p:extLst>
  </p:cm>
  <p:cm authorId="1" dt="2024-09-05T15:24:01.623" idx="6">
    <p:pos x="528" y="230"/>
    <p:text>Yeah, I originally had this section ordered as OOI-Python-Ed, so they survey was in the 3rd part.  But I've restructured so it's Survey/Need then OOI-Notebook-Pedadogy.  Hopefully that makes sense?</p:text>
    <p:extLst>
      <p:ext uri="{C676402C-5697-4E1C-873F-D02D1690AC5C}">
        <p15:threadingInfo xmlns:p15="http://schemas.microsoft.com/office/powerpoint/2012/main" timeZoneBias="0">
          <p15:parentCm authorId="0" idx="6"/>
        </p15:threadingInfo>
      </p:ext>
    </p:extLst>
  </p:cm>
</p:cmLst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60306B-67C7-E544-B744-C2251CE146C1}" type="doc">
      <dgm:prSet loTypeId="urn:microsoft.com/office/officeart/2005/8/layout/pyramid2" loCatId="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9F5BC533-1B50-E649-9E04-0CFEF5535A46}">
      <dgm:prSet phldrT="[Text]"/>
      <dgm:spPr/>
      <dgm:t>
        <a:bodyPr/>
        <a:lstStyle/>
        <a:p>
          <a:r>
            <a:rPr lang="en-US" b="1" i="0" u="none" dirty="0"/>
            <a:t>Initial Exploration</a:t>
          </a:r>
          <a:br>
            <a:rPr lang="en-US" b="0" i="0" u="none" dirty="0"/>
          </a:br>
          <a:r>
            <a:rPr lang="en-US" b="0" i="0" u="none" dirty="0"/>
            <a:t>Try it out an activity and send in feedback</a:t>
          </a:r>
          <a:endParaRPr lang="en-US" dirty="0"/>
        </a:p>
      </dgm:t>
    </dgm:pt>
    <dgm:pt modelId="{9B2E5740-3A75-C142-83B2-27952FF92E28}" type="parTrans" cxnId="{64B6A961-837C-C346-BF90-7BF86E6411BA}">
      <dgm:prSet/>
      <dgm:spPr/>
      <dgm:t>
        <a:bodyPr/>
        <a:lstStyle/>
        <a:p>
          <a:endParaRPr lang="en-US"/>
        </a:p>
      </dgm:t>
    </dgm:pt>
    <dgm:pt modelId="{C997B2E6-D772-A84D-BB72-D6B08950EEF3}" type="sibTrans" cxnId="{64B6A961-837C-C346-BF90-7BF86E6411BA}">
      <dgm:prSet/>
      <dgm:spPr/>
      <dgm:t>
        <a:bodyPr/>
        <a:lstStyle/>
        <a:p>
          <a:endParaRPr lang="en-US"/>
        </a:p>
      </dgm:t>
    </dgm:pt>
    <dgm:pt modelId="{B707E81E-8EDD-0A49-AB63-44230B1C6143}">
      <dgm:prSet phldrT="[Text]"/>
      <dgm:spPr/>
      <dgm:t>
        <a:bodyPr/>
        <a:lstStyle/>
        <a:p>
          <a:r>
            <a:rPr lang="en-US" b="1" dirty="0"/>
            <a:t>Community Developer / Collaborator</a:t>
          </a:r>
          <a:br>
            <a:rPr lang="en-US" dirty="0"/>
          </a:br>
          <a:r>
            <a:rPr lang="en-US" dirty="0"/>
            <a:t>Help develop new activities and resources for personal and community use</a:t>
          </a:r>
        </a:p>
      </dgm:t>
    </dgm:pt>
    <dgm:pt modelId="{580FE68C-1FB1-814D-9672-B9E65B13AB76}" type="parTrans" cxnId="{5AFB65F9-F851-C346-BDD5-8D70E1D283D1}">
      <dgm:prSet/>
      <dgm:spPr/>
      <dgm:t>
        <a:bodyPr/>
        <a:lstStyle/>
        <a:p>
          <a:endParaRPr lang="en-US"/>
        </a:p>
      </dgm:t>
    </dgm:pt>
    <dgm:pt modelId="{B7E1E2B8-55A3-1944-ADD3-91722C27C85E}" type="sibTrans" cxnId="{5AFB65F9-F851-C346-BDD5-8D70E1D283D1}">
      <dgm:prSet/>
      <dgm:spPr/>
      <dgm:t>
        <a:bodyPr/>
        <a:lstStyle/>
        <a:p>
          <a:endParaRPr lang="en-US"/>
        </a:p>
      </dgm:t>
    </dgm:pt>
    <dgm:pt modelId="{9F77283B-FFD9-6145-A01A-D838D65774EB}">
      <dgm:prSet phldrT="[Text]"/>
      <dgm:spPr/>
      <dgm:t>
        <a:bodyPr/>
        <a:lstStyle/>
        <a:p>
          <a:r>
            <a:rPr lang="en-US" b="1" dirty="0"/>
            <a:t>Implementor</a:t>
          </a:r>
        </a:p>
        <a:p>
          <a:r>
            <a:rPr lang="en-US" dirty="0"/>
            <a:t>Come to a workshop to learn about how to integrate Data Labs, the OOI, and notebook education into your teaching.</a:t>
          </a:r>
        </a:p>
      </dgm:t>
    </dgm:pt>
    <dgm:pt modelId="{ACF987CF-FCB5-CE40-9010-1B1C39EFCBE5}" type="parTrans" cxnId="{95FDF9C5-2935-704E-989A-56CD7E6BA094}">
      <dgm:prSet/>
      <dgm:spPr/>
      <dgm:t>
        <a:bodyPr/>
        <a:lstStyle/>
        <a:p>
          <a:endParaRPr lang="en-US"/>
        </a:p>
      </dgm:t>
    </dgm:pt>
    <dgm:pt modelId="{8D908D6F-AF52-1E49-BC2B-11BD6B7F477B}" type="sibTrans" cxnId="{95FDF9C5-2935-704E-989A-56CD7E6BA094}">
      <dgm:prSet/>
      <dgm:spPr/>
      <dgm:t>
        <a:bodyPr/>
        <a:lstStyle/>
        <a:p>
          <a:endParaRPr lang="en-US"/>
        </a:p>
      </dgm:t>
    </dgm:pt>
    <dgm:pt modelId="{104492AD-D7D2-7D47-886F-8CF62441D638}">
      <dgm:prSet/>
      <dgm:spPr/>
      <dgm:t>
        <a:bodyPr/>
        <a:lstStyle/>
        <a:p>
          <a:r>
            <a:rPr lang="en-US" b="1" i="0" u="none" dirty="0"/>
            <a:t>Community Leader</a:t>
          </a:r>
          <a:br>
            <a:rPr lang="en-US" b="0" i="0" u="none" dirty="0"/>
          </a:br>
          <a:r>
            <a:rPr lang="en-US" b="0" i="0" u="none" dirty="0"/>
            <a:t>Drive institutional change, promote effective teaching practices, and develop new projects/grants</a:t>
          </a:r>
        </a:p>
      </dgm:t>
    </dgm:pt>
    <dgm:pt modelId="{1B9305AB-1845-E742-91C2-5FE7D083CB9F}" type="parTrans" cxnId="{6F61EFEF-0A45-7248-92FB-31F75AE99533}">
      <dgm:prSet/>
      <dgm:spPr/>
      <dgm:t>
        <a:bodyPr/>
        <a:lstStyle/>
        <a:p>
          <a:endParaRPr lang="en-US"/>
        </a:p>
      </dgm:t>
    </dgm:pt>
    <dgm:pt modelId="{0EEC3DDC-2E91-EB4A-87E3-9588C5FE2F96}" type="sibTrans" cxnId="{6F61EFEF-0A45-7248-92FB-31F75AE99533}">
      <dgm:prSet/>
      <dgm:spPr/>
      <dgm:t>
        <a:bodyPr/>
        <a:lstStyle/>
        <a:p>
          <a:endParaRPr lang="en-US"/>
        </a:p>
      </dgm:t>
    </dgm:pt>
    <dgm:pt modelId="{1655A3DE-9AC3-5548-A658-219723698E1A}">
      <dgm:prSet/>
      <dgm:spPr/>
      <dgm:t>
        <a:bodyPr/>
        <a:lstStyle/>
        <a:p>
          <a:r>
            <a:rPr lang="en-US" b="1" dirty="0"/>
            <a:t>Community Mentor</a:t>
          </a:r>
          <a:br>
            <a:rPr lang="en-US" dirty="0"/>
          </a:br>
          <a:r>
            <a:rPr lang="en-US" b="0" i="0" u="none" dirty="0"/>
            <a:t>Promote effective teaching practices, develop new courses, lead workshops &amp; conference sessions.</a:t>
          </a:r>
          <a:endParaRPr lang="en-US" dirty="0"/>
        </a:p>
      </dgm:t>
    </dgm:pt>
    <dgm:pt modelId="{F0989F3C-D0AE-E04A-AC66-BAD502D3CD44}" type="parTrans" cxnId="{1A80F9B9-07BB-A847-9931-805092E9C7BF}">
      <dgm:prSet/>
      <dgm:spPr/>
      <dgm:t>
        <a:bodyPr/>
        <a:lstStyle/>
        <a:p>
          <a:endParaRPr lang="en-US"/>
        </a:p>
      </dgm:t>
    </dgm:pt>
    <dgm:pt modelId="{5102697C-6CD3-0B49-AAD3-758D4717683E}" type="sibTrans" cxnId="{1A80F9B9-07BB-A847-9931-805092E9C7BF}">
      <dgm:prSet/>
      <dgm:spPr/>
      <dgm:t>
        <a:bodyPr/>
        <a:lstStyle/>
        <a:p>
          <a:endParaRPr lang="en-US"/>
        </a:p>
      </dgm:t>
    </dgm:pt>
    <dgm:pt modelId="{81D7B8C2-A969-494A-8AD6-963D9F36983B}" type="pres">
      <dgm:prSet presAssocID="{2660306B-67C7-E544-B744-C2251CE146C1}" presName="compositeShape" presStyleCnt="0">
        <dgm:presLayoutVars>
          <dgm:dir/>
          <dgm:resizeHandles/>
        </dgm:presLayoutVars>
      </dgm:prSet>
      <dgm:spPr/>
    </dgm:pt>
    <dgm:pt modelId="{1B8FFF9C-30B1-5E4A-8731-2D0E3A5644FC}" type="pres">
      <dgm:prSet presAssocID="{2660306B-67C7-E544-B744-C2251CE146C1}" presName="pyramid" presStyleLbl="node1" presStyleIdx="0" presStyleCnt="1"/>
      <dgm:spPr/>
    </dgm:pt>
    <dgm:pt modelId="{ECF626FF-2ABA-DC42-9B4F-1C0FC06C84CC}" type="pres">
      <dgm:prSet presAssocID="{2660306B-67C7-E544-B744-C2251CE146C1}" presName="theList" presStyleCnt="0"/>
      <dgm:spPr/>
    </dgm:pt>
    <dgm:pt modelId="{0D76C5B7-021B-DC4B-A3A8-04DB0B3B6F01}" type="pres">
      <dgm:prSet presAssocID="{9F5BC533-1B50-E649-9E04-0CFEF5535A46}" presName="aNode" presStyleLbl="fgAcc1" presStyleIdx="0" presStyleCnt="5">
        <dgm:presLayoutVars>
          <dgm:bulletEnabled val="1"/>
        </dgm:presLayoutVars>
      </dgm:prSet>
      <dgm:spPr/>
    </dgm:pt>
    <dgm:pt modelId="{B9D42866-AC91-2646-943E-C234271F9675}" type="pres">
      <dgm:prSet presAssocID="{9F5BC533-1B50-E649-9E04-0CFEF5535A46}" presName="aSpace" presStyleCnt="0"/>
      <dgm:spPr/>
    </dgm:pt>
    <dgm:pt modelId="{96B7D8AC-1A03-4B49-B3B9-898FDB5F9D57}" type="pres">
      <dgm:prSet presAssocID="{9F77283B-FFD9-6145-A01A-D838D65774EB}" presName="aNode" presStyleLbl="fgAcc1" presStyleIdx="1" presStyleCnt="5">
        <dgm:presLayoutVars>
          <dgm:bulletEnabled val="1"/>
        </dgm:presLayoutVars>
      </dgm:prSet>
      <dgm:spPr/>
    </dgm:pt>
    <dgm:pt modelId="{D68F5676-A141-ED4B-B835-A2D1B9B3DD52}" type="pres">
      <dgm:prSet presAssocID="{9F77283B-FFD9-6145-A01A-D838D65774EB}" presName="aSpace" presStyleCnt="0"/>
      <dgm:spPr/>
    </dgm:pt>
    <dgm:pt modelId="{78235566-867E-734D-999D-E740E48408BD}" type="pres">
      <dgm:prSet presAssocID="{B707E81E-8EDD-0A49-AB63-44230B1C6143}" presName="aNode" presStyleLbl="fgAcc1" presStyleIdx="2" presStyleCnt="5">
        <dgm:presLayoutVars>
          <dgm:bulletEnabled val="1"/>
        </dgm:presLayoutVars>
      </dgm:prSet>
      <dgm:spPr/>
    </dgm:pt>
    <dgm:pt modelId="{3E643540-AEB6-3D4B-A28F-47F7336E7E00}" type="pres">
      <dgm:prSet presAssocID="{B707E81E-8EDD-0A49-AB63-44230B1C6143}" presName="aSpace" presStyleCnt="0"/>
      <dgm:spPr/>
    </dgm:pt>
    <dgm:pt modelId="{CC79C2C5-DB37-C540-894F-CBC00C6E6A70}" type="pres">
      <dgm:prSet presAssocID="{1655A3DE-9AC3-5548-A658-219723698E1A}" presName="aNode" presStyleLbl="fgAcc1" presStyleIdx="3" presStyleCnt="5">
        <dgm:presLayoutVars>
          <dgm:bulletEnabled val="1"/>
        </dgm:presLayoutVars>
      </dgm:prSet>
      <dgm:spPr/>
    </dgm:pt>
    <dgm:pt modelId="{7D2DC83A-8979-4243-B9C8-A60F87EABF94}" type="pres">
      <dgm:prSet presAssocID="{1655A3DE-9AC3-5548-A658-219723698E1A}" presName="aSpace" presStyleCnt="0"/>
      <dgm:spPr/>
    </dgm:pt>
    <dgm:pt modelId="{1D5CE9C0-69F1-8F4A-9DAC-3F03AB6E68C0}" type="pres">
      <dgm:prSet presAssocID="{104492AD-D7D2-7D47-886F-8CF62441D638}" presName="aNode" presStyleLbl="fgAcc1" presStyleIdx="4" presStyleCnt="5">
        <dgm:presLayoutVars>
          <dgm:bulletEnabled val="1"/>
        </dgm:presLayoutVars>
      </dgm:prSet>
      <dgm:spPr/>
    </dgm:pt>
    <dgm:pt modelId="{425FFBEF-6A34-214E-A706-4694E3659756}" type="pres">
      <dgm:prSet presAssocID="{104492AD-D7D2-7D47-886F-8CF62441D638}" presName="aSpace" presStyleCnt="0"/>
      <dgm:spPr/>
    </dgm:pt>
  </dgm:ptLst>
  <dgm:cxnLst>
    <dgm:cxn modelId="{C6F71961-E2E1-2B40-BFDC-CC352AC4A507}" type="presOf" srcId="{B707E81E-8EDD-0A49-AB63-44230B1C6143}" destId="{78235566-867E-734D-999D-E740E48408BD}" srcOrd="0" destOrd="0" presId="urn:microsoft.com/office/officeart/2005/8/layout/pyramid2"/>
    <dgm:cxn modelId="{64B6A961-837C-C346-BF90-7BF86E6411BA}" srcId="{2660306B-67C7-E544-B744-C2251CE146C1}" destId="{9F5BC533-1B50-E649-9E04-0CFEF5535A46}" srcOrd="0" destOrd="0" parTransId="{9B2E5740-3A75-C142-83B2-27952FF92E28}" sibTransId="{C997B2E6-D772-A84D-BB72-D6B08950EEF3}"/>
    <dgm:cxn modelId="{1A80F9B9-07BB-A847-9931-805092E9C7BF}" srcId="{2660306B-67C7-E544-B744-C2251CE146C1}" destId="{1655A3DE-9AC3-5548-A658-219723698E1A}" srcOrd="3" destOrd="0" parTransId="{F0989F3C-D0AE-E04A-AC66-BAD502D3CD44}" sibTransId="{5102697C-6CD3-0B49-AAD3-758D4717683E}"/>
    <dgm:cxn modelId="{95FDF9C5-2935-704E-989A-56CD7E6BA094}" srcId="{2660306B-67C7-E544-B744-C2251CE146C1}" destId="{9F77283B-FFD9-6145-A01A-D838D65774EB}" srcOrd="1" destOrd="0" parTransId="{ACF987CF-FCB5-CE40-9010-1B1C39EFCBE5}" sibTransId="{8D908D6F-AF52-1E49-BC2B-11BD6B7F477B}"/>
    <dgm:cxn modelId="{26EDF0C6-1453-AE4F-855F-8D14A68D69B1}" type="presOf" srcId="{104492AD-D7D2-7D47-886F-8CF62441D638}" destId="{1D5CE9C0-69F1-8F4A-9DAC-3F03AB6E68C0}" srcOrd="0" destOrd="0" presId="urn:microsoft.com/office/officeart/2005/8/layout/pyramid2"/>
    <dgm:cxn modelId="{FAB4F3CC-0A32-7042-B0DF-4DE77DE9D443}" type="presOf" srcId="{1655A3DE-9AC3-5548-A658-219723698E1A}" destId="{CC79C2C5-DB37-C540-894F-CBC00C6E6A70}" srcOrd="0" destOrd="0" presId="urn:microsoft.com/office/officeart/2005/8/layout/pyramid2"/>
    <dgm:cxn modelId="{FC47D9DE-ED55-1744-B078-4DB8CA60C4C1}" type="presOf" srcId="{2660306B-67C7-E544-B744-C2251CE146C1}" destId="{81D7B8C2-A969-494A-8AD6-963D9F36983B}" srcOrd="0" destOrd="0" presId="urn:microsoft.com/office/officeart/2005/8/layout/pyramid2"/>
    <dgm:cxn modelId="{68BA7BE1-59DA-134B-946F-158FFDF80F4E}" type="presOf" srcId="{9F77283B-FFD9-6145-A01A-D838D65774EB}" destId="{96B7D8AC-1A03-4B49-B3B9-898FDB5F9D57}" srcOrd="0" destOrd="0" presId="urn:microsoft.com/office/officeart/2005/8/layout/pyramid2"/>
    <dgm:cxn modelId="{BAE830EE-7C27-E84F-A61C-A7A8B711E143}" type="presOf" srcId="{9F5BC533-1B50-E649-9E04-0CFEF5535A46}" destId="{0D76C5B7-021B-DC4B-A3A8-04DB0B3B6F01}" srcOrd="0" destOrd="0" presId="urn:microsoft.com/office/officeart/2005/8/layout/pyramid2"/>
    <dgm:cxn modelId="{6F61EFEF-0A45-7248-92FB-31F75AE99533}" srcId="{2660306B-67C7-E544-B744-C2251CE146C1}" destId="{104492AD-D7D2-7D47-886F-8CF62441D638}" srcOrd="4" destOrd="0" parTransId="{1B9305AB-1845-E742-91C2-5FE7D083CB9F}" sibTransId="{0EEC3DDC-2E91-EB4A-87E3-9588C5FE2F96}"/>
    <dgm:cxn modelId="{5AFB65F9-F851-C346-BDD5-8D70E1D283D1}" srcId="{2660306B-67C7-E544-B744-C2251CE146C1}" destId="{B707E81E-8EDD-0A49-AB63-44230B1C6143}" srcOrd="2" destOrd="0" parTransId="{580FE68C-1FB1-814D-9672-B9E65B13AB76}" sibTransId="{B7E1E2B8-55A3-1944-ADD3-91722C27C85E}"/>
    <dgm:cxn modelId="{752ACDAC-E15D-CE42-8EAD-9762D5FB2C53}" type="presParOf" srcId="{81D7B8C2-A969-494A-8AD6-963D9F36983B}" destId="{1B8FFF9C-30B1-5E4A-8731-2D0E3A5644FC}" srcOrd="0" destOrd="0" presId="urn:microsoft.com/office/officeart/2005/8/layout/pyramid2"/>
    <dgm:cxn modelId="{4E164B01-E686-C240-9D83-804A594FD831}" type="presParOf" srcId="{81D7B8C2-A969-494A-8AD6-963D9F36983B}" destId="{ECF626FF-2ABA-DC42-9B4F-1C0FC06C84CC}" srcOrd="1" destOrd="0" presId="urn:microsoft.com/office/officeart/2005/8/layout/pyramid2"/>
    <dgm:cxn modelId="{6B21A5C3-E338-9046-99C3-5A7480A57EB2}" type="presParOf" srcId="{ECF626FF-2ABA-DC42-9B4F-1C0FC06C84CC}" destId="{0D76C5B7-021B-DC4B-A3A8-04DB0B3B6F01}" srcOrd="0" destOrd="0" presId="urn:microsoft.com/office/officeart/2005/8/layout/pyramid2"/>
    <dgm:cxn modelId="{8087C74C-6445-D644-A564-1056A039B674}" type="presParOf" srcId="{ECF626FF-2ABA-DC42-9B4F-1C0FC06C84CC}" destId="{B9D42866-AC91-2646-943E-C234271F9675}" srcOrd="1" destOrd="0" presId="urn:microsoft.com/office/officeart/2005/8/layout/pyramid2"/>
    <dgm:cxn modelId="{ED62DF31-481F-AF4F-BE4E-28B85606DD3E}" type="presParOf" srcId="{ECF626FF-2ABA-DC42-9B4F-1C0FC06C84CC}" destId="{96B7D8AC-1A03-4B49-B3B9-898FDB5F9D57}" srcOrd="2" destOrd="0" presId="urn:microsoft.com/office/officeart/2005/8/layout/pyramid2"/>
    <dgm:cxn modelId="{A01F8B2F-5A36-7E45-A566-4767D6B25E90}" type="presParOf" srcId="{ECF626FF-2ABA-DC42-9B4F-1C0FC06C84CC}" destId="{D68F5676-A141-ED4B-B835-A2D1B9B3DD52}" srcOrd="3" destOrd="0" presId="urn:microsoft.com/office/officeart/2005/8/layout/pyramid2"/>
    <dgm:cxn modelId="{67B3A394-5675-9840-9B26-9655FE17CF4A}" type="presParOf" srcId="{ECF626FF-2ABA-DC42-9B4F-1C0FC06C84CC}" destId="{78235566-867E-734D-999D-E740E48408BD}" srcOrd="4" destOrd="0" presId="urn:microsoft.com/office/officeart/2005/8/layout/pyramid2"/>
    <dgm:cxn modelId="{7F72DC6E-DE4B-1245-891D-F683A6C5D8A0}" type="presParOf" srcId="{ECF626FF-2ABA-DC42-9B4F-1C0FC06C84CC}" destId="{3E643540-AEB6-3D4B-A28F-47F7336E7E00}" srcOrd="5" destOrd="0" presId="urn:microsoft.com/office/officeart/2005/8/layout/pyramid2"/>
    <dgm:cxn modelId="{E2E4A342-5ECE-874F-9A22-772A5486C99B}" type="presParOf" srcId="{ECF626FF-2ABA-DC42-9B4F-1C0FC06C84CC}" destId="{CC79C2C5-DB37-C540-894F-CBC00C6E6A70}" srcOrd="6" destOrd="0" presId="urn:microsoft.com/office/officeart/2005/8/layout/pyramid2"/>
    <dgm:cxn modelId="{56578BAB-FE44-CE4F-9FC6-669ADD4B0397}" type="presParOf" srcId="{ECF626FF-2ABA-DC42-9B4F-1C0FC06C84CC}" destId="{7D2DC83A-8979-4243-B9C8-A60F87EABF94}" srcOrd="7" destOrd="0" presId="urn:microsoft.com/office/officeart/2005/8/layout/pyramid2"/>
    <dgm:cxn modelId="{90C2D101-F141-CA4A-A75A-AC26E5C41A14}" type="presParOf" srcId="{ECF626FF-2ABA-DC42-9B4F-1C0FC06C84CC}" destId="{1D5CE9C0-69F1-8F4A-9DAC-3F03AB6E68C0}" srcOrd="8" destOrd="0" presId="urn:microsoft.com/office/officeart/2005/8/layout/pyramid2"/>
    <dgm:cxn modelId="{23E2A95D-B954-FF46-9D49-727B927C9783}" type="presParOf" srcId="{ECF626FF-2ABA-DC42-9B4F-1C0FC06C84CC}" destId="{425FFBEF-6A34-214E-A706-4694E3659756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5FCCA7-768E-E54E-9766-A02152B1D540}" type="doc">
      <dgm:prSet loTypeId="urn:microsoft.com/office/officeart/2005/8/layout/venn2" loCatId="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91C10ED9-AFEC-2246-ABC1-F0239CA4686F}">
      <dgm:prSet phldrT="[Text]"/>
      <dgm:spPr/>
      <dgm:t>
        <a:bodyPr/>
        <a:lstStyle/>
        <a:p>
          <a:r>
            <a:rPr lang="en-US" dirty="0"/>
            <a:t>Transactional</a:t>
          </a:r>
        </a:p>
      </dgm:t>
    </dgm:pt>
    <dgm:pt modelId="{30523186-0798-2B42-82E4-5D66A451AA56}" type="parTrans" cxnId="{22980A46-CC1E-B64D-BE46-6D4D721379C9}">
      <dgm:prSet/>
      <dgm:spPr/>
      <dgm:t>
        <a:bodyPr/>
        <a:lstStyle/>
        <a:p>
          <a:endParaRPr lang="en-US"/>
        </a:p>
      </dgm:t>
    </dgm:pt>
    <dgm:pt modelId="{233E836E-E211-2743-82DA-ADB22D4CB276}" type="sibTrans" cxnId="{22980A46-CC1E-B64D-BE46-6D4D721379C9}">
      <dgm:prSet/>
      <dgm:spPr/>
      <dgm:t>
        <a:bodyPr/>
        <a:lstStyle/>
        <a:p>
          <a:endParaRPr lang="en-US"/>
        </a:p>
      </dgm:t>
    </dgm:pt>
    <dgm:pt modelId="{BF93B0C8-2320-7F40-8F95-B3DCEE18D61B}">
      <dgm:prSet phldrT="[Text]"/>
      <dgm:spPr/>
      <dgm:t>
        <a:bodyPr/>
        <a:lstStyle/>
        <a:p>
          <a:r>
            <a:rPr lang="en-US" dirty="0"/>
            <a:t>Peripheral</a:t>
          </a:r>
        </a:p>
      </dgm:t>
    </dgm:pt>
    <dgm:pt modelId="{ACEE56A5-F432-CB40-ACB4-30D7E9D2D0CB}" type="parTrans" cxnId="{9DBF41A0-39A9-5F4E-850E-E2311A704E27}">
      <dgm:prSet/>
      <dgm:spPr/>
      <dgm:t>
        <a:bodyPr/>
        <a:lstStyle/>
        <a:p>
          <a:endParaRPr lang="en-US"/>
        </a:p>
      </dgm:t>
    </dgm:pt>
    <dgm:pt modelId="{8A64D8B6-71EE-D741-958F-9832A81A6536}" type="sibTrans" cxnId="{9DBF41A0-39A9-5F4E-850E-E2311A704E27}">
      <dgm:prSet/>
      <dgm:spPr/>
      <dgm:t>
        <a:bodyPr/>
        <a:lstStyle/>
        <a:p>
          <a:endParaRPr lang="en-US"/>
        </a:p>
      </dgm:t>
    </dgm:pt>
    <dgm:pt modelId="{47310E81-CC60-5A49-A958-D20E83ED993B}">
      <dgm:prSet phldrT="[Text]"/>
      <dgm:spPr/>
      <dgm:t>
        <a:bodyPr/>
        <a:lstStyle/>
        <a:p>
          <a:r>
            <a:rPr lang="en-US" dirty="0"/>
            <a:t>Active</a:t>
          </a:r>
        </a:p>
      </dgm:t>
    </dgm:pt>
    <dgm:pt modelId="{EB3D7D14-07B2-9346-9DE0-9A521F36C323}" type="parTrans" cxnId="{ED955831-4466-6041-99B6-FD8AA61CF003}">
      <dgm:prSet/>
      <dgm:spPr/>
      <dgm:t>
        <a:bodyPr/>
        <a:lstStyle/>
        <a:p>
          <a:endParaRPr lang="en-US"/>
        </a:p>
      </dgm:t>
    </dgm:pt>
    <dgm:pt modelId="{1885DBB0-0DEC-4B42-801C-E0712C23ABA7}" type="sibTrans" cxnId="{ED955831-4466-6041-99B6-FD8AA61CF003}">
      <dgm:prSet/>
      <dgm:spPr/>
      <dgm:t>
        <a:bodyPr/>
        <a:lstStyle/>
        <a:p>
          <a:endParaRPr lang="en-US"/>
        </a:p>
      </dgm:t>
    </dgm:pt>
    <dgm:pt modelId="{FE2FFB60-260C-5648-90EC-34F6027ABD86}">
      <dgm:prSet phldrT="[Text]"/>
      <dgm:spPr/>
      <dgm:t>
        <a:bodyPr/>
        <a:lstStyle/>
        <a:p>
          <a:r>
            <a:rPr lang="en-US" dirty="0"/>
            <a:t>Core Group</a:t>
          </a:r>
        </a:p>
      </dgm:t>
    </dgm:pt>
    <dgm:pt modelId="{16455275-2FB7-3249-AD6B-95D7C6516060}" type="parTrans" cxnId="{02A39EAB-76CC-E845-86E5-68610A9A2DBE}">
      <dgm:prSet/>
      <dgm:spPr/>
      <dgm:t>
        <a:bodyPr/>
        <a:lstStyle/>
        <a:p>
          <a:endParaRPr lang="en-US"/>
        </a:p>
      </dgm:t>
    </dgm:pt>
    <dgm:pt modelId="{7D675CD5-92C2-744D-88D6-732508A8DAB5}" type="sibTrans" cxnId="{02A39EAB-76CC-E845-86E5-68610A9A2DBE}">
      <dgm:prSet/>
      <dgm:spPr/>
      <dgm:t>
        <a:bodyPr/>
        <a:lstStyle/>
        <a:p>
          <a:endParaRPr lang="en-US"/>
        </a:p>
      </dgm:t>
    </dgm:pt>
    <dgm:pt modelId="{2BBAFA0A-64E4-974F-9D55-B0D2F77EBA98}">
      <dgm:prSet/>
      <dgm:spPr/>
      <dgm:t>
        <a:bodyPr/>
        <a:lstStyle/>
        <a:p>
          <a:r>
            <a:rPr lang="en-US" dirty="0"/>
            <a:t>Occasional</a:t>
          </a:r>
        </a:p>
      </dgm:t>
    </dgm:pt>
    <dgm:pt modelId="{0F4A8E6C-B9AE-2742-AD42-DD7BEA807F57}" type="parTrans" cxnId="{7EB43041-3259-0C44-A774-D89858A121BE}">
      <dgm:prSet/>
      <dgm:spPr/>
      <dgm:t>
        <a:bodyPr/>
        <a:lstStyle/>
        <a:p>
          <a:endParaRPr lang="en-US"/>
        </a:p>
      </dgm:t>
    </dgm:pt>
    <dgm:pt modelId="{7F05AEE8-35D0-544E-898F-C574E1405AC7}" type="sibTrans" cxnId="{7EB43041-3259-0C44-A774-D89858A121BE}">
      <dgm:prSet/>
      <dgm:spPr/>
      <dgm:t>
        <a:bodyPr/>
        <a:lstStyle/>
        <a:p>
          <a:endParaRPr lang="en-US"/>
        </a:p>
      </dgm:t>
    </dgm:pt>
    <dgm:pt modelId="{A7F151FD-C17C-4C4A-AEB9-860B9C4FC381}" type="pres">
      <dgm:prSet presAssocID="{035FCCA7-768E-E54E-9766-A02152B1D540}" presName="Name0" presStyleCnt="0">
        <dgm:presLayoutVars>
          <dgm:chMax val="7"/>
          <dgm:resizeHandles val="exact"/>
        </dgm:presLayoutVars>
      </dgm:prSet>
      <dgm:spPr/>
    </dgm:pt>
    <dgm:pt modelId="{A1736978-A8F1-3542-846D-D5CBD0F78575}" type="pres">
      <dgm:prSet presAssocID="{035FCCA7-768E-E54E-9766-A02152B1D540}" presName="comp1" presStyleCnt="0"/>
      <dgm:spPr/>
    </dgm:pt>
    <dgm:pt modelId="{8B8F5771-3617-8840-ABE1-1E935E03ADFF}" type="pres">
      <dgm:prSet presAssocID="{035FCCA7-768E-E54E-9766-A02152B1D540}" presName="circle1" presStyleLbl="node1" presStyleIdx="0" presStyleCnt="5"/>
      <dgm:spPr/>
    </dgm:pt>
    <dgm:pt modelId="{EF28F256-F0C2-D74C-B4CD-BF30CE5BC456}" type="pres">
      <dgm:prSet presAssocID="{035FCCA7-768E-E54E-9766-A02152B1D540}" presName="c1text" presStyleLbl="node1" presStyleIdx="0" presStyleCnt="5">
        <dgm:presLayoutVars>
          <dgm:bulletEnabled val="1"/>
        </dgm:presLayoutVars>
      </dgm:prSet>
      <dgm:spPr/>
    </dgm:pt>
    <dgm:pt modelId="{F0BE138E-E28C-3849-9C2D-BC9A2B2B4D1D}" type="pres">
      <dgm:prSet presAssocID="{035FCCA7-768E-E54E-9766-A02152B1D540}" presName="comp2" presStyleCnt="0"/>
      <dgm:spPr/>
    </dgm:pt>
    <dgm:pt modelId="{CBB64BCC-3F21-6E47-8494-69092D326F7F}" type="pres">
      <dgm:prSet presAssocID="{035FCCA7-768E-E54E-9766-A02152B1D540}" presName="circle2" presStyleLbl="node1" presStyleIdx="1" presStyleCnt="5"/>
      <dgm:spPr/>
    </dgm:pt>
    <dgm:pt modelId="{ABB43523-EA0C-BB45-A316-1CB2F17B4EFF}" type="pres">
      <dgm:prSet presAssocID="{035FCCA7-768E-E54E-9766-A02152B1D540}" presName="c2text" presStyleLbl="node1" presStyleIdx="1" presStyleCnt="5">
        <dgm:presLayoutVars>
          <dgm:bulletEnabled val="1"/>
        </dgm:presLayoutVars>
      </dgm:prSet>
      <dgm:spPr/>
    </dgm:pt>
    <dgm:pt modelId="{247D6AF1-B177-9242-B740-5BAAF236BDA3}" type="pres">
      <dgm:prSet presAssocID="{035FCCA7-768E-E54E-9766-A02152B1D540}" presName="comp3" presStyleCnt="0"/>
      <dgm:spPr/>
    </dgm:pt>
    <dgm:pt modelId="{86D56A63-41D4-3349-BD3E-EA93222B5639}" type="pres">
      <dgm:prSet presAssocID="{035FCCA7-768E-E54E-9766-A02152B1D540}" presName="circle3" presStyleLbl="node1" presStyleIdx="2" presStyleCnt="5"/>
      <dgm:spPr/>
    </dgm:pt>
    <dgm:pt modelId="{371A65C3-1E4E-F14A-B193-4EE3138BBC99}" type="pres">
      <dgm:prSet presAssocID="{035FCCA7-768E-E54E-9766-A02152B1D540}" presName="c3text" presStyleLbl="node1" presStyleIdx="2" presStyleCnt="5">
        <dgm:presLayoutVars>
          <dgm:bulletEnabled val="1"/>
        </dgm:presLayoutVars>
      </dgm:prSet>
      <dgm:spPr/>
    </dgm:pt>
    <dgm:pt modelId="{78486960-956B-DA4A-A3A5-EE98713A6A4E}" type="pres">
      <dgm:prSet presAssocID="{035FCCA7-768E-E54E-9766-A02152B1D540}" presName="comp4" presStyleCnt="0"/>
      <dgm:spPr/>
    </dgm:pt>
    <dgm:pt modelId="{696C26E9-6DDA-8D4A-8F0A-B04BEDC37878}" type="pres">
      <dgm:prSet presAssocID="{035FCCA7-768E-E54E-9766-A02152B1D540}" presName="circle4" presStyleLbl="node1" presStyleIdx="3" presStyleCnt="5"/>
      <dgm:spPr/>
    </dgm:pt>
    <dgm:pt modelId="{1E4A19A9-A9FE-7340-8967-9B90A6AB597E}" type="pres">
      <dgm:prSet presAssocID="{035FCCA7-768E-E54E-9766-A02152B1D540}" presName="c4text" presStyleLbl="node1" presStyleIdx="3" presStyleCnt="5">
        <dgm:presLayoutVars>
          <dgm:bulletEnabled val="1"/>
        </dgm:presLayoutVars>
      </dgm:prSet>
      <dgm:spPr/>
    </dgm:pt>
    <dgm:pt modelId="{F7BD334E-56D4-0044-BC46-8CF286C8C78D}" type="pres">
      <dgm:prSet presAssocID="{035FCCA7-768E-E54E-9766-A02152B1D540}" presName="comp5" presStyleCnt="0"/>
      <dgm:spPr/>
    </dgm:pt>
    <dgm:pt modelId="{FAE92154-B780-664E-A6AB-E94371852C4A}" type="pres">
      <dgm:prSet presAssocID="{035FCCA7-768E-E54E-9766-A02152B1D540}" presName="circle5" presStyleLbl="node1" presStyleIdx="4" presStyleCnt="5"/>
      <dgm:spPr/>
    </dgm:pt>
    <dgm:pt modelId="{2D3C0FCC-709D-7446-8C98-0FCC4FCF3CA5}" type="pres">
      <dgm:prSet presAssocID="{035FCCA7-768E-E54E-9766-A02152B1D540}" presName="c5text" presStyleLbl="node1" presStyleIdx="4" presStyleCnt="5">
        <dgm:presLayoutVars>
          <dgm:bulletEnabled val="1"/>
        </dgm:presLayoutVars>
      </dgm:prSet>
      <dgm:spPr/>
    </dgm:pt>
  </dgm:ptLst>
  <dgm:cxnLst>
    <dgm:cxn modelId="{8874750D-E44D-7648-B9A4-A0BC86FAB4C5}" type="presOf" srcId="{91C10ED9-AFEC-2246-ABC1-F0239CA4686F}" destId="{8B8F5771-3617-8840-ABE1-1E935E03ADFF}" srcOrd="0" destOrd="0" presId="urn:microsoft.com/office/officeart/2005/8/layout/venn2"/>
    <dgm:cxn modelId="{ED955831-4466-6041-99B6-FD8AA61CF003}" srcId="{035FCCA7-768E-E54E-9766-A02152B1D540}" destId="{47310E81-CC60-5A49-A958-D20E83ED993B}" srcOrd="3" destOrd="0" parTransId="{EB3D7D14-07B2-9346-9DE0-9A521F36C323}" sibTransId="{1885DBB0-0DEC-4B42-801C-E0712C23ABA7}"/>
    <dgm:cxn modelId="{7EB43041-3259-0C44-A774-D89858A121BE}" srcId="{035FCCA7-768E-E54E-9766-A02152B1D540}" destId="{2BBAFA0A-64E4-974F-9D55-B0D2F77EBA98}" srcOrd="2" destOrd="0" parTransId="{0F4A8E6C-B9AE-2742-AD42-DD7BEA807F57}" sibTransId="{7F05AEE8-35D0-544E-898F-C574E1405AC7}"/>
    <dgm:cxn modelId="{22980A46-CC1E-B64D-BE46-6D4D721379C9}" srcId="{035FCCA7-768E-E54E-9766-A02152B1D540}" destId="{91C10ED9-AFEC-2246-ABC1-F0239CA4686F}" srcOrd="0" destOrd="0" parTransId="{30523186-0798-2B42-82E4-5D66A451AA56}" sibTransId="{233E836E-E211-2743-82DA-ADB22D4CB276}"/>
    <dgm:cxn modelId="{99422949-2A89-3C4D-88B3-22CBE91D26F6}" type="presOf" srcId="{47310E81-CC60-5A49-A958-D20E83ED993B}" destId="{696C26E9-6DDA-8D4A-8F0A-B04BEDC37878}" srcOrd="0" destOrd="0" presId="urn:microsoft.com/office/officeart/2005/8/layout/venn2"/>
    <dgm:cxn modelId="{9F174B4A-CF0A-224F-ABED-1854ED2F1CDC}" type="presOf" srcId="{2BBAFA0A-64E4-974F-9D55-B0D2F77EBA98}" destId="{371A65C3-1E4E-F14A-B193-4EE3138BBC99}" srcOrd="1" destOrd="0" presId="urn:microsoft.com/office/officeart/2005/8/layout/venn2"/>
    <dgm:cxn modelId="{C1B7845E-AB20-F34B-9BD3-3E632F74EE51}" type="presOf" srcId="{2BBAFA0A-64E4-974F-9D55-B0D2F77EBA98}" destId="{86D56A63-41D4-3349-BD3E-EA93222B5639}" srcOrd="0" destOrd="0" presId="urn:microsoft.com/office/officeart/2005/8/layout/venn2"/>
    <dgm:cxn modelId="{6521FE87-625E-EC43-B367-85DBCF380111}" type="presOf" srcId="{035FCCA7-768E-E54E-9766-A02152B1D540}" destId="{A7F151FD-C17C-4C4A-AEB9-860B9C4FC381}" srcOrd="0" destOrd="0" presId="urn:microsoft.com/office/officeart/2005/8/layout/venn2"/>
    <dgm:cxn modelId="{DA16A591-9506-C24B-A401-4BB5DC6CD042}" type="presOf" srcId="{47310E81-CC60-5A49-A958-D20E83ED993B}" destId="{1E4A19A9-A9FE-7340-8967-9B90A6AB597E}" srcOrd="1" destOrd="0" presId="urn:microsoft.com/office/officeart/2005/8/layout/venn2"/>
    <dgm:cxn modelId="{35330F97-BE81-634E-B9B7-F871963FB3C4}" type="presOf" srcId="{FE2FFB60-260C-5648-90EC-34F6027ABD86}" destId="{FAE92154-B780-664E-A6AB-E94371852C4A}" srcOrd="0" destOrd="0" presId="urn:microsoft.com/office/officeart/2005/8/layout/venn2"/>
    <dgm:cxn modelId="{7BC42498-C421-FE49-8435-AC5E2684EBC8}" type="presOf" srcId="{BF93B0C8-2320-7F40-8F95-B3DCEE18D61B}" destId="{CBB64BCC-3F21-6E47-8494-69092D326F7F}" srcOrd="0" destOrd="0" presId="urn:microsoft.com/office/officeart/2005/8/layout/venn2"/>
    <dgm:cxn modelId="{9DBF41A0-39A9-5F4E-850E-E2311A704E27}" srcId="{035FCCA7-768E-E54E-9766-A02152B1D540}" destId="{BF93B0C8-2320-7F40-8F95-B3DCEE18D61B}" srcOrd="1" destOrd="0" parTransId="{ACEE56A5-F432-CB40-ACB4-30D7E9D2D0CB}" sibTransId="{8A64D8B6-71EE-D741-958F-9832A81A6536}"/>
    <dgm:cxn modelId="{02A39EAB-76CC-E845-86E5-68610A9A2DBE}" srcId="{035FCCA7-768E-E54E-9766-A02152B1D540}" destId="{FE2FFB60-260C-5648-90EC-34F6027ABD86}" srcOrd="4" destOrd="0" parTransId="{16455275-2FB7-3249-AD6B-95D7C6516060}" sibTransId="{7D675CD5-92C2-744D-88D6-732508A8DAB5}"/>
    <dgm:cxn modelId="{7CA68CC4-E54A-1A47-A2DE-55CDEF608BB9}" type="presOf" srcId="{91C10ED9-AFEC-2246-ABC1-F0239CA4686F}" destId="{EF28F256-F0C2-D74C-B4CD-BF30CE5BC456}" srcOrd="1" destOrd="0" presId="urn:microsoft.com/office/officeart/2005/8/layout/venn2"/>
    <dgm:cxn modelId="{1C0E0DCD-C402-D94D-A8CB-C47E6D34A6BC}" type="presOf" srcId="{FE2FFB60-260C-5648-90EC-34F6027ABD86}" destId="{2D3C0FCC-709D-7446-8C98-0FCC4FCF3CA5}" srcOrd="1" destOrd="0" presId="urn:microsoft.com/office/officeart/2005/8/layout/venn2"/>
    <dgm:cxn modelId="{A01458F1-9D93-A848-974C-D603722D3F9C}" type="presOf" srcId="{BF93B0C8-2320-7F40-8F95-B3DCEE18D61B}" destId="{ABB43523-EA0C-BB45-A316-1CB2F17B4EFF}" srcOrd="1" destOrd="0" presId="urn:microsoft.com/office/officeart/2005/8/layout/venn2"/>
    <dgm:cxn modelId="{4B8B27F5-20BA-3342-A439-55551804A18B}" type="presParOf" srcId="{A7F151FD-C17C-4C4A-AEB9-860B9C4FC381}" destId="{A1736978-A8F1-3542-846D-D5CBD0F78575}" srcOrd="0" destOrd="0" presId="urn:microsoft.com/office/officeart/2005/8/layout/venn2"/>
    <dgm:cxn modelId="{3237E24C-FAD6-544C-AA0C-66E64226983C}" type="presParOf" srcId="{A1736978-A8F1-3542-846D-D5CBD0F78575}" destId="{8B8F5771-3617-8840-ABE1-1E935E03ADFF}" srcOrd="0" destOrd="0" presId="urn:microsoft.com/office/officeart/2005/8/layout/venn2"/>
    <dgm:cxn modelId="{6853C549-E08C-744F-9CA9-36CEFD2F6358}" type="presParOf" srcId="{A1736978-A8F1-3542-846D-D5CBD0F78575}" destId="{EF28F256-F0C2-D74C-B4CD-BF30CE5BC456}" srcOrd="1" destOrd="0" presId="urn:microsoft.com/office/officeart/2005/8/layout/venn2"/>
    <dgm:cxn modelId="{8A5B482A-B546-CF41-9349-AFD98B9A02B1}" type="presParOf" srcId="{A7F151FD-C17C-4C4A-AEB9-860B9C4FC381}" destId="{F0BE138E-E28C-3849-9C2D-BC9A2B2B4D1D}" srcOrd="1" destOrd="0" presId="urn:microsoft.com/office/officeart/2005/8/layout/venn2"/>
    <dgm:cxn modelId="{A39AA587-ED62-9445-813D-EFBB958904F9}" type="presParOf" srcId="{F0BE138E-E28C-3849-9C2D-BC9A2B2B4D1D}" destId="{CBB64BCC-3F21-6E47-8494-69092D326F7F}" srcOrd="0" destOrd="0" presId="urn:microsoft.com/office/officeart/2005/8/layout/venn2"/>
    <dgm:cxn modelId="{79910B6B-790A-EF47-8599-D034FDF69031}" type="presParOf" srcId="{F0BE138E-E28C-3849-9C2D-BC9A2B2B4D1D}" destId="{ABB43523-EA0C-BB45-A316-1CB2F17B4EFF}" srcOrd="1" destOrd="0" presId="urn:microsoft.com/office/officeart/2005/8/layout/venn2"/>
    <dgm:cxn modelId="{27EFFD06-305C-E04F-8351-A541100F8A2E}" type="presParOf" srcId="{A7F151FD-C17C-4C4A-AEB9-860B9C4FC381}" destId="{247D6AF1-B177-9242-B740-5BAAF236BDA3}" srcOrd="2" destOrd="0" presId="urn:microsoft.com/office/officeart/2005/8/layout/venn2"/>
    <dgm:cxn modelId="{E1114885-D376-0C45-9F0B-CC93AAA1EA04}" type="presParOf" srcId="{247D6AF1-B177-9242-B740-5BAAF236BDA3}" destId="{86D56A63-41D4-3349-BD3E-EA93222B5639}" srcOrd="0" destOrd="0" presId="urn:microsoft.com/office/officeart/2005/8/layout/venn2"/>
    <dgm:cxn modelId="{85BF9D8E-98ED-C840-9438-66DAE4C6E517}" type="presParOf" srcId="{247D6AF1-B177-9242-B740-5BAAF236BDA3}" destId="{371A65C3-1E4E-F14A-B193-4EE3138BBC99}" srcOrd="1" destOrd="0" presId="urn:microsoft.com/office/officeart/2005/8/layout/venn2"/>
    <dgm:cxn modelId="{BCE71A7C-1826-D242-A4A8-D3FD329DA6D7}" type="presParOf" srcId="{A7F151FD-C17C-4C4A-AEB9-860B9C4FC381}" destId="{78486960-956B-DA4A-A3A5-EE98713A6A4E}" srcOrd="3" destOrd="0" presId="urn:microsoft.com/office/officeart/2005/8/layout/venn2"/>
    <dgm:cxn modelId="{1C8AA471-DABB-A04E-9982-1BD4601DD05A}" type="presParOf" srcId="{78486960-956B-DA4A-A3A5-EE98713A6A4E}" destId="{696C26E9-6DDA-8D4A-8F0A-B04BEDC37878}" srcOrd="0" destOrd="0" presId="urn:microsoft.com/office/officeart/2005/8/layout/venn2"/>
    <dgm:cxn modelId="{7FF40CA0-E5BD-6249-994F-443B60EF2E93}" type="presParOf" srcId="{78486960-956B-DA4A-A3A5-EE98713A6A4E}" destId="{1E4A19A9-A9FE-7340-8967-9B90A6AB597E}" srcOrd="1" destOrd="0" presId="urn:microsoft.com/office/officeart/2005/8/layout/venn2"/>
    <dgm:cxn modelId="{75214914-B59D-2E48-83CD-1D7BD2D45133}" type="presParOf" srcId="{A7F151FD-C17C-4C4A-AEB9-860B9C4FC381}" destId="{F7BD334E-56D4-0044-BC46-8CF286C8C78D}" srcOrd="4" destOrd="0" presId="urn:microsoft.com/office/officeart/2005/8/layout/venn2"/>
    <dgm:cxn modelId="{CF1B0913-BD9E-4849-9FE4-8945121C9E4D}" type="presParOf" srcId="{F7BD334E-56D4-0044-BC46-8CF286C8C78D}" destId="{FAE92154-B780-664E-A6AB-E94371852C4A}" srcOrd="0" destOrd="0" presId="urn:microsoft.com/office/officeart/2005/8/layout/venn2"/>
    <dgm:cxn modelId="{96ADC999-4376-384A-8F8E-415A1F03EB8A}" type="presParOf" srcId="{F7BD334E-56D4-0044-BC46-8CF286C8C78D}" destId="{2D3C0FCC-709D-7446-8C98-0FCC4FCF3CA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00FBC4-3F9B-456B-AB07-C062E4D290B1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FBB9CC1-6C6B-4342-8A72-A5FD65A12582}">
      <dgm:prSet custT="1"/>
      <dgm:spPr/>
      <dgm:t>
        <a:bodyPr/>
        <a:lstStyle/>
        <a:p>
          <a:r>
            <a:rPr lang="en-US" sz="800" b="0" i="0" dirty="0"/>
            <a:t>Ocean Concepts</a:t>
          </a:r>
          <a:endParaRPr lang="en-US" sz="800" dirty="0"/>
        </a:p>
      </dgm:t>
    </dgm:pt>
    <dgm:pt modelId="{36D386F6-76D8-4AB3-9066-8AB271D02B0C}" type="parTrans" cxnId="{D8EBB709-7BFD-49D9-9DFF-6802583AD5F1}">
      <dgm:prSet/>
      <dgm:spPr/>
      <dgm:t>
        <a:bodyPr/>
        <a:lstStyle/>
        <a:p>
          <a:endParaRPr lang="en-US" sz="800"/>
        </a:p>
      </dgm:t>
    </dgm:pt>
    <dgm:pt modelId="{D835105D-0708-420E-82BF-F51A26E57220}" type="sibTrans" cxnId="{D8EBB709-7BFD-49D9-9DFF-6802583AD5F1}">
      <dgm:prSet/>
      <dgm:spPr/>
      <dgm:t>
        <a:bodyPr/>
        <a:lstStyle/>
        <a:p>
          <a:endParaRPr lang="en-US" sz="800"/>
        </a:p>
      </dgm:t>
    </dgm:pt>
    <dgm:pt modelId="{EE7D8519-D557-4C78-9C78-E5A58E81CC0B}">
      <dgm:prSet custT="1"/>
      <dgm:spPr/>
      <dgm:t>
        <a:bodyPr/>
        <a:lstStyle/>
        <a:p>
          <a:r>
            <a:rPr lang="en-US" sz="800" b="0" i="0" dirty="0"/>
            <a:t>Data Analysis</a:t>
          </a:r>
          <a:endParaRPr lang="en-US" sz="800" dirty="0"/>
        </a:p>
      </dgm:t>
    </dgm:pt>
    <dgm:pt modelId="{F04D5A5C-8E6E-4EF1-9B45-30043F4CA09A}" type="parTrans" cxnId="{A15C7D5C-164B-4512-B092-ECE4B9700D26}">
      <dgm:prSet/>
      <dgm:spPr/>
      <dgm:t>
        <a:bodyPr/>
        <a:lstStyle/>
        <a:p>
          <a:endParaRPr lang="en-US" sz="800"/>
        </a:p>
      </dgm:t>
    </dgm:pt>
    <dgm:pt modelId="{7E34D6A4-E590-4E8D-AE2A-D1BE6B388E0C}" type="sibTrans" cxnId="{A15C7D5C-164B-4512-B092-ECE4B9700D26}">
      <dgm:prSet/>
      <dgm:spPr/>
      <dgm:t>
        <a:bodyPr/>
        <a:lstStyle/>
        <a:p>
          <a:endParaRPr lang="en-US" sz="800"/>
        </a:p>
      </dgm:t>
    </dgm:pt>
    <dgm:pt modelId="{5840EC43-9A48-48D7-BE0B-EABC3CDCE12A}">
      <dgm:prSet custT="1"/>
      <dgm:spPr/>
      <dgm:t>
        <a:bodyPr/>
        <a:lstStyle/>
        <a:p>
          <a:r>
            <a:rPr lang="en-US" sz="800" b="0" i="0" dirty="0"/>
            <a:t>Data Visualization</a:t>
          </a:r>
          <a:endParaRPr lang="en-US" sz="800" dirty="0"/>
        </a:p>
      </dgm:t>
    </dgm:pt>
    <dgm:pt modelId="{496C77BA-86E4-4226-BB7D-CB053B650C2E}" type="parTrans" cxnId="{E8899ABB-E20D-4C4B-9B9B-7C8745076168}">
      <dgm:prSet/>
      <dgm:spPr/>
      <dgm:t>
        <a:bodyPr/>
        <a:lstStyle/>
        <a:p>
          <a:endParaRPr lang="en-US" sz="800"/>
        </a:p>
      </dgm:t>
    </dgm:pt>
    <dgm:pt modelId="{0663B823-EA6A-4230-A6BA-D7B234285F33}" type="sibTrans" cxnId="{E8899ABB-E20D-4C4B-9B9B-7C8745076168}">
      <dgm:prSet/>
      <dgm:spPr/>
      <dgm:t>
        <a:bodyPr/>
        <a:lstStyle/>
        <a:p>
          <a:endParaRPr lang="en-US" sz="800"/>
        </a:p>
      </dgm:t>
    </dgm:pt>
    <dgm:pt modelId="{10E25B30-481A-435F-B359-42AFCE80F7EB}">
      <dgm:prSet custT="1"/>
      <dgm:spPr/>
      <dgm:t>
        <a:bodyPr/>
        <a:lstStyle/>
        <a:p>
          <a:r>
            <a:rPr lang="en-US" sz="800" b="0" i="0" dirty="0"/>
            <a:t>Coding Skills</a:t>
          </a:r>
          <a:endParaRPr lang="en-US" sz="800" dirty="0"/>
        </a:p>
      </dgm:t>
    </dgm:pt>
    <dgm:pt modelId="{6441B454-D671-42B8-BBDB-7E4483D84DCD}" type="parTrans" cxnId="{919E7EB5-B67F-462D-8B78-848E872136E6}">
      <dgm:prSet/>
      <dgm:spPr/>
      <dgm:t>
        <a:bodyPr/>
        <a:lstStyle/>
        <a:p>
          <a:endParaRPr lang="en-US" sz="800"/>
        </a:p>
      </dgm:t>
    </dgm:pt>
    <dgm:pt modelId="{06A6883F-630D-44F9-A7A9-C9E0AEDE0D01}" type="sibTrans" cxnId="{919E7EB5-B67F-462D-8B78-848E872136E6}">
      <dgm:prSet/>
      <dgm:spPr/>
      <dgm:t>
        <a:bodyPr/>
        <a:lstStyle/>
        <a:p>
          <a:endParaRPr lang="en-US" sz="800"/>
        </a:p>
      </dgm:t>
    </dgm:pt>
    <dgm:pt modelId="{F9E0ACAE-3DDB-4E2A-ADE7-9139813B767E}">
      <dgm:prSet custT="1"/>
      <dgm:spPr/>
      <dgm:t>
        <a:bodyPr/>
        <a:lstStyle/>
        <a:p>
          <a:r>
            <a:rPr lang="en-US" sz="800" b="0" i="0" dirty="0"/>
            <a:t>OOI Instruments</a:t>
          </a:r>
          <a:endParaRPr lang="en-US" sz="800" dirty="0"/>
        </a:p>
      </dgm:t>
    </dgm:pt>
    <dgm:pt modelId="{CA3E540C-76D0-48A9-A9B7-F6921131DBDD}" type="parTrans" cxnId="{B6DEED35-0F6F-416A-8A35-E7EE6C7A9AAF}">
      <dgm:prSet/>
      <dgm:spPr/>
      <dgm:t>
        <a:bodyPr/>
        <a:lstStyle/>
        <a:p>
          <a:endParaRPr lang="en-US" sz="800"/>
        </a:p>
      </dgm:t>
    </dgm:pt>
    <dgm:pt modelId="{A47CE169-4563-4ADB-A3A4-00A82FB15501}" type="sibTrans" cxnId="{B6DEED35-0F6F-416A-8A35-E7EE6C7A9AAF}">
      <dgm:prSet/>
      <dgm:spPr/>
      <dgm:t>
        <a:bodyPr/>
        <a:lstStyle/>
        <a:p>
          <a:endParaRPr lang="en-US" sz="800"/>
        </a:p>
      </dgm:t>
    </dgm:pt>
    <dgm:pt modelId="{162086BA-C5B8-44F1-A608-31334C7163D3}">
      <dgm:prSet custT="1"/>
      <dgm:spPr/>
      <dgm:t>
        <a:bodyPr/>
        <a:lstStyle/>
        <a:p>
          <a:r>
            <a:rPr lang="en-US" sz="800" b="0" i="0" dirty="0"/>
            <a:t>Scientific Reasoning</a:t>
          </a:r>
          <a:endParaRPr lang="en-US" sz="800" dirty="0"/>
        </a:p>
      </dgm:t>
    </dgm:pt>
    <dgm:pt modelId="{AAD31066-657E-423D-A658-DACB4AF2E380}" type="parTrans" cxnId="{7BC6E408-F3EC-4C1D-ABD1-963B998CB8FE}">
      <dgm:prSet/>
      <dgm:spPr/>
      <dgm:t>
        <a:bodyPr/>
        <a:lstStyle/>
        <a:p>
          <a:endParaRPr lang="en-US" sz="800"/>
        </a:p>
      </dgm:t>
    </dgm:pt>
    <dgm:pt modelId="{EBA7C17A-CEF5-4E7A-9A64-784314A18E08}" type="sibTrans" cxnId="{7BC6E408-F3EC-4C1D-ABD1-963B998CB8FE}">
      <dgm:prSet/>
      <dgm:spPr/>
      <dgm:t>
        <a:bodyPr/>
        <a:lstStyle/>
        <a:p>
          <a:endParaRPr lang="en-US" sz="800"/>
        </a:p>
      </dgm:t>
    </dgm:pt>
    <dgm:pt modelId="{D6BFEA14-1A08-4DA4-B815-F80B95EE796C}">
      <dgm:prSet custT="1"/>
      <dgm:spPr/>
      <dgm:t>
        <a:bodyPr/>
        <a:lstStyle/>
        <a:p>
          <a:r>
            <a:rPr lang="en-US" sz="800" b="0" i="0" dirty="0"/>
            <a:t>Cool Datasets</a:t>
          </a:r>
          <a:endParaRPr lang="en-US" sz="800" dirty="0"/>
        </a:p>
      </dgm:t>
    </dgm:pt>
    <dgm:pt modelId="{8963273D-F325-4156-B4C4-5574131E0749}" type="parTrans" cxnId="{AB4ED49E-FD04-46B0-B938-4B1D74352067}">
      <dgm:prSet/>
      <dgm:spPr/>
      <dgm:t>
        <a:bodyPr/>
        <a:lstStyle/>
        <a:p>
          <a:endParaRPr lang="en-US" sz="800"/>
        </a:p>
      </dgm:t>
    </dgm:pt>
    <dgm:pt modelId="{7942356E-40DD-4495-9D32-6D03033B673F}" type="sibTrans" cxnId="{AB4ED49E-FD04-46B0-B938-4B1D74352067}">
      <dgm:prSet/>
      <dgm:spPr/>
      <dgm:t>
        <a:bodyPr/>
        <a:lstStyle/>
        <a:p>
          <a:endParaRPr lang="en-US" sz="800"/>
        </a:p>
      </dgm:t>
    </dgm:pt>
    <dgm:pt modelId="{63CE4C9B-1F79-4D3D-AAE0-BCD593AAD5FC}">
      <dgm:prSet custT="1"/>
      <dgm:spPr/>
      <dgm:t>
        <a:bodyPr/>
        <a:lstStyle/>
        <a:p>
          <a:r>
            <a:rPr lang="en-US" sz="800" b="0" i="0" dirty="0"/>
            <a:t>Cool Events &amp; Stories</a:t>
          </a:r>
          <a:endParaRPr lang="en-US" sz="800" dirty="0"/>
        </a:p>
      </dgm:t>
    </dgm:pt>
    <dgm:pt modelId="{31707556-17EE-42F6-8AA8-517BE6BA34DA}" type="parTrans" cxnId="{4228EE6F-1BE0-4068-ADEE-49B2A0A916F3}">
      <dgm:prSet/>
      <dgm:spPr/>
      <dgm:t>
        <a:bodyPr/>
        <a:lstStyle/>
        <a:p>
          <a:endParaRPr lang="en-US" sz="800"/>
        </a:p>
      </dgm:t>
    </dgm:pt>
    <dgm:pt modelId="{D33E2D3C-F39A-4926-A6D6-8438A6B07101}" type="sibTrans" cxnId="{4228EE6F-1BE0-4068-ADEE-49B2A0A916F3}">
      <dgm:prSet/>
      <dgm:spPr/>
      <dgm:t>
        <a:bodyPr/>
        <a:lstStyle/>
        <a:p>
          <a:endParaRPr lang="en-US" sz="800"/>
        </a:p>
      </dgm:t>
    </dgm:pt>
    <dgm:pt modelId="{56B6C44B-379B-4A45-B336-3A4287525A8A}" type="pres">
      <dgm:prSet presAssocID="{FE00FBC4-3F9B-456B-AB07-C062E4D290B1}" presName="root" presStyleCnt="0">
        <dgm:presLayoutVars>
          <dgm:dir/>
          <dgm:resizeHandles val="exact"/>
        </dgm:presLayoutVars>
      </dgm:prSet>
      <dgm:spPr/>
    </dgm:pt>
    <dgm:pt modelId="{90CFB525-1B73-41DF-ABDB-B4E635555F5D}" type="pres">
      <dgm:prSet presAssocID="{BFBB9CC1-6C6B-4342-8A72-A5FD65A12582}" presName="compNode" presStyleCnt="0"/>
      <dgm:spPr/>
    </dgm:pt>
    <dgm:pt modelId="{ABD90E71-418B-45CF-8869-F5A72B6AAEFA}" type="pres">
      <dgm:prSet presAssocID="{BFBB9CC1-6C6B-4342-8A72-A5FD65A12582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"/>
        </a:ext>
      </dgm:extLst>
    </dgm:pt>
    <dgm:pt modelId="{AB11CDDD-0022-4EC7-818D-A92E2A136168}" type="pres">
      <dgm:prSet presAssocID="{BFBB9CC1-6C6B-4342-8A72-A5FD65A12582}" presName="spaceRect" presStyleCnt="0"/>
      <dgm:spPr/>
    </dgm:pt>
    <dgm:pt modelId="{6A98A7AB-0D21-4FBF-80BB-357F1221F866}" type="pres">
      <dgm:prSet presAssocID="{BFBB9CC1-6C6B-4342-8A72-A5FD65A12582}" presName="textRect" presStyleLbl="revTx" presStyleIdx="0" presStyleCnt="8">
        <dgm:presLayoutVars>
          <dgm:chMax val="1"/>
          <dgm:chPref val="1"/>
        </dgm:presLayoutVars>
      </dgm:prSet>
      <dgm:spPr/>
    </dgm:pt>
    <dgm:pt modelId="{375D775C-1036-4A91-937B-75BD97624880}" type="pres">
      <dgm:prSet presAssocID="{D835105D-0708-420E-82BF-F51A26E57220}" presName="sibTrans" presStyleCnt="0"/>
      <dgm:spPr/>
    </dgm:pt>
    <dgm:pt modelId="{2919787B-03D5-4605-9C69-1FC572A4D838}" type="pres">
      <dgm:prSet presAssocID="{EE7D8519-D557-4C78-9C78-E5A58E81CC0B}" presName="compNode" presStyleCnt="0"/>
      <dgm:spPr/>
    </dgm:pt>
    <dgm:pt modelId="{8D493DC3-E364-4ACD-8E96-7A11C2D4DA64}" type="pres">
      <dgm:prSet presAssocID="{EE7D8519-D557-4C78-9C78-E5A58E81CC0B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0452E8A-FBC5-4442-89D5-488B202EB134}" type="pres">
      <dgm:prSet presAssocID="{EE7D8519-D557-4C78-9C78-E5A58E81CC0B}" presName="spaceRect" presStyleCnt="0"/>
      <dgm:spPr/>
    </dgm:pt>
    <dgm:pt modelId="{BD8B4490-9432-402B-8952-77280C11F37C}" type="pres">
      <dgm:prSet presAssocID="{EE7D8519-D557-4C78-9C78-E5A58E81CC0B}" presName="textRect" presStyleLbl="revTx" presStyleIdx="1" presStyleCnt="8">
        <dgm:presLayoutVars>
          <dgm:chMax val="1"/>
          <dgm:chPref val="1"/>
        </dgm:presLayoutVars>
      </dgm:prSet>
      <dgm:spPr/>
    </dgm:pt>
    <dgm:pt modelId="{EE612F53-964B-48E8-A4B1-0F7A2B4BA131}" type="pres">
      <dgm:prSet presAssocID="{7E34D6A4-E590-4E8D-AE2A-D1BE6B388E0C}" presName="sibTrans" presStyleCnt="0"/>
      <dgm:spPr/>
    </dgm:pt>
    <dgm:pt modelId="{62F1E874-2931-4B13-9182-C8EF2755E0DE}" type="pres">
      <dgm:prSet presAssocID="{5840EC43-9A48-48D7-BE0B-EABC3CDCE12A}" presName="compNode" presStyleCnt="0"/>
      <dgm:spPr/>
    </dgm:pt>
    <dgm:pt modelId="{862D02D2-EFE5-40D8-95BA-C6D9BD5A6AF0}" type="pres">
      <dgm:prSet presAssocID="{5840EC43-9A48-48D7-BE0B-EABC3CDCE12A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FC1E428A-0ACD-4DBA-85BB-B81EB4E8733E}" type="pres">
      <dgm:prSet presAssocID="{5840EC43-9A48-48D7-BE0B-EABC3CDCE12A}" presName="spaceRect" presStyleCnt="0"/>
      <dgm:spPr/>
    </dgm:pt>
    <dgm:pt modelId="{FA11FB90-04DA-45E7-968A-30856CD09452}" type="pres">
      <dgm:prSet presAssocID="{5840EC43-9A48-48D7-BE0B-EABC3CDCE12A}" presName="textRect" presStyleLbl="revTx" presStyleIdx="2" presStyleCnt="8">
        <dgm:presLayoutVars>
          <dgm:chMax val="1"/>
          <dgm:chPref val="1"/>
        </dgm:presLayoutVars>
      </dgm:prSet>
      <dgm:spPr/>
    </dgm:pt>
    <dgm:pt modelId="{B0A84275-2687-43B8-85BC-8C84B39222B9}" type="pres">
      <dgm:prSet presAssocID="{0663B823-EA6A-4230-A6BA-D7B234285F33}" presName="sibTrans" presStyleCnt="0"/>
      <dgm:spPr/>
    </dgm:pt>
    <dgm:pt modelId="{92A176EE-76B8-4BCA-93D2-CBDED75A3A75}" type="pres">
      <dgm:prSet presAssocID="{10E25B30-481A-435F-B359-42AFCE80F7EB}" presName="compNode" presStyleCnt="0"/>
      <dgm:spPr/>
    </dgm:pt>
    <dgm:pt modelId="{519BE71C-1F83-4565-BFB9-807593C9C1E6}" type="pres">
      <dgm:prSet presAssocID="{10E25B30-481A-435F-B359-42AFCE80F7EB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CCBEC523-EF71-4D54-998F-B98B96EBD41C}" type="pres">
      <dgm:prSet presAssocID="{10E25B30-481A-435F-B359-42AFCE80F7EB}" presName="spaceRect" presStyleCnt="0"/>
      <dgm:spPr/>
    </dgm:pt>
    <dgm:pt modelId="{BD8BEFD5-49D9-4334-9463-3444378AABF1}" type="pres">
      <dgm:prSet presAssocID="{10E25B30-481A-435F-B359-42AFCE80F7EB}" presName="textRect" presStyleLbl="revTx" presStyleIdx="3" presStyleCnt="8">
        <dgm:presLayoutVars>
          <dgm:chMax val="1"/>
          <dgm:chPref val="1"/>
        </dgm:presLayoutVars>
      </dgm:prSet>
      <dgm:spPr/>
    </dgm:pt>
    <dgm:pt modelId="{BF851241-4693-4CC7-9AF1-7D81F3640584}" type="pres">
      <dgm:prSet presAssocID="{06A6883F-630D-44F9-A7A9-C9E0AEDE0D01}" presName="sibTrans" presStyleCnt="0"/>
      <dgm:spPr/>
    </dgm:pt>
    <dgm:pt modelId="{4A47D1AE-7F61-406E-9E7B-8C24EDA816A6}" type="pres">
      <dgm:prSet presAssocID="{F9E0ACAE-3DDB-4E2A-ADE7-9139813B767E}" presName="compNode" presStyleCnt="0"/>
      <dgm:spPr/>
    </dgm:pt>
    <dgm:pt modelId="{4D28BDF3-8D29-44B4-B445-0352FDA64F22}" type="pres">
      <dgm:prSet presAssocID="{F9E0ACAE-3DDB-4E2A-ADE7-9139813B767E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ic"/>
        </a:ext>
      </dgm:extLst>
    </dgm:pt>
    <dgm:pt modelId="{7C9CEEB5-F939-4527-AF37-BEB8849E3BED}" type="pres">
      <dgm:prSet presAssocID="{F9E0ACAE-3DDB-4E2A-ADE7-9139813B767E}" presName="spaceRect" presStyleCnt="0"/>
      <dgm:spPr/>
    </dgm:pt>
    <dgm:pt modelId="{08EB8131-B15F-4441-8EC7-3E7558E5FAA8}" type="pres">
      <dgm:prSet presAssocID="{F9E0ACAE-3DDB-4E2A-ADE7-9139813B767E}" presName="textRect" presStyleLbl="revTx" presStyleIdx="4" presStyleCnt="8">
        <dgm:presLayoutVars>
          <dgm:chMax val="1"/>
          <dgm:chPref val="1"/>
        </dgm:presLayoutVars>
      </dgm:prSet>
      <dgm:spPr/>
    </dgm:pt>
    <dgm:pt modelId="{33833869-EDF5-4EC5-93FF-CC2BB92B37E8}" type="pres">
      <dgm:prSet presAssocID="{A47CE169-4563-4ADB-A3A4-00A82FB15501}" presName="sibTrans" presStyleCnt="0"/>
      <dgm:spPr/>
    </dgm:pt>
    <dgm:pt modelId="{50B4428B-A5AC-4FAF-8AAE-9AA00BAE0E91}" type="pres">
      <dgm:prSet presAssocID="{162086BA-C5B8-44F1-A608-31334C7163D3}" presName="compNode" presStyleCnt="0"/>
      <dgm:spPr/>
    </dgm:pt>
    <dgm:pt modelId="{64C964BF-5889-4DF7-8F0F-338BF32D5D25}" type="pres">
      <dgm:prSet presAssocID="{162086BA-C5B8-44F1-A608-31334C7163D3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08928506-2DDF-4FA8-89E1-7E762F3AC785}" type="pres">
      <dgm:prSet presAssocID="{162086BA-C5B8-44F1-A608-31334C7163D3}" presName="spaceRect" presStyleCnt="0"/>
      <dgm:spPr/>
    </dgm:pt>
    <dgm:pt modelId="{79CA7D99-9165-4059-9652-C6892B7303F0}" type="pres">
      <dgm:prSet presAssocID="{162086BA-C5B8-44F1-A608-31334C7163D3}" presName="textRect" presStyleLbl="revTx" presStyleIdx="5" presStyleCnt="8">
        <dgm:presLayoutVars>
          <dgm:chMax val="1"/>
          <dgm:chPref val="1"/>
        </dgm:presLayoutVars>
      </dgm:prSet>
      <dgm:spPr/>
    </dgm:pt>
    <dgm:pt modelId="{893579C1-4C79-4044-85F7-75100289478A}" type="pres">
      <dgm:prSet presAssocID="{EBA7C17A-CEF5-4E7A-9A64-784314A18E08}" presName="sibTrans" presStyleCnt="0"/>
      <dgm:spPr/>
    </dgm:pt>
    <dgm:pt modelId="{46528DAD-BF07-4B43-ACD9-BB598EF54AE7}" type="pres">
      <dgm:prSet presAssocID="{D6BFEA14-1A08-4DA4-B815-F80B95EE796C}" presName="compNode" presStyleCnt="0"/>
      <dgm:spPr/>
    </dgm:pt>
    <dgm:pt modelId="{A65F7834-C6E9-44DD-9CCC-8F9FAD2580F2}" type="pres">
      <dgm:prSet presAssocID="{D6BFEA14-1A08-4DA4-B815-F80B95EE796C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F1DECC69-F434-48E1-A81E-360486E5FE24}" type="pres">
      <dgm:prSet presAssocID="{D6BFEA14-1A08-4DA4-B815-F80B95EE796C}" presName="spaceRect" presStyleCnt="0"/>
      <dgm:spPr/>
    </dgm:pt>
    <dgm:pt modelId="{8E4EFC4B-8B0D-4915-8F70-960E8FF1B5CC}" type="pres">
      <dgm:prSet presAssocID="{D6BFEA14-1A08-4DA4-B815-F80B95EE796C}" presName="textRect" presStyleLbl="revTx" presStyleIdx="6" presStyleCnt="8">
        <dgm:presLayoutVars>
          <dgm:chMax val="1"/>
          <dgm:chPref val="1"/>
        </dgm:presLayoutVars>
      </dgm:prSet>
      <dgm:spPr/>
    </dgm:pt>
    <dgm:pt modelId="{EECA27B2-311C-44EB-8502-57BB106A6415}" type="pres">
      <dgm:prSet presAssocID="{7942356E-40DD-4495-9D32-6D03033B673F}" presName="sibTrans" presStyleCnt="0"/>
      <dgm:spPr/>
    </dgm:pt>
    <dgm:pt modelId="{5A253753-0482-4171-9EEF-7A4054A37E5B}" type="pres">
      <dgm:prSet presAssocID="{63CE4C9B-1F79-4D3D-AAE0-BCD593AAD5FC}" presName="compNode" presStyleCnt="0"/>
      <dgm:spPr/>
    </dgm:pt>
    <dgm:pt modelId="{2C82D8C8-80AD-4B26-9C57-590ADE074AD9}" type="pres">
      <dgm:prSet presAssocID="{63CE4C9B-1F79-4D3D-AAE0-BCD593AAD5FC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inning Face with No Fill"/>
        </a:ext>
      </dgm:extLst>
    </dgm:pt>
    <dgm:pt modelId="{9A102E5D-8ADC-4CDF-A5ED-739A21F8E82E}" type="pres">
      <dgm:prSet presAssocID="{63CE4C9B-1F79-4D3D-AAE0-BCD593AAD5FC}" presName="spaceRect" presStyleCnt="0"/>
      <dgm:spPr/>
    </dgm:pt>
    <dgm:pt modelId="{0A644FB4-0937-494C-B46A-98356D1A72DF}" type="pres">
      <dgm:prSet presAssocID="{63CE4C9B-1F79-4D3D-AAE0-BCD593AAD5FC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E0969806-72A9-4B64-A044-3D4AAB83F820}" type="presOf" srcId="{D6BFEA14-1A08-4DA4-B815-F80B95EE796C}" destId="{8E4EFC4B-8B0D-4915-8F70-960E8FF1B5CC}" srcOrd="0" destOrd="0" presId="urn:microsoft.com/office/officeart/2018/2/layout/IconLabelList"/>
    <dgm:cxn modelId="{7BC6E408-F3EC-4C1D-ABD1-963B998CB8FE}" srcId="{FE00FBC4-3F9B-456B-AB07-C062E4D290B1}" destId="{162086BA-C5B8-44F1-A608-31334C7163D3}" srcOrd="5" destOrd="0" parTransId="{AAD31066-657E-423D-A658-DACB4AF2E380}" sibTransId="{EBA7C17A-CEF5-4E7A-9A64-784314A18E08}"/>
    <dgm:cxn modelId="{D8EBB709-7BFD-49D9-9DFF-6802583AD5F1}" srcId="{FE00FBC4-3F9B-456B-AB07-C062E4D290B1}" destId="{BFBB9CC1-6C6B-4342-8A72-A5FD65A12582}" srcOrd="0" destOrd="0" parTransId="{36D386F6-76D8-4AB3-9066-8AB271D02B0C}" sibTransId="{D835105D-0708-420E-82BF-F51A26E57220}"/>
    <dgm:cxn modelId="{A0528E0D-9B39-4312-AB6D-15C1EFDFC483}" type="presOf" srcId="{10E25B30-481A-435F-B359-42AFCE80F7EB}" destId="{BD8BEFD5-49D9-4334-9463-3444378AABF1}" srcOrd="0" destOrd="0" presId="urn:microsoft.com/office/officeart/2018/2/layout/IconLabelList"/>
    <dgm:cxn modelId="{0D15B327-AAB9-43F8-8569-7D06FD5BDEF9}" type="presOf" srcId="{FE00FBC4-3F9B-456B-AB07-C062E4D290B1}" destId="{56B6C44B-379B-4A45-B336-3A4287525A8A}" srcOrd="0" destOrd="0" presId="urn:microsoft.com/office/officeart/2018/2/layout/IconLabelList"/>
    <dgm:cxn modelId="{B6DEED35-0F6F-416A-8A35-E7EE6C7A9AAF}" srcId="{FE00FBC4-3F9B-456B-AB07-C062E4D290B1}" destId="{F9E0ACAE-3DDB-4E2A-ADE7-9139813B767E}" srcOrd="4" destOrd="0" parTransId="{CA3E540C-76D0-48A9-A9B7-F6921131DBDD}" sibTransId="{A47CE169-4563-4ADB-A3A4-00A82FB15501}"/>
    <dgm:cxn modelId="{869E704B-8022-4292-9839-C468B9EBBE27}" type="presOf" srcId="{BFBB9CC1-6C6B-4342-8A72-A5FD65A12582}" destId="{6A98A7AB-0D21-4FBF-80BB-357F1221F866}" srcOrd="0" destOrd="0" presId="urn:microsoft.com/office/officeart/2018/2/layout/IconLabelList"/>
    <dgm:cxn modelId="{A15C7D5C-164B-4512-B092-ECE4B9700D26}" srcId="{FE00FBC4-3F9B-456B-AB07-C062E4D290B1}" destId="{EE7D8519-D557-4C78-9C78-E5A58E81CC0B}" srcOrd="1" destOrd="0" parTransId="{F04D5A5C-8E6E-4EF1-9B45-30043F4CA09A}" sibTransId="{7E34D6A4-E590-4E8D-AE2A-D1BE6B388E0C}"/>
    <dgm:cxn modelId="{C6974B60-A612-452F-8097-4C15593CB226}" type="presOf" srcId="{5840EC43-9A48-48D7-BE0B-EABC3CDCE12A}" destId="{FA11FB90-04DA-45E7-968A-30856CD09452}" srcOrd="0" destOrd="0" presId="urn:microsoft.com/office/officeart/2018/2/layout/IconLabelList"/>
    <dgm:cxn modelId="{ECD3776F-2212-4284-A60B-812325B53331}" type="presOf" srcId="{162086BA-C5B8-44F1-A608-31334C7163D3}" destId="{79CA7D99-9165-4059-9652-C6892B7303F0}" srcOrd="0" destOrd="0" presId="urn:microsoft.com/office/officeart/2018/2/layout/IconLabelList"/>
    <dgm:cxn modelId="{4228EE6F-1BE0-4068-ADEE-49B2A0A916F3}" srcId="{FE00FBC4-3F9B-456B-AB07-C062E4D290B1}" destId="{63CE4C9B-1F79-4D3D-AAE0-BCD593AAD5FC}" srcOrd="7" destOrd="0" parTransId="{31707556-17EE-42F6-8AA8-517BE6BA34DA}" sibTransId="{D33E2D3C-F39A-4926-A6D6-8438A6B07101}"/>
    <dgm:cxn modelId="{B05C8D9D-59D1-4073-969F-228192F8177B}" type="presOf" srcId="{EE7D8519-D557-4C78-9C78-E5A58E81CC0B}" destId="{BD8B4490-9432-402B-8952-77280C11F37C}" srcOrd="0" destOrd="0" presId="urn:microsoft.com/office/officeart/2018/2/layout/IconLabelList"/>
    <dgm:cxn modelId="{AB4ED49E-FD04-46B0-B938-4B1D74352067}" srcId="{FE00FBC4-3F9B-456B-AB07-C062E4D290B1}" destId="{D6BFEA14-1A08-4DA4-B815-F80B95EE796C}" srcOrd="6" destOrd="0" parTransId="{8963273D-F325-4156-B4C4-5574131E0749}" sibTransId="{7942356E-40DD-4495-9D32-6D03033B673F}"/>
    <dgm:cxn modelId="{919E7EB5-B67F-462D-8B78-848E872136E6}" srcId="{FE00FBC4-3F9B-456B-AB07-C062E4D290B1}" destId="{10E25B30-481A-435F-B359-42AFCE80F7EB}" srcOrd="3" destOrd="0" parTransId="{6441B454-D671-42B8-BBDB-7E4483D84DCD}" sibTransId="{06A6883F-630D-44F9-A7A9-C9E0AEDE0D01}"/>
    <dgm:cxn modelId="{E8899ABB-E20D-4C4B-9B9B-7C8745076168}" srcId="{FE00FBC4-3F9B-456B-AB07-C062E4D290B1}" destId="{5840EC43-9A48-48D7-BE0B-EABC3CDCE12A}" srcOrd="2" destOrd="0" parTransId="{496C77BA-86E4-4226-BB7D-CB053B650C2E}" sibTransId="{0663B823-EA6A-4230-A6BA-D7B234285F33}"/>
    <dgm:cxn modelId="{109F39C0-2193-46DB-9CA6-D9710587348D}" type="presOf" srcId="{63CE4C9B-1F79-4D3D-AAE0-BCD593AAD5FC}" destId="{0A644FB4-0937-494C-B46A-98356D1A72DF}" srcOrd="0" destOrd="0" presId="urn:microsoft.com/office/officeart/2018/2/layout/IconLabelList"/>
    <dgm:cxn modelId="{1CE9C2EB-BC33-45F6-B63C-3D0F02295A0E}" type="presOf" srcId="{F9E0ACAE-3DDB-4E2A-ADE7-9139813B767E}" destId="{08EB8131-B15F-4441-8EC7-3E7558E5FAA8}" srcOrd="0" destOrd="0" presId="urn:microsoft.com/office/officeart/2018/2/layout/IconLabelList"/>
    <dgm:cxn modelId="{D6D019BD-1F6C-4921-A947-3548ED7080A9}" type="presParOf" srcId="{56B6C44B-379B-4A45-B336-3A4287525A8A}" destId="{90CFB525-1B73-41DF-ABDB-B4E635555F5D}" srcOrd="0" destOrd="0" presId="urn:microsoft.com/office/officeart/2018/2/layout/IconLabelList"/>
    <dgm:cxn modelId="{2A1963C1-47E3-4758-B75B-BC3413BC6BE9}" type="presParOf" srcId="{90CFB525-1B73-41DF-ABDB-B4E635555F5D}" destId="{ABD90E71-418B-45CF-8869-F5A72B6AAEFA}" srcOrd="0" destOrd="0" presId="urn:microsoft.com/office/officeart/2018/2/layout/IconLabelList"/>
    <dgm:cxn modelId="{A4D41FEB-848A-44E8-BFFF-1DCBA42F5811}" type="presParOf" srcId="{90CFB525-1B73-41DF-ABDB-B4E635555F5D}" destId="{AB11CDDD-0022-4EC7-818D-A92E2A136168}" srcOrd="1" destOrd="0" presId="urn:microsoft.com/office/officeart/2018/2/layout/IconLabelList"/>
    <dgm:cxn modelId="{3405F319-5106-421B-A128-6468E7B980CF}" type="presParOf" srcId="{90CFB525-1B73-41DF-ABDB-B4E635555F5D}" destId="{6A98A7AB-0D21-4FBF-80BB-357F1221F866}" srcOrd="2" destOrd="0" presId="urn:microsoft.com/office/officeart/2018/2/layout/IconLabelList"/>
    <dgm:cxn modelId="{216BFEF8-A943-4493-A633-5E502FDE09A9}" type="presParOf" srcId="{56B6C44B-379B-4A45-B336-3A4287525A8A}" destId="{375D775C-1036-4A91-937B-75BD97624880}" srcOrd="1" destOrd="0" presId="urn:microsoft.com/office/officeart/2018/2/layout/IconLabelList"/>
    <dgm:cxn modelId="{E5B50D15-2D83-4E4F-8CA7-88B05DCF78B0}" type="presParOf" srcId="{56B6C44B-379B-4A45-B336-3A4287525A8A}" destId="{2919787B-03D5-4605-9C69-1FC572A4D838}" srcOrd="2" destOrd="0" presId="urn:microsoft.com/office/officeart/2018/2/layout/IconLabelList"/>
    <dgm:cxn modelId="{19CA8047-F8F7-4D88-8B5F-DE76B692BED1}" type="presParOf" srcId="{2919787B-03D5-4605-9C69-1FC572A4D838}" destId="{8D493DC3-E364-4ACD-8E96-7A11C2D4DA64}" srcOrd="0" destOrd="0" presId="urn:microsoft.com/office/officeart/2018/2/layout/IconLabelList"/>
    <dgm:cxn modelId="{A6DC7A7D-7852-407D-B4E2-48AD76F35F24}" type="presParOf" srcId="{2919787B-03D5-4605-9C69-1FC572A4D838}" destId="{70452E8A-FBC5-4442-89D5-488B202EB134}" srcOrd="1" destOrd="0" presId="urn:microsoft.com/office/officeart/2018/2/layout/IconLabelList"/>
    <dgm:cxn modelId="{D3F2E0DA-1F60-42CB-ADC7-A99350706D37}" type="presParOf" srcId="{2919787B-03D5-4605-9C69-1FC572A4D838}" destId="{BD8B4490-9432-402B-8952-77280C11F37C}" srcOrd="2" destOrd="0" presId="urn:microsoft.com/office/officeart/2018/2/layout/IconLabelList"/>
    <dgm:cxn modelId="{1A7AF9B5-1D7B-453C-8769-B2D4F1C2D775}" type="presParOf" srcId="{56B6C44B-379B-4A45-B336-3A4287525A8A}" destId="{EE612F53-964B-48E8-A4B1-0F7A2B4BA131}" srcOrd="3" destOrd="0" presId="urn:microsoft.com/office/officeart/2018/2/layout/IconLabelList"/>
    <dgm:cxn modelId="{347947C3-4150-471D-BABA-36FA4258BDAF}" type="presParOf" srcId="{56B6C44B-379B-4A45-B336-3A4287525A8A}" destId="{62F1E874-2931-4B13-9182-C8EF2755E0DE}" srcOrd="4" destOrd="0" presId="urn:microsoft.com/office/officeart/2018/2/layout/IconLabelList"/>
    <dgm:cxn modelId="{CEA4EF13-2F07-4EF5-8B9F-88EEE64B5564}" type="presParOf" srcId="{62F1E874-2931-4B13-9182-C8EF2755E0DE}" destId="{862D02D2-EFE5-40D8-95BA-C6D9BD5A6AF0}" srcOrd="0" destOrd="0" presId="urn:microsoft.com/office/officeart/2018/2/layout/IconLabelList"/>
    <dgm:cxn modelId="{6A5D4D1A-166D-441D-AEE3-5A8223D6AB97}" type="presParOf" srcId="{62F1E874-2931-4B13-9182-C8EF2755E0DE}" destId="{FC1E428A-0ACD-4DBA-85BB-B81EB4E8733E}" srcOrd="1" destOrd="0" presId="urn:microsoft.com/office/officeart/2018/2/layout/IconLabelList"/>
    <dgm:cxn modelId="{4C01A25F-FBC5-4533-8A07-44E427A2F85E}" type="presParOf" srcId="{62F1E874-2931-4B13-9182-C8EF2755E0DE}" destId="{FA11FB90-04DA-45E7-968A-30856CD09452}" srcOrd="2" destOrd="0" presId="urn:microsoft.com/office/officeart/2018/2/layout/IconLabelList"/>
    <dgm:cxn modelId="{DA32290C-F939-4F0D-8082-B613C7EA70BD}" type="presParOf" srcId="{56B6C44B-379B-4A45-B336-3A4287525A8A}" destId="{B0A84275-2687-43B8-85BC-8C84B39222B9}" srcOrd="5" destOrd="0" presId="urn:microsoft.com/office/officeart/2018/2/layout/IconLabelList"/>
    <dgm:cxn modelId="{FB4A394F-4293-47B2-93D8-A114FE3E7846}" type="presParOf" srcId="{56B6C44B-379B-4A45-B336-3A4287525A8A}" destId="{92A176EE-76B8-4BCA-93D2-CBDED75A3A75}" srcOrd="6" destOrd="0" presId="urn:microsoft.com/office/officeart/2018/2/layout/IconLabelList"/>
    <dgm:cxn modelId="{D0DD607E-20F8-406D-B49A-6A68458CE4D3}" type="presParOf" srcId="{92A176EE-76B8-4BCA-93D2-CBDED75A3A75}" destId="{519BE71C-1F83-4565-BFB9-807593C9C1E6}" srcOrd="0" destOrd="0" presId="urn:microsoft.com/office/officeart/2018/2/layout/IconLabelList"/>
    <dgm:cxn modelId="{D8468007-ABF9-4D2F-B419-61F8E06D2159}" type="presParOf" srcId="{92A176EE-76B8-4BCA-93D2-CBDED75A3A75}" destId="{CCBEC523-EF71-4D54-998F-B98B96EBD41C}" srcOrd="1" destOrd="0" presId="urn:microsoft.com/office/officeart/2018/2/layout/IconLabelList"/>
    <dgm:cxn modelId="{58FAA2B4-4678-487B-995C-0EAB98C9D04F}" type="presParOf" srcId="{92A176EE-76B8-4BCA-93D2-CBDED75A3A75}" destId="{BD8BEFD5-49D9-4334-9463-3444378AABF1}" srcOrd="2" destOrd="0" presId="urn:microsoft.com/office/officeart/2018/2/layout/IconLabelList"/>
    <dgm:cxn modelId="{48790748-D815-4159-8139-581C03718D56}" type="presParOf" srcId="{56B6C44B-379B-4A45-B336-3A4287525A8A}" destId="{BF851241-4693-4CC7-9AF1-7D81F3640584}" srcOrd="7" destOrd="0" presId="urn:microsoft.com/office/officeart/2018/2/layout/IconLabelList"/>
    <dgm:cxn modelId="{BFBE0FEE-D7FE-4851-8217-6AD10E472D7C}" type="presParOf" srcId="{56B6C44B-379B-4A45-B336-3A4287525A8A}" destId="{4A47D1AE-7F61-406E-9E7B-8C24EDA816A6}" srcOrd="8" destOrd="0" presId="urn:microsoft.com/office/officeart/2018/2/layout/IconLabelList"/>
    <dgm:cxn modelId="{718B120E-F490-4D71-A9A8-465A066B9164}" type="presParOf" srcId="{4A47D1AE-7F61-406E-9E7B-8C24EDA816A6}" destId="{4D28BDF3-8D29-44B4-B445-0352FDA64F22}" srcOrd="0" destOrd="0" presId="urn:microsoft.com/office/officeart/2018/2/layout/IconLabelList"/>
    <dgm:cxn modelId="{DE0836F9-BC88-4BD5-B738-272AD1882FF2}" type="presParOf" srcId="{4A47D1AE-7F61-406E-9E7B-8C24EDA816A6}" destId="{7C9CEEB5-F939-4527-AF37-BEB8849E3BED}" srcOrd="1" destOrd="0" presId="urn:microsoft.com/office/officeart/2018/2/layout/IconLabelList"/>
    <dgm:cxn modelId="{90583E02-F298-4A70-83A2-1470BC7D54E1}" type="presParOf" srcId="{4A47D1AE-7F61-406E-9E7B-8C24EDA816A6}" destId="{08EB8131-B15F-4441-8EC7-3E7558E5FAA8}" srcOrd="2" destOrd="0" presId="urn:microsoft.com/office/officeart/2018/2/layout/IconLabelList"/>
    <dgm:cxn modelId="{FA644625-D5F7-4FB3-9152-87A8980CB144}" type="presParOf" srcId="{56B6C44B-379B-4A45-B336-3A4287525A8A}" destId="{33833869-EDF5-4EC5-93FF-CC2BB92B37E8}" srcOrd="9" destOrd="0" presId="urn:microsoft.com/office/officeart/2018/2/layout/IconLabelList"/>
    <dgm:cxn modelId="{CF0CFE52-D91B-406A-AC59-4934E04BF2A3}" type="presParOf" srcId="{56B6C44B-379B-4A45-B336-3A4287525A8A}" destId="{50B4428B-A5AC-4FAF-8AAE-9AA00BAE0E91}" srcOrd="10" destOrd="0" presId="urn:microsoft.com/office/officeart/2018/2/layout/IconLabelList"/>
    <dgm:cxn modelId="{F6297F76-5F2E-47B3-B5D7-E0DF94BD1E6B}" type="presParOf" srcId="{50B4428B-A5AC-4FAF-8AAE-9AA00BAE0E91}" destId="{64C964BF-5889-4DF7-8F0F-338BF32D5D25}" srcOrd="0" destOrd="0" presId="urn:microsoft.com/office/officeart/2018/2/layout/IconLabelList"/>
    <dgm:cxn modelId="{305BA6BF-6DD3-457F-BF9A-DA908DC00B1F}" type="presParOf" srcId="{50B4428B-A5AC-4FAF-8AAE-9AA00BAE0E91}" destId="{08928506-2DDF-4FA8-89E1-7E762F3AC785}" srcOrd="1" destOrd="0" presId="urn:microsoft.com/office/officeart/2018/2/layout/IconLabelList"/>
    <dgm:cxn modelId="{7E02C769-892B-44D7-80CF-C491E67CFD1E}" type="presParOf" srcId="{50B4428B-A5AC-4FAF-8AAE-9AA00BAE0E91}" destId="{79CA7D99-9165-4059-9652-C6892B7303F0}" srcOrd="2" destOrd="0" presId="urn:microsoft.com/office/officeart/2018/2/layout/IconLabelList"/>
    <dgm:cxn modelId="{71A15169-8F48-4454-A3BF-5F22810B1E6A}" type="presParOf" srcId="{56B6C44B-379B-4A45-B336-3A4287525A8A}" destId="{893579C1-4C79-4044-85F7-75100289478A}" srcOrd="11" destOrd="0" presId="urn:microsoft.com/office/officeart/2018/2/layout/IconLabelList"/>
    <dgm:cxn modelId="{EB102FD7-484F-414D-AB53-A03AB041BE8D}" type="presParOf" srcId="{56B6C44B-379B-4A45-B336-3A4287525A8A}" destId="{46528DAD-BF07-4B43-ACD9-BB598EF54AE7}" srcOrd="12" destOrd="0" presId="urn:microsoft.com/office/officeart/2018/2/layout/IconLabelList"/>
    <dgm:cxn modelId="{90AAC34E-EB63-44D3-9EAB-95AFBA2FECF1}" type="presParOf" srcId="{46528DAD-BF07-4B43-ACD9-BB598EF54AE7}" destId="{A65F7834-C6E9-44DD-9CCC-8F9FAD2580F2}" srcOrd="0" destOrd="0" presId="urn:microsoft.com/office/officeart/2018/2/layout/IconLabelList"/>
    <dgm:cxn modelId="{5BC4D33A-A177-4E3D-9428-BF4D066C44D2}" type="presParOf" srcId="{46528DAD-BF07-4B43-ACD9-BB598EF54AE7}" destId="{F1DECC69-F434-48E1-A81E-360486E5FE24}" srcOrd="1" destOrd="0" presId="urn:microsoft.com/office/officeart/2018/2/layout/IconLabelList"/>
    <dgm:cxn modelId="{B55027C7-21E0-4BCA-AF70-7316553B81EE}" type="presParOf" srcId="{46528DAD-BF07-4B43-ACD9-BB598EF54AE7}" destId="{8E4EFC4B-8B0D-4915-8F70-960E8FF1B5CC}" srcOrd="2" destOrd="0" presId="urn:microsoft.com/office/officeart/2018/2/layout/IconLabelList"/>
    <dgm:cxn modelId="{49459F1E-156C-46FF-8261-1ECF15B9B9D1}" type="presParOf" srcId="{56B6C44B-379B-4A45-B336-3A4287525A8A}" destId="{EECA27B2-311C-44EB-8502-57BB106A6415}" srcOrd="13" destOrd="0" presId="urn:microsoft.com/office/officeart/2018/2/layout/IconLabelList"/>
    <dgm:cxn modelId="{56C2E401-EE8C-4D79-BC40-07B105A9CA24}" type="presParOf" srcId="{56B6C44B-379B-4A45-B336-3A4287525A8A}" destId="{5A253753-0482-4171-9EEF-7A4054A37E5B}" srcOrd="14" destOrd="0" presId="urn:microsoft.com/office/officeart/2018/2/layout/IconLabelList"/>
    <dgm:cxn modelId="{14D30A98-96BC-4DD5-AFF3-3A93A72F4DD6}" type="presParOf" srcId="{5A253753-0482-4171-9EEF-7A4054A37E5B}" destId="{2C82D8C8-80AD-4B26-9C57-590ADE074AD9}" srcOrd="0" destOrd="0" presId="urn:microsoft.com/office/officeart/2018/2/layout/IconLabelList"/>
    <dgm:cxn modelId="{3F47C479-D7CA-4B5A-957E-FA370D45D33C}" type="presParOf" srcId="{5A253753-0482-4171-9EEF-7A4054A37E5B}" destId="{9A102E5D-8ADC-4CDF-A5ED-739A21F8E82E}" srcOrd="1" destOrd="0" presId="urn:microsoft.com/office/officeart/2018/2/layout/IconLabelList"/>
    <dgm:cxn modelId="{24D6020C-BC6C-4F6B-9590-57BF37122E4E}" type="presParOf" srcId="{5A253753-0482-4171-9EEF-7A4054A37E5B}" destId="{0A644FB4-0937-494C-B46A-98356D1A72D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8FFF9C-30B1-5E4A-8731-2D0E3A5644FC}">
      <dsp:nvSpPr>
        <dsp:cNvPr id="0" name=""/>
        <dsp:cNvSpPr/>
      </dsp:nvSpPr>
      <dsp:spPr>
        <a:xfrm>
          <a:off x="0" y="0"/>
          <a:ext cx="6012493" cy="6858000"/>
        </a:xfrm>
        <a:prstGeom prst="triangl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76C5B7-021B-DC4B-A3A8-04DB0B3B6F01}">
      <dsp:nvSpPr>
        <dsp:cNvPr id="0" name=""/>
        <dsp:cNvSpPr/>
      </dsp:nvSpPr>
      <dsp:spPr>
        <a:xfrm>
          <a:off x="3006246" y="686469"/>
          <a:ext cx="3908121" cy="9751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u="none" kern="1200" dirty="0"/>
            <a:t>Initial Exploration</a:t>
          </a:r>
          <a:br>
            <a:rPr lang="en-US" sz="1300" b="0" i="0" u="none" kern="1200" dirty="0"/>
          </a:br>
          <a:r>
            <a:rPr lang="en-US" sz="1300" b="0" i="0" u="none" kern="1200" dirty="0"/>
            <a:t>Try it out an activity and send in feedback</a:t>
          </a:r>
          <a:endParaRPr lang="en-US" sz="1300" kern="1200" dirty="0"/>
        </a:p>
      </dsp:txBody>
      <dsp:txXfrm>
        <a:off x="3053847" y="734070"/>
        <a:ext cx="3812919" cy="879919"/>
      </dsp:txXfrm>
    </dsp:sp>
    <dsp:sp modelId="{96B7D8AC-1A03-4B49-B3B9-898FDB5F9D57}">
      <dsp:nvSpPr>
        <dsp:cNvPr id="0" name=""/>
        <dsp:cNvSpPr/>
      </dsp:nvSpPr>
      <dsp:spPr>
        <a:xfrm>
          <a:off x="3006246" y="1783481"/>
          <a:ext cx="3908121" cy="9751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263685"/>
              <a:satOff val="-13808"/>
              <a:lumOff val="198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Implementor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Come to a workshop to learn about how to integrate Data Labs, the OOI, and notebook education into your teaching.</a:t>
          </a:r>
        </a:p>
      </dsp:txBody>
      <dsp:txXfrm>
        <a:off x="3053847" y="1831082"/>
        <a:ext cx="3812919" cy="879919"/>
      </dsp:txXfrm>
    </dsp:sp>
    <dsp:sp modelId="{78235566-867E-734D-999D-E740E48408BD}">
      <dsp:nvSpPr>
        <dsp:cNvPr id="0" name=""/>
        <dsp:cNvSpPr/>
      </dsp:nvSpPr>
      <dsp:spPr>
        <a:xfrm>
          <a:off x="3006246" y="2880493"/>
          <a:ext cx="3908121" cy="9751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527371"/>
              <a:satOff val="-27615"/>
              <a:lumOff val="396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Community Developer / Collaborator</a:t>
          </a:r>
          <a:br>
            <a:rPr lang="en-US" sz="1300" kern="1200" dirty="0"/>
          </a:br>
          <a:r>
            <a:rPr lang="en-US" sz="1300" kern="1200" dirty="0"/>
            <a:t>Help develop new activities and resources for personal and community use</a:t>
          </a:r>
        </a:p>
      </dsp:txBody>
      <dsp:txXfrm>
        <a:off x="3053847" y="2928094"/>
        <a:ext cx="3812919" cy="879919"/>
      </dsp:txXfrm>
    </dsp:sp>
    <dsp:sp modelId="{CC79C2C5-DB37-C540-894F-CBC00C6E6A70}">
      <dsp:nvSpPr>
        <dsp:cNvPr id="0" name=""/>
        <dsp:cNvSpPr/>
      </dsp:nvSpPr>
      <dsp:spPr>
        <a:xfrm>
          <a:off x="3006246" y="3977506"/>
          <a:ext cx="3908121" cy="9751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527371"/>
              <a:satOff val="-27615"/>
              <a:lumOff val="396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Community Mentor</a:t>
          </a:r>
          <a:br>
            <a:rPr lang="en-US" sz="1300" kern="1200" dirty="0"/>
          </a:br>
          <a:r>
            <a:rPr lang="en-US" sz="1300" b="0" i="0" u="none" kern="1200" dirty="0"/>
            <a:t>Promote effective teaching practices, develop new courses, lead workshops &amp; conference sessions.</a:t>
          </a:r>
          <a:endParaRPr lang="en-US" sz="1300" kern="1200" dirty="0"/>
        </a:p>
      </dsp:txBody>
      <dsp:txXfrm>
        <a:off x="3053847" y="4025107"/>
        <a:ext cx="3812919" cy="879919"/>
      </dsp:txXfrm>
    </dsp:sp>
    <dsp:sp modelId="{1D5CE9C0-69F1-8F4A-9DAC-3F03AB6E68C0}">
      <dsp:nvSpPr>
        <dsp:cNvPr id="0" name=""/>
        <dsp:cNvSpPr/>
      </dsp:nvSpPr>
      <dsp:spPr>
        <a:xfrm>
          <a:off x="3006246" y="5074518"/>
          <a:ext cx="3908121" cy="9751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263685"/>
              <a:satOff val="-13808"/>
              <a:lumOff val="198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u="none" kern="1200" dirty="0"/>
            <a:t>Community Leader</a:t>
          </a:r>
          <a:br>
            <a:rPr lang="en-US" sz="1300" b="0" i="0" u="none" kern="1200" dirty="0"/>
          </a:br>
          <a:r>
            <a:rPr lang="en-US" sz="1300" b="0" i="0" u="none" kern="1200" dirty="0"/>
            <a:t>Drive institutional change, promote effective teaching practices, and develop new projects/grants</a:t>
          </a:r>
        </a:p>
      </dsp:txBody>
      <dsp:txXfrm>
        <a:off x="3053847" y="5122119"/>
        <a:ext cx="3812919" cy="8799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F5771-3617-8840-ABE1-1E935E03ADFF}">
      <dsp:nvSpPr>
        <dsp:cNvPr id="0" name=""/>
        <dsp:cNvSpPr/>
      </dsp:nvSpPr>
      <dsp:spPr>
        <a:xfrm>
          <a:off x="357281" y="0"/>
          <a:ext cx="4345952" cy="4345952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Transactional</a:t>
          </a:r>
        </a:p>
      </dsp:txBody>
      <dsp:txXfrm>
        <a:off x="1715391" y="217297"/>
        <a:ext cx="1629732" cy="434595"/>
      </dsp:txXfrm>
    </dsp:sp>
    <dsp:sp modelId="{CBB64BCC-3F21-6E47-8494-69092D326F7F}">
      <dsp:nvSpPr>
        <dsp:cNvPr id="0" name=""/>
        <dsp:cNvSpPr/>
      </dsp:nvSpPr>
      <dsp:spPr>
        <a:xfrm>
          <a:off x="683227" y="651892"/>
          <a:ext cx="3694059" cy="3694059"/>
        </a:xfrm>
        <a:prstGeom prst="ellipse">
          <a:avLst/>
        </a:prstGeom>
        <a:solidFill>
          <a:schemeClr val="accent1">
            <a:shade val="50000"/>
            <a:hueOff val="263685"/>
            <a:satOff val="-13808"/>
            <a:lumOff val="198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Peripheral</a:t>
          </a:r>
        </a:p>
      </dsp:txBody>
      <dsp:txXfrm>
        <a:off x="1733725" y="864301"/>
        <a:ext cx="1593063" cy="424816"/>
      </dsp:txXfrm>
    </dsp:sp>
    <dsp:sp modelId="{86D56A63-41D4-3349-BD3E-EA93222B5639}">
      <dsp:nvSpPr>
        <dsp:cNvPr id="0" name=""/>
        <dsp:cNvSpPr/>
      </dsp:nvSpPr>
      <dsp:spPr>
        <a:xfrm>
          <a:off x="1009174" y="1303785"/>
          <a:ext cx="3042166" cy="3042166"/>
        </a:xfrm>
        <a:prstGeom prst="ellipse">
          <a:avLst/>
        </a:prstGeom>
        <a:solidFill>
          <a:schemeClr val="accent1">
            <a:shade val="50000"/>
            <a:hueOff val="527371"/>
            <a:satOff val="-27615"/>
            <a:lumOff val="396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Occasional</a:t>
          </a:r>
        </a:p>
      </dsp:txBody>
      <dsp:txXfrm>
        <a:off x="1743096" y="1513695"/>
        <a:ext cx="1574321" cy="419818"/>
      </dsp:txXfrm>
    </dsp:sp>
    <dsp:sp modelId="{696C26E9-6DDA-8D4A-8F0A-B04BEDC37878}">
      <dsp:nvSpPr>
        <dsp:cNvPr id="0" name=""/>
        <dsp:cNvSpPr/>
      </dsp:nvSpPr>
      <dsp:spPr>
        <a:xfrm>
          <a:off x="1335120" y="1955678"/>
          <a:ext cx="2390273" cy="2390273"/>
        </a:xfrm>
        <a:prstGeom prst="ellipse">
          <a:avLst/>
        </a:prstGeom>
        <a:solidFill>
          <a:schemeClr val="accent1">
            <a:shade val="50000"/>
            <a:hueOff val="527371"/>
            <a:satOff val="-27615"/>
            <a:lumOff val="396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Active</a:t>
          </a:r>
        </a:p>
      </dsp:txBody>
      <dsp:txXfrm>
        <a:off x="1884883" y="2170803"/>
        <a:ext cx="1290747" cy="430249"/>
      </dsp:txXfrm>
    </dsp:sp>
    <dsp:sp modelId="{FAE92154-B780-664E-A6AB-E94371852C4A}">
      <dsp:nvSpPr>
        <dsp:cNvPr id="0" name=""/>
        <dsp:cNvSpPr/>
      </dsp:nvSpPr>
      <dsp:spPr>
        <a:xfrm>
          <a:off x="1661067" y="2607571"/>
          <a:ext cx="1738380" cy="1738380"/>
        </a:xfrm>
        <a:prstGeom prst="ellipse">
          <a:avLst/>
        </a:prstGeom>
        <a:solidFill>
          <a:schemeClr val="accent1">
            <a:shade val="50000"/>
            <a:hueOff val="263685"/>
            <a:satOff val="-13808"/>
            <a:lumOff val="198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Core Group</a:t>
          </a:r>
        </a:p>
      </dsp:txBody>
      <dsp:txXfrm>
        <a:off x="1915647" y="3042166"/>
        <a:ext cx="1229220" cy="8691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90E71-418B-45CF-8869-F5A72B6AAEFA}">
      <dsp:nvSpPr>
        <dsp:cNvPr id="0" name=""/>
        <dsp:cNvSpPr/>
      </dsp:nvSpPr>
      <dsp:spPr>
        <a:xfrm>
          <a:off x="173671" y="123598"/>
          <a:ext cx="278437" cy="278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8A7AB-0D21-4FBF-80BB-357F1221F866}">
      <dsp:nvSpPr>
        <dsp:cNvPr id="0" name=""/>
        <dsp:cNvSpPr/>
      </dsp:nvSpPr>
      <dsp:spPr>
        <a:xfrm>
          <a:off x="3515" y="494893"/>
          <a:ext cx="618750" cy="24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/>
            <a:t>Ocean Concepts</a:t>
          </a:r>
          <a:endParaRPr lang="en-US" sz="800" kern="1200" dirty="0"/>
        </a:p>
      </dsp:txBody>
      <dsp:txXfrm>
        <a:off x="3515" y="494893"/>
        <a:ext cx="618750" cy="247500"/>
      </dsp:txXfrm>
    </dsp:sp>
    <dsp:sp modelId="{8D493DC3-E364-4ACD-8E96-7A11C2D4DA64}">
      <dsp:nvSpPr>
        <dsp:cNvPr id="0" name=""/>
        <dsp:cNvSpPr/>
      </dsp:nvSpPr>
      <dsp:spPr>
        <a:xfrm>
          <a:off x="900703" y="123598"/>
          <a:ext cx="278437" cy="278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8B4490-9432-402B-8952-77280C11F37C}">
      <dsp:nvSpPr>
        <dsp:cNvPr id="0" name=""/>
        <dsp:cNvSpPr/>
      </dsp:nvSpPr>
      <dsp:spPr>
        <a:xfrm>
          <a:off x="730546" y="494893"/>
          <a:ext cx="618750" cy="24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/>
            <a:t>Data Analysis</a:t>
          </a:r>
          <a:endParaRPr lang="en-US" sz="800" kern="1200" dirty="0"/>
        </a:p>
      </dsp:txBody>
      <dsp:txXfrm>
        <a:off x="730546" y="494893"/>
        <a:ext cx="618750" cy="247500"/>
      </dsp:txXfrm>
    </dsp:sp>
    <dsp:sp modelId="{862D02D2-EFE5-40D8-95BA-C6D9BD5A6AF0}">
      <dsp:nvSpPr>
        <dsp:cNvPr id="0" name=""/>
        <dsp:cNvSpPr/>
      </dsp:nvSpPr>
      <dsp:spPr>
        <a:xfrm>
          <a:off x="1627734" y="123598"/>
          <a:ext cx="278437" cy="278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1FB90-04DA-45E7-968A-30856CD09452}">
      <dsp:nvSpPr>
        <dsp:cNvPr id="0" name=""/>
        <dsp:cNvSpPr/>
      </dsp:nvSpPr>
      <dsp:spPr>
        <a:xfrm>
          <a:off x="1457578" y="494893"/>
          <a:ext cx="618750" cy="24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/>
            <a:t>Data Visualization</a:t>
          </a:r>
          <a:endParaRPr lang="en-US" sz="800" kern="1200" dirty="0"/>
        </a:p>
      </dsp:txBody>
      <dsp:txXfrm>
        <a:off x="1457578" y="494893"/>
        <a:ext cx="618750" cy="247500"/>
      </dsp:txXfrm>
    </dsp:sp>
    <dsp:sp modelId="{519BE71C-1F83-4565-BFB9-807593C9C1E6}">
      <dsp:nvSpPr>
        <dsp:cNvPr id="0" name=""/>
        <dsp:cNvSpPr/>
      </dsp:nvSpPr>
      <dsp:spPr>
        <a:xfrm>
          <a:off x="2354765" y="123598"/>
          <a:ext cx="278437" cy="27843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8BEFD5-49D9-4334-9463-3444378AABF1}">
      <dsp:nvSpPr>
        <dsp:cNvPr id="0" name=""/>
        <dsp:cNvSpPr/>
      </dsp:nvSpPr>
      <dsp:spPr>
        <a:xfrm>
          <a:off x="2184609" y="494893"/>
          <a:ext cx="618750" cy="24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/>
            <a:t>Coding Skills</a:t>
          </a:r>
          <a:endParaRPr lang="en-US" sz="800" kern="1200" dirty="0"/>
        </a:p>
      </dsp:txBody>
      <dsp:txXfrm>
        <a:off x="2184609" y="494893"/>
        <a:ext cx="618750" cy="247500"/>
      </dsp:txXfrm>
    </dsp:sp>
    <dsp:sp modelId="{4D28BDF3-8D29-44B4-B445-0352FDA64F22}">
      <dsp:nvSpPr>
        <dsp:cNvPr id="0" name=""/>
        <dsp:cNvSpPr/>
      </dsp:nvSpPr>
      <dsp:spPr>
        <a:xfrm>
          <a:off x="3081796" y="123598"/>
          <a:ext cx="278437" cy="27843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EB8131-B15F-4441-8EC7-3E7558E5FAA8}">
      <dsp:nvSpPr>
        <dsp:cNvPr id="0" name=""/>
        <dsp:cNvSpPr/>
      </dsp:nvSpPr>
      <dsp:spPr>
        <a:xfrm>
          <a:off x="2911640" y="494893"/>
          <a:ext cx="618750" cy="24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/>
            <a:t>OOI Instruments</a:t>
          </a:r>
          <a:endParaRPr lang="en-US" sz="800" kern="1200" dirty="0"/>
        </a:p>
      </dsp:txBody>
      <dsp:txXfrm>
        <a:off x="2911640" y="494893"/>
        <a:ext cx="618750" cy="247500"/>
      </dsp:txXfrm>
    </dsp:sp>
    <dsp:sp modelId="{64C964BF-5889-4DF7-8F0F-338BF32D5D25}">
      <dsp:nvSpPr>
        <dsp:cNvPr id="0" name=""/>
        <dsp:cNvSpPr/>
      </dsp:nvSpPr>
      <dsp:spPr>
        <a:xfrm>
          <a:off x="3808828" y="123598"/>
          <a:ext cx="278437" cy="27843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A7D99-9165-4059-9652-C6892B7303F0}">
      <dsp:nvSpPr>
        <dsp:cNvPr id="0" name=""/>
        <dsp:cNvSpPr/>
      </dsp:nvSpPr>
      <dsp:spPr>
        <a:xfrm>
          <a:off x="3638671" y="494893"/>
          <a:ext cx="618750" cy="24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/>
            <a:t>Scientific Reasoning</a:t>
          </a:r>
          <a:endParaRPr lang="en-US" sz="800" kern="1200" dirty="0"/>
        </a:p>
      </dsp:txBody>
      <dsp:txXfrm>
        <a:off x="3638671" y="494893"/>
        <a:ext cx="618750" cy="247500"/>
      </dsp:txXfrm>
    </dsp:sp>
    <dsp:sp modelId="{A65F7834-C6E9-44DD-9CCC-8F9FAD2580F2}">
      <dsp:nvSpPr>
        <dsp:cNvPr id="0" name=""/>
        <dsp:cNvSpPr/>
      </dsp:nvSpPr>
      <dsp:spPr>
        <a:xfrm>
          <a:off x="4535859" y="123598"/>
          <a:ext cx="278437" cy="27843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4EFC4B-8B0D-4915-8F70-960E8FF1B5CC}">
      <dsp:nvSpPr>
        <dsp:cNvPr id="0" name=""/>
        <dsp:cNvSpPr/>
      </dsp:nvSpPr>
      <dsp:spPr>
        <a:xfrm>
          <a:off x="4365703" y="494893"/>
          <a:ext cx="618750" cy="24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/>
            <a:t>Cool Datasets</a:t>
          </a:r>
          <a:endParaRPr lang="en-US" sz="800" kern="1200" dirty="0"/>
        </a:p>
      </dsp:txBody>
      <dsp:txXfrm>
        <a:off x="4365703" y="494893"/>
        <a:ext cx="618750" cy="247500"/>
      </dsp:txXfrm>
    </dsp:sp>
    <dsp:sp modelId="{2C82D8C8-80AD-4B26-9C57-590ADE074AD9}">
      <dsp:nvSpPr>
        <dsp:cNvPr id="0" name=""/>
        <dsp:cNvSpPr/>
      </dsp:nvSpPr>
      <dsp:spPr>
        <a:xfrm>
          <a:off x="5262890" y="123598"/>
          <a:ext cx="278437" cy="278437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644FB4-0937-494C-B46A-98356D1A72DF}">
      <dsp:nvSpPr>
        <dsp:cNvPr id="0" name=""/>
        <dsp:cNvSpPr/>
      </dsp:nvSpPr>
      <dsp:spPr>
        <a:xfrm>
          <a:off x="5092734" y="494893"/>
          <a:ext cx="618750" cy="24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/>
            <a:t>Cool Events &amp; Stories</a:t>
          </a:r>
          <a:endParaRPr lang="en-US" sz="800" kern="1200" dirty="0"/>
        </a:p>
      </dsp:txBody>
      <dsp:txXfrm>
        <a:off x="5092734" y="494893"/>
        <a:ext cx="618750" cy="247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834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0" name="Google Shape;590;p4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﻿A CoP is defined by (1) a shared domain of interest, (2) a community of joint engagement, and (3) a shared repertoire of practices. ﻿(Wenger, 1998, p. 73) from </a:t>
            </a:r>
            <a:r>
              <a:rPr lang="en-US" dirty="0" err="1"/>
              <a:t>Reinholz</a:t>
            </a:r>
            <a:r>
              <a:rPr lang="en-US" dirty="0"/>
              <a:t>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199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0" name="Google Shape;2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0dda2a76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20dda2a76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8804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6" name="Google Shape;32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5" name="Google Shape;25;p5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3" name="Google Shape;33;p5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0"/>
          <p:cNvSpPr/>
          <p:nvPr/>
        </p:nvSpPr>
        <p:spPr>
          <a:xfrm>
            <a:off x="-63796" y="0"/>
            <a:ext cx="122557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60"/>
          <p:cNvSpPr>
            <a:spLocks noGrp="1"/>
          </p:cNvSpPr>
          <p:nvPr>
            <p:ph type="pic" idx="2"/>
          </p:nvPr>
        </p:nvSpPr>
        <p:spPr>
          <a:xfrm>
            <a:off x="-63796" y="0"/>
            <a:ext cx="12255796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60"/>
          <p:cNvSpPr txBox="1">
            <a:spLocks noGrp="1"/>
          </p:cNvSpPr>
          <p:nvPr>
            <p:ph type="body" idx="1"/>
          </p:nvPr>
        </p:nvSpPr>
        <p:spPr>
          <a:xfrm>
            <a:off x="936014" y="1850875"/>
            <a:ext cx="6129788" cy="1608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None/>
              <a:defRPr sz="3999" b="1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0"/>
          <p:cNvSpPr txBox="1">
            <a:spLocks noGrp="1"/>
          </p:cNvSpPr>
          <p:nvPr>
            <p:ph type="body" idx="3"/>
          </p:nvPr>
        </p:nvSpPr>
        <p:spPr>
          <a:xfrm>
            <a:off x="936013" y="3714489"/>
            <a:ext cx="6129788" cy="1059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 b="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" name="Google Shape;45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84" y="5762980"/>
            <a:ext cx="12184064" cy="1091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0" descr="OOI_URL_Vert_Blu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3245" y="277283"/>
            <a:ext cx="176660" cy="187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6013" y="328083"/>
            <a:ext cx="4603008" cy="119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">
  <p:cSld name="Slide with Imag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2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45316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2"/>
          <p:cNvSpPr>
            <a:spLocks noGrp="1"/>
          </p:cNvSpPr>
          <p:nvPr>
            <p:ph type="pic" idx="2"/>
          </p:nvPr>
        </p:nvSpPr>
        <p:spPr>
          <a:xfrm>
            <a:off x="5676161" y="457200"/>
            <a:ext cx="5679227" cy="5403851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58" name="Google Shape;58;p62"/>
          <p:cNvSpPr txBox="1">
            <a:spLocks noGrp="1"/>
          </p:cNvSpPr>
          <p:nvPr>
            <p:ph type="body" idx="1"/>
          </p:nvPr>
        </p:nvSpPr>
        <p:spPr>
          <a:xfrm>
            <a:off x="839679" y="2222500"/>
            <a:ext cx="4531722" cy="363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marR="0" lvl="1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06071"/>
            <a:ext cx="5181600" cy="4437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06071"/>
            <a:ext cx="5181600" cy="4437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76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2" name="Footer Placeholder 9">
            <a:extLst>
              <a:ext uri="{FF2B5EF4-FFF2-40B4-BE49-F238E27FC236}">
                <a16:creationId xmlns:a16="http://schemas.microsoft.com/office/drawing/2014/main" id="{909A5B28-FFC5-7CEE-E846-15A9DB7129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9189" y="6356350"/>
            <a:ext cx="2926976" cy="3651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30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846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5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184" y="5762980"/>
            <a:ext cx="12184064" cy="1091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52" descr="OOI_URL_Vert_Blu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813245" y="277283"/>
            <a:ext cx="176660" cy="18728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5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99"/>
              <a:buFont typeface="Arial"/>
              <a:buNone/>
              <a:defRPr sz="439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" name="Google Shape;10;p5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9767" y="6297099"/>
            <a:ext cx="1877020" cy="48763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6" r:id="rId4"/>
    <p:sldLayoutId id="2147483658" r:id="rId5"/>
    <p:sldLayoutId id="2147483663" r:id="rId6"/>
    <p:sldLayoutId id="2147483666" r:id="rId7"/>
    <p:sldLayoutId id="214748366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6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lab.marine.rutgers.edu/community-map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171" y="1626128"/>
            <a:ext cx="6195178" cy="269898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Arial"/>
                <a:cs typeface="Arial"/>
              </a:rPr>
              <a:t>Building a community to engage students in data from the NSF Ocean Observatories Initiative to enhance data literacy: </a:t>
            </a:r>
            <a:br>
              <a:rPr lang="en-US" sz="2600" dirty="0">
                <a:solidFill>
                  <a:schemeClr val="tx1"/>
                </a:solidFill>
                <a:latin typeface="Arial"/>
                <a:cs typeface="Arial"/>
              </a:rPr>
            </a:br>
            <a:br>
              <a:rPr lang="en-US" sz="26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2600" dirty="0">
                <a:solidFill>
                  <a:schemeClr val="tx1"/>
                </a:solidFill>
                <a:latin typeface="Arial"/>
                <a:cs typeface="Arial"/>
              </a:rPr>
              <a:t>The OOI Data Labs design workshop model</a:t>
            </a:r>
            <a:br>
              <a:rPr lang="en-US" sz="2600" dirty="0">
                <a:solidFill>
                  <a:schemeClr val="tx1"/>
                </a:solidFill>
                <a:latin typeface="Arial"/>
                <a:cs typeface="Arial"/>
              </a:rPr>
            </a:br>
            <a:endParaRPr lang="en-US" sz="2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170" y="4455621"/>
            <a:ext cx="6197432" cy="177051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ctr">
              <a:lnSpc>
                <a:spcPct val="134000"/>
              </a:lnSpc>
              <a:spcBef>
                <a:spcPts val="0"/>
              </a:spcBef>
            </a:pPr>
            <a:r>
              <a:rPr lang="en-US" sz="1800" b="1" cap="none" spc="0" dirty="0">
                <a:solidFill>
                  <a:srgbClr val="595959"/>
                </a:solidFill>
                <a:latin typeface="+mn-lt"/>
                <a:cs typeface="Arial"/>
              </a:rPr>
              <a:t>Sage Lichtenwalner, Rutgers University</a:t>
            </a:r>
          </a:p>
          <a:p>
            <a:pPr algn="ctr">
              <a:lnSpc>
                <a:spcPct val="134000"/>
              </a:lnSpc>
              <a:spcBef>
                <a:spcPts val="0"/>
              </a:spcBef>
            </a:pPr>
            <a:r>
              <a:rPr lang="en-US" sz="1800" cap="none" spc="0" dirty="0">
                <a:solidFill>
                  <a:srgbClr val="595959"/>
                </a:solidFill>
                <a:latin typeface="+mn-lt"/>
                <a:cs typeface="Arial"/>
              </a:rPr>
              <a:t>ASLO 2025 Aquatic Sciences Meeting</a:t>
            </a:r>
          </a:p>
          <a:p>
            <a:pPr algn="ctr">
              <a:lnSpc>
                <a:spcPct val="134000"/>
              </a:lnSpc>
              <a:spcBef>
                <a:spcPts val="0"/>
              </a:spcBef>
            </a:pPr>
            <a:r>
              <a:rPr lang="en-US" sz="1800" cap="none" spc="0" dirty="0">
                <a:solidFill>
                  <a:srgbClr val="595959"/>
                </a:solidFill>
                <a:latin typeface="+mn-lt"/>
                <a:cs typeface="Arial"/>
              </a:rPr>
              <a:t>March 29, 2025</a:t>
            </a:r>
          </a:p>
          <a:p>
            <a:pPr algn="ctr">
              <a:lnSpc>
                <a:spcPct val="134000"/>
              </a:lnSpc>
              <a:spcBef>
                <a:spcPts val="0"/>
              </a:spcBef>
            </a:pPr>
            <a:endParaRPr lang="en-US" sz="1800" cap="none" spc="0" dirty="0">
              <a:solidFill>
                <a:srgbClr val="595959"/>
              </a:solidFill>
              <a:latin typeface="+mn-lt"/>
              <a:cs typeface="Arial"/>
            </a:endParaRPr>
          </a:p>
          <a:p>
            <a:pPr algn="ctr">
              <a:lnSpc>
                <a:spcPct val="134000"/>
              </a:lnSpc>
              <a:spcBef>
                <a:spcPts val="0"/>
              </a:spcBef>
            </a:pPr>
            <a:r>
              <a:rPr lang="en-US" sz="1800" cap="none" spc="0" dirty="0">
                <a:solidFill>
                  <a:srgbClr val="595959"/>
                </a:solidFill>
                <a:latin typeface="+mn-lt"/>
                <a:cs typeface="Arial"/>
              </a:rPr>
              <a:t>With Janice McDonnell, Denise Bristol, </a:t>
            </a:r>
            <a:br>
              <a:rPr lang="en-US" sz="1800" cap="none" spc="0" dirty="0">
                <a:solidFill>
                  <a:srgbClr val="595959"/>
                </a:solidFill>
                <a:latin typeface="+mn-lt"/>
                <a:cs typeface="Arial"/>
              </a:rPr>
            </a:br>
            <a:r>
              <a:rPr lang="en-US" sz="1800" cap="none" spc="0" dirty="0">
                <a:solidFill>
                  <a:srgbClr val="595959"/>
                </a:solidFill>
                <a:latin typeface="+mn-lt"/>
                <a:cs typeface="Arial"/>
              </a:rPr>
              <a:t>Anna Pfeiffer-Herbert, and Dax Soule</a:t>
            </a:r>
          </a:p>
        </p:txBody>
      </p:sp>
      <p:pic>
        <p:nvPicPr>
          <p:cNvPr id="4" name="Picture 3" descr="A blue logo with a wave&#10;&#10;Description automatically generated">
            <a:extLst>
              <a:ext uri="{FF2B5EF4-FFF2-40B4-BE49-F238E27FC236}">
                <a16:creationId xmlns:a16="http://schemas.microsoft.com/office/drawing/2014/main" id="{6F0EB875-EBD5-178E-BA57-F67B3E693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69" y="416454"/>
            <a:ext cx="4657725" cy="1209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C583C3-13CA-7877-66B3-A8F8612080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937" y="587903"/>
            <a:ext cx="2933700" cy="866775"/>
          </a:xfrm>
          <a:prstGeom prst="rect">
            <a:avLst/>
          </a:prstGeom>
        </p:spPr>
      </p:pic>
      <p:pic>
        <p:nvPicPr>
          <p:cNvPr id="12" name="Content Placeholder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8E2D204-1495-8D9D-82CE-440738F8A1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3349" y="2357225"/>
            <a:ext cx="5419229" cy="2874647"/>
          </a:xfrm>
          <a:prstGeom prst="rect">
            <a:avLst/>
          </a:prstGeom>
          <a:effectLst>
            <a:outerShdw blurRad="190500" algn="tl" rotWithShape="0">
              <a:prstClr val="black">
                <a:alpha val="7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6880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 b="0" dirty="0"/>
              <a:t>Wilmington Workshop Participants…</a:t>
            </a:r>
            <a:br>
              <a:rPr lang="en-US" sz="3200" dirty="0"/>
            </a:br>
            <a:r>
              <a:rPr lang="en-US" sz="36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How</a:t>
            </a:r>
            <a:r>
              <a:rPr lang="en-US" sz="3600" dirty="0"/>
              <a:t> comfortable are you in incorporating oceanographic datasets into your teaching?</a:t>
            </a:r>
            <a:endParaRPr dirty="0"/>
          </a:p>
        </p:txBody>
      </p:sp>
      <p:graphicFrame>
        <p:nvGraphicFramePr>
          <p:cNvPr id="475" name="Google Shape;475;p38"/>
          <p:cNvGraphicFramePr/>
          <p:nvPr>
            <p:extLst>
              <p:ext uri="{D42A27DB-BD31-4B8C-83A1-F6EECF244321}">
                <p14:modId xmlns:p14="http://schemas.microsoft.com/office/powerpoint/2010/main" val="1563422603"/>
              </p:ext>
            </p:extLst>
          </p:nvPr>
        </p:nvGraphicFramePr>
        <p:xfrm>
          <a:off x="5099050" y="2221694"/>
          <a:ext cx="6254750" cy="3543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97D2EBD-461B-81F8-63FC-AD1369EF6B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77" y="2221694"/>
            <a:ext cx="4433913" cy="33254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g20dda2a76c5_0_0"/>
          <p:cNvGrpSpPr/>
          <p:nvPr/>
        </p:nvGrpSpPr>
        <p:grpSpPr>
          <a:xfrm>
            <a:off x="211558" y="2635059"/>
            <a:ext cx="11729702" cy="938400"/>
            <a:chOff x="1432" y="592169"/>
            <a:chExt cx="11729702" cy="938400"/>
          </a:xfrm>
        </p:grpSpPr>
        <p:sp>
          <p:nvSpPr>
            <p:cNvPr id="197" name="Google Shape;197;g20dda2a76c5_0_0"/>
            <p:cNvSpPr/>
            <p:nvPr/>
          </p:nvSpPr>
          <p:spPr>
            <a:xfrm>
              <a:off x="1432" y="592169"/>
              <a:ext cx="2346000" cy="938400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00ABF9"/>
                </a:gs>
                <a:gs pos="100000">
                  <a:srgbClr val="7AD8FF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g20dda2a76c5_0_0"/>
            <p:cNvSpPr txBox="1"/>
            <p:nvPr/>
          </p:nvSpPr>
          <p:spPr>
            <a:xfrm>
              <a:off x="1432" y="592169"/>
              <a:ext cx="2111400" cy="93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42650" rIns="21325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 Target Scientific Concepts &amp; Skills</a:t>
              </a:r>
              <a:endParaRPr/>
            </a:p>
          </p:txBody>
        </p:sp>
        <p:sp>
          <p:nvSpPr>
            <p:cNvPr id="199" name="Google Shape;199;g20dda2a76c5_0_0"/>
            <p:cNvSpPr/>
            <p:nvPr/>
          </p:nvSpPr>
          <p:spPr>
            <a:xfrm>
              <a:off x="1878172" y="592169"/>
              <a:ext cx="2346000" cy="93840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00ECF8"/>
                </a:gs>
                <a:gs pos="100000">
                  <a:srgbClr val="7AFFFF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g20dda2a76c5_0_0"/>
            <p:cNvSpPr txBox="1"/>
            <p:nvPr/>
          </p:nvSpPr>
          <p:spPr>
            <a:xfrm>
              <a:off x="2347357" y="592169"/>
              <a:ext cx="1407600" cy="93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42650" rIns="21325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Match with Research Results</a:t>
              </a:r>
              <a:endParaRPr/>
            </a:p>
          </p:txBody>
        </p:sp>
        <p:sp>
          <p:nvSpPr>
            <p:cNvPr id="201" name="Google Shape;201;g20dda2a76c5_0_0"/>
            <p:cNvSpPr/>
            <p:nvPr/>
          </p:nvSpPr>
          <p:spPr>
            <a:xfrm>
              <a:off x="3754913" y="592169"/>
              <a:ext cx="2346000" cy="93840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00ECA5"/>
                </a:gs>
                <a:gs pos="100000">
                  <a:srgbClr val="80FFD7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g20dda2a76c5_0_0"/>
            <p:cNvSpPr txBox="1"/>
            <p:nvPr/>
          </p:nvSpPr>
          <p:spPr>
            <a:xfrm>
              <a:off x="4224098" y="592169"/>
              <a:ext cx="1407600" cy="93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42650" rIns="21325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Find Available Instrument Data</a:t>
              </a:r>
              <a:endParaRPr/>
            </a:p>
          </p:txBody>
        </p:sp>
        <p:sp>
          <p:nvSpPr>
            <p:cNvPr id="203" name="Google Shape;203;g20dda2a76c5_0_0"/>
            <p:cNvSpPr/>
            <p:nvPr/>
          </p:nvSpPr>
          <p:spPr>
            <a:xfrm>
              <a:off x="5631653" y="592169"/>
              <a:ext cx="2346000" cy="93840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74D952"/>
                </a:gs>
                <a:gs pos="100000">
                  <a:srgbClr val="B2FF9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g20dda2a76c5_0_0"/>
            <p:cNvSpPr txBox="1"/>
            <p:nvPr/>
          </p:nvSpPr>
          <p:spPr>
            <a:xfrm>
              <a:off x="6100838" y="592169"/>
              <a:ext cx="1407600" cy="93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42650" rIns="21325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Cleanup the Dataset</a:t>
              </a:r>
              <a:endParaRPr/>
            </a:p>
          </p:txBody>
        </p:sp>
        <p:sp>
          <p:nvSpPr>
            <p:cNvPr id="205" name="Google Shape;205;g20dda2a76c5_0_0"/>
            <p:cNvSpPr/>
            <p:nvPr/>
          </p:nvSpPr>
          <p:spPr>
            <a:xfrm>
              <a:off x="7508393" y="592169"/>
              <a:ext cx="2346000" cy="93840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ACD334"/>
                </a:gs>
                <a:gs pos="100000">
                  <a:srgbClr val="E6FF91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g20dda2a76c5_0_0"/>
            <p:cNvSpPr txBox="1"/>
            <p:nvPr/>
          </p:nvSpPr>
          <p:spPr>
            <a:xfrm>
              <a:off x="7977578" y="592169"/>
              <a:ext cx="1407600" cy="93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42650" rIns="21325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Make Interactives &amp; Visualizations</a:t>
              </a:r>
              <a:endParaRPr/>
            </a:p>
          </p:txBody>
        </p:sp>
        <p:sp>
          <p:nvSpPr>
            <p:cNvPr id="207" name="Google Shape;207;g20dda2a76c5_0_0"/>
            <p:cNvSpPr/>
            <p:nvPr/>
          </p:nvSpPr>
          <p:spPr>
            <a:xfrm>
              <a:off x="9385134" y="592169"/>
              <a:ext cx="2346000" cy="93840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00ABF9"/>
                </a:gs>
                <a:gs pos="100000">
                  <a:srgbClr val="7AD8FF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g20dda2a76c5_0_0"/>
            <p:cNvSpPr txBox="1"/>
            <p:nvPr/>
          </p:nvSpPr>
          <p:spPr>
            <a:xfrm>
              <a:off x="9854319" y="592169"/>
              <a:ext cx="1407600" cy="93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42650" rIns="21325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Add Educational Surrounds (Context)</a:t>
              </a:r>
              <a:endParaRPr dirty="0"/>
            </a:p>
          </p:txBody>
        </p:sp>
      </p:grpSp>
      <p:sp>
        <p:nvSpPr>
          <p:cNvPr id="209" name="Google Shape;209;g20dda2a76c5_0_0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202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 dirty="0"/>
              <a:t>Our Design Process for translating OOI data into educational resources</a:t>
            </a:r>
            <a:endParaRPr dirty="0"/>
          </a:p>
        </p:txBody>
      </p:sp>
      <p:sp>
        <p:nvSpPr>
          <p:cNvPr id="210" name="Google Shape;210;g20dda2a76c5_0_0"/>
          <p:cNvSpPr txBox="1"/>
          <p:nvPr/>
        </p:nvSpPr>
        <p:spPr>
          <a:xfrm>
            <a:off x="711200" y="4428184"/>
            <a:ext cx="108372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Resource collections are created by the community through</a:t>
            </a:r>
            <a:endParaRPr lang="en-US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curricular workshops, fellows, pilot testers and more…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8F8131-1BC5-FAE8-8F57-978FF70561EB}"/>
              </a:ext>
            </a:extLst>
          </p:cNvPr>
          <p:cNvSpPr txBox="1"/>
          <p:nvPr/>
        </p:nvSpPr>
        <p:spPr>
          <a:xfrm>
            <a:off x="211558" y="5748329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Lichtenwalner 2021</a:t>
            </a:r>
          </a:p>
        </p:txBody>
      </p:sp>
    </p:spTree>
    <p:extLst>
      <p:ext uri="{BB962C8B-B14F-4D97-AF65-F5344CB8AC3E}">
        <p14:creationId xmlns:p14="http://schemas.microsoft.com/office/powerpoint/2010/main" val="32224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8" name="Google Shape;328;p21"/>
          <p:cNvGraphicFramePr/>
          <p:nvPr/>
        </p:nvGraphicFramePr>
        <p:xfrm>
          <a:off x="3338506" y="1363824"/>
          <a:ext cx="8532425" cy="4653500"/>
        </p:xfrm>
        <a:graphic>
          <a:graphicData uri="http://schemas.openxmlformats.org/drawingml/2006/table">
            <a:tbl>
              <a:tblPr>
                <a:noFill/>
                <a:tableStyleId>{325E22FA-BC0D-477A-AA62-1E4911E89655}</a:tableStyleId>
              </a:tblPr>
              <a:tblGrid>
                <a:gridCol w="257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5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Topic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1D64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Chapter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1D64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Ocean geography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Ocean technology</a:t>
                      </a:r>
                      <a:endParaRPr sz="1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Lab 1</a:t>
                      </a: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: Introduction to the OOI, the collection of oceanographic data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Data skills for oceanography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DCE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Lab 2</a:t>
                      </a: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: Building data skills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DC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2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Marine Geology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Lab 3</a:t>
                      </a: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: Plate tectonics and the seafloor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Lab 4</a:t>
                      </a: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: Seafloor changes in a volcanically active setting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Ocean Chemistry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DCE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Lab 5</a:t>
                      </a: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: Investigating density stratification 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DC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Physical Oceanography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Lab 6</a:t>
                      </a: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: Waves generated by large storms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Biological Oceanography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DCE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rebuchet MS"/>
                        <a:buNone/>
                      </a:pPr>
                      <a:r>
                        <a:rPr lang="en-US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Lab 7</a:t>
                      </a: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: Primary production</a:t>
                      </a:r>
                      <a:b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Lab 8</a:t>
                      </a: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: Anoxic events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DC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29" name="Google Shape;329;p2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87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Calibri"/>
              <a:buNone/>
            </a:pPr>
            <a:r>
              <a:rPr lang="en-US" sz="3600" i="0" u="none" strike="noStrike" cap="none" dirty="0">
                <a:solidFill>
                  <a:schemeClr val="dk1"/>
                </a:solidFill>
              </a:rPr>
              <a:t>OOI </a:t>
            </a:r>
            <a:r>
              <a:rPr lang="en-US" sz="3600" dirty="0"/>
              <a:t>Data Lab Manual</a:t>
            </a:r>
            <a:br>
              <a:rPr lang="en-US" sz="3600" b="0" dirty="0"/>
            </a:br>
            <a:r>
              <a:rPr lang="en-US" sz="2800" b="0" i="0" u="none" strike="noStrike" cap="none" dirty="0">
                <a:solidFill>
                  <a:schemeClr val="dk1"/>
                </a:solidFill>
              </a:rPr>
              <a:t>Alignment to Intro </a:t>
            </a:r>
            <a:r>
              <a:rPr lang="en-US" sz="2800" b="0" dirty="0"/>
              <a:t>O</a:t>
            </a:r>
            <a:r>
              <a:rPr lang="en-US" sz="2800" b="0" i="0" u="none" strike="noStrike" cap="none" dirty="0">
                <a:solidFill>
                  <a:schemeClr val="dk1"/>
                </a:solidFill>
              </a:rPr>
              <a:t>ceanography curriculum</a:t>
            </a:r>
            <a:endParaRPr sz="3600" dirty="0"/>
          </a:p>
        </p:txBody>
      </p:sp>
      <p:pic>
        <p:nvPicPr>
          <p:cNvPr id="330" name="Google Shape;330;p21" descr="Cover_EO12_smal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998" y="4357774"/>
            <a:ext cx="1195350" cy="15719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" name="Google Shape;331;p21"/>
          <p:cNvCxnSpPr/>
          <p:nvPr/>
        </p:nvCxnSpPr>
        <p:spPr>
          <a:xfrm>
            <a:off x="2180361" y="3490261"/>
            <a:ext cx="935477" cy="0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olid"/>
            <a:round/>
            <a:headEnd type="none" w="sm" len="sm"/>
            <a:tailEnd type="triangle" w="lg" len="lg"/>
          </a:ln>
        </p:spPr>
      </p:cxnSp>
      <p:grpSp>
        <p:nvGrpSpPr>
          <p:cNvPr id="332" name="Google Shape;332;p21"/>
          <p:cNvGrpSpPr/>
          <p:nvPr/>
        </p:nvGrpSpPr>
        <p:grpSpPr>
          <a:xfrm>
            <a:off x="968141" y="3300222"/>
            <a:ext cx="355909" cy="365125"/>
            <a:chOff x="2316039" y="2171142"/>
            <a:chExt cx="645300" cy="667061"/>
          </a:xfrm>
        </p:grpSpPr>
        <p:cxnSp>
          <p:nvCxnSpPr>
            <p:cNvPr id="333" name="Google Shape;333;p21"/>
            <p:cNvCxnSpPr/>
            <p:nvPr/>
          </p:nvCxnSpPr>
          <p:spPr>
            <a:xfrm>
              <a:off x="2316039" y="2512276"/>
              <a:ext cx="6453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4" name="Google Shape;334;p21"/>
            <p:cNvCxnSpPr/>
            <p:nvPr/>
          </p:nvCxnSpPr>
          <p:spPr>
            <a:xfrm rot="10800000">
              <a:off x="2638689" y="2171142"/>
              <a:ext cx="1" cy="667061"/>
            </a:xfrm>
            <a:prstGeom prst="straightConnector1">
              <a:avLst/>
            </a:prstGeom>
            <a:noFill/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335" name="Google Shape;33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0000" y="1986475"/>
            <a:ext cx="1195350" cy="10773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36" name="Google Shape;336;p21"/>
          <p:cNvSpPr txBox="1"/>
          <p:nvPr/>
        </p:nvSpPr>
        <p:spPr>
          <a:xfrm>
            <a:off x="204585" y="1244267"/>
            <a:ext cx="228940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OOI science themes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and data availability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1"/>
          <p:cNvSpPr txBox="1"/>
          <p:nvPr/>
        </p:nvSpPr>
        <p:spPr>
          <a:xfrm>
            <a:off x="0" y="3690574"/>
            <a:ext cx="26481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common Oceanography textbooks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2"/>
          <p:cNvGrpSpPr/>
          <p:nvPr/>
        </p:nvGrpSpPr>
        <p:grpSpPr>
          <a:xfrm>
            <a:off x="4184433" y="1252314"/>
            <a:ext cx="4119707" cy="3888398"/>
            <a:chOff x="2553843" y="85724"/>
            <a:chExt cx="7084314" cy="6686551"/>
          </a:xfrm>
        </p:grpSpPr>
        <p:sp>
          <p:nvSpPr>
            <p:cNvPr id="459" name="Google Shape;459;p32"/>
            <p:cNvSpPr/>
            <p:nvPr/>
          </p:nvSpPr>
          <p:spPr>
            <a:xfrm>
              <a:off x="4038600" y="85724"/>
              <a:ext cx="4114800" cy="4114800"/>
            </a:xfrm>
            <a:prstGeom prst="ellipse">
              <a:avLst/>
            </a:prstGeom>
            <a:solidFill>
              <a:srgbClr val="D6BD29">
                <a:alpha val="49803"/>
              </a:srgbClr>
            </a:solidFill>
            <a:ln w="25400" cap="flat" cmpd="sng">
              <a:solidFill>
                <a:srgbClr val="D7E9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60" name="Google Shape;460;p32"/>
            <p:cNvSpPr txBox="1"/>
            <p:nvPr/>
          </p:nvSpPr>
          <p:spPr>
            <a:xfrm>
              <a:off x="4587240" y="805815"/>
              <a:ext cx="3017520" cy="1851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OOI</a:t>
              </a:r>
              <a:b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 + Science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n-US" sz="2000" dirty="0">
                  <a:solidFill>
                    <a:schemeClr val="dk1"/>
                  </a:solidFill>
                </a:rPr>
                <a:t>(content)</a:t>
              </a:r>
              <a:endParaRPr sz="2000" dirty="0"/>
            </a:p>
          </p:txBody>
        </p:sp>
        <p:sp>
          <p:nvSpPr>
            <p:cNvPr id="461" name="Google Shape;461;p32"/>
            <p:cNvSpPr/>
            <p:nvPr/>
          </p:nvSpPr>
          <p:spPr>
            <a:xfrm>
              <a:off x="5523357" y="2657475"/>
              <a:ext cx="4114800" cy="4114800"/>
            </a:xfrm>
            <a:prstGeom prst="ellipse">
              <a:avLst/>
            </a:prstGeom>
            <a:solidFill>
              <a:schemeClr val="accent3">
                <a:alpha val="49803"/>
              </a:schemeClr>
            </a:solidFill>
            <a:ln w="25400" cap="flat" cmpd="sng">
              <a:solidFill>
                <a:srgbClr val="D7E9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62" name="Google Shape;462;p32"/>
            <p:cNvSpPr txBox="1"/>
            <p:nvPr/>
          </p:nvSpPr>
          <p:spPr>
            <a:xfrm>
              <a:off x="6781800" y="3720465"/>
              <a:ext cx="2468880" cy="22631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 Literacy (skills)</a:t>
              </a:r>
            </a:p>
          </p:txBody>
        </p:sp>
        <p:sp>
          <p:nvSpPr>
            <p:cNvPr id="463" name="Google Shape;463;p32"/>
            <p:cNvSpPr/>
            <p:nvPr/>
          </p:nvSpPr>
          <p:spPr>
            <a:xfrm>
              <a:off x="2553843" y="2657475"/>
              <a:ext cx="4114800" cy="4114800"/>
            </a:xfrm>
            <a:prstGeom prst="ellipse">
              <a:avLst/>
            </a:prstGeom>
            <a:solidFill>
              <a:schemeClr val="accent4">
                <a:alpha val="49803"/>
              </a:schemeClr>
            </a:solidFill>
            <a:ln w="25400" cap="flat" cmpd="sng">
              <a:solidFill>
                <a:srgbClr val="D7E9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64" name="Google Shape;464;p32"/>
            <p:cNvSpPr txBox="1"/>
            <p:nvPr/>
          </p:nvSpPr>
          <p:spPr>
            <a:xfrm>
              <a:off x="2941320" y="3720465"/>
              <a:ext cx="2468880" cy="22631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Educational Pedagogy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n-US" sz="2000" dirty="0">
                  <a:solidFill>
                    <a:schemeClr val="dk1"/>
                  </a:solidFill>
                </a:rPr>
                <a:t>(methods)</a:t>
              </a:r>
              <a:endParaRPr sz="2000" dirty="0"/>
            </a:p>
          </p:txBody>
        </p:sp>
      </p:grpSp>
      <p:sp>
        <p:nvSpPr>
          <p:cNvPr id="465" name="Google Shape;465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84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464"/>
              <a:buNone/>
            </a:pPr>
            <a:r>
              <a:rPr lang="en-US" dirty="0"/>
              <a:t>Workshop Design Approach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FF848D-209A-FEEE-9718-42767C55919C}"/>
              </a:ext>
            </a:extLst>
          </p:cNvPr>
          <p:cNvSpPr txBox="1"/>
          <p:nvPr/>
        </p:nvSpPr>
        <p:spPr>
          <a:xfrm>
            <a:off x="6096000" y="5201836"/>
            <a:ext cx="50754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 Skills Building </a:t>
            </a:r>
            <a:r>
              <a:rPr lang="en-US" sz="1200" dirty="0"/>
              <a:t>(Data Literacy)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Data/Graph Interpretation </a:t>
            </a:r>
            <a:r>
              <a:rPr lang="en-US" sz="1200" dirty="0"/>
              <a:t>(Levels of Engagement)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Coding/Python Intro </a:t>
            </a:r>
            <a:r>
              <a:rPr lang="en-US" sz="1200" dirty="0"/>
              <a:t>(PRIMM Model)</a:t>
            </a:r>
          </a:p>
        </p:txBody>
      </p:sp>
      <p:pic>
        <p:nvPicPr>
          <p:cNvPr id="6" name="Google Shape;317;p20">
            <a:extLst>
              <a:ext uri="{FF2B5EF4-FFF2-40B4-BE49-F238E27FC236}">
                <a16:creationId xmlns:a16="http://schemas.microsoft.com/office/drawing/2014/main" id="{C5C38F61-3855-3868-506A-DE29623A33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735" y="1546621"/>
            <a:ext cx="3508334" cy="280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18;p20">
            <a:extLst>
              <a:ext uri="{FF2B5EF4-FFF2-40B4-BE49-F238E27FC236}">
                <a16:creationId xmlns:a16="http://schemas.microsoft.com/office/drawing/2014/main" id="{9715CEE1-B837-5FF4-1D29-9E4A315656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52572" y="2451225"/>
            <a:ext cx="3415136" cy="260895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19;p20">
            <a:extLst>
              <a:ext uri="{FF2B5EF4-FFF2-40B4-BE49-F238E27FC236}">
                <a16:creationId xmlns:a16="http://schemas.microsoft.com/office/drawing/2014/main" id="{6C88C40F-6AD9-4E71-6752-B073DD351B3E}"/>
              </a:ext>
            </a:extLst>
          </p:cNvPr>
          <p:cNvSpPr txBox="1"/>
          <p:nvPr/>
        </p:nvSpPr>
        <p:spPr>
          <a:xfrm>
            <a:off x="10217854" y="5050711"/>
            <a:ext cx="184985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rebuchet MS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Hotaling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et al. (2019)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20;p20">
            <a:extLst>
              <a:ext uri="{FF2B5EF4-FFF2-40B4-BE49-F238E27FC236}">
                <a16:creationId xmlns:a16="http://schemas.microsoft.com/office/drawing/2014/main" id="{BF7AD8CC-D62E-62B8-47E2-96DDF4D239B7}"/>
              </a:ext>
            </a:extLst>
          </p:cNvPr>
          <p:cNvSpPr txBox="1"/>
          <p:nvPr/>
        </p:nvSpPr>
        <p:spPr>
          <a:xfrm>
            <a:off x="1466730" y="4347811"/>
            <a:ext cx="239286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rebuchet MS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Lawrence Hall of Science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D27C12-8CEC-3976-917E-5E4042354368}"/>
              </a:ext>
            </a:extLst>
          </p:cNvPr>
          <p:cNvSpPr txBox="1"/>
          <p:nvPr/>
        </p:nvSpPr>
        <p:spPr>
          <a:xfrm>
            <a:off x="7428743" y="1250752"/>
            <a:ext cx="3453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OOI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 Explorer Demo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 Exploration Activities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CCF925-9F18-26BB-AB2F-537C0F856657}"/>
              </a:ext>
            </a:extLst>
          </p:cNvPr>
          <p:cNvSpPr txBox="1"/>
          <p:nvPr/>
        </p:nvSpPr>
        <p:spPr>
          <a:xfrm>
            <a:off x="361499" y="4792405"/>
            <a:ext cx="5004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Learning Cycle </a:t>
            </a:r>
            <a:r>
              <a:rPr lang="en-US" sz="1200" dirty="0"/>
              <a:t>(implementation planning)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Active Learning Strategies</a:t>
            </a:r>
            <a:r>
              <a:rPr lang="en-US" sz="1200" dirty="0"/>
              <a:t> (hands-on learning)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Question Formulation Technique (QFT)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Backwards Design</a:t>
            </a:r>
            <a:r>
              <a:rPr lang="en-US" sz="1200" dirty="0"/>
              <a:t> (activity development)</a:t>
            </a:r>
          </a:p>
        </p:txBody>
      </p:sp>
      <p:pic>
        <p:nvPicPr>
          <p:cNvPr id="20" name="Google Shape;112;p4" descr="A close-up of a machine at night&#10;&#10;Description automatically generated">
            <a:extLst>
              <a:ext uri="{FF2B5EF4-FFF2-40B4-BE49-F238E27FC236}">
                <a16:creationId xmlns:a16="http://schemas.microsoft.com/office/drawing/2014/main" id="{14B7BCA5-86DF-6B68-C26A-B3D5F0805F5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5984" y="234162"/>
            <a:ext cx="2359527" cy="1327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87192-8EF0-7DC0-7345-72C8E3397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63574"/>
          </a:xfrm>
        </p:spPr>
        <p:txBody>
          <a:bodyPr>
            <a:normAutofit fontScale="90000"/>
          </a:bodyPr>
          <a:lstStyle/>
          <a:p>
            <a:r>
              <a:rPr lang="en-US" dirty="0"/>
              <a:t>Workshop Features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1177C-DB65-486F-9062-BC35220A2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3808"/>
            <a:ext cx="3657600" cy="4709791"/>
          </a:xfrm>
        </p:spPr>
        <p:txBody>
          <a:bodyPr>
            <a:normAutofit/>
          </a:bodyPr>
          <a:lstStyle/>
          <a:p>
            <a:pPr marL="88900" indent="0">
              <a:buNone/>
            </a:pPr>
            <a:r>
              <a:rPr lang="en-US" b="1" dirty="0"/>
              <a:t>Ocean Science Concepts &amp; OOI Resources</a:t>
            </a:r>
          </a:p>
          <a:p>
            <a:r>
              <a:rPr lang="en-US" dirty="0"/>
              <a:t>Science Talks</a:t>
            </a:r>
          </a:p>
          <a:p>
            <a:r>
              <a:rPr lang="en-US" dirty="0"/>
              <a:t>Group exploration of OOI Data Labs resources</a:t>
            </a:r>
          </a:p>
          <a:p>
            <a:r>
              <a:rPr lang="en-US" dirty="0"/>
              <a:t>Peer faculty lightening talks</a:t>
            </a:r>
            <a:br>
              <a:rPr lang="en-US" dirty="0"/>
            </a:br>
            <a:r>
              <a:rPr lang="en-US" sz="1700" dirty="0"/>
              <a:t>Examples of integrating OOI into undergraduate teaching</a:t>
            </a:r>
          </a:p>
          <a:p>
            <a:r>
              <a:rPr lang="en-US" dirty="0"/>
              <a:t>Local facility tours</a:t>
            </a:r>
          </a:p>
          <a:p>
            <a:r>
              <a:rPr lang="en-US" dirty="0"/>
              <a:t>A peer community to learn from each other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446612-81BD-FE1F-C906-CB73EFCB2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800" y="1231118"/>
            <a:ext cx="3657600" cy="4709791"/>
          </a:xfrm>
        </p:spPr>
        <p:txBody>
          <a:bodyPr>
            <a:normAutofit/>
          </a:bodyPr>
          <a:lstStyle/>
          <a:p>
            <a:pPr marL="88900" indent="0">
              <a:buNone/>
            </a:pPr>
            <a:r>
              <a:rPr lang="en-US" b="1" dirty="0"/>
              <a:t>Data Skills Activities</a:t>
            </a:r>
          </a:p>
          <a:p>
            <a:r>
              <a:rPr lang="en-US" dirty="0"/>
              <a:t>Nonsense Data</a:t>
            </a:r>
            <a:br>
              <a:rPr lang="en-US" dirty="0"/>
            </a:br>
            <a:r>
              <a:rPr lang="en-US" sz="1700" dirty="0"/>
              <a:t>Experience working with unfamiliar data</a:t>
            </a:r>
            <a:endParaRPr lang="en-US" dirty="0"/>
          </a:p>
          <a:p>
            <a:r>
              <a:rPr lang="en-US" dirty="0"/>
              <a:t>Novice vs. Expert</a:t>
            </a:r>
          </a:p>
          <a:p>
            <a:r>
              <a:rPr lang="en-US" dirty="0"/>
              <a:t>Discrete vs. Continuous</a:t>
            </a:r>
          </a:p>
          <a:p>
            <a:r>
              <a:rPr lang="en-US" dirty="0"/>
              <a:t>Teaching with Data strategies</a:t>
            </a:r>
          </a:p>
          <a:p>
            <a:r>
              <a:rPr lang="en-US" dirty="0"/>
              <a:t>Data Explorer Demo</a:t>
            </a:r>
            <a:br>
              <a:rPr lang="en-US" dirty="0"/>
            </a:br>
            <a:r>
              <a:rPr lang="en-US" sz="1700" dirty="0"/>
              <a:t>Access and visualize OOI datasets</a:t>
            </a:r>
            <a:endParaRPr lang="en-US" dirty="0"/>
          </a:p>
          <a:p>
            <a:r>
              <a:rPr lang="en-US" dirty="0"/>
              <a:t>Python notebooks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06BE734-3133-2F8A-4F96-467210951144}"/>
              </a:ext>
            </a:extLst>
          </p:cNvPr>
          <p:cNvSpPr txBox="1">
            <a:spLocks/>
          </p:cNvSpPr>
          <p:nvPr/>
        </p:nvSpPr>
        <p:spPr>
          <a:xfrm>
            <a:off x="8153400" y="1231118"/>
            <a:ext cx="3657600" cy="4709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indent="0">
              <a:buNone/>
            </a:pPr>
            <a:r>
              <a:rPr lang="en-US" b="1" dirty="0"/>
              <a:t>Pedagogy Activities</a:t>
            </a:r>
          </a:p>
          <a:p>
            <a:r>
              <a:rPr lang="en-US" dirty="0"/>
              <a:t>Learning Cycle</a:t>
            </a:r>
          </a:p>
          <a:p>
            <a:r>
              <a:rPr lang="en-US" dirty="0"/>
              <a:t>Thought Swaps</a:t>
            </a:r>
            <a:br>
              <a:rPr lang="en-US" dirty="0"/>
            </a:br>
            <a:r>
              <a:rPr lang="en-US" sz="1700" dirty="0"/>
              <a:t>Think-pair-share-square</a:t>
            </a:r>
          </a:p>
          <a:p>
            <a:r>
              <a:rPr lang="en-US" dirty="0"/>
              <a:t>“Four Corners” </a:t>
            </a:r>
            <a:br>
              <a:rPr lang="en-US" dirty="0"/>
            </a:br>
            <a:r>
              <a:rPr lang="en-US" sz="1700" dirty="0"/>
              <a:t>Discussions on teaching with data</a:t>
            </a:r>
          </a:p>
          <a:p>
            <a:r>
              <a:rPr lang="en-US" dirty="0"/>
              <a:t>Jigsaw Activities</a:t>
            </a:r>
          </a:p>
          <a:p>
            <a:r>
              <a:rPr lang="en-US" dirty="0"/>
              <a:t>QFT: Scientific inquiry and asking questions like scientists</a:t>
            </a:r>
          </a:p>
          <a:p>
            <a:r>
              <a:rPr lang="en-US" dirty="0"/>
              <a:t>Implementation planning</a:t>
            </a:r>
          </a:p>
          <a:p>
            <a:r>
              <a:rPr lang="en-US" dirty="0"/>
              <a:t>Shar-a-thon</a:t>
            </a:r>
          </a:p>
          <a:p>
            <a:endParaRPr lang="en-US" dirty="0"/>
          </a:p>
        </p:txBody>
      </p:sp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624E1A9C-7F2D-7B2D-6A04-A97721C312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6865305"/>
              </p:ext>
            </p:extLst>
          </p:nvPr>
        </p:nvGraphicFramePr>
        <p:xfrm>
          <a:off x="6096000" y="263918"/>
          <a:ext cx="5715000" cy="865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9651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9EF7-34FA-FDD9-A417-0C85724C2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5063"/>
          </a:xfrm>
        </p:spPr>
        <p:txBody>
          <a:bodyPr/>
          <a:lstStyle/>
          <a:p>
            <a:r>
              <a:rPr lang="en-US" dirty="0"/>
              <a:t>2024 Data Labs Workshop – A variety!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C55FE84-6019-6BA7-7C07-580F9E69E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494375"/>
              </p:ext>
            </p:extLst>
          </p:nvPr>
        </p:nvGraphicFramePr>
        <p:xfrm>
          <a:off x="838200" y="1340189"/>
          <a:ext cx="10515600" cy="4572000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1486191">
                  <a:extLst>
                    <a:ext uri="{9D8B030D-6E8A-4147-A177-3AD203B41FA5}">
                      <a16:colId xmlns:a16="http://schemas.microsoft.com/office/drawing/2014/main" val="1845410776"/>
                    </a:ext>
                  </a:extLst>
                </a:gridCol>
                <a:gridCol w="2247609">
                  <a:extLst>
                    <a:ext uri="{9D8B030D-6E8A-4147-A177-3AD203B41FA5}">
                      <a16:colId xmlns:a16="http://schemas.microsoft.com/office/drawing/2014/main" val="697902181"/>
                    </a:ext>
                  </a:extLst>
                </a:gridCol>
                <a:gridCol w="3804183">
                  <a:extLst>
                    <a:ext uri="{9D8B030D-6E8A-4147-A177-3AD203B41FA5}">
                      <a16:colId xmlns:a16="http://schemas.microsoft.com/office/drawing/2014/main" val="2319904734"/>
                    </a:ext>
                  </a:extLst>
                </a:gridCol>
                <a:gridCol w="2977617">
                  <a:extLst>
                    <a:ext uri="{9D8B030D-6E8A-4147-A177-3AD203B41FA5}">
                      <a16:colId xmlns:a16="http://schemas.microsoft.com/office/drawing/2014/main" val="3627181809"/>
                    </a:ext>
                  </a:extLst>
                </a:gridCol>
              </a:tblGrid>
              <a:tr h="282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Ocean Sciences (March)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Wilmington (June)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Princeton (Oct)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061471"/>
                  </a:ext>
                </a:extLst>
              </a:tr>
              <a:tr h="215856">
                <a:tc>
                  <a:txBody>
                    <a:bodyPr/>
                    <a:lstStyle/>
                    <a:p>
                      <a:r>
                        <a:rPr lang="en-US" dirty="0"/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Introduction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b="1" dirty="0"/>
                        <a:t>Regional / Topical / 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Development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380408"/>
                  </a:ext>
                </a:extLst>
              </a:tr>
              <a:tr h="518055">
                <a:tc>
                  <a:txBody>
                    <a:bodyPr/>
                    <a:lstStyle/>
                    <a:p>
                      <a:r>
                        <a:rPr lang="en-US" dirty="0"/>
                        <a:t>Theme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Introduction to OOI &amp; Data Labs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Introduction to Data Labs and the new OOI Pioneer Mid Atlantic Bight Array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Developing new OOI Lab Manual activities and Python notebooks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976105"/>
                  </a:ext>
                </a:extLst>
              </a:tr>
              <a:tr h="215856">
                <a:tc>
                  <a:txBody>
                    <a:bodyPr/>
                    <a:lstStyle/>
                    <a:p>
                      <a:r>
                        <a:rPr lang="en-US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899441"/>
                  </a:ext>
                </a:extLst>
              </a:tr>
              <a:tr h="366956">
                <a:tc>
                  <a:txBody>
                    <a:bodyPr/>
                    <a:lstStyle/>
                    <a:p>
                      <a:r>
                        <a:rPr lang="en-US" dirty="0"/>
                        <a:t>Content 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OOI Lab Manual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MAB and OOI Science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OOI Lab Manual activities and examples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New OOI Lab Manual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425717"/>
                  </a:ext>
                </a:extLst>
              </a:tr>
              <a:tr h="669154">
                <a:tc>
                  <a:txBody>
                    <a:bodyPr/>
                    <a:lstStyle/>
                    <a:p>
                      <a:r>
                        <a:rPr lang="en-US" dirty="0"/>
                        <a:t>Data 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Basic data literacy 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Literacy Skills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OOI Data Portal tutorial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Intro to Python notebooks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OOI Data Portal tutorial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Python notebook tutorial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Exploration of datasets for new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534678"/>
                  </a:ext>
                </a:extLst>
              </a:tr>
              <a:tr h="366956">
                <a:tc>
                  <a:txBody>
                    <a:bodyPr/>
                    <a:lstStyle/>
                    <a:p>
                      <a:r>
                        <a:rPr lang="en-US" dirty="0"/>
                        <a:t>Educational 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Intro to learning 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Learning Cycle, Thinking Routines, QFT, Educating with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Learning Cycle &amp; Backwards design to develop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211378"/>
                  </a:ext>
                </a:extLst>
              </a:tr>
              <a:tr h="882582">
                <a:tc>
                  <a:txBody>
                    <a:bodyPr/>
                    <a:lstStyle/>
                    <a:p>
                      <a:r>
                        <a:rPr lang="en-US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Individual plan to implement a Data Labs lesson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Individual plan to implement a Data Labs lesson and/or create a new OOI data related activity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Needs assessment discussion on undergraduate teaching with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New/revised OOI Lab Manual chapters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New Python-based data exploration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717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7680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51EC3-0514-0CBA-D7E8-4AE43F43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Evaluation Results of Key Workshop Goals</a:t>
            </a:r>
          </a:p>
        </p:txBody>
      </p:sp>
      <p:pic>
        <p:nvPicPr>
          <p:cNvPr id="5" name="Picture 4" descr="A screenshot of a screen&#10;&#10;Description automatically generated">
            <a:extLst>
              <a:ext uri="{FF2B5EF4-FFF2-40B4-BE49-F238E27FC236}">
                <a16:creationId xmlns:a16="http://schemas.microsoft.com/office/drawing/2014/main" id="{345AC99D-FF70-2292-9FED-72DF30B93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91" y="1421041"/>
            <a:ext cx="6794977" cy="3529004"/>
          </a:xfrm>
          <a:prstGeom prst="rect">
            <a:avLst/>
          </a:prstGeom>
        </p:spPr>
      </p:pic>
      <p:pic>
        <p:nvPicPr>
          <p:cNvPr id="6" name="Picture 5" descr="A blue lines on a white background&#10;&#10;Description automatically generated">
            <a:extLst>
              <a:ext uri="{FF2B5EF4-FFF2-40B4-BE49-F238E27FC236}">
                <a16:creationId xmlns:a16="http://schemas.microsoft.com/office/drawing/2014/main" id="{C14DA709-7AD4-643B-5F8B-29965A594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598071"/>
            <a:ext cx="5877228" cy="2094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A7D8C9-6AC1-C568-5BF1-4C9BA8A2E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096" y="1421041"/>
            <a:ext cx="4046132" cy="303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8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6A5ED-0211-114E-2127-0E218B75A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30" y="199708"/>
            <a:ext cx="7345680" cy="1040764"/>
          </a:xfrm>
        </p:spPr>
        <p:txBody>
          <a:bodyPr>
            <a:noAutofit/>
          </a:bodyPr>
          <a:lstStyle/>
          <a:p>
            <a:r>
              <a:rPr lang="en-US" sz="3200" dirty="0"/>
              <a:t>Lessons Learned </a:t>
            </a:r>
            <a:br>
              <a:rPr lang="en-US" sz="3200" dirty="0"/>
            </a:br>
            <a:r>
              <a:rPr lang="en-US" sz="3200" dirty="0"/>
              <a:t>from Participant Evaluations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972B82-91AB-B843-3A67-821EE3A34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330" y="1240472"/>
            <a:ext cx="5665470" cy="5252401"/>
          </a:xfrm>
        </p:spPr>
        <p:txBody>
          <a:bodyPr>
            <a:normAutofit fontScale="77500" lnSpcReduction="20000"/>
          </a:bodyPr>
          <a:lstStyle/>
          <a:p>
            <a:pPr marL="88900" indent="0">
              <a:buNone/>
            </a:pPr>
            <a:r>
              <a:rPr lang="en-US" b="1" u="sng" dirty="0"/>
              <a:t>Most Valuable Workshop Components</a:t>
            </a:r>
            <a:endParaRPr lang="en-US" dirty="0"/>
          </a:p>
          <a:p>
            <a:pPr marL="88900" indent="0">
              <a:buNone/>
            </a:pPr>
            <a:r>
              <a:rPr lang="en-US" b="1" dirty="0"/>
              <a:t>Community</a:t>
            </a:r>
          </a:p>
          <a:p>
            <a:r>
              <a:rPr lang="en-US" dirty="0"/>
              <a:t>The opportunity to network, share experiences and ideas with peers from similar instructions (R2, PUI) or class types (online, face-to-face).</a:t>
            </a:r>
          </a:p>
          <a:p>
            <a:pPr marL="88900" indent="0">
              <a:buNone/>
            </a:pPr>
            <a:endParaRPr lang="en-US" dirty="0"/>
          </a:p>
          <a:p>
            <a:pPr marL="88900" indent="0">
              <a:buNone/>
            </a:pPr>
            <a:r>
              <a:rPr lang="en-US" b="1" dirty="0"/>
              <a:t>Materials</a:t>
            </a:r>
          </a:p>
          <a:p>
            <a:r>
              <a:rPr lang="en-US" dirty="0"/>
              <a:t>Wide variety of lessons and data activities available at different levels.  </a:t>
            </a:r>
          </a:p>
          <a:p>
            <a:r>
              <a:rPr lang="en-US" dirty="0"/>
              <a:t>Contextual examples and pedagogical approaches to use them.</a:t>
            </a:r>
          </a:p>
          <a:p>
            <a:pPr marL="88900" indent="0">
              <a:buNone/>
            </a:pPr>
            <a:endParaRPr lang="en-US" dirty="0"/>
          </a:p>
          <a:p>
            <a:pPr marL="88900" indent="0">
              <a:buNone/>
            </a:pPr>
            <a:r>
              <a:rPr lang="en-US" b="1" dirty="0"/>
              <a:t>Workshop Format</a:t>
            </a:r>
          </a:p>
          <a:p>
            <a:r>
              <a:rPr lang="en-US" dirty="0"/>
              <a:t>Time to review activities and collaborate</a:t>
            </a:r>
          </a:p>
          <a:p>
            <a:r>
              <a:rPr lang="en-US" dirty="0"/>
              <a:t>Lightening talks, in-depth presentations.</a:t>
            </a:r>
          </a:p>
          <a:p>
            <a:r>
              <a:rPr lang="en-US" dirty="0"/>
              <a:t>Gaining feedback on action plans.</a:t>
            </a:r>
          </a:p>
          <a:p>
            <a:r>
              <a:rPr lang="en-US" dirty="0"/>
              <a:t>Modeling effective pedagogy was a key to learning!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4299B-EE77-5EE7-3F08-D0F82FD58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921620"/>
            <a:ext cx="5181600" cy="3216290"/>
          </a:xfrm>
        </p:spPr>
        <p:txBody>
          <a:bodyPr>
            <a:normAutofit fontScale="77500" lnSpcReduction="20000"/>
          </a:bodyPr>
          <a:lstStyle/>
          <a:p>
            <a:pPr marL="88900" indent="0">
              <a:buNone/>
            </a:pPr>
            <a:r>
              <a:rPr lang="en-US" b="1" u="sng" dirty="0"/>
              <a:t>What do participants still need?</a:t>
            </a:r>
          </a:p>
          <a:p>
            <a:r>
              <a:rPr lang="en-US" dirty="0"/>
              <a:t>More resources!  Topical lessons, datasets</a:t>
            </a:r>
          </a:p>
          <a:p>
            <a:r>
              <a:rPr lang="en-US" dirty="0"/>
              <a:t>More examples of how educators use OOI</a:t>
            </a:r>
          </a:p>
          <a:p>
            <a:r>
              <a:rPr lang="en-US" dirty="0"/>
              <a:t>A way to tie OOI datasets to real-world issues and events</a:t>
            </a:r>
          </a:p>
          <a:p>
            <a:r>
              <a:rPr lang="en-US" dirty="0"/>
              <a:t>Software support: More coding examples</a:t>
            </a:r>
          </a:p>
          <a:p>
            <a:r>
              <a:rPr lang="en-US" dirty="0"/>
              <a:t>A way to ask questions and share resources after the workshop (community discussion)</a:t>
            </a:r>
          </a:p>
          <a:p>
            <a:r>
              <a:rPr lang="en-US" dirty="0"/>
              <a:t>Assessment tools to measure impact</a:t>
            </a:r>
          </a:p>
          <a:p>
            <a:r>
              <a:rPr lang="en-US" dirty="0"/>
              <a:t>Demonstrations / hands-on activities to complement OOI datasets</a:t>
            </a:r>
          </a:p>
          <a:p>
            <a:endParaRPr lang="en-US" dirty="0"/>
          </a:p>
        </p:txBody>
      </p:sp>
      <p:pic>
        <p:nvPicPr>
          <p:cNvPr id="5" name="Picture 4" descr="A group of people sitting around a table with laptops&#10;&#10;Description automatically generated">
            <a:extLst>
              <a:ext uri="{FF2B5EF4-FFF2-40B4-BE49-F238E27FC236}">
                <a16:creationId xmlns:a16="http://schemas.microsoft.com/office/drawing/2014/main" id="{966B4588-BAC6-E07C-3021-F863E98FC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3381" y="57151"/>
            <a:ext cx="3627119" cy="272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73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37A4F-CCB0-0486-E40C-4D00AF742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45" y="130470"/>
            <a:ext cx="7697745" cy="1158067"/>
          </a:xfrm>
        </p:spPr>
        <p:txBody>
          <a:bodyPr>
            <a:noAutofit/>
          </a:bodyPr>
          <a:lstStyle/>
          <a:p>
            <a:r>
              <a:rPr lang="en-US" sz="3200" dirty="0"/>
              <a:t>New and revised activities in development for 2025</a:t>
            </a:r>
          </a:p>
        </p:txBody>
      </p:sp>
      <p:pic>
        <p:nvPicPr>
          <p:cNvPr id="4" name="Picture 3" descr="A diagram with different colored dots&#10;&#10;Description automatically generated with medium confidence">
            <a:extLst>
              <a:ext uri="{FF2B5EF4-FFF2-40B4-BE49-F238E27FC236}">
                <a16:creationId xmlns:a16="http://schemas.microsoft.com/office/drawing/2014/main" id="{135FB6DD-B8C1-09CB-1ED2-953973147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375" y="3157476"/>
            <a:ext cx="3108960" cy="2488662"/>
          </a:xfrm>
          <a:prstGeom prst="rect">
            <a:avLst/>
          </a:prstGeom>
        </p:spPr>
      </p:pic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4395C4A-E1FB-C6E9-F3F2-D25D6A603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507" y="1015855"/>
            <a:ext cx="3749040" cy="2412034"/>
          </a:xfrm>
          <a:prstGeom prst="rect">
            <a:avLst/>
          </a:prstGeom>
        </p:spPr>
      </p:pic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89945ACA-A7A6-D772-6DD4-8D64D3CBF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1375" y="174595"/>
            <a:ext cx="3108960" cy="2896382"/>
          </a:xfrm>
          <a:prstGeom prst="rect">
            <a:avLst/>
          </a:prstGeom>
        </p:spPr>
      </p:pic>
      <p:pic>
        <p:nvPicPr>
          <p:cNvPr id="12" name="Picture 11" descr="A screenshot of a map&#10;&#10;Description automatically generated">
            <a:extLst>
              <a:ext uri="{FF2B5EF4-FFF2-40B4-BE49-F238E27FC236}">
                <a16:creationId xmlns:a16="http://schemas.microsoft.com/office/drawing/2014/main" id="{400E5AC6-A738-9CFD-BE4C-5BF1EBE7C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46" y="1543188"/>
            <a:ext cx="4231064" cy="3769402"/>
          </a:xfrm>
          <a:prstGeom prst="rect">
            <a:avLst/>
          </a:prstGeom>
        </p:spPr>
      </p:pic>
      <p:pic>
        <p:nvPicPr>
          <p:cNvPr id="14" name="Picture 13" descr="A graph of the surface mooring&#10;&#10;Description automatically generated with medium confidence">
            <a:extLst>
              <a:ext uri="{FF2B5EF4-FFF2-40B4-BE49-F238E27FC236}">
                <a16:creationId xmlns:a16="http://schemas.microsoft.com/office/drawing/2014/main" id="{392FD734-2512-1189-0CB3-EC76235FB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1507" y="3984374"/>
            <a:ext cx="3749040" cy="2488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4FEC4-5489-7DA4-A70E-4EE6FBEDC89B}"/>
              </a:ext>
            </a:extLst>
          </p:cNvPr>
          <p:cNvSpPr txBox="1"/>
          <p:nvPr/>
        </p:nvSpPr>
        <p:spPr>
          <a:xfrm>
            <a:off x="280645" y="5339656"/>
            <a:ext cx="1409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Plate Tectonics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54D178-0F6C-9F66-9179-2A438F34F8BC}"/>
              </a:ext>
            </a:extLst>
          </p:cNvPr>
          <p:cNvSpPr txBox="1"/>
          <p:nvPr/>
        </p:nvSpPr>
        <p:spPr>
          <a:xfrm>
            <a:off x="8931375" y="5646138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Masses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D27F0E-CE49-4027-F23D-3B2F335337A5}"/>
              </a:ext>
            </a:extLst>
          </p:cNvPr>
          <p:cNvSpPr txBox="1"/>
          <p:nvPr/>
        </p:nvSpPr>
        <p:spPr>
          <a:xfrm>
            <a:off x="4698633" y="3450639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 Acidification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DCC69E-62BD-2A57-0430-24E1E548D642}"/>
              </a:ext>
            </a:extLst>
          </p:cNvPr>
          <p:cNvSpPr txBox="1"/>
          <p:nvPr/>
        </p:nvSpPr>
        <p:spPr>
          <a:xfrm>
            <a:off x="7025712" y="3682540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Wildfire Impacts</a:t>
            </a:r>
          </a:p>
        </p:txBody>
      </p:sp>
    </p:spTree>
    <p:extLst>
      <p:ext uri="{BB962C8B-B14F-4D97-AF65-F5344CB8AC3E}">
        <p14:creationId xmlns:p14="http://schemas.microsoft.com/office/powerpoint/2010/main" val="424291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47"/>
          <p:cNvPicPr preferRelativeResize="0"/>
          <p:nvPr/>
        </p:nvPicPr>
        <p:blipFill rotWithShape="1">
          <a:blip r:embed="rId3">
            <a:alphaModFix/>
          </a:blip>
          <a:srcRect t="8008" b="16992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47"/>
          <p:cNvSpPr txBox="1">
            <a:spLocks noGrp="1"/>
          </p:cNvSpPr>
          <p:nvPr>
            <p:ph type="title" idx="4294967295"/>
          </p:nvPr>
        </p:nvSpPr>
        <p:spPr>
          <a:xfrm>
            <a:off x="1777814" y="5343525"/>
            <a:ext cx="8952099" cy="12096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rgbClr val="006EC2"/>
                </a:solidFill>
              </a:rPr>
              <a:t>Thank you!</a:t>
            </a:r>
            <a:br>
              <a:rPr lang="en-US">
                <a:solidFill>
                  <a:srgbClr val="006EC2"/>
                </a:solidFill>
              </a:rPr>
            </a:br>
            <a:r>
              <a:rPr lang="en-US">
                <a:solidFill>
                  <a:srgbClr val="006EC2"/>
                </a:solidFill>
              </a:rPr>
              <a:t>datalab.marine.rutgers.edu</a:t>
            </a:r>
            <a:endParaRPr>
              <a:solidFill>
                <a:srgbClr val="006EC2"/>
              </a:solidFill>
            </a:endParaRPr>
          </a:p>
        </p:txBody>
      </p:sp>
      <p:pic>
        <p:nvPicPr>
          <p:cNvPr id="594" name="Google Shape;594;p47" descr="A qr code with blue squar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82200" y="304799"/>
            <a:ext cx="2027555" cy="202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47" descr="A logo of a globe with a gold r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246" y="56837"/>
            <a:ext cx="2119306" cy="21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/>
          <p:nvPr/>
        </p:nvSpPr>
        <p:spPr>
          <a:xfrm>
            <a:off x="6186196" y="1008817"/>
            <a:ext cx="2321917" cy="307800"/>
          </a:xfrm>
          <a:prstGeom prst="rect">
            <a:avLst/>
          </a:prstGeom>
          <a:solidFill>
            <a:srgbClr val="00477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Project Evaluator</a:t>
            </a:r>
            <a:endParaRPr sz="1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838200" y="249802"/>
            <a:ext cx="10515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</a:pPr>
            <a:r>
              <a:rPr lang="en-US" b="0" dirty="0"/>
              <a:t>OOI Data Labs 2.0 Project Team</a:t>
            </a:r>
            <a:endParaRPr b="0" dirty="0"/>
          </a:p>
        </p:txBody>
      </p:sp>
      <p:pic>
        <p:nvPicPr>
          <p:cNvPr id="179" name="Google Shape;17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3904" y="1007639"/>
            <a:ext cx="1463040" cy="146304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9"/>
          <p:cNvSpPr txBox="1"/>
          <p:nvPr/>
        </p:nvSpPr>
        <p:spPr>
          <a:xfrm>
            <a:off x="446400" y="3708646"/>
            <a:ext cx="8061713" cy="307800"/>
          </a:xfrm>
          <a:prstGeom prst="rect">
            <a:avLst/>
          </a:prstGeom>
          <a:solidFill>
            <a:srgbClr val="00477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Teaching Partners (Co-PIs)</a:t>
            </a:r>
            <a:endParaRPr sz="1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9"/>
          <p:cNvSpPr txBox="1"/>
          <p:nvPr/>
        </p:nvSpPr>
        <p:spPr>
          <a:xfrm>
            <a:off x="446399" y="981526"/>
            <a:ext cx="3117254" cy="307800"/>
          </a:xfrm>
          <a:prstGeom prst="rect">
            <a:avLst/>
          </a:prstGeom>
          <a:solidFill>
            <a:srgbClr val="00477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Team Leaders</a:t>
            </a:r>
            <a:endParaRPr sz="1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9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106" y="4100268"/>
            <a:ext cx="1491099" cy="146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6416" y="4100268"/>
            <a:ext cx="3991276" cy="146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9"/>
          <p:cNvPicPr preferRelativeResize="0"/>
          <p:nvPr/>
        </p:nvPicPr>
        <p:blipFill rotWithShape="1">
          <a:blip r:embed="rId6">
            <a:alphaModFix/>
          </a:blip>
          <a:srcRect l="27739"/>
          <a:stretch/>
        </p:blipFill>
        <p:spPr>
          <a:xfrm>
            <a:off x="798126" y="1344794"/>
            <a:ext cx="2413799" cy="182397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 txBox="1"/>
          <p:nvPr/>
        </p:nvSpPr>
        <p:spPr>
          <a:xfrm>
            <a:off x="349473" y="5575874"/>
            <a:ext cx="22923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Dax Soule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Queens College CUNY</a:t>
            </a:r>
            <a:endParaRPr dirty="0"/>
          </a:p>
        </p:txBody>
      </p:sp>
      <p:sp>
        <p:nvSpPr>
          <p:cNvPr id="187" name="Google Shape;187;p9"/>
          <p:cNvSpPr txBox="1"/>
          <p:nvPr/>
        </p:nvSpPr>
        <p:spPr>
          <a:xfrm>
            <a:off x="3247556" y="5575874"/>
            <a:ext cx="2459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Anna Pfeiffer-Herbert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Stockton University</a:t>
            </a:r>
            <a:endParaRPr dirty="0"/>
          </a:p>
        </p:txBody>
      </p:sp>
      <p:sp>
        <p:nvSpPr>
          <p:cNvPr id="188" name="Google Shape;188;p9"/>
          <p:cNvSpPr txBox="1"/>
          <p:nvPr/>
        </p:nvSpPr>
        <p:spPr>
          <a:xfrm>
            <a:off x="296087" y="3163622"/>
            <a:ext cx="341787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Janice McDonnell &amp; Sage Lichtenwalner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Rutgers University</a:t>
            </a:r>
            <a:endParaRPr dirty="0"/>
          </a:p>
        </p:txBody>
      </p:sp>
      <p:sp>
        <p:nvSpPr>
          <p:cNvPr id="189" name="Google Shape;189;p9"/>
          <p:cNvSpPr txBox="1"/>
          <p:nvPr/>
        </p:nvSpPr>
        <p:spPr>
          <a:xfrm>
            <a:off x="6512005" y="5575874"/>
            <a:ext cx="2039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Denise Bristol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Hillsborough CC</a:t>
            </a:r>
            <a:endParaRPr dirty="0"/>
          </a:p>
        </p:txBody>
      </p:sp>
      <p:sp>
        <p:nvSpPr>
          <p:cNvPr id="190" name="Google Shape;190;p9"/>
          <p:cNvSpPr txBox="1"/>
          <p:nvPr/>
        </p:nvSpPr>
        <p:spPr>
          <a:xfrm>
            <a:off x="9553904" y="2470679"/>
            <a:ext cx="146304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0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NSF awards 1831625</a:t>
            </a:r>
            <a:r>
              <a:rPr lang="en-US" sz="1200" dirty="0"/>
              <a:t> and </a:t>
            </a:r>
            <a:r>
              <a:rPr lang="en-US" sz="1200" i="0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2316075</a:t>
            </a:r>
            <a:endParaRPr sz="1200" i="0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9" descr="Kristin O'Connell"/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62778" y="1543481"/>
            <a:ext cx="1768750" cy="146304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9"/>
          <p:cNvSpPr txBox="1"/>
          <p:nvPr/>
        </p:nvSpPr>
        <p:spPr>
          <a:xfrm>
            <a:off x="6260348" y="3163622"/>
            <a:ext cx="217361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Kristin O’Connell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SERC, Carleton College</a:t>
            </a:r>
            <a:endParaRPr dirty="0"/>
          </a:p>
        </p:txBody>
      </p:sp>
      <p:sp>
        <p:nvSpPr>
          <p:cNvPr id="2" name="Google Shape;176;p9">
            <a:extLst>
              <a:ext uri="{FF2B5EF4-FFF2-40B4-BE49-F238E27FC236}">
                <a16:creationId xmlns:a16="http://schemas.microsoft.com/office/drawing/2014/main" id="{3B4873BF-C016-65F3-59ED-E23964A695F1}"/>
              </a:ext>
            </a:extLst>
          </p:cNvPr>
          <p:cNvSpPr txBox="1"/>
          <p:nvPr/>
        </p:nvSpPr>
        <p:spPr>
          <a:xfrm>
            <a:off x="3713966" y="986892"/>
            <a:ext cx="2321917" cy="307800"/>
          </a:xfrm>
          <a:prstGeom prst="rect">
            <a:avLst/>
          </a:prstGeom>
          <a:solidFill>
            <a:srgbClr val="00477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Communications</a:t>
            </a:r>
            <a:endParaRPr sz="1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92;p9">
            <a:extLst>
              <a:ext uri="{FF2B5EF4-FFF2-40B4-BE49-F238E27FC236}">
                <a16:creationId xmlns:a16="http://schemas.microsoft.com/office/drawing/2014/main" id="{4A9113F6-D369-6A90-3992-314A26B5C411}"/>
              </a:ext>
            </a:extLst>
          </p:cNvPr>
          <p:cNvSpPr txBox="1"/>
          <p:nvPr/>
        </p:nvSpPr>
        <p:spPr>
          <a:xfrm>
            <a:off x="3863624" y="3163622"/>
            <a:ext cx="20253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Mitaali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Taskar</a:t>
            </a:r>
            <a:endParaRPr lang="en-US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Rutgers University</a:t>
            </a:r>
            <a:endParaRPr dirty="0"/>
          </a:p>
        </p:txBody>
      </p:sp>
      <p:pic>
        <p:nvPicPr>
          <p:cNvPr id="6" name="Picture 5" descr="A person smiling in front of a colorful wall&#10;&#10;Description automatically generated">
            <a:extLst>
              <a:ext uri="{FF2B5EF4-FFF2-40B4-BE49-F238E27FC236}">
                <a16:creationId xmlns:a16="http://schemas.microsoft.com/office/drawing/2014/main" id="{73E7A624-1092-0D18-5B43-8245109F14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9749" y="1543481"/>
            <a:ext cx="1463040" cy="1463040"/>
          </a:xfrm>
          <a:prstGeom prst="rect">
            <a:avLst/>
          </a:prstGeom>
        </p:spPr>
      </p:pic>
      <p:pic>
        <p:nvPicPr>
          <p:cNvPr id="1026" name="Picture 2" descr="Jean Anastasia">
            <a:extLst>
              <a:ext uri="{FF2B5EF4-FFF2-40B4-BE49-F238E27FC236}">
                <a16:creationId xmlns:a16="http://schemas.microsoft.com/office/drawing/2014/main" id="{B94A785A-B6A3-E787-E7F5-EF9289AE7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619" y="4096532"/>
            <a:ext cx="146304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92;p9">
            <a:extLst>
              <a:ext uri="{FF2B5EF4-FFF2-40B4-BE49-F238E27FC236}">
                <a16:creationId xmlns:a16="http://schemas.microsoft.com/office/drawing/2014/main" id="{33906B95-F031-2ACE-D40F-508C5607F5C9}"/>
              </a:ext>
            </a:extLst>
          </p:cNvPr>
          <p:cNvSpPr txBox="1"/>
          <p:nvPr/>
        </p:nvSpPr>
        <p:spPr>
          <a:xfrm>
            <a:off x="8843334" y="5575874"/>
            <a:ext cx="21736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Jean Anastasia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Suffolk County CC</a:t>
            </a:r>
            <a:endParaRPr dirty="0"/>
          </a:p>
        </p:txBody>
      </p:sp>
      <p:sp>
        <p:nvSpPr>
          <p:cNvPr id="9" name="Google Shape;176;p9">
            <a:extLst>
              <a:ext uri="{FF2B5EF4-FFF2-40B4-BE49-F238E27FC236}">
                <a16:creationId xmlns:a16="http://schemas.microsoft.com/office/drawing/2014/main" id="{820A486B-03E0-2F11-D705-B126F51E5291}"/>
              </a:ext>
            </a:extLst>
          </p:cNvPr>
          <p:cNvSpPr txBox="1"/>
          <p:nvPr/>
        </p:nvSpPr>
        <p:spPr>
          <a:xfrm>
            <a:off x="8695027" y="3708646"/>
            <a:ext cx="2321917" cy="307800"/>
          </a:xfrm>
          <a:prstGeom prst="rect">
            <a:avLst/>
          </a:prstGeom>
          <a:solidFill>
            <a:srgbClr val="00477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Teaching Partner</a:t>
            </a:r>
            <a:endParaRPr sz="1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0FCA003-F6D3-5E8C-0DEA-71CD812BA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968" y="4092722"/>
            <a:ext cx="1287475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 descr="A bridge over water with a pink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5300" b="21135"/>
          <a:stretch/>
        </p:blipFill>
        <p:spPr>
          <a:xfrm>
            <a:off x="3262876" y="1794425"/>
            <a:ext cx="8929124" cy="3694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Placeholder 4" descr="A picture containing outdoor, engine&#10;&#10;Description automatically generated">
            <a:extLst>
              <a:ext uri="{FF2B5EF4-FFF2-40B4-BE49-F238E27FC236}">
                <a16:creationId xmlns:a16="http://schemas.microsoft.com/office/drawing/2014/main" id="{443480CE-8131-3876-4924-06359190C7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04" r="7204"/>
          <a:stretch/>
        </p:blipFill>
        <p:spPr>
          <a:xfrm>
            <a:off x="6240079" y="4182908"/>
            <a:ext cx="2485990" cy="2365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map of the earth&#10;&#10;Description automatically generated">
            <a:extLst>
              <a:ext uri="{FF2B5EF4-FFF2-40B4-BE49-F238E27FC236}">
                <a16:creationId xmlns:a16="http://schemas.microsoft.com/office/drawing/2014/main" id="{4BFE3A9D-59CE-0647-30BD-9307A47EA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4755" y="1794425"/>
            <a:ext cx="4329911" cy="3694857"/>
          </a:xfrm>
          <a:prstGeom prst="rect">
            <a:avLst/>
          </a:prstGeom>
        </p:spPr>
      </p:pic>
      <p:sp>
        <p:nvSpPr>
          <p:cNvPr id="94" name="Google Shape;94;p3"/>
          <p:cNvSpPr txBox="1">
            <a:spLocks noGrp="1"/>
          </p:cNvSpPr>
          <p:nvPr>
            <p:ph type="title"/>
          </p:nvPr>
        </p:nvSpPr>
        <p:spPr>
          <a:xfrm>
            <a:off x="838200" y="31626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</a:pPr>
            <a:r>
              <a:rPr lang="en-US" sz="3200" b="0" i="1" dirty="0"/>
              <a:t>Our Challenge:</a:t>
            </a:r>
            <a:br>
              <a:rPr lang="en-US" sz="3200" dirty="0"/>
            </a:br>
            <a:r>
              <a:rPr lang="en-US" sz="3200" dirty="0"/>
              <a:t>How do we effectively teach students using authentic ocean data from ocean observatories like the OOI?</a:t>
            </a:r>
            <a:endParaRPr sz="3200" dirty="0"/>
          </a:p>
        </p:txBody>
      </p:sp>
      <p:sp>
        <p:nvSpPr>
          <p:cNvPr id="96" name="Google Shape;96;p3"/>
          <p:cNvSpPr txBox="1"/>
          <p:nvPr/>
        </p:nvSpPr>
        <p:spPr>
          <a:xfrm>
            <a:off x="3440543" y="2041891"/>
            <a:ext cx="3041150" cy="3200400"/>
          </a:xfrm>
          <a:prstGeom prst="rect">
            <a:avLst/>
          </a:prstGeom>
          <a:solidFill>
            <a:srgbClr val="D8E9F5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Challenges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OOI arrays sample oceanographically complex regions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curation requires time and expertise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Learners need scaffolded data skills</a:t>
            </a:r>
            <a:endParaRPr dirty="0"/>
          </a:p>
        </p:txBody>
      </p:sp>
      <p:sp>
        <p:nvSpPr>
          <p:cNvPr id="97" name="Google Shape;97;p3"/>
          <p:cNvSpPr txBox="1"/>
          <p:nvPr/>
        </p:nvSpPr>
        <p:spPr>
          <a:xfrm>
            <a:off x="8388749" y="2041415"/>
            <a:ext cx="3041150" cy="3200876"/>
          </a:xfrm>
          <a:prstGeom prst="rect">
            <a:avLst/>
          </a:prstGeom>
          <a:solidFill>
            <a:srgbClr val="D8E9F5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Opportunities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Broaden access to OOS &amp; OOI data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Prepare students for STEM careers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 a data literate society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Instill curiosity and the excitement of discovery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438A68-5D41-8CB5-2DCC-C467ECBA4DA8}"/>
              </a:ext>
            </a:extLst>
          </p:cNvPr>
          <p:cNvSpPr txBox="1"/>
          <p:nvPr/>
        </p:nvSpPr>
        <p:spPr>
          <a:xfrm>
            <a:off x="687519" y="572015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Google Shape;366;p71" descr="_DSC4007.jpg">
            <a:extLst>
              <a:ext uri="{FF2B5EF4-FFF2-40B4-BE49-F238E27FC236}">
                <a16:creationId xmlns:a16="http://schemas.microsoft.com/office/drawing/2014/main" id="{74956878-8C28-A23D-0B22-AEFF5ADB56E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5694" y="3272136"/>
            <a:ext cx="963166" cy="159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>
            <a:spLocks noGrp="1"/>
          </p:cNvSpPr>
          <p:nvPr>
            <p:ph type="title"/>
          </p:nvPr>
        </p:nvSpPr>
        <p:spPr>
          <a:xfrm>
            <a:off x="1594200" y="365126"/>
            <a:ext cx="9759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</a:pPr>
            <a:r>
              <a:rPr lang="en-US" sz="4000" dirty="0"/>
              <a:t>OOI Data Labs Project – Key Goals</a:t>
            </a:r>
            <a:endParaRPr dirty="0"/>
          </a:p>
        </p:txBody>
      </p:sp>
      <p:sp>
        <p:nvSpPr>
          <p:cNvPr id="169" name="Google Shape;169;p8"/>
          <p:cNvSpPr txBox="1">
            <a:spLocks noGrp="1"/>
          </p:cNvSpPr>
          <p:nvPr>
            <p:ph type="body" idx="1"/>
          </p:nvPr>
        </p:nvSpPr>
        <p:spPr>
          <a:xfrm>
            <a:off x="838200" y="4092497"/>
            <a:ext cx="10515600" cy="208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800" dirty="0"/>
              <a:t>Build a </a:t>
            </a:r>
            <a:r>
              <a:rPr lang="en-US" sz="2800" b="1" dirty="0"/>
              <a:t>Community of Practice (CoP) </a:t>
            </a:r>
            <a:r>
              <a:rPr lang="en-US" sz="2800" dirty="0"/>
              <a:t>of professors, interested in using OOI data with their undergraduate students.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800" dirty="0"/>
              <a:t>Make OOI data more </a:t>
            </a:r>
            <a:r>
              <a:rPr lang="en-US" sz="2800" b="1" dirty="0"/>
              <a:t>accessible</a:t>
            </a:r>
            <a:r>
              <a:rPr lang="en-US" sz="2800" dirty="0"/>
              <a:t> to educators and students.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endParaRPr dirty="0"/>
          </a:p>
        </p:txBody>
      </p:sp>
      <p:pic>
        <p:nvPicPr>
          <p:cNvPr id="170" name="Google Shape;170;p8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2280241" y="1092442"/>
            <a:ext cx="7631518" cy="278461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/>
          <p:nvPr/>
        </p:nvSpPr>
        <p:spPr>
          <a:xfrm>
            <a:off x="82200" y="144953"/>
            <a:ext cx="1512000" cy="1512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Data</a:t>
            </a:r>
            <a:r>
              <a:rPr lang="en-US"/>
              <a:t> Labs Project History</a:t>
            </a:r>
            <a:endParaRPr/>
          </a:p>
        </p:txBody>
      </p:sp>
      <p:grpSp>
        <p:nvGrpSpPr>
          <p:cNvPr id="198" name="Google Shape;198;p10"/>
          <p:cNvGrpSpPr/>
          <p:nvPr/>
        </p:nvGrpSpPr>
        <p:grpSpPr>
          <a:xfrm>
            <a:off x="537238" y="528824"/>
            <a:ext cx="11117520" cy="4395249"/>
            <a:chOff x="5262" y="0"/>
            <a:chExt cx="10505074" cy="4153122"/>
          </a:xfrm>
        </p:grpSpPr>
        <p:sp>
          <p:nvSpPr>
            <p:cNvPr id="199" name="Google Shape;199;p10"/>
            <p:cNvSpPr/>
            <p:nvPr/>
          </p:nvSpPr>
          <p:spPr>
            <a:xfrm>
              <a:off x="788669" y="0"/>
              <a:ext cx="8938260" cy="415312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D7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5262" y="1245936"/>
              <a:ext cx="2531343" cy="166124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rgbClr val="D7E9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 txBox="1"/>
            <p:nvPr/>
          </p:nvSpPr>
          <p:spPr>
            <a:xfrm>
              <a:off x="86357" y="1327031"/>
              <a:ext cx="2369153" cy="1499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Explorations Workshops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2016-2017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Undergrad Educators</a:t>
              </a: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2663173" y="1245936"/>
              <a:ext cx="2531343" cy="166124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rgbClr val="D7E9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0"/>
            <p:cNvSpPr txBox="1"/>
            <p:nvPr/>
          </p:nvSpPr>
          <p:spPr>
            <a:xfrm>
              <a:off x="2744268" y="1327031"/>
              <a:ext cx="2369153" cy="1499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OOI Early Career Data Workshops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2018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Research Graduate Students, Post-docs and pre-tenure faculty</a:t>
              </a: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5321083" y="1245936"/>
              <a:ext cx="2531343" cy="166124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rgbClr val="D7E9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 txBox="1"/>
            <p:nvPr/>
          </p:nvSpPr>
          <p:spPr>
            <a:xfrm>
              <a:off x="5402178" y="1327031"/>
              <a:ext cx="2369153" cy="1499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Labs 1.0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2018-2021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Introductory Undergrad Educators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Esp. 2YC and PUI</a:t>
              </a:r>
              <a:endParaRPr/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7978993" y="1245936"/>
              <a:ext cx="2531343" cy="166124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rgbClr val="D7E9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0"/>
            <p:cNvSpPr txBox="1"/>
            <p:nvPr/>
          </p:nvSpPr>
          <p:spPr>
            <a:xfrm>
              <a:off x="8060088" y="1327031"/>
              <a:ext cx="2369153" cy="1499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Labs 2.0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2023-2025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Intro and Advanced Undergrad Educators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Focus on Python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And new MAB array</a:t>
              </a:r>
              <a:endParaRPr/>
            </a:p>
          </p:txBody>
        </p:sp>
      </p:grpSp>
      <p:pic>
        <p:nvPicPr>
          <p:cNvPr id="208" name="Google Shape;20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061" y="4031335"/>
            <a:ext cx="2798538" cy="209889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</p:pic>
      <p:pic>
        <p:nvPicPr>
          <p:cNvPr id="209" name="Google Shape;209;p10"/>
          <p:cNvPicPr preferRelativeResize="0"/>
          <p:nvPr/>
        </p:nvPicPr>
        <p:blipFill rotWithShape="1">
          <a:blip r:embed="rId4">
            <a:alphaModFix/>
          </a:blip>
          <a:srcRect l="12760" r="12573" b="55638"/>
          <a:stretch/>
        </p:blipFill>
        <p:spPr>
          <a:xfrm>
            <a:off x="4493204" y="3882521"/>
            <a:ext cx="2656025" cy="267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ntent Placeholder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60E865C-4E19-8EDF-3254-E2660A2D1B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615" y="4319906"/>
            <a:ext cx="3598874" cy="1909034"/>
          </a:xfrm>
          <a:prstGeom prst="rect">
            <a:avLst/>
          </a:prstGeom>
          <a:effectLst>
            <a:outerShdw blurRad="190500" algn="tl" rotWithShape="0">
              <a:prstClr val="black">
                <a:alpha val="7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CE8F80-EA42-A745-9E9F-7519B2651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84" y="250590"/>
            <a:ext cx="7154561" cy="1090197"/>
          </a:xfrm>
        </p:spPr>
        <p:txBody>
          <a:bodyPr>
            <a:noAutofit/>
          </a:bodyPr>
          <a:lstStyle/>
          <a:p>
            <a:r>
              <a:rPr lang="en-US" sz="3600" b="0" dirty="0"/>
              <a:t>Data Labs Community of Practice</a:t>
            </a:r>
            <a:br>
              <a:rPr lang="en-US" sz="3600" b="0" dirty="0"/>
            </a:br>
            <a:r>
              <a:rPr lang="en-US" sz="3600" b="0" dirty="0"/>
              <a:t>Participation Opportunities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C424B0A-6C0F-DC8E-54B0-BD2B65148D7E}"/>
              </a:ext>
            </a:extLst>
          </p:cNvPr>
          <p:cNvGraphicFramePr/>
          <p:nvPr/>
        </p:nvGraphicFramePr>
        <p:xfrm>
          <a:off x="5098092" y="0"/>
          <a:ext cx="691436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88D364F-4B67-4419-DD79-CF4F19760589}"/>
              </a:ext>
            </a:extLst>
          </p:cNvPr>
          <p:cNvGraphicFramePr/>
          <p:nvPr/>
        </p:nvGraphicFramePr>
        <p:xfrm>
          <a:off x="425885" y="1648565"/>
          <a:ext cx="5060515" cy="4345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14BA8C-9B54-2FF4-8DC2-A669123CD79C}"/>
              </a:ext>
            </a:extLst>
          </p:cNvPr>
          <p:cNvCxnSpPr>
            <a:cxnSpLocks/>
          </p:cNvCxnSpPr>
          <p:nvPr/>
        </p:nvCxnSpPr>
        <p:spPr>
          <a:xfrm flipV="1">
            <a:off x="3683174" y="1171184"/>
            <a:ext cx="4320958" cy="88308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6FBEA4-90E3-DE17-F199-375B57B056F7}"/>
              </a:ext>
            </a:extLst>
          </p:cNvPr>
          <p:cNvCxnSpPr>
            <a:cxnSpLocks/>
          </p:cNvCxnSpPr>
          <p:nvPr/>
        </p:nvCxnSpPr>
        <p:spPr>
          <a:xfrm>
            <a:off x="3683174" y="5223353"/>
            <a:ext cx="4320958" cy="40183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65F4777-0A00-CF9D-00EB-D85BB89DF949}"/>
              </a:ext>
            </a:extLst>
          </p:cNvPr>
          <p:cNvSpPr txBox="1"/>
          <p:nvPr/>
        </p:nvSpPr>
        <p:spPr>
          <a:xfrm>
            <a:off x="1585414" y="5994517"/>
            <a:ext cx="2741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Community of Practice Levels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9361E6-93B0-D17F-39BB-09EA3F86E856}"/>
              </a:ext>
            </a:extLst>
          </p:cNvPr>
          <p:cNvSpPr txBox="1"/>
          <p:nvPr/>
        </p:nvSpPr>
        <p:spPr>
          <a:xfrm>
            <a:off x="6165851" y="6299014"/>
            <a:ext cx="3884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OOI Data Labs Member Engagement Levels</a:t>
            </a:r>
          </a:p>
        </p:txBody>
      </p:sp>
    </p:spTree>
    <p:extLst>
      <p:ext uri="{BB962C8B-B14F-4D97-AF65-F5344CB8AC3E}">
        <p14:creationId xmlns:p14="http://schemas.microsoft.com/office/powerpoint/2010/main" val="402363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98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000" b="0" dirty="0"/>
              <a:t>The growing OOI Ocean Data Labs community!</a:t>
            </a:r>
            <a:endParaRPr b="0" dirty="0"/>
          </a:p>
        </p:txBody>
      </p:sp>
      <p:sp>
        <p:nvSpPr>
          <p:cNvPr id="243" name="Google Shape;243;p15"/>
          <p:cNvSpPr txBox="1"/>
          <p:nvPr/>
        </p:nvSpPr>
        <p:spPr>
          <a:xfrm>
            <a:off x="318407" y="5286742"/>
            <a:ext cx="462158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https://datalab.marine.rutgers.edu/community-map/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5"/>
          <p:cNvSpPr txBox="1"/>
          <p:nvPr/>
        </p:nvSpPr>
        <p:spPr>
          <a:xfrm>
            <a:off x="7838711" y="1263522"/>
            <a:ext cx="4034881" cy="477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/>
              <a:t>Participants (</a:t>
            </a:r>
            <a:r>
              <a:rPr lang="en-US" sz="1600" b="1" dirty="0">
                <a:solidFill>
                  <a:srgbClr val="FF0000"/>
                </a:solidFill>
              </a:rPr>
              <a:t>red</a:t>
            </a:r>
            <a:r>
              <a:rPr lang="en-US" sz="1600" b="1" dirty="0"/>
              <a:t>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Attended a 1-day workshop</a:t>
            </a:r>
          </a:p>
          <a:p>
            <a:pPr>
              <a:buSzPts val="1600"/>
            </a:pPr>
            <a:endParaRPr lang="en-US"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ts val="1600"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Pilot Testers (</a:t>
            </a:r>
            <a:r>
              <a:rPr lang="en-US" sz="16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orange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b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Attended one of our weekend pilot workshops in 2016-2017, or pilot tested our OOI Lab Manual.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Designers &amp; Developer (</a:t>
            </a:r>
            <a:r>
              <a:rPr lang="en-US" sz="16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yellow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b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Participated in one of our week-long professional development design workshops</a:t>
            </a: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Fellows (</a:t>
            </a:r>
            <a:r>
              <a:rPr lang="en-US" sz="1600" b="1" i="0" u="none" strike="noStrike" cap="none" dirty="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b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2020 fellowship cohort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 Leaders &amp; Authors (</a:t>
            </a:r>
            <a:r>
              <a:rPr lang="en-US" sz="16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purple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b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Members of the core project team and long-time peer leaders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map of the united states with pins&#10;&#10;Description automatically generated">
            <a:extLst>
              <a:ext uri="{FF2B5EF4-FFF2-40B4-BE49-F238E27FC236}">
                <a16:creationId xmlns:a16="http://schemas.microsoft.com/office/drawing/2014/main" id="{E31DD4BE-4FBA-0579-AF61-0B4AE2B43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07" y="1263522"/>
            <a:ext cx="7520304" cy="40245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E10B79-88B3-FF2A-ABDA-78CF60668AD0}"/>
              </a:ext>
            </a:extLst>
          </p:cNvPr>
          <p:cNvSpPr txBox="1"/>
          <p:nvPr/>
        </p:nvSpPr>
        <p:spPr>
          <a:xfrm>
            <a:off x="5025120" y="5288059"/>
            <a:ext cx="2813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251+ members as of March 2025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B24DDB46-C75E-0A58-6745-1C7BEAD75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How do we make ocean data accessible to educators and students?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893037-BCFF-20C8-FFAF-83D2DD4A6B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15" b="27296"/>
          <a:stretch/>
        </p:blipFill>
        <p:spPr>
          <a:xfrm>
            <a:off x="838200" y="1881189"/>
            <a:ext cx="10515600" cy="4352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33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16327-DADC-7237-1041-923A150F4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Data Labs Reach Survey</a:t>
            </a:r>
          </a:p>
        </p:txBody>
      </p:sp>
      <p:pic>
        <p:nvPicPr>
          <p:cNvPr id="4" name="Picture 3" descr="A green bar graph with white text&#10;&#10;Description automatically generated">
            <a:extLst>
              <a:ext uri="{FF2B5EF4-FFF2-40B4-BE49-F238E27FC236}">
                <a16:creationId xmlns:a16="http://schemas.microsoft.com/office/drawing/2014/main" id="{63532695-40FB-6DCE-CE75-AF040A4E1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290" y="3626242"/>
            <a:ext cx="7172218" cy="3082137"/>
          </a:xfrm>
          <a:prstGeom prst="rect">
            <a:avLst/>
          </a:prstGeom>
        </p:spPr>
      </p:pic>
      <p:pic>
        <p:nvPicPr>
          <p:cNvPr id="6" name="Picture 5" descr="A graph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4CB4FF4C-42C9-06FE-EC33-9D45CF86C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9"/>
            <a:ext cx="7772400" cy="1799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636BAF-3787-8AB5-BD78-F37A3443FAC9}"/>
              </a:ext>
            </a:extLst>
          </p:cNvPr>
          <p:cNvSpPr txBox="1"/>
          <p:nvPr/>
        </p:nvSpPr>
        <p:spPr>
          <a:xfrm>
            <a:off x="8701036" y="1990156"/>
            <a:ext cx="2774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Educators would like to incorporate real-world ocean datasets into their courses…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EE83AE-3CBE-C2C8-87C0-81D368BA0549}"/>
              </a:ext>
            </a:extLst>
          </p:cNvPr>
          <p:cNvSpPr txBox="1"/>
          <p:nvPr/>
        </p:nvSpPr>
        <p:spPr>
          <a:xfrm>
            <a:off x="1919236" y="4705645"/>
            <a:ext cx="2652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But they still need help, especially with raw data and programming.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03E1A-D102-1C83-0BA0-01085B43B0FC}"/>
              </a:ext>
            </a:extLst>
          </p:cNvPr>
          <p:cNvSpPr txBox="1"/>
          <p:nvPr/>
        </p:nvSpPr>
        <p:spPr>
          <a:xfrm>
            <a:off x="928942" y="3238834"/>
            <a:ext cx="1366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Not at all important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F51E4E-BF2B-2BA9-5CC8-E20436EDDC79}"/>
              </a:ext>
            </a:extLst>
          </p:cNvPr>
          <p:cNvSpPr txBox="1"/>
          <p:nvPr/>
        </p:nvSpPr>
        <p:spPr>
          <a:xfrm>
            <a:off x="5492216" y="3228342"/>
            <a:ext cx="10999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Very important</a:t>
            </a:r>
          </a:p>
        </p:txBody>
      </p:sp>
    </p:spTree>
    <p:extLst>
      <p:ext uri="{BB962C8B-B14F-4D97-AF65-F5344CB8AC3E}">
        <p14:creationId xmlns:p14="http://schemas.microsoft.com/office/powerpoint/2010/main" val="66472431"/>
      </p:ext>
    </p:extLst>
  </p:cSld>
  <p:clrMapOvr>
    <a:masterClrMapping/>
  </p:clrMapOvr>
</p:sld>
</file>

<file path=ppt/theme/theme1.xml><?xml version="1.0" encoding="utf-8"?>
<a:theme xmlns:a="http://schemas.openxmlformats.org/drawingml/2006/main" name="Wave">
  <a:themeElements>
    <a:clrScheme name="OOI Brand Colors">
      <a:dk1>
        <a:srgbClr val="004F8B"/>
      </a:dk1>
      <a:lt1>
        <a:srgbClr val="D8E9F5"/>
      </a:lt1>
      <a:dk2>
        <a:srgbClr val="004F8B"/>
      </a:dk2>
      <a:lt2>
        <a:srgbClr val="E7E6E6"/>
      </a:lt2>
      <a:accent1>
        <a:srgbClr val="00A4E1"/>
      </a:accent1>
      <a:accent2>
        <a:srgbClr val="D6BD2C"/>
      </a:accent2>
      <a:accent3>
        <a:srgbClr val="FF7F00"/>
      </a:accent3>
      <a:accent4>
        <a:srgbClr val="212121"/>
      </a:accent4>
      <a:accent5>
        <a:srgbClr val="5E5E5E"/>
      </a:accent5>
      <a:accent6>
        <a:srgbClr val="797979"/>
      </a:accent6>
      <a:hlink>
        <a:srgbClr val="929292"/>
      </a:hlink>
      <a:folHlink>
        <a:srgbClr val="FE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12878</TotalTime>
  <Words>1339</Words>
  <Application>Microsoft Macintosh PowerPoint</Application>
  <PresentationFormat>Widescreen</PresentationFormat>
  <Paragraphs>239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Trebuchet MS</vt:lpstr>
      <vt:lpstr>Wave</vt:lpstr>
      <vt:lpstr>Building a community to engage students in data from the NSF Ocean Observatories Initiative to enhance data literacy:   The OOI Data Labs design workshop model </vt:lpstr>
      <vt:lpstr>OOI Data Labs 2.0 Project Team</vt:lpstr>
      <vt:lpstr>Our Challenge: How do we effectively teach students using authentic ocean data from ocean observatories like the OOI?</vt:lpstr>
      <vt:lpstr>OOI Data Labs Project – Key Goals</vt:lpstr>
      <vt:lpstr>Data Labs Project History</vt:lpstr>
      <vt:lpstr>Data Labs Community of Practice Participation Opportunities</vt:lpstr>
      <vt:lpstr>The growing OOI Ocean Data Labs community!</vt:lpstr>
      <vt:lpstr>How do we make ocean data accessible to educators and students?</vt:lpstr>
      <vt:lpstr>2022 Data Labs Reach Survey</vt:lpstr>
      <vt:lpstr>Wilmington Workshop Participants… How comfortable are you in incorporating oceanographic datasets into your teaching?</vt:lpstr>
      <vt:lpstr>Our Design Process for translating OOI data into educational resources</vt:lpstr>
      <vt:lpstr>OOI Data Lab Manual Alignment to Intro Oceanography curriculum</vt:lpstr>
      <vt:lpstr>Workshop Design Approach</vt:lpstr>
      <vt:lpstr>Workshop Features</vt:lpstr>
      <vt:lpstr>2024 Data Labs Workshop – A variety!</vt:lpstr>
      <vt:lpstr>Evaluation Results of Key Workshop Goals</vt:lpstr>
      <vt:lpstr>Lessons Learned  from Participant Evaluations</vt:lpstr>
      <vt:lpstr>New and revised activities in development for 2025</vt:lpstr>
      <vt:lpstr>Thank you! datalab.marine.rutgers.edu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Pfeiffer-Herbert, Anna</dc:creator>
  <cp:lastModifiedBy>Charles Lichtenwalner</cp:lastModifiedBy>
  <cp:revision>54</cp:revision>
  <cp:lastPrinted>2024-10-08T17:33:06Z</cp:lastPrinted>
  <dcterms:modified xsi:type="dcterms:W3CDTF">2025-03-27T18:59:28Z</dcterms:modified>
</cp:coreProperties>
</file>