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sldIdLst>
    <p:sldId id="505" r:id="rId2"/>
    <p:sldId id="509" r:id="rId3"/>
    <p:sldId id="286" r:id="rId4"/>
    <p:sldId id="510" r:id="rId5"/>
    <p:sldId id="511" r:id="rId6"/>
    <p:sldId id="512" r:id="rId7"/>
    <p:sldId id="513" r:id="rId8"/>
    <p:sldId id="514" r:id="rId9"/>
    <p:sldId id="515" r:id="rId10"/>
    <p:sldId id="516" r:id="rId11"/>
    <p:sldId id="1104" r:id="rId12"/>
    <p:sldId id="517" r:id="rId13"/>
    <p:sldId id="270" r:id="rId14"/>
    <p:sldId id="1111" r:id="rId15"/>
    <p:sldId id="260" r:id="rId16"/>
    <p:sldId id="261" r:id="rId17"/>
    <p:sldId id="266" r:id="rId18"/>
    <p:sldId id="262" r:id="rId19"/>
    <p:sldId id="267" r:id="rId20"/>
    <p:sldId id="268" r:id="rId21"/>
    <p:sldId id="51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926F33-3B87-37DE-3A0C-B8D506C67838}" name="Bristol, Denise" initials="DB" userId="S::dbristol@hccfl.edu::51aac897-3e38-4a22-92d3-a09fba1b2271" providerId="AD"/>
  <p188:author id="{76357CB8-8508-8730-D438-FD97153F1AEE}" name="Pfeiffer-Herbert, Anna" initials="AP" userId="S::Anna.Pfeiffer-Herbert@stockton.edu::a17e6f19-4b7b-46ea-b2a2-f85d5972d7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1C8"/>
    <a:srgbClr val="FAFBCB"/>
    <a:srgbClr val="F1F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790" autoAdjust="0"/>
    <p:restoredTop sz="89524" autoAdjust="0"/>
  </p:normalViewPr>
  <p:slideViewPr>
    <p:cSldViewPr snapToGrid="0" showGuides="1">
      <p:cViewPr varScale="1">
        <p:scale>
          <a:sx n="114" d="100"/>
          <a:sy n="114" d="100"/>
        </p:scale>
        <p:origin x="1192" y="1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B4436-E021-4B1E-BCA5-3F7DE86516FD}" type="datetimeFigureOut">
              <a:rPr lang="en-US" smtClean="0"/>
              <a:t>6/2/25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49D17-F741-4561-9223-A53F7EDD8339}" type="slidenum">
              <a:rPr lang="en-US" smtClean="0"/>
              <a:t>‹#›</a:t>
            </a:fld>
            <a:endParaRPr lang="en-US"/>
          </a:p>
        </p:txBody>
      </p:sp>
    </p:spTree>
    <p:extLst>
      <p:ext uri="{BB962C8B-B14F-4D97-AF65-F5344CB8AC3E}">
        <p14:creationId xmlns:p14="http://schemas.microsoft.com/office/powerpoint/2010/main" val="2494558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24480bda7b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24480bda7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850513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p:cNvSpPr>
            <a:spLocks noGrp="1"/>
          </p:cNvSpPr>
          <p:nvPr>
            <p:ph type="ftr" sz="quarter" idx="10"/>
          </p:nvPr>
        </p:nvSpPr>
        <p:spPr/>
        <p:txBody>
          <a:bodyPr/>
          <a:lstStyle/>
          <a:p>
            <a:r>
              <a:rPr lang="en-US" dirty="0">
                <a:solidFill>
                  <a:prstClr val="white"/>
                </a:solidFill>
              </a:rPr>
              <a:t>Ocean Data Labs 2024</a:t>
            </a: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6661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919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9192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r>
              <a:rPr lang="en-US">
                <a:solidFill>
                  <a:prstClr val="white"/>
                </a:solidFill>
              </a:rPr>
              <a:t>Ocean Data Labs 2019</a:t>
            </a:r>
            <a:endParaRPr lang="en-US" dirty="0">
              <a:solidFill>
                <a:prstClr val="white"/>
              </a:solidFill>
            </a:endParaRP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9372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84735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7C479F-C38B-294B-B7DD-A5EFDF7B39F9}"/>
              </a:ext>
            </a:extLst>
          </p:cNvPr>
          <p:cNvSpPr/>
          <p:nvPr userDrawn="1"/>
        </p:nvSpPr>
        <p:spPr>
          <a:xfrm>
            <a:off x="0" y="6031524"/>
            <a:ext cx="12192000" cy="826476"/>
          </a:xfrm>
          <a:prstGeom prst="rect">
            <a:avLst/>
          </a:prstGeom>
          <a:solidFill>
            <a:srgbClr val="CF10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6AA5682-8FAF-D446-96D9-8D2280C250BA}"/>
              </a:ext>
            </a:extLst>
          </p:cNvPr>
          <p:cNvSpPr>
            <a:spLocks noGrp="1"/>
          </p:cNvSpPr>
          <p:nvPr>
            <p:ph type="title" hasCustomPrompt="1"/>
          </p:nvPr>
        </p:nvSpPr>
        <p:spPr>
          <a:xfrm>
            <a:off x="838199" y="656355"/>
            <a:ext cx="10515600" cy="679986"/>
          </a:xfrm>
          <a:prstGeom prst="rect">
            <a:avLst/>
          </a:prstGeom>
        </p:spPr>
        <p:txBody>
          <a:bodyPr/>
          <a:lstStyle>
            <a:lvl1pPr algn="l">
              <a:defRPr/>
            </a:lvl1pPr>
          </a:lstStyle>
          <a:p>
            <a:r>
              <a:rPr lang="en-US" dirty="0"/>
              <a:t>Click here to edit title style</a:t>
            </a:r>
          </a:p>
        </p:txBody>
      </p:sp>
      <p:sp>
        <p:nvSpPr>
          <p:cNvPr id="5" name="Content Placeholder 2">
            <a:extLst>
              <a:ext uri="{FF2B5EF4-FFF2-40B4-BE49-F238E27FC236}">
                <a16:creationId xmlns:a16="http://schemas.microsoft.com/office/drawing/2014/main" id="{CCB9E212-8D18-D04F-9554-1599D0C7AF55}"/>
              </a:ext>
            </a:extLst>
          </p:cNvPr>
          <p:cNvSpPr>
            <a:spLocks noGrp="1"/>
          </p:cNvSpPr>
          <p:nvPr>
            <p:ph sz="half" idx="1" hasCustomPrompt="1"/>
          </p:nvPr>
        </p:nvSpPr>
        <p:spPr>
          <a:xfrm>
            <a:off x="838200" y="1595690"/>
            <a:ext cx="10515600" cy="4219183"/>
          </a:xfrm>
          <a:prstGeom prst="rect">
            <a:avLst/>
          </a:prstGeom>
        </p:spPr>
        <p:txBody>
          <a:bodyPr/>
          <a:lstStyle>
            <a:lvl1pPr>
              <a:defRPr baseline="0">
                <a:latin typeface="Avenir Medium" panose="02000503020000020003" pitchFamily="2" charset="0"/>
              </a:defRPr>
            </a:lvl1pPr>
            <a:lvl2pPr>
              <a:defRPr baseline="0">
                <a:latin typeface="Avenir Medium" panose="02000503020000020003" pitchFamily="2" charset="0"/>
              </a:defRPr>
            </a:lvl2pPr>
            <a:lvl3pPr>
              <a:defRPr baseline="0">
                <a:latin typeface="Avenir Medium" panose="02000503020000020003" pitchFamily="2" charset="0"/>
              </a:defRPr>
            </a:lvl3pPr>
          </a:lstStyle>
          <a:p>
            <a:pPr lvl="0"/>
            <a:r>
              <a:rPr lang="en-US" dirty="0"/>
              <a:t>Click to edit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876B7780-AE8C-8C47-961F-31FBCD1B52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96438" y="6126262"/>
            <a:ext cx="1698668" cy="637000"/>
          </a:xfrm>
          <a:prstGeom prst="rect">
            <a:avLst/>
          </a:prstGeom>
        </p:spPr>
      </p:pic>
    </p:spTree>
    <p:extLst>
      <p:ext uri="{BB962C8B-B14F-4D97-AF65-F5344CB8AC3E}">
        <p14:creationId xmlns:p14="http://schemas.microsoft.com/office/powerpoint/2010/main" val="83653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r>
              <a:rPr lang="en-US" dirty="0">
                <a:solidFill>
                  <a:prstClr val="white"/>
                </a:solidFill>
              </a:rPr>
              <a:t>Ocean Data Labs 2024</a:t>
            </a: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52358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B3D22A-17E1-4003-A8E7-73F89BACEDBF}"/>
              </a:ext>
            </a:extLst>
          </p:cNvPr>
          <p:cNvPicPr>
            <a:picLocks noChangeAspect="1"/>
          </p:cNvPicPr>
          <p:nvPr userDrawn="1"/>
        </p:nvPicPr>
        <p:blipFill rotWithShape="1">
          <a:blip r:embed="rId2" cstate="hqprint">
            <a:alphaModFix amt="12000"/>
            <a:extLst>
              <a:ext uri="{28A0092B-C50C-407E-A947-70E740481C1C}">
                <a14:useLocalDpi xmlns:a14="http://schemas.microsoft.com/office/drawing/2010/main"/>
              </a:ext>
            </a:extLst>
          </a:blip>
          <a:srcRect t="941" b="55724"/>
          <a:stretch/>
        </p:blipFill>
        <p:spPr>
          <a:xfrm>
            <a:off x="0" y="182880"/>
            <a:ext cx="12192000" cy="5830439"/>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3675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Footer Placeholder 9"/>
          <p:cNvSpPr>
            <a:spLocks noGrp="1"/>
          </p:cNvSpPr>
          <p:nvPr>
            <p:ph type="ftr" sz="quarter" idx="10"/>
          </p:nvPr>
        </p:nvSpPr>
        <p:spPr/>
        <p:txBody>
          <a:bodyPr/>
          <a:lstStyle/>
          <a:p>
            <a:r>
              <a:rPr lang="en-US" dirty="0">
                <a:solidFill>
                  <a:prstClr val="white"/>
                </a:solidFill>
              </a:rPr>
              <a:t>Ocean Data Labs 2024</a:t>
            </a:r>
          </a:p>
        </p:txBody>
      </p:sp>
      <p:sp>
        <p:nvSpPr>
          <p:cNvPr id="11" name="Slide Number Placeholder 10"/>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645619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06071"/>
            <a:ext cx="5181600" cy="4437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06071"/>
            <a:ext cx="5181600" cy="4437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0"/>
          </p:nvPr>
        </p:nvSpPr>
        <p:spPr/>
        <p:txBody>
          <a:bodyPr/>
          <a:lstStyle/>
          <a:p>
            <a:r>
              <a:rPr lang="en-US" dirty="0">
                <a:solidFill>
                  <a:prstClr val="white"/>
                </a:solidFill>
              </a:rPr>
              <a:t>Ocean Data Labs 2024</a:t>
            </a: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40640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060704"/>
          </a:xfrm>
        </p:spPr>
        <p:txBody>
          <a:bodyPr/>
          <a:lstStyle/>
          <a:p>
            <a:r>
              <a:rPr lang="en-US"/>
              <a:t>Click to edit Master title style</a:t>
            </a:r>
          </a:p>
        </p:txBody>
      </p:sp>
      <p:sp>
        <p:nvSpPr>
          <p:cNvPr id="3" name="Text Placeholder 2"/>
          <p:cNvSpPr>
            <a:spLocks noGrp="1"/>
          </p:cNvSpPr>
          <p:nvPr>
            <p:ph type="body" idx="1"/>
          </p:nvPr>
        </p:nvSpPr>
        <p:spPr>
          <a:xfrm>
            <a:off x="839788" y="153324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57158"/>
            <a:ext cx="5157787" cy="35729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53324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57158"/>
            <a:ext cx="5183188" cy="3572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10"/>
          </p:nvPr>
        </p:nvSpPr>
        <p:spPr/>
        <p:txBody>
          <a:bodyPr/>
          <a:lstStyle/>
          <a:p>
            <a:r>
              <a:rPr lang="en-US" dirty="0">
                <a:solidFill>
                  <a:prstClr val="white"/>
                </a:solidFill>
              </a:rPr>
              <a:t>Ocean Data Labs 2024</a:t>
            </a:r>
          </a:p>
        </p:txBody>
      </p:sp>
      <p:sp>
        <p:nvSpPr>
          <p:cNvPr id="14" name="Slide Number Placeholder 13"/>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8228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0"/>
          </p:nvPr>
        </p:nvSpPr>
        <p:spPr/>
        <p:txBody>
          <a:bodyPr/>
          <a:lstStyle/>
          <a:p>
            <a:r>
              <a:rPr lang="en-US" dirty="0">
                <a:solidFill>
                  <a:prstClr val="white"/>
                </a:solidFill>
              </a:rPr>
              <a:t>Ocean Data Labs 2024</a:t>
            </a:r>
          </a:p>
        </p:txBody>
      </p:sp>
      <p:sp>
        <p:nvSpPr>
          <p:cNvPr id="10" name="Slide Number Placeholder 9"/>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2646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lvl1pPr>
              <a:defRPr/>
            </a:lvl1pPr>
          </a:lstStyle>
          <a:p>
            <a:r>
              <a:rPr lang="en-US" dirty="0">
                <a:solidFill>
                  <a:prstClr val="white"/>
                </a:solidFill>
              </a:rPr>
              <a:t>Ocean Data Labs 2024</a:t>
            </a:r>
          </a:p>
        </p:txBody>
      </p:sp>
      <p:sp>
        <p:nvSpPr>
          <p:cNvPr id="9" name="Slide Number Placeholder 8"/>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6526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10"/>
          <p:cNvSpPr>
            <a:spLocks noGrp="1"/>
          </p:cNvSpPr>
          <p:nvPr>
            <p:ph type="ftr" sz="quarter" idx="10"/>
          </p:nvPr>
        </p:nvSpPr>
        <p:spPr/>
        <p:txBody>
          <a:bodyPr/>
          <a:lstStyle/>
          <a:p>
            <a:r>
              <a:rPr lang="en-US" dirty="0">
                <a:solidFill>
                  <a:prstClr val="white"/>
                </a:solidFill>
              </a:rPr>
              <a:t>Ocean Data Labs 2024</a:t>
            </a: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0650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10"/>
          <p:cNvSpPr>
            <a:spLocks noGrp="1"/>
          </p:cNvSpPr>
          <p:nvPr>
            <p:ph type="ftr" sz="quarter" idx="10"/>
          </p:nvPr>
        </p:nvSpPr>
        <p:spPr/>
        <p:txBody>
          <a:bodyPr/>
          <a:lstStyle/>
          <a:p>
            <a:r>
              <a:rPr lang="en-US" dirty="0">
                <a:solidFill>
                  <a:prstClr val="white"/>
                </a:solidFill>
              </a:rPr>
              <a:t>Ocean Data Labs 2024</a:t>
            </a:r>
          </a:p>
        </p:txBody>
      </p:sp>
      <p:sp>
        <p:nvSpPr>
          <p:cNvPr id="12" name="Slide Number Placeholder 11"/>
          <p:cNvSpPr>
            <a:spLocks noGrp="1"/>
          </p:cNvSpPr>
          <p:nvPr>
            <p:ph type="sldNum" sz="quarter" idx="11"/>
          </p:nvPr>
        </p:nvSpPr>
        <p:spPr/>
        <p:txBody>
          <a:bodyPr/>
          <a:lstStyle/>
          <a:p>
            <a:fld id="{5EF5D831-06B2-D543-8946-72CD43B5155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45133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0602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519518"/>
            <a:ext cx="10515600" cy="44375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p:cNvSpPr>
            <a:spLocks noGrp="1"/>
          </p:cNvSpPr>
          <p:nvPr>
            <p:ph type="ftr" sz="quarter" idx="3"/>
          </p:nvPr>
        </p:nvSpPr>
        <p:spPr>
          <a:xfrm>
            <a:off x="1349189" y="6356350"/>
            <a:ext cx="2926976" cy="365125"/>
          </a:xfrm>
          <a:prstGeom prst="rect">
            <a:avLst/>
          </a:prstGeom>
        </p:spPr>
        <p:txBody>
          <a:bodyPr vert="horz" lIns="91440" tIns="45720" rIns="91440" bIns="45720" rtlCol="0" anchor="ctr"/>
          <a:lstStyle>
            <a:lvl1pPr algn="ctr">
              <a:defRPr sz="1200">
                <a:solidFill>
                  <a:schemeClr val="bg1"/>
                </a:solidFill>
              </a:defRPr>
            </a:lvl1pPr>
          </a:lstStyle>
          <a:p>
            <a:r>
              <a:rPr lang="en-US" dirty="0">
                <a:solidFill>
                  <a:prstClr val="white"/>
                </a:solidFill>
              </a:rPr>
              <a:t>Ocean Data Labs 2024</a:t>
            </a:r>
          </a:p>
        </p:txBody>
      </p:sp>
      <p:sp>
        <p:nvSpPr>
          <p:cNvPr id="12" name="Slide Number Placeholder 1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5EF5D831-06B2-D543-8946-72CD43B5155C}"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0" y="0"/>
            <a:ext cx="12192000" cy="83718"/>
          </a:xfrm>
          <a:prstGeom prst="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84138"/>
            <a:ext cx="12192000" cy="83718"/>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273902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1850" y="917882"/>
            <a:ext cx="5290750" cy="4093029"/>
          </a:xfrm>
        </p:spPr>
        <p:txBody>
          <a:bodyPr>
            <a:normAutofit fontScale="85000" lnSpcReduction="20000"/>
          </a:bodyPr>
          <a:lstStyle/>
          <a:p>
            <a:r>
              <a:rPr lang="en-US" sz="5900" dirty="0"/>
              <a:t>Data Labs Design Workshop</a:t>
            </a:r>
          </a:p>
          <a:p>
            <a:r>
              <a:rPr lang="en-US" sz="5900" dirty="0"/>
              <a:t>2025</a:t>
            </a:r>
          </a:p>
          <a:p>
            <a:endParaRPr lang="en-US" sz="5900" dirty="0"/>
          </a:p>
          <a:p>
            <a:r>
              <a:rPr lang="en-US" sz="5900" dirty="0"/>
              <a:t>Grand Hotel </a:t>
            </a:r>
          </a:p>
          <a:p>
            <a:r>
              <a:rPr lang="en-US" sz="5900" dirty="0"/>
              <a:t>Cape May, NJ</a:t>
            </a:r>
          </a:p>
          <a:p>
            <a:endParaRPr lang="en-US" i="1" dirty="0">
              <a:latin typeface="Calibri" charset="0"/>
              <a:ea typeface="Calibri" charset="0"/>
              <a:cs typeface="Calibri" charset="0"/>
            </a:endParaRPr>
          </a:p>
        </p:txBody>
      </p:sp>
      <p:sp>
        <p:nvSpPr>
          <p:cNvPr id="5" name="TextBox 4"/>
          <p:cNvSpPr txBox="1"/>
          <p:nvPr/>
        </p:nvSpPr>
        <p:spPr>
          <a:xfrm>
            <a:off x="7674468" y="5115697"/>
            <a:ext cx="36025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Calibri" charset="0"/>
                <a:cs typeface="Calibri" charset="0"/>
              </a:rPr>
              <a:t>datalab.marine.rutgers.edu</a:t>
            </a:r>
            <a:endParaRPr kumimoji="0" lang="en-US" sz="2400" b="0" i="0" u="none" strike="noStrike" kern="1200" cap="none" spc="0" normalizeH="0" baseline="0" noProof="0" dirty="0">
              <a:ln>
                <a:noFill/>
              </a:ln>
              <a:solidFill>
                <a:prstClr val="white"/>
              </a:solidFill>
              <a:effectLst/>
              <a:uLnTx/>
              <a:uFillTx/>
              <a:latin typeface="Cambria"/>
              <a:ea typeface="+mn-ea"/>
              <a:cs typeface="+mn-cs"/>
            </a:endParaRPr>
          </a:p>
        </p:txBody>
      </p:sp>
      <p:pic>
        <p:nvPicPr>
          <p:cNvPr id="7" name="Picture 6">
            <a:extLst>
              <a:ext uri="{FF2B5EF4-FFF2-40B4-BE49-F238E27FC236}">
                <a16:creationId xmlns:a16="http://schemas.microsoft.com/office/drawing/2014/main" id="{9FFDB4B0-ACA2-DD12-3B47-BE2784E77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862" y="772884"/>
            <a:ext cx="6216288" cy="4093029"/>
          </a:xfrm>
          <a:prstGeom prst="rect">
            <a:avLst/>
          </a:prstGeom>
        </p:spPr>
      </p:pic>
    </p:spTree>
    <p:extLst>
      <p:ext uri="{BB962C8B-B14F-4D97-AF65-F5344CB8AC3E}">
        <p14:creationId xmlns:p14="http://schemas.microsoft.com/office/powerpoint/2010/main" val="112851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23728F-DE9D-DC9D-CC32-DB14026A22A1}"/>
              </a:ext>
            </a:extLst>
          </p:cNvPr>
          <p:cNvSpPr>
            <a:spLocks noGrp="1"/>
          </p:cNvSpPr>
          <p:nvPr>
            <p:ph idx="1"/>
          </p:nvPr>
        </p:nvSpPr>
        <p:spPr>
          <a:xfrm>
            <a:off x="188976" y="458814"/>
            <a:ext cx="11725656" cy="4437529"/>
          </a:xfrm>
        </p:spPr>
        <p:txBody>
          <a:bodyPr>
            <a:normAutofit fontScale="25000" lnSpcReduction="20000"/>
          </a:bodyPr>
          <a:lstStyle/>
          <a:p>
            <a:pPr algn="just" rtl="0">
              <a:buNone/>
            </a:pPr>
            <a:r>
              <a:rPr lang="en-US" sz="8000" b="0" i="0" u="none" strike="noStrike" dirty="0">
                <a:solidFill>
                  <a:srgbClr val="000000"/>
                </a:solidFill>
                <a:effectLst/>
                <a:latin typeface="Calibri" panose="020F0502020204030204" pitchFamily="34" charset="0"/>
              </a:rPr>
              <a:t>12:15 pm 	</a:t>
            </a:r>
            <a:r>
              <a:rPr lang="en-US" sz="8000" b="0" i="1" u="none" strike="noStrike" dirty="0">
                <a:solidFill>
                  <a:srgbClr val="000000"/>
                </a:solidFill>
                <a:effectLst/>
                <a:latin typeface="Calibri" panose="020F0502020204030204" pitchFamily="34" charset="0"/>
              </a:rPr>
              <a:t>Lunch</a:t>
            </a:r>
            <a:endParaRPr lang="en-US" sz="8000" b="0" i="0" u="none" strike="noStrike" dirty="0">
              <a:solidFill>
                <a:srgbClr val="000000"/>
              </a:solidFill>
              <a:effectLst/>
            </a:endParaRPr>
          </a:p>
          <a:p>
            <a:pPr algn="just" rtl="0">
              <a:buNone/>
            </a:pPr>
            <a:endParaRPr lang="en-US" sz="8000" dirty="0">
              <a:solidFill>
                <a:srgbClr val="000000"/>
              </a:solidFill>
              <a:latin typeface="Calibri" panose="020F0502020204030204" pitchFamily="34" charset="0"/>
            </a:endParaRPr>
          </a:p>
          <a:p>
            <a:pPr algn="just" rtl="0">
              <a:buNone/>
            </a:pPr>
            <a:r>
              <a:rPr lang="en-US" sz="8000" b="0" i="0" u="none" strike="noStrike" dirty="0">
                <a:solidFill>
                  <a:srgbClr val="000000"/>
                </a:solidFill>
                <a:effectLst/>
                <a:latin typeface="Calibri" panose="020F0502020204030204" pitchFamily="34" charset="0"/>
              </a:rPr>
              <a:t>1:00 pm 		</a:t>
            </a:r>
            <a:r>
              <a:rPr lang="en-US" sz="8000" b="1" i="0" u="none" strike="noStrike" dirty="0">
                <a:solidFill>
                  <a:srgbClr val="000000"/>
                </a:solidFill>
                <a:effectLst/>
                <a:latin typeface="Calibri" panose="020F0502020204030204" pitchFamily="34" charset="0"/>
              </a:rPr>
              <a:t>Hands-On Activity Development</a:t>
            </a:r>
            <a:r>
              <a:rPr lang="en-US" sz="8000" dirty="0">
                <a:solidFill>
                  <a:srgbClr val="000000"/>
                </a:solidFill>
              </a:rPr>
              <a:t> - </a:t>
            </a:r>
            <a:r>
              <a:rPr lang="en-US" sz="8000" b="0" i="0" u="none" strike="noStrike" dirty="0">
                <a:solidFill>
                  <a:srgbClr val="000000"/>
                </a:solidFill>
                <a:effectLst/>
                <a:latin typeface="Calibri" panose="020F0502020204030204" pitchFamily="34" charset="0"/>
              </a:rPr>
              <a:t>Write up hands-on activities to complement Lab Manual 		chapters.</a:t>
            </a:r>
            <a:endParaRPr lang="en-US" sz="8000" dirty="0">
              <a:solidFill>
                <a:srgbClr val="000000"/>
              </a:solidFill>
            </a:endParaRPr>
          </a:p>
          <a:p>
            <a:pPr algn="just" rtl="0">
              <a:buNone/>
            </a:pPr>
            <a:r>
              <a:rPr lang="en-US" sz="8000" b="0" i="0" u="none" strike="noStrike" dirty="0">
                <a:solidFill>
                  <a:srgbClr val="000000"/>
                </a:solidFill>
                <a:effectLst/>
                <a:latin typeface="Calibri" panose="020F0502020204030204" pitchFamily="34" charset="0"/>
              </a:rPr>
              <a:t>2:00 pm</a:t>
            </a:r>
            <a:r>
              <a:rPr lang="en-US" sz="8000" b="1" i="0" u="none" strike="noStrike" dirty="0">
                <a:solidFill>
                  <a:srgbClr val="000000"/>
                </a:solidFill>
                <a:effectLst/>
                <a:latin typeface="Calibri" panose="020F0502020204030204" pitchFamily="34" charset="0"/>
              </a:rPr>
              <a:t> 		Implementation Planning</a:t>
            </a:r>
            <a:r>
              <a:rPr lang="en-US" sz="8000" dirty="0">
                <a:solidFill>
                  <a:srgbClr val="000000"/>
                </a:solidFill>
              </a:rPr>
              <a:t> - </a:t>
            </a:r>
            <a:r>
              <a:rPr lang="en-US" sz="8000" b="0" i="0" u="none" strike="noStrike" dirty="0">
                <a:solidFill>
                  <a:srgbClr val="000000"/>
                </a:solidFill>
                <a:effectLst/>
                <a:latin typeface="Calibri" panose="020F0502020204030204" pitchFamily="34" charset="0"/>
              </a:rPr>
              <a:t>Work on personal implementation plans to incorporate OOI 			activities into your teaching.</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3:00 pm 		</a:t>
            </a:r>
            <a:r>
              <a:rPr lang="en-US" sz="8000" b="0" i="1" u="none" strike="noStrike" dirty="0">
                <a:solidFill>
                  <a:srgbClr val="000000"/>
                </a:solidFill>
                <a:effectLst/>
                <a:latin typeface="Calibri" panose="020F0502020204030204" pitchFamily="34" charset="0"/>
              </a:rPr>
              <a:t>Break</a:t>
            </a:r>
            <a:endParaRPr lang="en-US" sz="8000" b="0" i="0" u="none" strike="noStrike" dirty="0">
              <a:solidFill>
                <a:srgbClr val="000000"/>
              </a:solidFill>
              <a:effectLst/>
            </a:endParaRPr>
          </a:p>
          <a:p>
            <a:pPr algn="just" rtl="0">
              <a:buNone/>
            </a:pPr>
            <a:endParaRPr lang="en-US" sz="8000" dirty="0">
              <a:solidFill>
                <a:srgbClr val="000000"/>
              </a:solidFill>
              <a:latin typeface="Calibri" panose="020F0502020204030204" pitchFamily="34" charset="0"/>
            </a:endParaRPr>
          </a:p>
          <a:p>
            <a:pPr algn="just" rtl="0">
              <a:buNone/>
            </a:pPr>
            <a:r>
              <a:rPr lang="en-US" sz="8000" b="0" i="0" u="none" strike="noStrike" dirty="0">
                <a:solidFill>
                  <a:srgbClr val="000000"/>
                </a:solidFill>
                <a:effectLst/>
                <a:latin typeface="Calibri" panose="020F0502020204030204" pitchFamily="34" charset="0"/>
              </a:rPr>
              <a:t>3:15 pm 		</a:t>
            </a:r>
            <a:r>
              <a:rPr lang="en-US" sz="8000" b="1" i="0" u="none" strike="noStrike" dirty="0">
                <a:solidFill>
                  <a:srgbClr val="000000"/>
                </a:solidFill>
                <a:effectLst/>
                <a:latin typeface="Calibri" panose="020F0502020204030204" pitchFamily="34" charset="0"/>
              </a:rPr>
              <a:t>Share-A-Thon Presentations</a:t>
            </a:r>
            <a:r>
              <a:rPr lang="en-US" sz="8000" dirty="0">
                <a:solidFill>
                  <a:srgbClr val="000000"/>
                </a:solidFill>
              </a:rPr>
              <a:t> - </a:t>
            </a:r>
            <a:r>
              <a:rPr lang="en-US" sz="8000" b="0" i="0" u="none" strike="noStrike" dirty="0">
                <a:solidFill>
                  <a:srgbClr val="000000"/>
                </a:solidFill>
                <a:effectLst/>
                <a:latin typeface="Calibri" panose="020F0502020204030204" pitchFamily="34" charset="0"/>
              </a:rPr>
              <a:t>Share your reflections and plans and provide feedback to 			others.</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4:30 pm 		</a:t>
            </a:r>
            <a:r>
              <a:rPr lang="en-US" sz="8000" b="1" i="0" u="none" strike="noStrike" dirty="0">
                <a:solidFill>
                  <a:srgbClr val="000000"/>
                </a:solidFill>
                <a:effectLst/>
                <a:latin typeface="Calibri" panose="020F0502020204030204" pitchFamily="34" charset="0"/>
              </a:rPr>
              <a:t>What’s Next?</a:t>
            </a:r>
            <a:r>
              <a:rPr lang="en-US" sz="8000" dirty="0">
                <a:solidFill>
                  <a:srgbClr val="000000"/>
                </a:solidFill>
              </a:rPr>
              <a:t> </a:t>
            </a:r>
            <a:r>
              <a:rPr lang="en-US" sz="8000" b="0" i="0" u="none" strike="noStrike" dirty="0">
                <a:solidFill>
                  <a:srgbClr val="000000"/>
                </a:solidFill>
                <a:effectLst/>
                <a:latin typeface="Calibri" panose="020F0502020204030204" pitchFamily="34" charset="0"/>
              </a:rPr>
              <a:t>Review the many ways we can use OOI in teaching.</a:t>
            </a:r>
            <a:endParaRPr lang="en-US" sz="8000" b="0" i="0" u="none" strike="noStrike" dirty="0">
              <a:solidFill>
                <a:srgbClr val="000000"/>
              </a:solidFill>
              <a:effectLst/>
            </a:endParaRPr>
          </a:p>
          <a:p>
            <a:pPr algn="just" rtl="0">
              <a:buNone/>
            </a:pPr>
            <a:endParaRPr lang="en-US" sz="8000" dirty="0">
              <a:solidFill>
                <a:srgbClr val="000000"/>
              </a:solidFill>
              <a:latin typeface="Calibri" panose="020F0502020204030204" pitchFamily="34" charset="0"/>
            </a:endParaRPr>
          </a:p>
          <a:p>
            <a:pPr algn="just" rtl="0">
              <a:buNone/>
            </a:pPr>
            <a:r>
              <a:rPr lang="en-US" sz="8000" b="0" i="0" u="none" strike="noStrike" dirty="0">
                <a:solidFill>
                  <a:srgbClr val="000000"/>
                </a:solidFill>
                <a:effectLst/>
                <a:latin typeface="Calibri" panose="020F0502020204030204" pitchFamily="34" charset="0"/>
              </a:rPr>
              <a:t>4:45 pm 		</a:t>
            </a:r>
            <a:r>
              <a:rPr lang="en-US" sz="8000" b="1" i="0" u="none" strike="noStrike" dirty="0">
                <a:solidFill>
                  <a:srgbClr val="000000"/>
                </a:solidFill>
                <a:effectLst/>
                <a:latin typeface="Calibri" panose="020F0502020204030204" pitchFamily="34" charset="0"/>
              </a:rPr>
              <a:t>Final Reflection</a:t>
            </a:r>
            <a:r>
              <a:rPr lang="en-US" sz="8000" dirty="0">
                <a:solidFill>
                  <a:srgbClr val="000000"/>
                </a:solidFill>
              </a:rPr>
              <a:t> - </a:t>
            </a:r>
            <a:r>
              <a:rPr lang="en-US" sz="8000" b="0" i="0" u="none" strike="noStrike" dirty="0">
                <a:solidFill>
                  <a:srgbClr val="000000"/>
                </a:solidFill>
                <a:effectLst/>
                <a:latin typeface="Calibri" panose="020F0502020204030204" pitchFamily="34" charset="0"/>
              </a:rPr>
              <a:t>Review and reflect on what we did together.</a:t>
            </a:r>
            <a:r>
              <a:rPr lang="en-US" sz="8000" dirty="0">
                <a:solidFill>
                  <a:srgbClr val="000000"/>
                </a:solidFill>
              </a:rPr>
              <a:t> </a:t>
            </a:r>
            <a:r>
              <a:rPr lang="en-US" sz="8000" b="0" i="0" u="none" strike="noStrike" dirty="0">
                <a:solidFill>
                  <a:srgbClr val="000000"/>
                </a:solidFill>
                <a:effectLst/>
                <a:latin typeface="Calibri" panose="020F0502020204030204" pitchFamily="34" charset="0"/>
              </a:rPr>
              <a:t>Complete Final Survey.</a:t>
            </a:r>
            <a:endParaRPr lang="en-US" sz="8000" b="0" i="0" u="none" strike="noStrike" dirty="0">
              <a:solidFill>
                <a:srgbClr val="000000"/>
              </a:solidFill>
              <a:effectLst/>
            </a:endParaRPr>
          </a:p>
          <a:p>
            <a:pPr algn="just" rtl="0">
              <a:buNone/>
            </a:pPr>
            <a:endParaRPr lang="en-US" sz="8000" dirty="0">
              <a:solidFill>
                <a:srgbClr val="000000"/>
              </a:solidFill>
              <a:latin typeface="Calibri" panose="020F0502020204030204" pitchFamily="34" charset="0"/>
            </a:endParaRPr>
          </a:p>
          <a:p>
            <a:pPr algn="just" rtl="0">
              <a:buNone/>
            </a:pPr>
            <a:r>
              <a:rPr lang="en-US" sz="8000" b="0" i="0" u="none" strike="noStrike" dirty="0">
                <a:solidFill>
                  <a:srgbClr val="000000"/>
                </a:solidFill>
                <a:effectLst/>
                <a:latin typeface="Calibri" panose="020F0502020204030204" pitchFamily="34" charset="0"/>
              </a:rPr>
              <a:t>5:15 pm 		</a:t>
            </a:r>
            <a:r>
              <a:rPr lang="en-US" sz="8000" b="0" i="1" u="none" strike="noStrike" dirty="0">
                <a:solidFill>
                  <a:srgbClr val="000000"/>
                </a:solidFill>
                <a:effectLst/>
                <a:latin typeface="Calibri" panose="020F0502020204030204" pitchFamily="34" charset="0"/>
              </a:rPr>
              <a:t>Break</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6:00 pm 		</a:t>
            </a:r>
            <a:r>
              <a:rPr lang="en-US" sz="8000" b="0" i="1" u="none" strike="noStrike" dirty="0">
                <a:solidFill>
                  <a:srgbClr val="000000"/>
                </a:solidFill>
                <a:effectLst/>
                <a:latin typeface="Calibri" panose="020F0502020204030204" pitchFamily="34" charset="0"/>
              </a:rPr>
              <a:t>Group Farewell Dinner at the Hotel</a:t>
            </a:r>
            <a:endParaRPr lang="en-US" sz="8000" b="0" i="0" u="none" strike="noStrike" dirty="0">
              <a:solidFill>
                <a:srgbClr val="000000"/>
              </a:solidFill>
              <a:effectLst/>
            </a:endParaRPr>
          </a:p>
          <a:p>
            <a:pPr>
              <a:buNone/>
            </a:pPr>
            <a:br>
              <a:rPr lang="en-US" sz="2800" dirty="0"/>
            </a:br>
            <a:br>
              <a:rPr lang="en-US" sz="2800" dirty="0"/>
            </a:br>
            <a:endParaRPr lang="en-US" sz="2800" dirty="0"/>
          </a:p>
          <a:p>
            <a:endParaRPr lang="en-US" dirty="0"/>
          </a:p>
        </p:txBody>
      </p:sp>
      <p:sp>
        <p:nvSpPr>
          <p:cNvPr id="5" name="Slide Number Placeholder 4">
            <a:extLst>
              <a:ext uri="{FF2B5EF4-FFF2-40B4-BE49-F238E27FC236}">
                <a16:creationId xmlns:a16="http://schemas.microsoft.com/office/drawing/2014/main" id="{B24E2FD2-B947-A7D1-2C7A-56421F0A3B48}"/>
              </a:ext>
            </a:extLst>
          </p:cNvPr>
          <p:cNvSpPr>
            <a:spLocks noGrp="1"/>
          </p:cNvSpPr>
          <p:nvPr>
            <p:ph type="sldNum" sz="quarter" idx="11"/>
          </p:nvPr>
        </p:nvSpPr>
        <p:spPr/>
        <p:txBody>
          <a:bodyPr/>
          <a:lstStyle/>
          <a:p>
            <a:fld id="{5EF5D831-06B2-D543-8946-72CD43B5155C}" type="slidenum">
              <a:rPr lang="en-US" smtClean="0">
                <a:solidFill>
                  <a:prstClr val="white"/>
                </a:solidFill>
              </a:rPr>
              <a:pPr/>
              <a:t>10</a:t>
            </a:fld>
            <a:endParaRPr lang="en-US">
              <a:solidFill>
                <a:prstClr val="white"/>
              </a:solidFill>
            </a:endParaRPr>
          </a:p>
        </p:txBody>
      </p:sp>
    </p:spTree>
    <p:extLst>
      <p:ext uri="{BB962C8B-B14F-4D97-AF65-F5344CB8AC3E}">
        <p14:creationId xmlns:p14="http://schemas.microsoft.com/office/powerpoint/2010/main" val="3726857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0DC6-8ABC-0160-2BAC-39782F0AC302}"/>
              </a:ext>
            </a:extLst>
          </p:cNvPr>
          <p:cNvSpPr>
            <a:spLocks noGrp="1"/>
          </p:cNvSpPr>
          <p:nvPr>
            <p:ph type="title"/>
          </p:nvPr>
        </p:nvSpPr>
        <p:spPr>
          <a:xfrm>
            <a:off x="225552" y="590084"/>
            <a:ext cx="11740896" cy="1060262"/>
          </a:xfrm>
        </p:spPr>
        <p:txBody>
          <a:bodyPr>
            <a:noAutofit/>
          </a:bodyPr>
          <a:lstStyle/>
          <a:p>
            <a:r>
              <a:rPr lang="en-US" sz="3600" dirty="0">
                <a:solidFill>
                  <a:schemeClr val="tx2"/>
                </a:solidFill>
                <a:effectLst/>
                <a:latin typeface="Arial" panose="020B0604020202020204" pitchFamily="34" charset="0"/>
              </a:rPr>
              <a:t>Turn and Talk</a:t>
            </a:r>
            <a:br>
              <a:rPr lang="en-US" sz="3600" dirty="0">
                <a:solidFill>
                  <a:schemeClr val="tx2"/>
                </a:solidFill>
                <a:effectLst/>
                <a:latin typeface="Arial" panose="020B0604020202020204" pitchFamily="34" charset="0"/>
              </a:rPr>
            </a:br>
            <a:r>
              <a:rPr lang="en-US" sz="3600" dirty="0">
                <a:solidFill>
                  <a:schemeClr val="tx2"/>
                </a:solidFill>
                <a:effectLst/>
                <a:latin typeface="Arial" panose="020B0604020202020204" pitchFamily="34" charset="0"/>
              </a:rPr>
              <a:t>How might these ideas apply to you as an educator?</a:t>
            </a:r>
            <a:br>
              <a:rPr lang="en-US" sz="3600" dirty="0">
                <a:solidFill>
                  <a:schemeClr val="tx2"/>
                </a:solidFill>
                <a:effectLst/>
                <a:latin typeface="Arial" panose="020B0604020202020204" pitchFamily="34" charset="0"/>
              </a:rPr>
            </a:br>
            <a:endParaRPr lang="en-US" sz="3600" dirty="0">
              <a:solidFill>
                <a:schemeClr val="tx2"/>
              </a:solidFill>
            </a:endParaRPr>
          </a:p>
        </p:txBody>
      </p:sp>
      <p:sp>
        <p:nvSpPr>
          <p:cNvPr id="3" name="Content Placeholder 2">
            <a:extLst>
              <a:ext uri="{FF2B5EF4-FFF2-40B4-BE49-F238E27FC236}">
                <a16:creationId xmlns:a16="http://schemas.microsoft.com/office/drawing/2014/main" id="{B5F02B77-01B8-39C9-CFDD-56AD1681E99F}"/>
              </a:ext>
            </a:extLst>
          </p:cNvPr>
          <p:cNvSpPr>
            <a:spLocks noGrp="1"/>
          </p:cNvSpPr>
          <p:nvPr>
            <p:ph idx="1"/>
          </p:nvPr>
        </p:nvSpPr>
        <p:spPr>
          <a:xfrm>
            <a:off x="664464" y="1650346"/>
            <a:ext cx="9924288" cy="4437529"/>
          </a:xfrm>
        </p:spPr>
        <p:txBody>
          <a:bodyPr>
            <a:normAutofit/>
          </a:bodyPr>
          <a:lstStyle/>
          <a:p>
            <a:pPr>
              <a:buNone/>
            </a:pPr>
            <a:r>
              <a:rPr lang="en-US" dirty="0">
                <a:solidFill>
                  <a:srgbClr val="000000"/>
                </a:solidFill>
                <a:effectLst/>
                <a:latin typeface="Arial" panose="020B0604020202020204" pitchFamily="34" charset="0"/>
              </a:rPr>
              <a:t>•</a:t>
            </a:r>
            <a:r>
              <a:rPr lang="en-US" dirty="0">
                <a:solidFill>
                  <a:srgbClr val="000000"/>
                </a:solidFill>
                <a:effectLst/>
                <a:latin typeface="Helvetica" pitchFamily="2" charset="0"/>
              </a:rPr>
              <a:t> </a:t>
            </a:r>
            <a:r>
              <a:rPr lang="en-US" dirty="0">
                <a:solidFill>
                  <a:srgbClr val="000000"/>
                </a:solidFill>
                <a:effectLst/>
                <a:latin typeface="Arial" panose="020B0604020202020204" pitchFamily="34" charset="0"/>
              </a:rPr>
              <a:t>Learning is </a:t>
            </a:r>
            <a:r>
              <a:rPr lang="en-US" b="1" i="1" dirty="0">
                <a:solidFill>
                  <a:srgbClr val="000000"/>
                </a:solidFill>
                <a:effectLst/>
                <a:latin typeface="Arial" panose="020B0604020202020204" pitchFamily="34" charset="0"/>
              </a:rPr>
              <a:t>an active process</a:t>
            </a:r>
            <a:r>
              <a:rPr lang="en-US" dirty="0">
                <a:solidFill>
                  <a:srgbClr val="000000"/>
                </a:solidFill>
                <a:effectLst/>
                <a:latin typeface="Arial" panose="020B0604020202020204" pitchFamily="34" charset="0"/>
              </a:rPr>
              <a:t> to construct understanding.</a:t>
            </a:r>
          </a:p>
          <a:p>
            <a:pPr>
              <a:buNone/>
            </a:pPr>
            <a:r>
              <a:rPr lang="en-US" dirty="0">
                <a:solidFill>
                  <a:srgbClr val="000000"/>
                </a:solidFill>
                <a:effectLst/>
                <a:latin typeface="Arial" panose="020B0604020202020204" pitchFamily="34" charset="0"/>
              </a:rPr>
              <a:t>•</a:t>
            </a:r>
            <a:r>
              <a:rPr lang="en-US" dirty="0">
                <a:solidFill>
                  <a:srgbClr val="000000"/>
                </a:solidFill>
                <a:effectLst/>
                <a:latin typeface="Helvetica" pitchFamily="2" charset="0"/>
              </a:rPr>
              <a:t> </a:t>
            </a:r>
            <a:r>
              <a:rPr lang="en-US" dirty="0">
                <a:solidFill>
                  <a:srgbClr val="000000"/>
                </a:solidFill>
                <a:effectLst/>
                <a:latin typeface="Arial" panose="020B0604020202020204" pitchFamily="34" charset="0"/>
              </a:rPr>
              <a:t>Learning </a:t>
            </a:r>
            <a:r>
              <a:rPr lang="en-US" b="1" i="1" dirty="0">
                <a:solidFill>
                  <a:srgbClr val="000000"/>
                </a:solidFill>
                <a:effectLst/>
                <a:latin typeface="Arial" panose="020B0604020202020204" pitchFamily="34" charset="0"/>
              </a:rPr>
              <a:t>builds on prior knowledge</a:t>
            </a:r>
            <a:r>
              <a:rPr lang="en-US" dirty="0">
                <a:solidFill>
                  <a:srgbClr val="000000"/>
                </a:solidFill>
                <a:effectLst/>
                <a:latin typeface="Arial" panose="020B0604020202020204" pitchFamily="34" charset="0"/>
              </a:rPr>
              <a:t>.</a:t>
            </a:r>
          </a:p>
          <a:p>
            <a:pPr>
              <a:buNone/>
            </a:pPr>
            <a:r>
              <a:rPr lang="en-US" dirty="0">
                <a:solidFill>
                  <a:srgbClr val="000000"/>
                </a:solidFill>
                <a:effectLst/>
                <a:latin typeface="Arial" panose="020B0604020202020204" pitchFamily="34" charset="0"/>
              </a:rPr>
              <a:t>•</a:t>
            </a:r>
            <a:r>
              <a:rPr lang="en-US" dirty="0">
                <a:solidFill>
                  <a:srgbClr val="000000"/>
                </a:solidFill>
                <a:effectLst/>
                <a:latin typeface="Helvetica" pitchFamily="2" charset="0"/>
              </a:rPr>
              <a:t> </a:t>
            </a:r>
            <a:r>
              <a:rPr lang="en-US" dirty="0">
                <a:solidFill>
                  <a:srgbClr val="000000"/>
                </a:solidFill>
                <a:effectLst/>
                <a:latin typeface="Arial" panose="020B0604020202020204" pitchFamily="34" charset="0"/>
              </a:rPr>
              <a:t>Learning occurs </a:t>
            </a:r>
            <a:r>
              <a:rPr lang="en-US" b="1" i="1" dirty="0">
                <a:solidFill>
                  <a:srgbClr val="000000"/>
                </a:solidFill>
                <a:effectLst/>
                <a:latin typeface="Arial" panose="020B0604020202020204" pitchFamily="34" charset="0"/>
              </a:rPr>
              <a:t>in a</a:t>
            </a:r>
            <a:r>
              <a:rPr lang="en-US" b="1" dirty="0">
                <a:solidFill>
                  <a:srgbClr val="000000"/>
                </a:solidFill>
                <a:effectLst/>
                <a:latin typeface="Arial" panose="020B0604020202020204" pitchFamily="34" charset="0"/>
              </a:rPr>
              <a:t> </a:t>
            </a:r>
            <a:r>
              <a:rPr lang="en-US" b="1" i="1" dirty="0">
                <a:solidFill>
                  <a:srgbClr val="000000"/>
                </a:solidFill>
                <a:effectLst/>
                <a:latin typeface="Arial" panose="020B0604020202020204" pitchFamily="34" charset="0"/>
              </a:rPr>
              <a:t>complex social</a:t>
            </a:r>
            <a:r>
              <a:rPr lang="en-US" dirty="0">
                <a:solidFill>
                  <a:srgbClr val="000000"/>
                </a:solidFill>
                <a:latin typeface="Arial" panose="020B0604020202020204" pitchFamily="34" charset="0"/>
              </a:rPr>
              <a:t> </a:t>
            </a:r>
            <a:r>
              <a:rPr lang="en-US" b="1" i="1" dirty="0">
                <a:solidFill>
                  <a:srgbClr val="000000"/>
                </a:solidFill>
                <a:effectLst/>
                <a:latin typeface="Arial" panose="020B0604020202020204" pitchFamily="34" charset="0"/>
              </a:rPr>
              <a:t>environment</a:t>
            </a:r>
            <a:r>
              <a:rPr lang="en-US" dirty="0">
                <a:solidFill>
                  <a:srgbClr val="000000"/>
                </a:solidFill>
                <a:effectLst/>
                <a:latin typeface="Arial" panose="020B0604020202020204" pitchFamily="34" charset="0"/>
              </a:rPr>
              <a:t> and is a social activity.</a:t>
            </a:r>
          </a:p>
          <a:p>
            <a:pPr>
              <a:buNone/>
            </a:pPr>
            <a:r>
              <a:rPr lang="en-US" dirty="0">
                <a:solidFill>
                  <a:srgbClr val="000000"/>
                </a:solidFill>
                <a:effectLst/>
                <a:latin typeface="Arial" panose="020B0604020202020204" pitchFamily="34" charset="0"/>
              </a:rPr>
              <a:t>•</a:t>
            </a:r>
            <a:r>
              <a:rPr lang="en-US" dirty="0">
                <a:solidFill>
                  <a:srgbClr val="000000"/>
                </a:solidFill>
                <a:effectLst/>
                <a:latin typeface="Helvetica" pitchFamily="2" charset="0"/>
              </a:rPr>
              <a:t> </a:t>
            </a:r>
            <a:r>
              <a:rPr lang="en-US" dirty="0">
                <a:solidFill>
                  <a:srgbClr val="000000"/>
                </a:solidFill>
                <a:effectLst/>
                <a:latin typeface="Arial" panose="020B0604020202020204" pitchFamily="34" charset="0"/>
              </a:rPr>
              <a:t>Learning should be </a:t>
            </a:r>
            <a:r>
              <a:rPr lang="en-US" b="1" i="1" dirty="0">
                <a:solidFill>
                  <a:srgbClr val="000000"/>
                </a:solidFill>
                <a:effectLst/>
                <a:latin typeface="Arial" panose="020B0604020202020204" pitchFamily="34" charset="0"/>
              </a:rPr>
              <a:t>situated in an</a:t>
            </a:r>
            <a:r>
              <a:rPr lang="en-US" dirty="0">
                <a:solidFill>
                  <a:srgbClr val="000000"/>
                </a:solidFill>
                <a:latin typeface="Arial" panose="020B0604020202020204" pitchFamily="34" charset="0"/>
              </a:rPr>
              <a:t> </a:t>
            </a:r>
            <a:r>
              <a:rPr lang="en-US" b="1" i="1" dirty="0">
                <a:solidFill>
                  <a:srgbClr val="000000"/>
                </a:solidFill>
                <a:effectLst/>
                <a:latin typeface="Arial" panose="020B0604020202020204" pitchFamily="34" charset="0"/>
              </a:rPr>
              <a:t>authentic</a:t>
            </a:r>
            <a:r>
              <a:rPr lang="en-US" i="1" dirty="0">
                <a:solidFill>
                  <a:srgbClr val="000000"/>
                </a:solidFill>
                <a:effectLst/>
                <a:latin typeface="Arial" panose="020B0604020202020204" pitchFamily="34" charset="0"/>
              </a:rPr>
              <a:t> </a:t>
            </a:r>
            <a:r>
              <a:rPr lang="en-US" b="1" i="1" dirty="0">
                <a:solidFill>
                  <a:srgbClr val="000000"/>
                </a:solidFill>
                <a:effectLst/>
                <a:latin typeface="Arial" panose="020B0604020202020204" pitchFamily="34" charset="0"/>
              </a:rPr>
              <a:t>context</a:t>
            </a:r>
            <a:r>
              <a:rPr lang="en-US" dirty="0">
                <a:solidFill>
                  <a:srgbClr val="000000"/>
                </a:solidFill>
                <a:effectLst/>
                <a:latin typeface="Arial" panose="020B0604020202020204" pitchFamily="34" charset="0"/>
              </a:rPr>
              <a:t>.</a:t>
            </a:r>
          </a:p>
          <a:p>
            <a:pPr>
              <a:buNone/>
            </a:pPr>
            <a:r>
              <a:rPr lang="en-US" dirty="0">
                <a:solidFill>
                  <a:srgbClr val="000000"/>
                </a:solidFill>
                <a:effectLst/>
                <a:latin typeface="Arial" panose="020B0604020202020204" pitchFamily="34" charset="0"/>
              </a:rPr>
              <a:t>•</a:t>
            </a:r>
            <a:r>
              <a:rPr lang="en-US" dirty="0">
                <a:solidFill>
                  <a:srgbClr val="000000"/>
                </a:solidFill>
                <a:effectLst/>
                <a:latin typeface="Helvetica" pitchFamily="2" charset="0"/>
              </a:rPr>
              <a:t> </a:t>
            </a:r>
            <a:r>
              <a:rPr lang="en-US" dirty="0">
                <a:solidFill>
                  <a:srgbClr val="000000"/>
                </a:solidFill>
                <a:effectLst/>
                <a:latin typeface="Arial" panose="020B0604020202020204" pitchFamily="34" charset="0"/>
              </a:rPr>
              <a:t>Learning is affected by </a:t>
            </a:r>
            <a:r>
              <a:rPr lang="en-US" b="1" i="1" dirty="0">
                <a:solidFill>
                  <a:srgbClr val="000000"/>
                </a:solidFill>
                <a:effectLst/>
                <a:latin typeface="Arial" panose="020B0604020202020204" pitchFamily="34" charset="0"/>
              </a:rPr>
              <a:t>motivation and</a:t>
            </a:r>
            <a:r>
              <a:rPr lang="en-US" dirty="0">
                <a:solidFill>
                  <a:srgbClr val="000000"/>
                </a:solidFill>
                <a:latin typeface="Arial" panose="020B0604020202020204" pitchFamily="34" charset="0"/>
              </a:rPr>
              <a:t> </a:t>
            </a:r>
            <a:r>
              <a:rPr lang="en-US" b="1" i="1" dirty="0">
                <a:solidFill>
                  <a:srgbClr val="000000"/>
                </a:solidFill>
                <a:effectLst/>
                <a:latin typeface="Arial" panose="020B0604020202020204" pitchFamily="34" charset="0"/>
              </a:rPr>
              <a:t>cognitive engagement</a:t>
            </a:r>
            <a:r>
              <a:rPr lang="en-US" dirty="0">
                <a:solidFill>
                  <a:srgbClr val="000000"/>
                </a:solidFill>
                <a:effectLst/>
                <a:latin typeface="Arial" panose="020B0604020202020204" pitchFamily="34" charset="0"/>
              </a:rPr>
              <a:t>.</a:t>
            </a:r>
          </a:p>
          <a:p>
            <a:endParaRPr lang="en-US" dirty="0"/>
          </a:p>
        </p:txBody>
      </p:sp>
      <p:sp>
        <p:nvSpPr>
          <p:cNvPr id="5" name="Slide Number Placeholder 4">
            <a:extLst>
              <a:ext uri="{FF2B5EF4-FFF2-40B4-BE49-F238E27FC236}">
                <a16:creationId xmlns:a16="http://schemas.microsoft.com/office/drawing/2014/main" id="{74223456-CF0D-4E04-C012-87F0E820D1A5}"/>
              </a:ext>
            </a:extLst>
          </p:cNvPr>
          <p:cNvSpPr>
            <a:spLocks noGrp="1"/>
          </p:cNvSpPr>
          <p:nvPr>
            <p:ph type="sldNum" sz="quarter" idx="11"/>
          </p:nvPr>
        </p:nvSpPr>
        <p:spPr/>
        <p:txBody>
          <a:bodyPr/>
          <a:lstStyle/>
          <a:p>
            <a:fld id="{5EF5D831-06B2-D543-8946-72CD43B5155C}" type="slidenum">
              <a:rPr lang="en-US" smtClean="0">
                <a:solidFill>
                  <a:prstClr val="white"/>
                </a:solidFill>
              </a:rPr>
              <a:pPr/>
              <a:t>11</a:t>
            </a:fld>
            <a:endParaRPr lang="en-US">
              <a:solidFill>
                <a:prstClr val="white"/>
              </a:solidFill>
            </a:endParaRPr>
          </a:p>
        </p:txBody>
      </p:sp>
    </p:spTree>
    <p:extLst>
      <p:ext uri="{BB962C8B-B14F-4D97-AF65-F5344CB8AC3E}">
        <p14:creationId xmlns:p14="http://schemas.microsoft.com/office/powerpoint/2010/main" val="757321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4385-6475-719E-8DB1-8EE2456683A7}"/>
              </a:ext>
            </a:extLst>
          </p:cNvPr>
          <p:cNvSpPr>
            <a:spLocks noGrp="1"/>
          </p:cNvSpPr>
          <p:nvPr>
            <p:ph type="title"/>
          </p:nvPr>
        </p:nvSpPr>
        <p:spPr>
          <a:xfrm>
            <a:off x="838200" y="365126"/>
            <a:ext cx="10515600" cy="1060262"/>
          </a:xfrm>
        </p:spPr>
        <p:txBody>
          <a:bodyPr anchor="ctr">
            <a:normAutofit/>
          </a:bodyPr>
          <a:lstStyle/>
          <a:p>
            <a:r>
              <a:rPr lang="en-US" dirty="0"/>
              <a:t>Introducing Dr. Paul </a:t>
            </a:r>
            <a:r>
              <a:rPr lang="en-US" dirty="0" err="1"/>
              <a:t>Jivoff</a:t>
            </a:r>
            <a:endParaRPr lang="en-US" dirty="0"/>
          </a:p>
        </p:txBody>
      </p:sp>
      <p:sp>
        <p:nvSpPr>
          <p:cNvPr id="1031" name="Content Placeholder 2">
            <a:extLst>
              <a:ext uri="{FF2B5EF4-FFF2-40B4-BE49-F238E27FC236}">
                <a16:creationId xmlns:a16="http://schemas.microsoft.com/office/drawing/2014/main" id="{77C2592D-2145-879C-74A8-2A41C9674D2F}"/>
              </a:ext>
            </a:extLst>
          </p:cNvPr>
          <p:cNvSpPr>
            <a:spLocks noGrp="1"/>
          </p:cNvSpPr>
          <p:nvPr>
            <p:ph sz="half" idx="1"/>
          </p:nvPr>
        </p:nvSpPr>
        <p:spPr>
          <a:xfrm>
            <a:off x="664464" y="1425388"/>
            <a:ext cx="5181600" cy="4437529"/>
          </a:xfrm>
        </p:spPr>
        <p:txBody>
          <a:bodyPr>
            <a:normAutofit fontScale="77500" lnSpcReduction="20000"/>
          </a:bodyPr>
          <a:lstStyle/>
          <a:p>
            <a:pPr algn="l">
              <a:lnSpc>
                <a:spcPts val="1950"/>
              </a:lnSpc>
              <a:spcBef>
                <a:spcPts val="2250"/>
              </a:spcBef>
              <a:buNone/>
            </a:pPr>
            <a:br>
              <a:rPr lang="en-US" dirty="0"/>
            </a:br>
            <a:r>
              <a:rPr lang="en-US" sz="2400" dirty="0"/>
              <a:t>Behavioral Ecology, Animal Behavior, Marine Biology</a:t>
            </a:r>
            <a:br>
              <a:rPr lang="en-US" sz="2400" dirty="0"/>
            </a:br>
            <a:endParaRPr lang="en-US" sz="2400" dirty="0"/>
          </a:p>
          <a:p>
            <a:pPr algn="l">
              <a:lnSpc>
                <a:spcPts val="1950"/>
              </a:lnSpc>
              <a:spcBef>
                <a:spcPts val="2250"/>
              </a:spcBef>
              <a:buNone/>
            </a:pPr>
            <a:r>
              <a:rPr lang="en-US" sz="2400" dirty="0"/>
              <a:t>	Paul is interested in the influence of sexual competition on courtship and mating behavior, particularly in the blue crab, Callinectes sapidus. He is also interested in the potential impacts of fishing on blue crab reproduction. Currently, he  assesses the population structure (e.g., abundance, size distribution, sex ratio) and various measures of reproductive potential (e.g., sperm stores of both sexes, brood production and fecundity of females) of adult blue crabs in Barnegat Bay.</a:t>
            </a:r>
          </a:p>
        </p:txBody>
      </p:sp>
      <p:pic>
        <p:nvPicPr>
          <p:cNvPr id="1026" name="Picture 2" descr="Paul Jivoff">
            <a:extLst>
              <a:ext uri="{FF2B5EF4-FFF2-40B4-BE49-F238E27FC236}">
                <a16:creationId xmlns:a16="http://schemas.microsoft.com/office/drawing/2014/main" id="{E629F418-EBCA-FB31-BC4E-4FBF6A46A27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3775"/>
          <a:stretch/>
        </p:blipFill>
        <p:spPr bwMode="auto">
          <a:xfrm>
            <a:off x="6172200" y="1425387"/>
            <a:ext cx="5181600" cy="4437529"/>
          </a:xfrm>
          <a:prstGeom prst="rect">
            <a:avLst/>
          </a:prstGeom>
          <a:solidFill>
            <a:srgbClr val="FFFFFF"/>
          </a:solidFill>
        </p:spPr>
      </p:pic>
      <p:sp>
        <p:nvSpPr>
          <p:cNvPr id="4" name="Footer Placeholder 3">
            <a:extLst>
              <a:ext uri="{FF2B5EF4-FFF2-40B4-BE49-F238E27FC236}">
                <a16:creationId xmlns:a16="http://schemas.microsoft.com/office/drawing/2014/main" id="{377B5013-4B92-BAEC-DDF7-1CFE6F872CBF}"/>
              </a:ext>
            </a:extLst>
          </p:cNvPr>
          <p:cNvSpPr>
            <a:spLocks noGrp="1"/>
          </p:cNvSpPr>
          <p:nvPr>
            <p:ph type="ftr" sz="quarter" idx="10"/>
          </p:nvPr>
        </p:nvSpPr>
        <p:spPr>
          <a:xfrm>
            <a:off x="1349189" y="6356350"/>
            <a:ext cx="2926976" cy="365125"/>
          </a:xfrm>
        </p:spPr>
        <p:txBody>
          <a:bodyPr anchor="ctr">
            <a:normAutofit/>
          </a:bodyPr>
          <a:lstStyle/>
          <a:p>
            <a:pPr>
              <a:spcAft>
                <a:spcPts val="600"/>
              </a:spcAft>
            </a:pPr>
            <a:r>
              <a:rPr lang="en-US">
                <a:solidFill>
                  <a:prstClr val="white"/>
                </a:solidFill>
              </a:rPr>
              <a:t>Ocean Data Labs 2024</a:t>
            </a:r>
          </a:p>
        </p:txBody>
      </p:sp>
      <p:sp>
        <p:nvSpPr>
          <p:cNvPr id="5" name="Slide Number Placeholder 4">
            <a:extLst>
              <a:ext uri="{FF2B5EF4-FFF2-40B4-BE49-F238E27FC236}">
                <a16:creationId xmlns:a16="http://schemas.microsoft.com/office/drawing/2014/main" id="{63E2B7AF-44F4-3716-0C26-D4070AB60F82}"/>
              </a:ext>
            </a:extLst>
          </p:cNvPr>
          <p:cNvSpPr>
            <a:spLocks noGrp="1"/>
          </p:cNvSpPr>
          <p:nvPr>
            <p:ph type="sldNum" sz="quarter" idx="11"/>
          </p:nvPr>
        </p:nvSpPr>
        <p:spPr>
          <a:xfrm>
            <a:off x="8610600" y="6356350"/>
            <a:ext cx="2743200" cy="365125"/>
          </a:xfrm>
        </p:spPr>
        <p:txBody>
          <a:bodyPr anchor="ctr">
            <a:normAutofit/>
          </a:bodyPr>
          <a:lstStyle/>
          <a:p>
            <a:pPr>
              <a:spcAft>
                <a:spcPts val="600"/>
              </a:spcAft>
            </a:pPr>
            <a:fld id="{5EF5D831-06B2-D543-8946-72CD43B5155C}" type="slidenum">
              <a:rPr lang="en-US" smtClean="0">
                <a:solidFill>
                  <a:prstClr val="white"/>
                </a:solidFill>
              </a:rPr>
              <a:pPr>
                <a:spcAft>
                  <a:spcPts val="600"/>
                </a:spcAft>
              </a:pPr>
              <a:t>12</a:t>
            </a:fld>
            <a:endParaRPr lang="en-US">
              <a:solidFill>
                <a:prstClr val="white"/>
              </a:solidFill>
            </a:endParaRPr>
          </a:p>
        </p:txBody>
      </p:sp>
    </p:spTree>
    <p:extLst>
      <p:ext uri="{BB962C8B-B14F-4D97-AF65-F5344CB8AC3E}">
        <p14:creationId xmlns:p14="http://schemas.microsoft.com/office/powerpoint/2010/main" val="27960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9E4A7D-5EAD-4DD3-A705-528210A5285C}"/>
              </a:ext>
            </a:extLst>
          </p:cNvPr>
          <p:cNvSpPr txBox="1">
            <a:spLocks noChangeArrowheads="1"/>
          </p:cNvSpPr>
          <p:nvPr/>
        </p:nvSpPr>
        <p:spPr bwMode="auto">
          <a:xfrm>
            <a:off x="3151449" y="498711"/>
            <a:ext cx="5820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Times New Roman" panose="02020603050405020304" pitchFamily="18" charset="0"/>
              </a:rPr>
              <a:t>Controlling features of Marine Environments</a:t>
            </a:r>
          </a:p>
        </p:txBody>
      </p:sp>
      <p:grpSp>
        <p:nvGrpSpPr>
          <p:cNvPr id="3" name="Group 2">
            <a:extLst>
              <a:ext uri="{FF2B5EF4-FFF2-40B4-BE49-F238E27FC236}">
                <a16:creationId xmlns:a16="http://schemas.microsoft.com/office/drawing/2014/main" id="{E2725DE5-CE9D-41F6-BF21-63543278F2A5}"/>
              </a:ext>
            </a:extLst>
          </p:cNvPr>
          <p:cNvGrpSpPr/>
          <p:nvPr/>
        </p:nvGrpSpPr>
        <p:grpSpPr>
          <a:xfrm>
            <a:off x="270987" y="619240"/>
            <a:ext cx="5950640" cy="2809759"/>
            <a:chOff x="2229533" y="1001009"/>
            <a:chExt cx="6543766" cy="2809759"/>
          </a:xfrm>
        </p:grpSpPr>
        <p:sp>
          <p:nvSpPr>
            <p:cNvPr id="4" name="Freeform: Shape 3">
              <a:extLst>
                <a:ext uri="{FF2B5EF4-FFF2-40B4-BE49-F238E27FC236}">
                  <a16:creationId xmlns:a16="http://schemas.microsoft.com/office/drawing/2014/main" id="{564F462C-253B-4859-B30C-E24D6D6BF442}"/>
                </a:ext>
              </a:extLst>
            </p:cNvPr>
            <p:cNvSpPr/>
            <p:nvPr/>
          </p:nvSpPr>
          <p:spPr>
            <a:xfrm>
              <a:off x="2381534" y="1985749"/>
              <a:ext cx="6391765" cy="1825019"/>
            </a:xfrm>
            <a:custGeom>
              <a:avLst/>
              <a:gdLst>
                <a:gd name="connsiteX0" fmla="*/ 0 w 5850925"/>
                <a:gd name="connsiteY0" fmla="*/ 12484 h 1790566"/>
                <a:gd name="connsiteX1" fmla="*/ 834081 w 5850925"/>
                <a:gd name="connsiteY1" fmla="*/ 12484 h 1790566"/>
                <a:gd name="connsiteX2" fmla="*/ 1334530 w 5850925"/>
                <a:gd name="connsiteY2" fmla="*/ 142230 h 1790566"/>
                <a:gd name="connsiteX3" fmla="*/ 1797908 w 5850925"/>
                <a:gd name="connsiteY3" fmla="*/ 469684 h 1790566"/>
                <a:gd name="connsiteX4" fmla="*/ 2304535 w 5850925"/>
                <a:gd name="connsiteY4" fmla="*/ 599430 h 1790566"/>
                <a:gd name="connsiteX5" fmla="*/ 2761735 w 5850925"/>
                <a:gd name="connsiteY5" fmla="*/ 611787 h 1790566"/>
                <a:gd name="connsiteX6" fmla="*/ 3280719 w 5850925"/>
                <a:gd name="connsiteY6" fmla="*/ 698284 h 1790566"/>
                <a:gd name="connsiteX7" fmla="*/ 3793525 w 5850925"/>
                <a:gd name="connsiteY7" fmla="*/ 1303765 h 1790566"/>
                <a:gd name="connsiteX8" fmla="*/ 4399006 w 5850925"/>
                <a:gd name="connsiteY8" fmla="*/ 1748608 h 1790566"/>
                <a:gd name="connsiteX9" fmla="*/ 5591433 w 5850925"/>
                <a:gd name="connsiteY9" fmla="*/ 1773322 h 1790566"/>
                <a:gd name="connsiteX10" fmla="*/ 5850925 w 5850925"/>
                <a:gd name="connsiteY10" fmla="*/ 1760965 h 179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0925" h="1790566">
                  <a:moveTo>
                    <a:pt x="0" y="12484"/>
                  </a:moveTo>
                  <a:cubicBezTo>
                    <a:pt x="305829" y="1672"/>
                    <a:pt x="611659" y="-9140"/>
                    <a:pt x="834081" y="12484"/>
                  </a:cubicBezTo>
                  <a:cubicBezTo>
                    <a:pt x="1056503" y="34108"/>
                    <a:pt x="1173892" y="66030"/>
                    <a:pt x="1334530" y="142230"/>
                  </a:cubicBezTo>
                  <a:cubicBezTo>
                    <a:pt x="1495168" y="218430"/>
                    <a:pt x="1636240" y="393484"/>
                    <a:pt x="1797908" y="469684"/>
                  </a:cubicBezTo>
                  <a:cubicBezTo>
                    <a:pt x="1959576" y="545884"/>
                    <a:pt x="2143897" y="575746"/>
                    <a:pt x="2304535" y="599430"/>
                  </a:cubicBezTo>
                  <a:cubicBezTo>
                    <a:pt x="2465173" y="623114"/>
                    <a:pt x="2599038" y="595311"/>
                    <a:pt x="2761735" y="611787"/>
                  </a:cubicBezTo>
                  <a:cubicBezTo>
                    <a:pt x="2924432" y="628263"/>
                    <a:pt x="3108754" y="582954"/>
                    <a:pt x="3280719" y="698284"/>
                  </a:cubicBezTo>
                  <a:cubicBezTo>
                    <a:pt x="3452684" y="813614"/>
                    <a:pt x="3607144" y="1128711"/>
                    <a:pt x="3793525" y="1303765"/>
                  </a:cubicBezTo>
                  <a:cubicBezTo>
                    <a:pt x="3979906" y="1478819"/>
                    <a:pt x="4099355" y="1670349"/>
                    <a:pt x="4399006" y="1748608"/>
                  </a:cubicBezTo>
                  <a:cubicBezTo>
                    <a:pt x="4698657" y="1826867"/>
                    <a:pt x="5349447" y="1771263"/>
                    <a:pt x="5591433" y="1773322"/>
                  </a:cubicBezTo>
                  <a:cubicBezTo>
                    <a:pt x="5833419" y="1775381"/>
                    <a:pt x="5842172" y="1768173"/>
                    <a:pt x="5850925" y="1760965"/>
                  </a:cubicBezTo>
                </a:path>
              </a:pathLst>
            </a:cu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5DC4BA4-5414-4BD3-9C67-47A8EDF5E574}"/>
                </a:ext>
              </a:extLst>
            </p:cNvPr>
            <p:cNvPicPr>
              <a:picLocks noChangeAspect="1"/>
            </p:cNvPicPr>
            <p:nvPr/>
          </p:nvPicPr>
          <p:blipFill rotWithShape="1">
            <a:blip r:embed="rId2"/>
            <a:srcRect l="62286" t="60995" r="2981" b="4776"/>
            <a:stretch/>
          </p:blipFill>
          <p:spPr>
            <a:xfrm>
              <a:off x="2229533" y="1001009"/>
              <a:ext cx="923103" cy="971094"/>
            </a:xfrm>
            <a:prstGeom prst="rect">
              <a:avLst/>
            </a:prstGeom>
          </p:spPr>
        </p:pic>
        <p:sp>
          <p:nvSpPr>
            <p:cNvPr id="6" name="Freeform: Shape 5">
              <a:extLst>
                <a:ext uri="{FF2B5EF4-FFF2-40B4-BE49-F238E27FC236}">
                  <a16:creationId xmlns:a16="http://schemas.microsoft.com/office/drawing/2014/main" id="{138FDF0F-0587-487C-A9BA-3F7AD1EBBF5E}"/>
                </a:ext>
              </a:extLst>
            </p:cNvPr>
            <p:cNvSpPr/>
            <p:nvPr/>
          </p:nvSpPr>
          <p:spPr>
            <a:xfrm>
              <a:off x="2838733" y="1876567"/>
              <a:ext cx="5841241" cy="238836"/>
            </a:xfrm>
            <a:custGeom>
              <a:avLst/>
              <a:gdLst>
                <a:gd name="connsiteX0" fmla="*/ 0 w 5841241"/>
                <a:gd name="connsiteY0" fmla="*/ 102358 h 238836"/>
                <a:gd name="connsiteX1" fmla="*/ 0 w 5841241"/>
                <a:gd name="connsiteY1" fmla="*/ 102358 h 238836"/>
                <a:gd name="connsiteX2" fmla="*/ 68238 w 5841241"/>
                <a:gd name="connsiteY2" fmla="*/ 95534 h 238836"/>
                <a:gd name="connsiteX3" fmla="*/ 88710 w 5841241"/>
                <a:gd name="connsiteY3" fmla="*/ 88710 h 238836"/>
                <a:gd name="connsiteX4" fmla="*/ 150125 w 5841241"/>
                <a:gd name="connsiteY4" fmla="*/ 54591 h 238836"/>
                <a:gd name="connsiteX5" fmla="*/ 163773 w 5841241"/>
                <a:gd name="connsiteY5" fmla="*/ 34119 h 238836"/>
                <a:gd name="connsiteX6" fmla="*/ 184244 w 5841241"/>
                <a:gd name="connsiteY6" fmla="*/ 20472 h 238836"/>
                <a:gd name="connsiteX7" fmla="*/ 191068 w 5841241"/>
                <a:gd name="connsiteY7" fmla="*/ 0 h 238836"/>
                <a:gd name="connsiteX8" fmla="*/ 259307 w 5841241"/>
                <a:gd name="connsiteY8" fmla="*/ 68239 h 238836"/>
                <a:gd name="connsiteX9" fmla="*/ 313898 w 5841241"/>
                <a:gd name="connsiteY9" fmla="*/ 95534 h 238836"/>
                <a:gd name="connsiteX10" fmla="*/ 388961 w 5841241"/>
                <a:gd name="connsiteY10" fmla="*/ 88710 h 238836"/>
                <a:gd name="connsiteX11" fmla="*/ 429904 w 5841241"/>
                <a:gd name="connsiteY11" fmla="*/ 81886 h 238836"/>
                <a:gd name="connsiteX12" fmla="*/ 470847 w 5841241"/>
                <a:gd name="connsiteY12" fmla="*/ 54591 h 238836"/>
                <a:gd name="connsiteX13" fmla="*/ 491319 w 5841241"/>
                <a:gd name="connsiteY13" fmla="*/ 81886 h 238836"/>
                <a:gd name="connsiteX14" fmla="*/ 532262 w 5841241"/>
                <a:gd name="connsiteY14" fmla="*/ 136478 h 238836"/>
                <a:gd name="connsiteX15" fmla="*/ 559558 w 5841241"/>
                <a:gd name="connsiteY15" fmla="*/ 143301 h 238836"/>
                <a:gd name="connsiteX16" fmla="*/ 614149 w 5841241"/>
                <a:gd name="connsiteY16" fmla="*/ 136478 h 238836"/>
                <a:gd name="connsiteX17" fmla="*/ 682388 w 5841241"/>
                <a:gd name="connsiteY17" fmla="*/ 109182 h 238836"/>
                <a:gd name="connsiteX18" fmla="*/ 709683 w 5841241"/>
                <a:gd name="connsiteY18" fmla="*/ 102358 h 238836"/>
                <a:gd name="connsiteX19" fmla="*/ 777922 w 5841241"/>
                <a:gd name="connsiteY19" fmla="*/ 88710 h 238836"/>
                <a:gd name="connsiteX20" fmla="*/ 812041 w 5841241"/>
                <a:gd name="connsiteY20" fmla="*/ 122830 h 238836"/>
                <a:gd name="connsiteX21" fmla="*/ 852985 w 5841241"/>
                <a:gd name="connsiteY21" fmla="*/ 136478 h 238836"/>
                <a:gd name="connsiteX22" fmla="*/ 989462 w 5841241"/>
                <a:gd name="connsiteY22" fmla="*/ 116006 h 238836"/>
                <a:gd name="connsiteX23" fmla="*/ 1016758 w 5841241"/>
                <a:gd name="connsiteY23" fmla="*/ 95534 h 238836"/>
                <a:gd name="connsiteX24" fmla="*/ 1057701 w 5841241"/>
                <a:gd name="connsiteY24" fmla="*/ 68239 h 238836"/>
                <a:gd name="connsiteX25" fmla="*/ 1091821 w 5841241"/>
                <a:gd name="connsiteY25" fmla="*/ 88710 h 238836"/>
                <a:gd name="connsiteX26" fmla="*/ 1119116 w 5841241"/>
                <a:gd name="connsiteY26" fmla="*/ 102358 h 238836"/>
                <a:gd name="connsiteX27" fmla="*/ 1160059 w 5841241"/>
                <a:gd name="connsiteY27" fmla="*/ 129654 h 238836"/>
                <a:gd name="connsiteX28" fmla="*/ 1201003 w 5841241"/>
                <a:gd name="connsiteY28" fmla="*/ 136478 h 238836"/>
                <a:gd name="connsiteX29" fmla="*/ 1255594 w 5841241"/>
                <a:gd name="connsiteY29" fmla="*/ 129654 h 238836"/>
                <a:gd name="connsiteX30" fmla="*/ 1296537 w 5841241"/>
                <a:gd name="connsiteY30" fmla="*/ 116006 h 238836"/>
                <a:gd name="connsiteX31" fmla="*/ 1357952 w 5841241"/>
                <a:gd name="connsiteY31" fmla="*/ 102358 h 238836"/>
                <a:gd name="connsiteX32" fmla="*/ 1419367 w 5841241"/>
                <a:gd name="connsiteY32" fmla="*/ 68239 h 238836"/>
                <a:gd name="connsiteX33" fmla="*/ 1494430 w 5841241"/>
                <a:gd name="connsiteY33" fmla="*/ 116006 h 238836"/>
                <a:gd name="connsiteX34" fmla="*/ 1549021 w 5841241"/>
                <a:gd name="connsiteY34" fmla="*/ 143301 h 238836"/>
                <a:gd name="connsiteX35" fmla="*/ 1603612 w 5841241"/>
                <a:gd name="connsiteY35" fmla="*/ 163773 h 238836"/>
                <a:gd name="connsiteX36" fmla="*/ 1644555 w 5841241"/>
                <a:gd name="connsiteY36" fmla="*/ 156949 h 238836"/>
                <a:gd name="connsiteX37" fmla="*/ 1685498 w 5841241"/>
                <a:gd name="connsiteY37" fmla="*/ 116006 h 238836"/>
                <a:gd name="connsiteX38" fmla="*/ 1705970 w 5841241"/>
                <a:gd name="connsiteY38" fmla="*/ 102358 h 238836"/>
                <a:gd name="connsiteX39" fmla="*/ 1753737 w 5841241"/>
                <a:gd name="connsiteY39" fmla="*/ 68239 h 238836"/>
                <a:gd name="connsiteX40" fmla="*/ 1801504 w 5841241"/>
                <a:gd name="connsiteY40" fmla="*/ 88710 h 238836"/>
                <a:gd name="connsiteX41" fmla="*/ 1876567 w 5841241"/>
                <a:gd name="connsiteY41" fmla="*/ 136478 h 238836"/>
                <a:gd name="connsiteX42" fmla="*/ 1985749 w 5841241"/>
                <a:gd name="connsiteY42" fmla="*/ 170597 h 238836"/>
                <a:gd name="connsiteX43" fmla="*/ 2088107 w 5841241"/>
                <a:gd name="connsiteY43" fmla="*/ 163773 h 238836"/>
                <a:gd name="connsiteX44" fmla="*/ 2129050 w 5841241"/>
                <a:gd name="connsiteY44" fmla="*/ 136478 h 238836"/>
                <a:gd name="connsiteX45" fmla="*/ 2149522 w 5841241"/>
                <a:gd name="connsiteY45" fmla="*/ 122830 h 238836"/>
                <a:gd name="connsiteX46" fmla="*/ 2183641 w 5841241"/>
                <a:gd name="connsiteY46" fmla="*/ 95534 h 238836"/>
                <a:gd name="connsiteX47" fmla="*/ 2231409 w 5841241"/>
                <a:gd name="connsiteY47" fmla="*/ 122830 h 238836"/>
                <a:gd name="connsiteX48" fmla="*/ 2258704 w 5841241"/>
                <a:gd name="connsiteY48" fmla="*/ 136478 h 238836"/>
                <a:gd name="connsiteX49" fmla="*/ 2326943 w 5841241"/>
                <a:gd name="connsiteY49" fmla="*/ 156949 h 238836"/>
                <a:gd name="connsiteX50" fmla="*/ 2436125 w 5841241"/>
                <a:gd name="connsiteY50" fmla="*/ 191069 h 238836"/>
                <a:gd name="connsiteX51" fmla="*/ 2497540 w 5841241"/>
                <a:gd name="connsiteY51" fmla="*/ 170597 h 238836"/>
                <a:gd name="connsiteX52" fmla="*/ 2524836 w 5841241"/>
                <a:gd name="connsiteY52" fmla="*/ 156949 h 238836"/>
                <a:gd name="connsiteX53" fmla="*/ 2552131 w 5841241"/>
                <a:gd name="connsiteY53" fmla="*/ 129654 h 238836"/>
                <a:gd name="connsiteX54" fmla="*/ 2593074 w 5841241"/>
                <a:gd name="connsiteY54" fmla="*/ 102358 h 238836"/>
                <a:gd name="connsiteX55" fmla="*/ 2606722 w 5841241"/>
                <a:gd name="connsiteY55" fmla="*/ 81886 h 238836"/>
                <a:gd name="connsiteX56" fmla="*/ 2627194 w 5841241"/>
                <a:gd name="connsiteY56" fmla="*/ 68239 h 238836"/>
                <a:gd name="connsiteX57" fmla="*/ 2647665 w 5841241"/>
                <a:gd name="connsiteY57" fmla="*/ 75063 h 238836"/>
                <a:gd name="connsiteX58" fmla="*/ 2729552 w 5841241"/>
                <a:gd name="connsiteY58" fmla="*/ 122830 h 238836"/>
                <a:gd name="connsiteX59" fmla="*/ 2818262 w 5841241"/>
                <a:gd name="connsiteY59" fmla="*/ 143301 h 238836"/>
                <a:gd name="connsiteX60" fmla="*/ 2879677 w 5841241"/>
                <a:gd name="connsiteY60" fmla="*/ 129654 h 238836"/>
                <a:gd name="connsiteX61" fmla="*/ 2995683 w 5841241"/>
                <a:gd name="connsiteY61" fmla="*/ 102358 h 238836"/>
                <a:gd name="connsiteX62" fmla="*/ 3043450 w 5841241"/>
                <a:gd name="connsiteY62" fmla="*/ 95534 h 238836"/>
                <a:gd name="connsiteX63" fmla="*/ 3104865 w 5841241"/>
                <a:gd name="connsiteY63" fmla="*/ 136478 h 238836"/>
                <a:gd name="connsiteX64" fmla="*/ 3193576 w 5841241"/>
                <a:gd name="connsiteY64" fmla="*/ 184245 h 238836"/>
                <a:gd name="connsiteX65" fmla="*/ 3248167 w 5841241"/>
                <a:gd name="connsiteY65" fmla="*/ 191069 h 238836"/>
                <a:gd name="connsiteX66" fmla="*/ 3295934 w 5841241"/>
                <a:gd name="connsiteY66" fmla="*/ 184245 h 238836"/>
                <a:gd name="connsiteX67" fmla="*/ 3343701 w 5841241"/>
                <a:gd name="connsiteY67" fmla="*/ 136478 h 238836"/>
                <a:gd name="connsiteX68" fmla="*/ 3364173 w 5841241"/>
                <a:gd name="connsiteY68" fmla="*/ 122830 h 238836"/>
                <a:gd name="connsiteX69" fmla="*/ 3418764 w 5841241"/>
                <a:gd name="connsiteY69" fmla="*/ 95534 h 238836"/>
                <a:gd name="connsiteX70" fmla="*/ 3589361 w 5841241"/>
                <a:gd name="connsiteY70" fmla="*/ 177421 h 238836"/>
                <a:gd name="connsiteX71" fmla="*/ 3637128 w 5841241"/>
                <a:gd name="connsiteY71" fmla="*/ 184245 h 238836"/>
                <a:gd name="connsiteX72" fmla="*/ 3712191 w 5841241"/>
                <a:gd name="connsiteY72" fmla="*/ 170597 h 238836"/>
                <a:gd name="connsiteX73" fmla="*/ 3780430 w 5841241"/>
                <a:gd name="connsiteY73" fmla="*/ 136478 h 238836"/>
                <a:gd name="connsiteX74" fmla="*/ 3800901 w 5841241"/>
                <a:gd name="connsiteY74" fmla="*/ 129654 h 238836"/>
                <a:gd name="connsiteX75" fmla="*/ 3875964 w 5841241"/>
                <a:gd name="connsiteY75" fmla="*/ 122830 h 238836"/>
                <a:gd name="connsiteX76" fmla="*/ 3957850 w 5841241"/>
                <a:gd name="connsiteY76" fmla="*/ 156949 h 238836"/>
                <a:gd name="connsiteX77" fmla="*/ 4039737 w 5841241"/>
                <a:gd name="connsiteY77" fmla="*/ 184245 h 238836"/>
                <a:gd name="connsiteX78" fmla="*/ 4107976 w 5841241"/>
                <a:gd name="connsiteY78" fmla="*/ 191069 h 238836"/>
                <a:gd name="connsiteX79" fmla="*/ 4162567 w 5841241"/>
                <a:gd name="connsiteY79" fmla="*/ 156949 h 238836"/>
                <a:gd name="connsiteX80" fmla="*/ 4189862 w 5841241"/>
                <a:gd name="connsiteY80" fmla="*/ 143301 h 238836"/>
                <a:gd name="connsiteX81" fmla="*/ 4258101 w 5841241"/>
                <a:gd name="connsiteY81" fmla="*/ 102358 h 238836"/>
                <a:gd name="connsiteX82" fmla="*/ 4305868 w 5841241"/>
                <a:gd name="connsiteY82" fmla="*/ 109182 h 238836"/>
                <a:gd name="connsiteX83" fmla="*/ 4333164 w 5841241"/>
                <a:gd name="connsiteY83" fmla="*/ 136478 h 238836"/>
                <a:gd name="connsiteX84" fmla="*/ 4360459 w 5841241"/>
                <a:gd name="connsiteY84" fmla="*/ 150125 h 238836"/>
                <a:gd name="connsiteX85" fmla="*/ 4524233 w 5841241"/>
                <a:gd name="connsiteY85" fmla="*/ 204716 h 238836"/>
                <a:gd name="connsiteX86" fmla="*/ 4572000 w 5841241"/>
                <a:gd name="connsiteY86" fmla="*/ 197892 h 238836"/>
                <a:gd name="connsiteX87" fmla="*/ 4592471 w 5841241"/>
                <a:gd name="connsiteY87" fmla="*/ 177421 h 238836"/>
                <a:gd name="connsiteX88" fmla="*/ 4619767 w 5841241"/>
                <a:gd name="connsiteY88" fmla="*/ 156949 h 238836"/>
                <a:gd name="connsiteX89" fmla="*/ 4688006 w 5841241"/>
                <a:gd name="connsiteY89" fmla="*/ 136478 h 238836"/>
                <a:gd name="connsiteX90" fmla="*/ 4749421 w 5841241"/>
                <a:gd name="connsiteY90" fmla="*/ 163773 h 238836"/>
                <a:gd name="connsiteX91" fmla="*/ 4790364 w 5841241"/>
                <a:gd name="connsiteY91" fmla="*/ 177421 h 238836"/>
                <a:gd name="connsiteX92" fmla="*/ 4817659 w 5841241"/>
                <a:gd name="connsiteY92" fmla="*/ 191069 h 238836"/>
                <a:gd name="connsiteX93" fmla="*/ 4940489 w 5841241"/>
                <a:gd name="connsiteY93" fmla="*/ 238836 h 238836"/>
                <a:gd name="connsiteX94" fmla="*/ 5008728 w 5841241"/>
                <a:gd name="connsiteY94" fmla="*/ 232012 h 238836"/>
                <a:gd name="connsiteX95" fmla="*/ 5042847 w 5841241"/>
                <a:gd name="connsiteY95" fmla="*/ 197892 h 238836"/>
                <a:gd name="connsiteX96" fmla="*/ 5104262 w 5841241"/>
                <a:gd name="connsiteY96" fmla="*/ 150125 h 238836"/>
                <a:gd name="connsiteX97" fmla="*/ 5124734 w 5841241"/>
                <a:gd name="connsiteY97" fmla="*/ 143301 h 238836"/>
                <a:gd name="connsiteX98" fmla="*/ 5261212 w 5841241"/>
                <a:gd name="connsiteY98" fmla="*/ 170597 h 238836"/>
                <a:gd name="connsiteX99" fmla="*/ 5281683 w 5841241"/>
                <a:gd name="connsiteY99" fmla="*/ 177421 h 238836"/>
                <a:gd name="connsiteX100" fmla="*/ 5431809 w 5841241"/>
                <a:gd name="connsiteY100" fmla="*/ 150125 h 238836"/>
                <a:gd name="connsiteX101" fmla="*/ 5459104 w 5841241"/>
                <a:gd name="connsiteY101" fmla="*/ 116006 h 238836"/>
                <a:gd name="connsiteX102" fmla="*/ 5506871 w 5841241"/>
                <a:gd name="connsiteY102" fmla="*/ 129654 h 238836"/>
                <a:gd name="connsiteX103" fmla="*/ 5527343 w 5841241"/>
                <a:gd name="connsiteY103" fmla="*/ 136478 h 238836"/>
                <a:gd name="connsiteX104" fmla="*/ 5561462 w 5841241"/>
                <a:gd name="connsiteY104" fmla="*/ 156949 h 238836"/>
                <a:gd name="connsiteX105" fmla="*/ 5663821 w 5841241"/>
                <a:gd name="connsiteY105" fmla="*/ 177421 h 238836"/>
                <a:gd name="connsiteX106" fmla="*/ 5691116 w 5841241"/>
                <a:gd name="connsiteY106" fmla="*/ 184245 h 238836"/>
                <a:gd name="connsiteX107" fmla="*/ 5752531 w 5841241"/>
                <a:gd name="connsiteY107" fmla="*/ 163773 h 238836"/>
                <a:gd name="connsiteX108" fmla="*/ 5800298 w 5841241"/>
                <a:gd name="connsiteY108" fmla="*/ 136478 h 238836"/>
                <a:gd name="connsiteX109" fmla="*/ 5820770 w 5841241"/>
                <a:gd name="connsiteY109" fmla="*/ 129654 h 238836"/>
                <a:gd name="connsiteX110" fmla="*/ 5841241 w 5841241"/>
                <a:gd name="connsiteY110" fmla="*/ 129654 h 23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841241" h="238836">
                  <a:moveTo>
                    <a:pt x="0" y="102358"/>
                  </a:moveTo>
                  <a:lnTo>
                    <a:pt x="0" y="102358"/>
                  </a:lnTo>
                  <a:cubicBezTo>
                    <a:pt x="22746" y="100083"/>
                    <a:pt x="45644" y="99010"/>
                    <a:pt x="68238" y="95534"/>
                  </a:cubicBezTo>
                  <a:cubicBezTo>
                    <a:pt x="75347" y="94440"/>
                    <a:pt x="82137" y="91631"/>
                    <a:pt x="88710" y="88710"/>
                  </a:cubicBezTo>
                  <a:cubicBezTo>
                    <a:pt x="124920" y="72617"/>
                    <a:pt x="123444" y="72378"/>
                    <a:pt x="150125" y="54591"/>
                  </a:cubicBezTo>
                  <a:cubicBezTo>
                    <a:pt x="154674" y="47767"/>
                    <a:pt x="157974" y="39918"/>
                    <a:pt x="163773" y="34119"/>
                  </a:cubicBezTo>
                  <a:cubicBezTo>
                    <a:pt x="169572" y="28320"/>
                    <a:pt x="179121" y="26876"/>
                    <a:pt x="184244" y="20472"/>
                  </a:cubicBezTo>
                  <a:cubicBezTo>
                    <a:pt x="188737" y="14855"/>
                    <a:pt x="188793" y="6824"/>
                    <a:pt x="191068" y="0"/>
                  </a:cubicBezTo>
                  <a:cubicBezTo>
                    <a:pt x="218363" y="40941"/>
                    <a:pt x="213816" y="45494"/>
                    <a:pt x="259307" y="68239"/>
                  </a:cubicBezTo>
                  <a:lnTo>
                    <a:pt x="313898" y="95534"/>
                  </a:lnTo>
                  <a:cubicBezTo>
                    <a:pt x="338919" y="93259"/>
                    <a:pt x="364009" y="91646"/>
                    <a:pt x="388961" y="88710"/>
                  </a:cubicBezTo>
                  <a:cubicBezTo>
                    <a:pt x="402702" y="87093"/>
                    <a:pt x="417132" y="87207"/>
                    <a:pt x="429904" y="81886"/>
                  </a:cubicBezTo>
                  <a:cubicBezTo>
                    <a:pt x="445045" y="75577"/>
                    <a:pt x="470847" y="54591"/>
                    <a:pt x="470847" y="54591"/>
                  </a:cubicBezTo>
                  <a:cubicBezTo>
                    <a:pt x="477671" y="63689"/>
                    <a:pt x="485291" y="72242"/>
                    <a:pt x="491319" y="81886"/>
                  </a:cubicBezTo>
                  <a:cubicBezTo>
                    <a:pt x="508194" y="108885"/>
                    <a:pt x="500971" y="116921"/>
                    <a:pt x="532262" y="136478"/>
                  </a:cubicBezTo>
                  <a:cubicBezTo>
                    <a:pt x="540215" y="141449"/>
                    <a:pt x="550459" y="141027"/>
                    <a:pt x="559558" y="143301"/>
                  </a:cubicBezTo>
                  <a:cubicBezTo>
                    <a:pt x="577755" y="141027"/>
                    <a:pt x="596479" y="141386"/>
                    <a:pt x="614149" y="136478"/>
                  </a:cubicBezTo>
                  <a:cubicBezTo>
                    <a:pt x="637754" y="129921"/>
                    <a:pt x="658621" y="115124"/>
                    <a:pt x="682388" y="109182"/>
                  </a:cubicBezTo>
                  <a:lnTo>
                    <a:pt x="709683" y="102358"/>
                  </a:lnTo>
                  <a:cubicBezTo>
                    <a:pt x="759091" y="69421"/>
                    <a:pt x="735956" y="67728"/>
                    <a:pt x="777922" y="88710"/>
                  </a:cubicBezTo>
                  <a:cubicBezTo>
                    <a:pt x="789295" y="100083"/>
                    <a:pt x="798472" y="114195"/>
                    <a:pt x="812041" y="122830"/>
                  </a:cubicBezTo>
                  <a:cubicBezTo>
                    <a:pt x="824178" y="130554"/>
                    <a:pt x="852985" y="136478"/>
                    <a:pt x="852985" y="136478"/>
                  </a:cubicBezTo>
                  <a:cubicBezTo>
                    <a:pt x="924598" y="132002"/>
                    <a:pt x="942864" y="145130"/>
                    <a:pt x="989462" y="116006"/>
                  </a:cubicBezTo>
                  <a:cubicBezTo>
                    <a:pt x="999107" y="109978"/>
                    <a:pt x="1007441" y="102056"/>
                    <a:pt x="1016758" y="95534"/>
                  </a:cubicBezTo>
                  <a:cubicBezTo>
                    <a:pt x="1030195" y="86128"/>
                    <a:pt x="1057701" y="68239"/>
                    <a:pt x="1057701" y="68239"/>
                  </a:cubicBezTo>
                  <a:cubicBezTo>
                    <a:pt x="1069074" y="75063"/>
                    <a:pt x="1080227" y="82269"/>
                    <a:pt x="1091821" y="88710"/>
                  </a:cubicBezTo>
                  <a:cubicBezTo>
                    <a:pt x="1100713" y="93650"/>
                    <a:pt x="1110393" y="97124"/>
                    <a:pt x="1119116" y="102358"/>
                  </a:cubicBezTo>
                  <a:cubicBezTo>
                    <a:pt x="1133181" y="110797"/>
                    <a:pt x="1143880" y="126957"/>
                    <a:pt x="1160059" y="129654"/>
                  </a:cubicBezTo>
                  <a:lnTo>
                    <a:pt x="1201003" y="136478"/>
                  </a:lnTo>
                  <a:cubicBezTo>
                    <a:pt x="1219200" y="134203"/>
                    <a:pt x="1237662" y="133497"/>
                    <a:pt x="1255594" y="129654"/>
                  </a:cubicBezTo>
                  <a:cubicBezTo>
                    <a:pt x="1269661" y="126640"/>
                    <a:pt x="1282637" y="119713"/>
                    <a:pt x="1296537" y="116006"/>
                  </a:cubicBezTo>
                  <a:cubicBezTo>
                    <a:pt x="1316800" y="110602"/>
                    <a:pt x="1337480" y="106907"/>
                    <a:pt x="1357952" y="102358"/>
                  </a:cubicBezTo>
                  <a:cubicBezTo>
                    <a:pt x="1369629" y="93600"/>
                    <a:pt x="1402063" y="65577"/>
                    <a:pt x="1419367" y="68239"/>
                  </a:cubicBezTo>
                  <a:cubicBezTo>
                    <a:pt x="1492617" y="79508"/>
                    <a:pt x="1454816" y="90797"/>
                    <a:pt x="1494430" y="116006"/>
                  </a:cubicBezTo>
                  <a:cubicBezTo>
                    <a:pt x="1511594" y="126929"/>
                    <a:pt x="1530549" y="134775"/>
                    <a:pt x="1549021" y="143301"/>
                  </a:cubicBezTo>
                  <a:cubicBezTo>
                    <a:pt x="1570240" y="153094"/>
                    <a:pt x="1583017" y="156908"/>
                    <a:pt x="1603612" y="163773"/>
                  </a:cubicBezTo>
                  <a:cubicBezTo>
                    <a:pt x="1617260" y="161498"/>
                    <a:pt x="1631429" y="161324"/>
                    <a:pt x="1644555" y="156949"/>
                  </a:cubicBezTo>
                  <a:cubicBezTo>
                    <a:pt x="1668679" y="148908"/>
                    <a:pt x="1668165" y="133339"/>
                    <a:pt x="1685498" y="116006"/>
                  </a:cubicBezTo>
                  <a:cubicBezTo>
                    <a:pt x="1691297" y="110207"/>
                    <a:pt x="1699296" y="107125"/>
                    <a:pt x="1705970" y="102358"/>
                  </a:cubicBezTo>
                  <a:cubicBezTo>
                    <a:pt x="1765193" y="60055"/>
                    <a:pt x="1705510" y="100388"/>
                    <a:pt x="1753737" y="68239"/>
                  </a:cubicBezTo>
                  <a:cubicBezTo>
                    <a:pt x="1774913" y="75298"/>
                    <a:pt x="1780426" y="76063"/>
                    <a:pt x="1801504" y="88710"/>
                  </a:cubicBezTo>
                  <a:cubicBezTo>
                    <a:pt x="1826935" y="103969"/>
                    <a:pt x="1849812" y="123682"/>
                    <a:pt x="1876567" y="136478"/>
                  </a:cubicBezTo>
                  <a:cubicBezTo>
                    <a:pt x="1909708" y="152328"/>
                    <a:pt x="1949330" y="161492"/>
                    <a:pt x="1985749" y="170597"/>
                  </a:cubicBezTo>
                  <a:cubicBezTo>
                    <a:pt x="2019868" y="168322"/>
                    <a:pt x="2054842" y="171693"/>
                    <a:pt x="2088107" y="163773"/>
                  </a:cubicBezTo>
                  <a:cubicBezTo>
                    <a:pt x="2104063" y="159974"/>
                    <a:pt x="2115402" y="145576"/>
                    <a:pt x="2129050" y="136478"/>
                  </a:cubicBezTo>
                  <a:lnTo>
                    <a:pt x="2149522" y="122830"/>
                  </a:lnTo>
                  <a:cubicBezTo>
                    <a:pt x="2155825" y="113375"/>
                    <a:pt x="2165330" y="90041"/>
                    <a:pt x="2183641" y="95534"/>
                  </a:cubicBezTo>
                  <a:cubicBezTo>
                    <a:pt x="2201207" y="100804"/>
                    <a:pt x="2215309" y="114048"/>
                    <a:pt x="2231409" y="122830"/>
                  </a:cubicBezTo>
                  <a:cubicBezTo>
                    <a:pt x="2240339" y="127701"/>
                    <a:pt x="2249124" y="133057"/>
                    <a:pt x="2258704" y="136478"/>
                  </a:cubicBezTo>
                  <a:cubicBezTo>
                    <a:pt x="2281068" y="144465"/>
                    <a:pt x="2304313" y="149749"/>
                    <a:pt x="2326943" y="156949"/>
                  </a:cubicBezTo>
                  <a:cubicBezTo>
                    <a:pt x="2437913" y="192257"/>
                    <a:pt x="2374337" y="175621"/>
                    <a:pt x="2436125" y="191069"/>
                  </a:cubicBezTo>
                  <a:cubicBezTo>
                    <a:pt x="2497854" y="180781"/>
                    <a:pt x="2458030" y="193174"/>
                    <a:pt x="2497540" y="170597"/>
                  </a:cubicBezTo>
                  <a:cubicBezTo>
                    <a:pt x="2506372" y="165550"/>
                    <a:pt x="2516698" y="163053"/>
                    <a:pt x="2524836" y="156949"/>
                  </a:cubicBezTo>
                  <a:cubicBezTo>
                    <a:pt x="2535130" y="149229"/>
                    <a:pt x="2542084" y="137692"/>
                    <a:pt x="2552131" y="129654"/>
                  </a:cubicBezTo>
                  <a:cubicBezTo>
                    <a:pt x="2564939" y="119407"/>
                    <a:pt x="2593074" y="102358"/>
                    <a:pt x="2593074" y="102358"/>
                  </a:cubicBezTo>
                  <a:cubicBezTo>
                    <a:pt x="2597623" y="95534"/>
                    <a:pt x="2600923" y="87685"/>
                    <a:pt x="2606722" y="81886"/>
                  </a:cubicBezTo>
                  <a:cubicBezTo>
                    <a:pt x="2612521" y="76087"/>
                    <a:pt x="2619104" y="69587"/>
                    <a:pt x="2627194" y="68239"/>
                  </a:cubicBezTo>
                  <a:cubicBezTo>
                    <a:pt x="2634289" y="67057"/>
                    <a:pt x="2641318" y="71678"/>
                    <a:pt x="2647665" y="75063"/>
                  </a:cubicBezTo>
                  <a:cubicBezTo>
                    <a:pt x="2675548" y="89934"/>
                    <a:pt x="2698895" y="115166"/>
                    <a:pt x="2729552" y="122830"/>
                  </a:cubicBezTo>
                  <a:cubicBezTo>
                    <a:pt x="2795395" y="139291"/>
                    <a:pt x="2765750" y="132800"/>
                    <a:pt x="2818262" y="143301"/>
                  </a:cubicBezTo>
                  <a:cubicBezTo>
                    <a:pt x="2838734" y="138752"/>
                    <a:pt x="2859332" y="134740"/>
                    <a:pt x="2879677" y="129654"/>
                  </a:cubicBezTo>
                  <a:cubicBezTo>
                    <a:pt x="2992211" y="101521"/>
                    <a:pt x="2916289" y="115591"/>
                    <a:pt x="2995683" y="102358"/>
                  </a:cubicBezTo>
                  <a:cubicBezTo>
                    <a:pt x="3016579" y="88427"/>
                    <a:pt x="3016636" y="81096"/>
                    <a:pt x="3043450" y="95534"/>
                  </a:cubicBezTo>
                  <a:cubicBezTo>
                    <a:pt x="3065113" y="107199"/>
                    <a:pt x="3084393" y="122830"/>
                    <a:pt x="3104865" y="136478"/>
                  </a:cubicBezTo>
                  <a:cubicBezTo>
                    <a:pt x="3134306" y="156105"/>
                    <a:pt x="3155808" y="171655"/>
                    <a:pt x="3193576" y="184245"/>
                  </a:cubicBezTo>
                  <a:cubicBezTo>
                    <a:pt x="3210974" y="190044"/>
                    <a:pt x="3229970" y="188794"/>
                    <a:pt x="3248167" y="191069"/>
                  </a:cubicBezTo>
                  <a:cubicBezTo>
                    <a:pt x="3264089" y="188794"/>
                    <a:pt x="3280528" y="188867"/>
                    <a:pt x="3295934" y="184245"/>
                  </a:cubicBezTo>
                  <a:cubicBezTo>
                    <a:pt x="3317973" y="177633"/>
                    <a:pt x="3330020" y="150159"/>
                    <a:pt x="3343701" y="136478"/>
                  </a:cubicBezTo>
                  <a:cubicBezTo>
                    <a:pt x="3349500" y="130679"/>
                    <a:pt x="3357499" y="127597"/>
                    <a:pt x="3364173" y="122830"/>
                  </a:cubicBezTo>
                  <a:cubicBezTo>
                    <a:pt x="3401648" y="96061"/>
                    <a:pt x="3378226" y="105668"/>
                    <a:pt x="3418764" y="95534"/>
                  </a:cubicBezTo>
                  <a:cubicBezTo>
                    <a:pt x="3491902" y="139417"/>
                    <a:pt x="3499239" y="148746"/>
                    <a:pt x="3589361" y="177421"/>
                  </a:cubicBezTo>
                  <a:cubicBezTo>
                    <a:pt x="3604688" y="182298"/>
                    <a:pt x="3621206" y="181970"/>
                    <a:pt x="3637128" y="184245"/>
                  </a:cubicBezTo>
                  <a:cubicBezTo>
                    <a:pt x="3662149" y="179696"/>
                    <a:pt x="3687519" y="176765"/>
                    <a:pt x="3712191" y="170597"/>
                  </a:cubicBezTo>
                  <a:cubicBezTo>
                    <a:pt x="3747244" y="161834"/>
                    <a:pt x="3748129" y="152628"/>
                    <a:pt x="3780430" y="136478"/>
                  </a:cubicBezTo>
                  <a:cubicBezTo>
                    <a:pt x="3786863" y="133261"/>
                    <a:pt x="3794077" y="131929"/>
                    <a:pt x="3800901" y="129654"/>
                  </a:cubicBezTo>
                  <a:cubicBezTo>
                    <a:pt x="3825094" y="93365"/>
                    <a:pt x="3809325" y="103230"/>
                    <a:pt x="3875964" y="122830"/>
                  </a:cubicBezTo>
                  <a:cubicBezTo>
                    <a:pt x="4007889" y="161631"/>
                    <a:pt x="3877680" y="126885"/>
                    <a:pt x="3957850" y="156949"/>
                  </a:cubicBezTo>
                  <a:cubicBezTo>
                    <a:pt x="3984790" y="167052"/>
                    <a:pt x="4011680" y="177868"/>
                    <a:pt x="4039737" y="184245"/>
                  </a:cubicBezTo>
                  <a:cubicBezTo>
                    <a:pt x="4062028" y="189311"/>
                    <a:pt x="4085230" y="188794"/>
                    <a:pt x="4107976" y="191069"/>
                  </a:cubicBezTo>
                  <a:cubicBezTo>
                    <a:pt x="4129309" y="176847"/>
                    <a:pt x="4137869" y="170670"/>
                    <a:pt x="4162567" y="156949"/>
                  </a:cubicBezTo>
                  <a:cubicBezTo>
                    <a:pt x="4171459" y="152009"/>
                    <a:pt x="4181030" y="148348"/>
                    <a:pt x="4189862" y="143301"/>
                  </a:cubicBezTo>
                  <a:cubicBezTo>
                    <a:pt x="4212893" y="130140"/>
                    <a:pt x="4235355" y="116006"/>
                    <a:pt x="4258101" y="102358"/>
                  </a:cubicBezTo>
                  <a:cubicBezTo>
                    <a:pt x="4274023" y="104633"/>
                    <a:pt x="4291226" y="102526"/>
                    <a:pt x="4305868" y="109182"/>
                  </a:cubicBezTo>
                  <a:cubicBezTo>
                    <a:pt x="4317582" y="114507"/>
                    <a:pt x="4322870" y="128758"/>
                    <a:pt x="4333164" y="136478"/>
                  </a:cubicBezTo>
                  <a:cubicBezTo>
                    <a:pt x="4341302" y="142581"/>
                    <a:pt x="4351109" y="146118"/>
                    <a:pt x="4360459" y="150125"/>
                  </a:cubicBezTo>
                  <a:cubicBezTo>
                    <a:pt x="4483641" y="202916"/>
                    <a:pt x="4438027" y="192401"/>
                    <a:pt x="4524233" y="204716"/>
                  </a:cubicBezTo>
                  <a:cubicBezTo>
                    <a:pt x="4540155" y="202441"/>
                    <a:pt x="4557066" y="203865"/>
                    <a:pt x="4572000" y="197892"/>
                  </a:cubicBezTo>
                  <a:cubicBezTo>
                    <a:pt x="4580960" y="194308"/>
                    <a:pt x="4585144" y="183701"/>
                    <a:pt x="4592471" y="177421"/>
                  </a:cubicBezTo>
                  <a:cubicBezTo>
                    <a:pt x="4601106" y="170019"/>
                    <a:pt x="4609594" y="162035"/>
                    <a:pt x="4619767" y="156949"/>
                  </a:cubicBezTo>
                  <a:cubicBezTo>
                    <a:pt x="4636386" y="148639"/>
                    <a:pt x="4668411" y="141376"/>
                    <a:pt x="4688006" y="136478"/>
                  </a:cubicBezTo>
                  <a:cubicBezTo>
                    <a:pt x="4764355" y="151746"/>
                    <a:pt x="4682372" y="130248"/>
                    <a:pt x="4749421" y="163773"/>
                  </a:cubicBezTo>
                  <a:cubicBezTo>
                    <a:pt x="4762288" y="170207"/>
                    <a:pt x="4777007" y="172078"/>
                    <a:pt x="4790364" y="177421"/>
                  </a:cubicBezTo>
                  <a:cubicBezTo>
                    <a:pt x="4799809" y="181199"/>
                    <a:pt x="4808244" y="187217"/>
                    <a:pt x="4817659" y="191069"/>
                  </a:cubicBezTo>
                  <a:cubicBezTo>
                    <a:pt x="4858319" y="207703"/>
                    <a:pt x="4899546" y="222914"/>
                    <a:pt x="4940489" y="238836"/>
                  </a:cubicBezTo>
                  <a:cubicBezTo>
                    <a:pt x="4963235" y="236561"/>
                    <a:pt x="4986454" y="237152"/>
                    <a:pt x="5008728" y="232012"/>
                  </a:cubicBezTo>
                  <a:cubicBezTo>
                    <a:pt x="5029382" y="227246"/>
                    <a:pt x="5031292" y="211758"/>
                    <a:pt x="5042847" y="197892"/>
                  </a:cubicBezTo>
                  <a:cubicBezTo>
                    <a:pt x="5056432" y="181589"/>
                    <a:pt x="5086708" y="155976"/>
                    <a:pt x="5104262" y="150125"/>
                  </a:cubicBezTo>
                  <a:lnTo>
                    <a:pt x="5124734" y="143301"/>
                  </a:lnTo>
                  <a:cubicBezTo>
                    <a:pt x="5183617" y="153115"/>
                    <a:pt x="5185538" y="152791"/>
                    <a:pt x="5261212" y="170597"/>
                  </a:cubicBezTo>
                  <a:cubicBezTo>
                    <a:pt x="5268214" y="172244"/>
                    <a:pt x="5274859" y="175146"/>
                    <a:pt x="5281683" y="177421"/>
                  </a:cubicBezTo>
                  <a:cubicBezTo>
                    <a:pt x="5328598" y="174070"/>
                    <a:pt x="5388721" y="178850"/>
                    <a:pt x="5431809" y="150125"/>
                  </a:cubicBezTo>
                  <a:cubicBezTo>
                    <a:pt x="5443927" y="142046"/>
                    <a:pt x="5450006" y="127379"/>
                    <a:pt x="5459104" y="116006"/>
                  </a:cubicBezTo>
                  <a:lnTo>
                    <a:pt x="5506871" y="129654"/>
                  </a:lnTo>
                  <a:cubicBezTo>
                    <a:pt x="5513761" y="131721"/>
                    <a:pt x="5520909" y="133261"/>
                    <a:pt x="5527343" y="136478"/>
                  </a:cubicBezTo>
                  <a:cubicBezTo>
                    <a:pt x="5539206" y="142409"/>
                    <a:pt x="5548758" y="153138"/>
                    <a:pt x="5561462" y="156949"/>
                  </a:cubicBezTo>
                  <a:cubicBezTo>
                    <a:pt x="5594790" y="166947"/>
                    <a:pt x="5629772" y="170253"/>
                    <a:pt x="5663821" y="177421"/>
                  </a:cubicBezTo>
                  <a:cubicBezTo>
                    <a:pt x="5672998" y="179353"/>
                    <a:pt x="5682018" y="181970"/>
                    <a:pt x="5691116" y="184245"/>
                  </a:cubicBezTo>
                  <a:cubicBezTo>
                    <a:pt x="5744972" y="173474"/>
                    <a:pt x="5706301" y="184320"/>
                    <a:pt x="5752531" y="163773"/>
                  </a:cubicBezTo>
                  <a:cubicBezTo>
                    <a:pt x="5795831" y="144528"/>
                    <a:pt x="5776303" y="160471"/>
                    <a:pt x="5800298" y="136478"/>
                  </a:cubicBezTo>
                  <a:lnTo>
                    <a:pt x="5820770" y="129654"/>
                  </a:lnTo>
                  <a:lnTo>
                    <a:pt x="5841241" y="129654"/>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BB1AC031-38BD-4FD1-BE0D-5A9535AC628F}"/>
              </a:ext>
            </a:extLst>
          </p:cNvPr>
          <p:cNvPicPr>
            <a:picLocks noChangeAspect="1"/>
          </p:cNvPicPr>
          <p:nvPr/>
        </p:nvPicPr>
        <p:blipFill rotWithShape="1">
          <a:blip r:embed="rId3">
            <a:extLst>
              <a:ext uri="{28A0092B-C50C-407E-A947-70E740481C1C}">
                <a14:useLocalDpi xmlns:a14="http://schemas.microsoft.com/office/drawing/2010/main" val="0"/>
              </a:ext>
            </a:extLst>
          </a:blip>
          <a:srcRect l="28076" t="742" r="11119"/>
          <a:stretch/>
        </p:blipFill>
        <p:spPr>
          <a:xfrm>
            <a:off x="6990281" y="1013644"/>
            <a:ext cx="3963984" cy="4531651"/>
          </a:xfrm>
          <a:prstGeom prst="rect">
            <a:avLst/>
          </a:prstGeom>
        </p:spPr>
      </p:pic>
      <p:sp>
        <p:nvSpPr>
          <p:cNvPr id="13" name="TextBox 12">
            <a:extLst>
              <a:ext uri="{FF2B5EF4-FFF2-40B4-BE49-F238E27FC236}">
                <a16:creationId xmlns:a16="http://schemas.microsoft.com/office/drawing/2014/main" id="{D3762DC5-BDC4-4AB9-B34E-33CEBBD773DF}"/>
              </a:ext>
            </a:extLst>
          </p:cNvPr>
          <p:cNvSpPr txBox="1"/>
          <p:nvPr/>
        </p:nvSpPr>
        <p:spPr>
          <a:xfrm>
            <a:off x="1927655" y="1614216"/>
            <a:ext cx="314510"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A</a:t>
            </a:r>
          </a:p>
        </p:txBody>
      </p:sp>
      <p:sp>
        <p:nvSpPr>
          <p:cNvPr id="14" name="TextBox 13">
            <a:extLst>
              <a:ext uri="{FF2B5EF4-FFF2-40B4-BE49-F238E27FC236}">
                <a16:creationId xmlns:a16="http://schemas.microsoft.com/office/drawing/2014/main" id="{4116CD4B-2164-4EF8-A269-F6CF03C584E0}"/>
              </a:ext>
            </a:extLst>
          </p:cNvPr>
          <p:cNvSpPr txBox="1"/>
          <p:nvPr/>
        </p:nvSpPr>
        <p:spPr>
          <a:xfrm>
            <a:off x="3402228" y="1940527"/>
            <a:ext cx="304892"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B</a:t>
            </a:r>
          </a:p>
        </p:txBody>
      </p:sp>
      <p:sp>
        <p:nvSpPr>
          <p:cNvPr id="15" name="TextBox 14">
            <a:extLst>
              <a:ext uri="{FF2B5EF4-FFF2-40B4-BE49-F238E27FC236}">
                <a16:creationId xmlns:a16="http://schemas.microsoft.com/office/drawing/2014/main" id="{5D1F3372-038D-4FF7-AC81-20D53DEF7536}"/>
              </a:ext>
            </a:extLst>
          </p:cNvPr>
          <p:cNvSpPr txBox="1"/>
          <p:nvPr/>
        </p:nvSpPr>
        <p:spPr>
          <a:xfrm>
            <a:off x="5364893" y="3121222"/>
            <a:ext cx="314510"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C</a:t>
            </a:r>
          </a:p>
        </p:txBody>
      </p:sp>
      <p:sp>
        <p:nvSpPr>
          <p:cNvPr id="16" name="TextBox 15">
            <a:extLst>
              <a:ext uri="{FF2B5EF4-FFF2-40B4-BE49-F238E27FC236}">
                <a16:creationId xmlns:a16="http://schemas.microsoft.com/office/drawing/2014/main" id="{131DB65E-65C6-4B44-AD4C-710003F6E7E9}"/>
              </a:ext>
            </a:extLst>
          </p:cNvPr>
          <p:cNvSpPr txBox="1"/>
          <p:nvPr/>
        </p:nvSpPr>
        <p:spPr>
          <a:xfrm>
            <a:off x="8295504" y="3552168"/>
            <a:ext cx="314510"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A</a:t>
            </a:r>
          </a:p>
        </p:txBody>
      </p:sp>
      <p:sp>
        <p:nvSpPr>
          <p:cNvPr id="17" name="TextBox 16">
            <a:extLst>
              <a:ext uri="{FF2B5EF4-FFF2-40B4-BE49-F238E27FC236}">
                <a16:creationId xmlns:a16="http://schemas.microsoft.com/office/drawing/2014/main" id="{057094F2-B70A-4DB3-A85E-9CDC2D1AD7D4}"/>
              </a:ext>
            </a:extLst>
          </p:cNvPr>
          <p:cNvSpPr txBox="1"/>
          <p:nvPr/>
        </p:nvSpPr>
        <p:spPr>
          <a:xfrm>
            <a:off x="8815018" y="2759446"/>
            <a:ext cx="314510"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A</a:t>
            </a:r>
          </a:p>
        </p:txBody>
      </p:sp>
      <p:sp>
        <p:nvSpPr>
          <p:cNvPr id="18" name="TextBox 17">
            <a:extLst>
              <a:ext uri="{FF2B5EF4-FFF2-40B4-BE49-F238E27FC236}">
                <a16:creationId xmlns:a16="http://schemas.microsoft.com/office/drawing/2014/main" id="{ED4DC2C6-1663-45BB-AC49-FF7E2F013930}"/>
              </a:ext>
            </a:extLst>
          </p:cNvPr>
          <p:cNvSpPr txBox="1"/>
          <p:nvPr/>
        </p:nvSpPr>
        <p:spPr>
          <a:xfrm>
            <a:off x="9847336" y="1257787"/>
            <a:ext cx="314510"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A</a:t>
            </a:r>
          </a:p>
        </p:txBody>
      </p:sp>
      <p:sp>
        <p:nvSpPr>
          <p:cNvPr id="19" name="TextBox 18">
            <a:extLst>
              <a:ext uri="{FF2B5EF4-FFF2-40B4-BE49-F238E27FC236}">
                <a16:creationId xmlns:a16="http://schemas.microsoft.com/office/drawing/2014/main" id="{575E122F-83B4-4CFC-BBA1-AF7B0BD18C2B}"/>
              </a:ext>
            </a:extLst>
          </p:cNvPr>
          <p:cNvSpPr txBox="1"/>
          <p:nvPr/>
        </p:nvSpPr>
        <p:spPr>
          <a:xfrm>
            <a:off x="8584301" y="3636889"/>
            <a:ext cx="304892"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B</a:t>
            </a:r>
          </a:p>
        </p:txBody>
      </p:sp>
      <p:sp>
        <p:nvSpPr>
          <p:cNvPr id="20" name="TextBox 19">
            <a:extLst>
              <a:ext uri="{FF2B5EF4-FFF2-40B4-BE49-F238E27FC236}">
                <a16:creationId xmlns:a16="http://schemas.microsoft.com/office/drawing/2014/main" id="{97714A07-5BFB-4491-8B1C-D30B9D3336A5}"/>
              </a:ext>
            </a:extLst>
          </p:cNvPr>
          <p:cNvSpPr txBox="1"/>
          <p:nvPr/>
        </p:nvSpPr>
        <p:spPr>
          <a:xfrm>
            <a:off x="9148062" y="2771802"/>
            <a:ext cx="304892"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B</a:t>
            </a:r>
          </a:p>
        </p:txBody>
      </p:sp>
      <p:sp>
        <p:nvSpPr>
          <p:cNvPr id="21" name="TextBox 20">
            <a:extLst>
              <a:ext uri="{FF2B5EF4-FFF2-40B4-BE49-F238E27FC236}">
                <a16:creationId xmlns:a16="http://schemas.microsoft.com/office/drawing/2014/main" id="{9D5CFEB5-B6FE-4010-A80E-BBECC548D138}"/>
              </a:ext>
            </a:extLst>
          </p:cNvPr>
          <p:cNvSpPr txBox="1"/>
          <p:nvPr/>
        </p:nvSpPr>
        <p:spPr>
          <a:xfrm>
            <a:off x="10255524" y="1456269"/>
            <a:ext cx="304892"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B</a:t>
            </a:r>
          </a:p>
        </p:txBody>
      </p:sp>
      <p:sp>
        <p:nvSpPr>
          <p:cNvPr id="22" name="TextBox 21">
            <a:extLst>
              <a:ext uri="{FF2B5EF4-FFF2-40B4-BE49-F238E27FC236}">
                <a16:creationId xmlns:a16="http://schemas.microsoft.com/office/drawing/2014/main" id="{3BE1203C-BFDE-478A-B370-7FC7A1F16D63}"/>
              </a:ext>
            </a:extLst>
          </p:cNvPr>
          <p:cNvSpPr txBox="1"/>
          <p:nvPr/>
        </p:nvSpPr>
        <p:spPr>
          <a:xfrm>
            <a:off x="10695721" y="1921993"/>
            <a:ext cx="314510"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C</a:t>
            </a:r>
          </a:p>
        </p:txBody>
      </p:sp>
      <p:sp>
        <p:nvSpPr>
          <p:cNvPr id="23" name="TextBox 22">
            <a:extLst>
              <a:ext uri="{FF2B5EF4-FFF2-40B4-BE49-F238E27FC236}">
                <a16:creationId xmlns:a16="http://schemas.microsoft.com/office/drawing/2014/main" id="{E19FE358-87CE-4258-B134-CFF8D836651A}"/>
              </a:ext>
            </a:extLst>
          </p:cNvPr>
          <p:cNvSpPr txBox="1"/>
          <p:nvPr/>
        </p:nvSpPr>
        <p:spPr>
          <a:xfrm>
            <a:off x="10407970" y="3193005"/>
            <a:ext cx="314510"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C</a:t>
            </a:r>
          </a:p>
        </p:txBody>
      </p:sp>
      <p:sp>
        <p:nvSpPr>
          <p:cNvPr id="24" name="TextBox 23">
            <a:extLst>
              <a:ext uri="{FF2B5EF4-FFF2-40B4-BE49-F238E27FC236}">
                <a16:creationId xmlns:a16="http://schemas.microsoft.com/office/drawing/2014/main" id="{A9125C3D-2B4F-43FD-A162-E22F9C58C1DA}"/>
              </a:ext>
            </a:extLst>
          </p:cNvPr>
          <p:cNvSpPr txBox="1"/>
          <p:nvPr/>
        </p:nvSpPr>
        <p:spPr>
          <a:xfrm>
            <a:off x="9847336" y="4309558"/>
            <a:ext cx="314510" cy="307777"/>
          </a:xfrm>
          <a:prstGeom prst="rect">
            <a:avLst/>
          </a:prstGeom>
          <a:noFill/>
        </p:spPr>
        <p:txBody>
          <a:bodyPr wrap="none" rtlCol="0">
            <a:spAutoFit/>
          </a:bodyPr>
          <a:lstStyle/>
          <a:p>
            <a:r>
              <a:rPr lang="en-US" sz="1400" b="1" dirty="0">
                <a:latin typeface="Times" panose="02020603050405020304" pitchFamily="18" charset="0"/>
                <a:cs typeface="Times" panose="02020603050405020304" pitchFamily="18" charset="0"/>
              </a:rPr>
              <a:t>C</a:t>
            </a:r>
          </a:p>
        </p:txBody>
      </p:sp>
      <p:sp>
        <p:nvSpPr>
          <p:cNvPr id="25" name="TextBox 24">
            <a:extLst>
              <a:ext uri="{FF2B5EF4-FFF2-40B4-BE49-F238E27FC236}">
                <a16:creationId xmlns:a16="http://schemas.microsoft.com/office/drawing/2014/main" id="{E04FAEB3-B1FE-4648-8E43-3C4E5C8CA31F}"/>
              </a:ext>
            </a:extLst>
          </p:cNvPr>
          <p:cNvSpPr txBox="1"/>
          <p:nvPr/>
        </p:nvSpPr>
        <p:spPr>
          <a:xfrm>
            <a:off x="357964" y="4643619"/>
            <a:ext cx="3918701" cy="1200329"/>
          </a:xfrm>
          <a:prstGeom prst="rect">
            <a:avLst/>
          </a:prstGeom>
          <a:noFill/>
        </p:spPr>
        <p:txBody>
          <a:bodyPr wrap="none" rtlCol="0">
            <a:spAutoFit/>
          </a:bodyPr>
          <a:lstStyle/>
          <a:p>
            <a:r>
              <a:rPr lang="en-US" b="1" u="sng" dirty="0">
                <a:latin typeface="Times" panose="02020603050405020304" pitchFamily="18" charset="0"/>
                <a:cs typeface="Times" panose="02020603050405020304" pitchFamily="18" charset="0"/>
              </a:rPr>
              <a:t>Components of Community Structure</a:t>
            </a:r>
          </a:p>
          <a:p>
            <a:r>
              <a:rPr lang="en-US" dirty="0">
                <a:latin typeface="Times" panose="02020603050405020304" pitchFamily="18" charset="0"/>
                <a:cs typeface="Times" panose="02020603050405020304" pitchFamily="18" charset="0"/>
              </a:rPr>
              <a:t>Abundance</a:t>
            </a:r>
          </a:p>
          <a:p>
            <a:r>
              <a:rPr lang="en-US" dirty="0">
                <a:latin typeface="Times" panose="02020603050405020304" pitchFamily="18" charset="0"/>
                <a:cs typeface="Times" panose="02020603050405020304" pitchFamily="18" charset="0"/>
              </a:rPr>
              <a:t>Distribution</a:t>
            </a:r>
          </a:p>
          <a:p>
            <a:r>
              <a:rPr lang="en-US" dirty="0">
                <a:latin typeface="Times" panose="02020603050405020304" pitchFamily="18" charset="0"/>
                <a:cs typeface="Times" panose="02020603050405020304" pitchFamily="18" charset="0"/>
              </a:rPr>
              <a:t>Species Diversity</a:t>
            </a:r>
          </a:p>
        </p:txBody>
      </p:sp>
      <p:sp>
        <p:nvSpPr>
          <p:cNvPr id="26" name="TextBox 25">
            <a:extLst>
              <a:ext uri="{FF2B5EF4-FFF2-40B4-BE49-F238E27FC236}">
                <a16:creationId xmlns:a16="http://schemas.microsoft.com/office/drawing/2014/main" id="{815AE9D0-7870-48E1-B90C-004B5636CC09}"/>
              </a:ext>
            </a:extLst>
          </p:cNvPr>
          <p:cNvSpPr txBox="1"/>
          <p:nvPr/>
        </p:nvSpPr>
        <p:spPr>
          <a:xfrm>
            <a:off x="353245" y="3079579"/>
            <a:ext cx="1896673" cy="1477328"/>
          </a:xfrm>
          <a:prstGeom prst="rect">
            <a:avLst/>
          </a:prstGeom>
          <a:noFill/>
        </p:spPr>
        <p:txBody>
          <a:bodyPr wrap="none" rtlCol="0">
            <a:spAutoFit/>
          </a:bodyPr>
          <a:lstStyle/>
          <a:p>
            <a:r>
              <a:rPr lang="en-US" b="1" u="sng" dirty="0">
                <a:latin typeface="Times" panose="02020603050405020304" pitchFamily="18" charset="0"/>
                <a:cs typeface="Times" panose="02020603050405020304" pitchFamily="18" charset="0"/>
              </a:rPr>
              <a:t>Features</a:t>
            </a:r>
          </a:p>
          <a:p>
            <a:r>
              <a:rPr lang="en-US" dirty="0">
                <a:latin typeface="Times" panose="02020603050405020304" pitchFamily="18" charset="0"/>
                <a:cs typeface="Times" panose="02020603050405020304" pitchFamily="18" charset="0"/>
              </a:rPr>
              <a:t>Salinity</a:t>
            </a:r>
          </a:p>
          <a:p>
            <a:r>
              <a:rPr lang="en-US" dirty="0">
                <a:latin typeface="Times" panose="02020603050405020304" pitchFamily="18" charset="0"/>
                <a:cs typeface="Times" panose="02020603050405020304" pitchFamily="18" charset="0"/>
              </a:rPr>
              <a:t>Temperature</a:t>
            </a:r>
          </a:p>
          <a:p>
            <a:r>
              <a:rPr lang="en-US" dirty="0">
                <a:latin typeface="Times" panose="02020603050405020304" pitchFamily="18" charset="0"/>
                <a:cs typeface="Times" panose="02020603050405020304" pitchFamily="18" charset="0"/>
              </a:rPr>
              <a:t>Dissolved Oxygen</a:t>
            </a:r>
          </a:p>
          <a:p>
            <a:r>
              <a:rPr lang="en-US" dirty="0">
                <a:latin typeface="Times" panose="02020603050405020304" pitchFamily="18" charset="0"/>
                <a:cs typeface="Times" panose="02020603050405020304" pitchFamily="18" charset="0"/>
              </a:rPr>
              <a:t>pH</a:t>
            </a:r>
          </a:p>
        </p:txBody>
      </p:sp>
      <p:sp>
        <p:nvSpPr>
          <p:cNvPr id="27" name="TextBox 26">
            <a:extLst>
              <a:ext uri="{FF2B5EF4-FFF2-40B4-BE49-F238E27FC236}">
                <a16:creationId xmlns:a16="http://schemas.microsoft.com/office/drawing/2014/main" id="{081D6FB5-56AD-4F6E-B03A-89A12E5F9644}"/>
              </a:ext>
            </a:extLst>
          </p:cNvPr>
          <p:cNvSpPr txBox="1">
            <a:spLocks noChangeArrowheads="1"/>
          </p:cNvSpPr>
          <p:nvPr/>
        </p:nvSpPr>
        <p:spPr bwMode="auto">
          <a:xfrm>
            <a:off x="3177636" y="70825"/>
            <a:ext cx="61045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Times New Roman" panose="02020603050405020304" pitchFamily="18" charset="0"/>
              </a:rPr>
              <a:t>Physical aspects of Marine Environments….OR</a:t>
            </a:r>
          </a:p>
        </p:txBody>
      </p:sp>
      <p:sp>
        <p:nvSpPr>
          <p:cNvPr id="30" name="TextBox 29">
            <a:extLst>
              <a:ext uri="{FF2B5EF4-FFF2-40B4-BE49-F238E27FC236}">
                <a16:creationId xmlns:a16="http://schemas.microsoft.com/office/drawing/2014/main" id="{FB9D8519-C60C-4D56-893F-5DEEB818D1A0}"/>
              </a:ext>
            </a:extLst>
          </p:cNvPr>
          <p:cNvSpPr txBox="1"/>
          <p:nvPr/>
        </p:nvSpPr>
        <p:spPr>
          <a:xfrm>
            <a:off x="2367282" y="3703271"/>
            <a:ext cx="4316246" cy="369332"/>
          </a:xfrm>
          <a:prstGeom prst="rect">
            <a:avLst/>
          </a:prstGeom>
          <a:noFill/>
        </p:spPr>
        <p:txBody>
          <a:bodyPr wrap="none" rtlCol="0">
            <a:spAutoFit/>
          </a:bodyPr>
          <a:lstStyle/>
          <a:p>
            <a:r>
              <a:rPr lang="en-US" b="1" dirty="0">
                <a:latin typeface="Times" panose="02020603050405020304" pitchFamily="18" charset="0"/>
                <a:cs typeface="Times" panose="02020603050405020304" pitchFamily="18" charset="0"/>
              </a:rPr>
              <a:t>What characteristic do all of these share? </a:t>
            </a:r>
            <a:endParaRPr lang="en-US" dirty="0">
              <a:latin typeface="Times" panose="02020603050405020304" pitchFamily="18" charset="0"/>
              <a:cs typeface="Times" panose="02020603050405020304" pitchFamily="18" charset="0"/>
            </a:endParaRPr>
          </a:p>
        </p:txBody>
      </p:sp>
      <p:sp>
        <p:nvSpPr>
          <p:cNvPr id="31" name="Rectangle 30">
            <a:extLst>
              <a:ext uri="{FF2B5EF4-FFF2-40B4-BE49-F238E27FC236}">
                <a16:creationId xmlns:a16="http://schemas.microsoft.com/office/drawing/2014/main" id="{2CFC816E-7884-49D4-8FE1-06607E4CAE69}"/>
              </a:ext>
            </a:extLst>
          </p:cNvPr>
          <p:cNvSpPr/>
          <p:nvPr/>
        </p:nvSpPr>
        <p:spPr>
          <a:xfrm>
            <a:off x="409211" y="3121222"/>
            <a:ext cx="1772286" cy="1435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panose="02020603050405020304" pitchFamily="18" charset="0"/>
                <a:cs typeface="Times" panose="02020603050405020304" pitchFamily="18" charset="0"/>
              </a:rPr>
              <a:t>?1</a:t>
            </a:r>
          </a:p>
        </p:txBody>
      </p:sp>
      <p:sp>
        <p:nvSpPr>
          <p:cNvPr id="32" name="Rectangle 31">
            <a:extLst>
              <a:ext uri="{FF2B5EF4-FFF2-40B4-BE49-F238E27FC236}">
                <a16:creationId xmlns:a16="http://schemas.microsoft.com/office/drawing/2014/main" id="{ED4F77E6-A288-48A7-9038-88B895915852}"/>
              </a:ext>
            </a:extLst>
          </p:cNvPr>
          <p:cNvSpPr/>
          <p:nvPr/>
        </p:nvSpPr>
        <p:spPr>
          <a:xfrm>
            <a:off x="409211" y="4536177"/>
            <a:ext cx="3867454" cy="1435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       </a:t>
            </a:r>
            <a:r>
              <a:rPr lang="en-US" b="1" dirty="0">
                <a:solidFill>
                  <a:schemeClr val="tx1"/>
                </a:solidFill>
                <a:latin typeface="Times" panose="02020603050405020304" pitchFamily="18" charset="0"/>
                <a:cs typeface="Times" panose="02020603050405020304" pitchFamily="18" charset="0"/>
              </a:rPr>
              <a:t>?2</a:t>
            </a:r>
          </a:p>
        </p:txBody>
      </p:sp>
      <p:sp>
        <p:nvSpPr>
          <p:cNvPr id="33" name="Rectangle 32">
            <a:extLst>
              <a:ext uri="{FF2B5EF4-FFF2-40B4-BE49-F238E27FC236}">
                <a16:creationId xmlns:a16="http://schemas.microsoft.com/office/drawing/2014/main" id="{8CAD8F93-2F03-40CB-8DC6-A3F4291E165E}"/>
              </a:ext>
            </a:extLst>
          </p:cNvPr>
          <p:cNvSpPr/>
          <p:nvPr/>
        </p:nvSpPr>
        <p:spPr>
          <a:xfrm>
            <a:off x="2370858" y="3655330"/>
            <a:ext cx="4095256" cy="465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panose="02020603050405020304" pitchFamily="18" charset="0"/>
                <a:cs typeface="Times" panose="02020603050405020304" pitchFamily="18" charset="0"/>
              </a:rPr>
              <a:t>?3</a:t>
            </a:r>
          </a:p>
        </p:txBody>
      </p:sp>
      <p:sp>
        <p:nvSpPr>
          <p:cNvPr id="34" name="Rectangle 33">
            <a:extLst>
              <a:ext uri="{FF2B5EF4-FFF2-40B4-BE49-F238E27FC236}">
                <a16:creationId xmlns:a16="http://schemas.microsoft.com/office/drawing/2014/main" id="{D01F11FB-D9F4-453C-A915-31D942D38E33}"/>
              </a:ext>
            </a:extLst>
          </p:cNvPr>
          <p:cNvSpPr/>
          <p:nvPr/>
        </p:nvSpPr>
        <p:spPr>
          <a:xfrm>
            <a:off x="759941" y="3428999"/>
            <a:ext cx="3963984" cy="2063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0" presetClass="exit" presetSubtype="0" fill="hold" grpId="0" nodeType="with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P spid="18" grpId="0"/>
      <p:bldP spid="19" grpId="0"/>
      <p:bldP spid="20" grpId="0"/>
      <p:bldP spid="21" grpId="0"/>
      <p:bldP spid="22" grpId="0"/>
      <p:bldP spid="23" grpId="0"/>
      <p:bldP spid="24" grpId="0"/>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9335053-F5F5-494B-A9D4-AFFB1A5D0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3249612" cy="683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9F137FF-E630-4D33-980E-A80401A72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3382965"/>
            <a:ext cx="5894388" cy="347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tar: 5 Points 5">
            <a:extLst>
              <a:ext uri="{FF2B5EF4-FFF2-40B4-BE49-F238E27FC236}">
                <a16:creationId xmlns:a16="http://schemas.microsoft.com/office/drawing/2014/main" id="{CF441313-6037-463A-9FCF-2605DBA06062}"/>
              </a:ext>
            </a:extLst>
          </p:cNvPr>
          <p:cNvSpPr/>
          <p:nvPr/>
        </p:nvSpPr>
        <p:spPr>
          <a:xfrm>
            <a:off x="1562101" y="4794252"/>
            <a:ext cx="568325" cy="55086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1"/>
          </a:p>
        </p:txBody>
      </p:sp>
      <p:sp>
        <p:nvSpPr>
          <p:cNvPr id="7" name="Star: 5 Points 6">
            <a:extLst>
              <a:ext uri="{FF2B5EF4-FFF2-40B4-BE49-F238E27FC236}">
                <a16:creationId xmlns:a16="http://schemas.microsoft.com/office/drawing/2014/main" id="{5CB98DCF-0341-4D62-B44E-449F03522D14}"/>
              </a:ext>
            </a:extLst>
          </p:cNvPr>
          <p:cNvSpPr/>
          <p:nvPr/>
        </p:nvSpPr>
        <p:spPr>
          <a:xfrm>
            <a:off x="6196015" y="5173664"/>
            <a:ext cx="568325" cy="5492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1"/>
          </a:p>
        </p:txBody>
      </p:sp>
      <p:sp>
        <p:nvSpPr>
          <p:cNvPr id="8" name="TextBox 7">
            <a:extLst>
              <a:ext uri="{FF2B5EF4-FFF2-40B4-BE49-F238E27FC236}">
                <a16:creationId xmlns:a16="http://schemas.microsoft.com/office/drawing/2014/main" id="{AE49A942-840E-497C-912A-1269A6FC248E}"/>
              </a:ext>
            </a:extLst>
          </p:cNvPr>
          <p:cNvSpPr txBox="1">
            <a:spLocks noChangeArrowheads="1"/>
          </p:cNvSpPr>
          <p:nvPr/>
        </p:nvSpPr>
        <p:spPr bwMode="auto">
          <a:xfrm>
            <a:off x="2459039" y="6338888"/>
            <a:ext cx="723275"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1">
                <a:latin typeface="Times New Roman" panose="02020603050405020304" pitchFamily="18" charset="0"/>
              </a:rPr>
              <a:t>ocean</a:t>
            </a:r>
          </a:p>
        </p:txBody>
      </p:sp>
      <p:sp>
        <p:nvSpPr>
          <p:cNvPr id="9" name="TextBox 8">
            <a:extLst>
              <a:ext uri="{FF2B5EF4-FFF2-40B4-BE49-F238E27FC236}">
                <a16:creationId xmlns:a16="http://schemas.microsoft.com/office/drawing/2014/main" id="{2D8030A6-BC08-42BC-890A-DE6DCC3B6849}"/>
              </a:ext>
            </a:extLst>
          </p:cNvPr>
          <p:cNvSpPr txBox="1">
            <a:spLocks noChangeArrowheads="1"/>
          </p:cNvSpPr>
          <p:nvPr/>
        </p:nvSpPr>
        <p:spPr bwMode="auto">
          <a:xfrm>
            <a:off x="8456614" y="6311899"/>
            <a:ext cx="723275"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1">
                <a:latin typeface="Times New Roman" panose="02020603050405020304" pitchFamily="18" charset="0"/>
              </a:rPr>
              <a:t>ocean</a:t>
            </a:r>
          </a:p>
        </p:txBody>
      </p:sp>
      <p:sp>
        <p:nvSpPr>
          <p:cNvPr id="10" name="TextBox 9">
            <a:extLst>
              <a:ext uri="{FF2B5EF4-FFF2-40B4-BE49-F238E27FC236}">
                <a16:creationId xmlns:a16="http://schemas.microsoft.com/office/drawing/2014/main" id="{6DBA1F61-AEFF-4E9C-9435-E4548F45F255}"/>
              </a:ext>
            </a:extLst>
          </p:cNvPr>
          <p:cNvSpPr txBox="1">
            <a:spLocks noChangeArrowheads="1"/>
          </p:cNvSpPr>
          <p:nvPr/>
        </p:nvSpPr>
        <p:spPr bwMode="auto">
          <a:xfrm>
            <a:off x="3249615" y="20638"/>
            <a:ext cx="512512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Times New Roman" panose="02020603050405020304" pitchFamily="18" charset="0"/>
              </a:rPr>
              <a:t>What ARE these places?</a:t>
            </a:r>
          </a:p>
          <a:p>
            <a:pPr eaLnBrk="1" hangingPunct="1">
              <a:spcBef>
                <a:spcPct val="0"/>
              </a:spcBef>
              <a:buFontTx/>
              <a:buNone/>
            </a:pPr>
            <a:endParaRPr lang="en-US" altLang="en-US" sz="2400" dirty="0">
              <a:latin typeface="Times New Roman" panose="02020603050405020304" pitchFamily="18" charset="0"/>
            </a:endParaRPr>
          </a:p>
          <a:p>
            <a:pPr eaLnBrk="1" hangingPunct="1">
              <a:spcBef>
                <a:spcPct val="0"/>
              </a:spcBef>
              <a:buFontTx/>
              <a:buNone/>
            </a:pPr>
            <a:r>
              <a:rPr lang="en-US" altLang="en-US" sz="2000" dirty="0">
                <a:latin typeface="Times New Roman" panose="02020603050405020304" pitchFamily="18" charset="0"/>
              </a:rPr>
              <a:t>Why are they good for seeing salinity variation?</a:t>
            </a:r>
          </a:p>
        </p:txBody>
      </p:sp>
    </p:spTree>
    <p:extLst>
      <p:ext uri="{BB962C8B-B14F-4D97-AF65-F5344CB8AC3E}">
        <p14:creationId xmlns:p14="http://schemas.microsoft.com/office/powerpoint/2010/main" val="4233892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7">
            <a:extLst>
              <a:ext uri="{FF2B5EF4-FFF2-40B4-BE49-F238E27FC236}">
                <a16:creationId xmlns:a16="http://schemas.microsoft.com/office/drawing/2014/main" id="{A976B679-79AA-4D77-94DA-F56186A0B17F}"/>
              </a:ext>
            </a:extLst>
          </p:cNvPr>
          <p:cNvPicPr>
            <a:picLocks noChangeAspect="1"/>
          </p:cNvPicPr>
          <p:nvPr/>
        </p:nvPicPr>
        <p:blipFill>
          <a:blip r:embed="rId2" cstate="print">
            <a:extLst>
              <a:ext uri="{28A0092B-C50C-407E-A947-70E740481C1C}">
                <a14:useLocalDpi xmlns:a14="http://schemas.microsoft.com/office/drawing/2010/main" val="0"/>
              </a:ext>
            </a:extLst>
          </a:blip>
          <a:srcRect l="5" t="-31" r="45642"/>
          <a:stretch>
            <a:fillRect/>
          </a:stretch>
        </p:blipFill>
        <p:spPr bwMode="auto">
          <a:xfrm>
            <a:off x="8966199" y="2179638"/>
            <a:ext cx="2928939" cy="275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8">
            <a:extLst>
              <a:ext uri="{FF2B5EF4-FFF2-40B4-BE49-F238E27FC236}">
                <a16:creationId xmlns:a16="http://schemas.microsoft.com/office/drawing/2014/main" id="{8C0236AB-4780-47E7-9E4B-767EA62C45C5}"/>
              </a:ext>
            </a:extLst>
          </p:cNvPr>
          <p:cNvPicPr>
            <a:picLocks noChangeAspect="1"/>
          </p:cNvPicPr>
          <p:nvPr/>
        </p:nvPicPr>
        <p:blipFill>
          <a:blip r:embed="rId3">
            <a:extLst>
              <a:ext uri="{28A0092B-C50C-407E-A947-70E740481C1C}">
                <a14:useLocalDpi xmlns:a14="http://schemas.microsoft.com/office/drawing/2010/main" val="0"/>
              </a:ext>
            </a:extLst>
          </a:blip>
          <a:srcRect t="5920" r="1082"/>
          <a:stretch>
            <a:fillRect/>
          </a:stretch>
        </p:blipFill>
        <p:spPr bwMode="auto">
          <a:xfrm>
            <a:off x="117476" y="1787526"/>
            <a:ext cx="8535988"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28">
            <a:extLst>
              <a:ext uri="{FF2B5EF4-FFF2-40B4-BE49-F238E27FC236}">
                <a16:creationId xmlns:a16="http://schemas.microsoft.com/office/drawing/2014/main" id="{35A0365C-7F25-445C-A007-A83D955EEC47}"/>
              </a:ext>
            </a:extLst>
          </p:cNvPr>
          <p:cNvGrpSpPr>
            <a:grpSpLocks/>
          </p:cNvGrpSpPr>
          <p:nvPr/>
        </p:nvGrpSpPr>
        <p:grpSpPr bwMode="auto">
          <a:xfrm>
            <a:off x="2997200" y="1410315"/>
            <a:ext cx="8675667" cy="3340677"/>
            <a:chOff x="2997516" y="1410232"/>
            <a:chExt cx="8675152" cy="3340211"/>
          </a:xfrm>
        </p:grpSpPr>
        <p:grpSp>
          <p:nvGrpSpPr>
            <p:cNvPr id="6159" name="Group 26">
              <a:extLst>
                <a:ext uri="{FF2B5EF4-FFF2-40B4-BE49-F238E27FC236}">
                  <a16:creationId xmlns:a16="http://schemas.microsoft.com/office/drawing/2014/main" id="{DFA328CC-6B7E-4ED1-B727-5B9E6FE06336}"/>
                </a:ext>
              </a:extLst>
            </p:cNvPr>
            <p:cNvGrpSpPr>
              <a:grpSpLocks/>
            </p:cNvGrpSpPr>
            <p:nvPr/>
          </p:nvGrpSpPr>
          <p:grpSpPr bwMode="auto">
            <a:xfrm>
              <a:off x="2997516" y="1410232"/>
              <a:ext cx="3706842" cy="509549"/>
              <a:chOff x="2970883" y="238380"/>
              <a:chExt cx="3706842" cy="509549"/>
            </a:xfrm>
          </p:grpSpPr>
          <p:sp>
            <p:nvSpPr>
              <p:cNvPr id="6164" name="TextBox 20">
                <a:extLst>
                  <a:ext uri="{FF2B5EF4-FFF2-40B4-BE49-F238E27FC236}">
                    <a16:creationId xmlns:a16="http://schemas.microsoft.com/office/drawing/2014/main" id="{DE97BD3D-1BE6-4405-AA44-A236875E692A}"/>
                  </a:ext>
                </a:extLst>
              </p:cNvPr>
              <p:cNvSpPr txBox="1">
                <a:spLocks noChangeArrowheads="1"/>
              </p:cNvSpPr>
              <p:nvPr/>
            </p:nvSpPr>
            <p:spPr bwMode="auto">
              <a:xfrm>
                <a:off x="2970883" y="238380"/>
                <a:ext cx="407460" cy="4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A</a:t>
                </a:r>
              </a:p>
            </p:txBody>
          </p:sp>
          <p:sp>
            <p:nvSpPr>
              <p:cNvPr id="6165" name="TextBox 21">
                <a:extLst>
                  <a:ext uri="{FF2B5EF4-FFF2-40B4-BE49-F238E27FC236}">
                    <a16:creationId xmlns:a16="http://schemas.microsoft.com/office/drawing/2014/main" id="{283EFB9D-0EB2-4BE2-B5ED-071A400965E3}"/>
                  </a:ext>
                </a:extLst>
              </p:cNvPr>
              <p:cNvSpPr txBox="1">
                <a:spLocks noChangeArrowheads="1"/>
              </p:cNvSpPr>
              <p:nvPr/>
            </p:nvSpPr>
            <p:spPr bwMode="auto">
              <a:xfrm>
                <a:off x="4235764" y="286329"/>
                <a:ext cx="389827" cy="4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B</a:t>
                </a:r>
              </a:p>
            </p:txBody>
          </p:sp>
          <p:sp>
            <p:nvSpPr>
              <p:cNvPr id="6166" name="TextBox 22">
                <a:extLst>
                  <a:ext uri="{FF2B5EF4-FFF2-40B4-BE49-F238E27FC236}">
                    <a16:creationId xmlns:a16="http://schemas.microsoft.com/office/drawing/2014/main" id="{32BFA473-0CAC-485F-83C8-21FA6E7224A4}"/>
                  </a:ext>
                </a:extLst>
              </p:cNvPr>
              <p:cNvSpPr txBox="1">
                <a:spLocks noChangeArrowheads="1"/>
              </p:cNvSpPr>
              <p:nvPr/>
            </p:nvSpPr>
            <p:spPr bwMode="auto">
              <a:xfrm>
                <a:off x="6287898" y="286329"/>
                <a:ext cx="389827" cy="4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C</a:t>
                </a:r>
              </a:p>
            </p:txBody>
          </p:sp>
        </p:grpSp>
        <p:grpSp>
          <p:nvGrpSpPr>
            <p:cNvPr id="6160" name="Group 27">
              <a:extLst>
                <a:ext uri="{FF2B5EF4-FFF2-40B4-BE49-F238E27FC236}">
                  <a16:creationId xmlns:a16="http://schemas.microsoft.com/office/drawing/2014/main" id="{6F7EF44C-9B66-4C9D-81C5-CCBB0241EF88}"/>
                </a:ext>
              </a:extLst>
            </p:cNvPr>
            <p:cNvGrpSpPr>
              <a:grpSpLocks/>
            </p:cNvGrpSpPr>
            <p:nvPr/>
          </p:nvGrpSpPr>
          <p:grpSpPr bwMode="auto">
            <a:xfrm>
              <a:off x="8906750" y="3367118"/>
              <a:ext cx="2765918" cy="1383325"/>
              <a:chOff x="8906750" y="3367118"/>
              <a:chExt cx="2765918" cy="1383325"/>
            </a:xfrm>
          </p:grpSpPr>
          <p:sp>
            <p:nvSpPr>
              <p:cNvPr id="6161" name="TextBox 23">
                <a:extLst>
                  <a:ext uri="{FF2B5EF4-FFF2-40B4-BE49-F238E27FC236}">
                    <a16:creationId xmlns:a16="http://schemas.microsoft.com/office/drawing/2014/main" id="{056769B2-6C93-4388-BAB9-DE1EADABC3A0}"/>
                  </a:ext>
                </a:extLst>
              </p:cNvPr>
              <p:cNvSpPr txBox="1">
                <a:spLocks noChangeArrowheads="1"/>
              </p:cNvSpPr>
              <p:nvPr/>
            </p:nvSpPr>
            <p:spPr bwMode="auto">
              <a:xfrm>
                <a:off x="8906750" y="4381035"/>
                <a:ext cx="351357" cy="3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dirty="0">
                    <a:latin typeface="Times New Roman" panose="02020603050405020304" pitchFamily="18" charset="0"/>
                    <a:cs typeface="Times New Roman" panose="02020603050405020304" pitchFamily="18" charset="0"/>
                  </a:rPr>
                  <a:t>A</a:t>
                </a:r>
              </a:p>
            </p:txBody>
          </p:sp>
          <p:sp>
            <p:nvSpPr>
              <p:cNvPr id="6162" name="TextBox 24">
                <a:extLst>
                  <a:ext uri="{FF2B5EF4-FFF2-40B4-BE49-F238E27FC236}">
                    <a16:creationId xmlns:a16="http://schemas.microsoft.com/office/drawing/2014/main" id="{F53F7047-423C-4798-804D-CB73AF457E6B}"/>
                  </a:ext>
                </a:extLst>
              </p:cNvPr>
              <p:cNvSpPr txBox="1">
                <a:spLocks noChangeArrowheads="1"/>
              </p:cNvSpPr>
              <p:nvPr/>
            </p:nvSpPr>
            <p:spPr bwMode="auto">
              <a:xfrm>
                <a:off x="9785619" y="4138477"/>
                <a:ext cx="338534" cy="36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B</a:t>
                </a:r>
              </a:p>
            </p:txBody>
          </p:sp>
          <p:sp>
            <p:nvSpPr>
              <p:cNvPr id="6163" name="TextBox 25">
                <a:extLst>
                  <a:ext uri="{FF2B5EF4-FFF2-40B4-BE49-F238E27FC236}">
                    <a16:creationId xmlns:a16="http://schemas.microsoft.com/office/drawing/2014/main" id="{33E47C2E-236E-4815-BABB-C02F738ACCBA}"/>
                  </a:ext>
                </a:extLst>
              </p:cNvPr>
              <p:cNvSpPr txBox="1">
                <a:spLocks noChangeArrowheads="1"/>
              </p:cNvSpPr>
              <p:nvPr/>
            </p:nvSpPr>
            <p:spPr bwMode="auto">
              <a:xfrm>
                <a:off x="11334134" y="3367118"/>
                <a:ext cx="338534" cy="3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C</a:t>
                </a:r>
              </a:p>
            </p:txBody>
          </p:sp>
        </p:grpSp>
      </p:grpSp>
      <p:grpSp>
        <p:nvGrpSpPr>
          <p:cNvPr id="35" name="Group 34">
            <a:extLst>
              <a:ext uri="{FF2B5EF4-FFF2-40B4-BE49-F238E27FC236}">
                <a16:creationId xmlns:a16="http://schemas.microsoft.com/office/drawing/2014/main" id="{E8AD0467-3D59-4081-84B0-F3153C99C04C}"/>
              </a:ext>
            </a:extLst>
          </p:cNvPr>
          <p:cNvGrpSpPr>
            <a:grpSpLocks/>
          </p:cNvGrpSpPr>
          <p:nvPr/>
        </p:nvGrpSpPr>
        <p:grpSpPr bwMode="auto">
          <a:xfrm>
            <a:off x="2163760" y="4000497"/>
            <a:ext cx="1720850" cy="550862"/>
            <a:chOff x="2265691" y="4001212"/>
            <a:chExt cx="2342657" cy="550417"/>
          </a:xfrm>
        </p:grpSpPr>
        <p:pic>
          <p:nvPicPr>
            <p:cNvPr id="6157" name="Picture 30">
              <a:extLst>
                <a:ext uri="{FF2B5EF4-FFF2-40B4-BE49-F238E27FC236}">
                  <a16:creationId xmlns:a16="http://schemas.microsoft.com/office/drawing/2014/main" id="{0819C7C2-4B12-43A9-B145-5D37968B8ABB}"/>
                </a:ext>
              </a:extLst>
            </p:cNvPr>
            <p:cNvPicPr>
              <a:picLocks noChangeAspect="1"/>
            </p:cNvPicPr>
            <p:nvPr/>
          </p:nvPicPr>
          <p:blipFill>
            <a:blip r:embed="rId3">
              <a:extLst>
                <a:ext uri="{28A0092B-C50C-407E-A947-70E740481C1C}">
                  <a14:useLocalDpi xmlns:a14="http://schemas.microsoft.com/office/drawing/2010/main" val="0"/>
                </a:ext>
              </a:extLst>
            </a:blip>
            <a:srcRect l="583" t="65608" r="74718" b="19199"/>
            <a:stretch>
              <a:fillRect/>
            </a:stretch>
          </p:blipFill>
          <p:spPr bwMode="auto">
            <a:xfrm rot="-416373">
              <a:off x="2265691" y="4001212"/>
              <a:ext cx="2342657" cy="55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Box 31">
              <a:extLst>
                <a:ext uri="{FF2B5EF4-FFF2-40B4-BE49-F238E27FC236}">
                  <a16:creationId xmlns:a16="http://schemas.microsoft.com/office/drawing/2014/main" id="{7F6E2EA5-1275-4494-893F-8DBA67C9B938}"/>
                </a:ext>
              </a:extLst>
            </p:cNvPr>
            <p:cNvSpPr txBox="1">
              <a:spLocks noChangeArrowheads="1"/>
            </p:cNvSpPr>
            <p:nvPr/>
          </p:nvSpPr>
          <p:spPr bwMode="auto">
            <a:xfrm>
              <a:off x="3116097" y="4046145"/>
              <a:ext cx="751123" cy="46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 1</a:t>
              </a:r>
            </a:p>
          </p:txBody>
        </p:sp>
      </p:grpSp>
      <p:sp>
        <p:nvSpPr>
          <p:cNvPr id="6150" name="TextBox 35">
            <a:extLst>
              <a:ext uri="{FF2B5EF4-FFF2-40B4-BE49-F238E27FC236}">
                <a16:creationId xmlns:a16="http://schemas.microsoft.com/office/drawing/2014/main" id="{A3F84361-9CD8-4F19-B15D-E74D05E070EA}"/>
              </a:ext>
            </a:extLst>
          </p:cNvPr>
          <p:cNvSpPr txBox="1">
            <a:spLocks noChangeArrowheads="1"/>
          </p:cNvSpPr>
          <p:nvPr/>
        </p:nvSpPr>
        <p:spPr bwMode="auto">
          <a:xfrm>
            <a:off x="103189" y="1042988"/>
            <a:ext cx="1800493" cy="6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Based on these…</a:t>
            </a:r>
          </a:p>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what’s going on?</a:t>
            </a:r>
          </a:p>
        </p:txBody>
      </p:sp>
      <p:cxnSp>
        <p:nvCxnSpPr>
          <p:cNvPr id="38" name="Curved Connector 37">
            <a:extLst>
              <a:ext uri="{FF2B5EF4-FFF2-40B4-BE49-F238E27FC236}">
                <a16:creationId xmlns:a16="http://schemas.microsoft.com/office/drawing/2014/main" id="{0FE6BF10-3136-4EA8-89C4-98950883CEE2}"/>
              </a:ext>
            </a:extLst>
          </p:cNvPr>
          <p:cNvCxnSpPr/>
          <p:nvPr/>
        </p:nvCxnSpPr>
        <p:spPr>
          <a:xfrm>
            <a:off x="1825625" y="1292225"/>
            <a:ext cx="1068388" cy="727076"/>
          </a:xfrm>
          <a:prstGeom prst="curvedConnector3">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6152" name="TextBox 41">
            <a:extLst>
              <a:ext uri="{FF2B5EF4-FFF2-40B4-BE49-F238E27FC236}">
                <a16:creationId xmlns:a16="http://schemas.microsoft.com/office/drawing/2014/main" id="{71B2214D-D279-45D6-B129-4710302C7659}"/>
              </a:ext>
            </a:extLst>
          </p:cNvPr>
          <p:cNvSpPr txBox="1">
            <a:spLocks noChangeArrowheads="1"/>
          </p:cNvSpPr>
          <p:nvPr/>
        </p:nvSpPr>
        <p:spPr bwMode="auto">
          <a:xfrm>
            <a:off x="8928100" y="1736725"/>
            <a:ext cx="3005951"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201">
                <a:latin typeface="Times New Roman" panose="02020603050405020304" pitchFamily="18" charset="0"/>
                <a:cs typeface="Times New Roman" panose="02020603050405020304" pitchFamily="18" charset="0"/>
              </a:rPr>
              <a:t>Great Bay-Mullica River</a:t>
            </a:r>
          </a:p>
        </p:txBody>
      </p:sp>
      <p:grpSp>
        <p:nvGrpSpPr>
          <p:cNvPr id="46" name="Group 45">
            <a:extLst>
              <a:ext uri="{FF2B5EF4-FFF2-40B4-BE49-F238E27FC236}">
                <a16:creationId xmlns:a16="http://schemas.microsoft.com/office/drawing/2014/main" id="{B5DAFF75-8D5B-4E63-BA0E-EC9EA46C15B9}"/>
              </a:ext>
            </a:extLst>
          </p:cNvPr>
          <p:cNvGrpSpPr>
            <a:grpSpLocks/>
          </p:cNvGrpSpPr>
          <p:nvPr/>
        </p:nvGrpSpPr>
        <p:grpSpPr bwMode="auto">
          <a:xfrm>
            <a:off x="3860801" y="2281239"/>
            <a:ext cx="4632325" cy="2070100"/>
            <a:chOff x="3861509" y="2281083"/>
            <a:chExt cx="4631916" cy="2069824"/>
          </a:xfrm>
        </p:grpSpPr>
        <p:sp>
          <p:nvSpPr>
            <p:cNvPr id="34" name="Rectangle 33">
              <a:extLst>
                <a:ext uri="{FF2B5EF4-FFF2-40B4-BE49-F238E27FC236}">
                  <a16:creationId xmlns:a16="http://schemas.microsoft.com/office/drawing/2014/main" id="{55291B94-56DC-4E66-B74C-12D5E4DCCAD7}"/>
                </a:ext>
              </a:extLst>
            </p:cNvPr>
            <p:cNvSpPr/>
            <p:nvPr/>
          </p:nvSpPr>
          <p:spPr>
            <a:xfrm>
              <a:off x="7423544" y="2281083"/>
              <a:ext cx="1069881" cy="18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latin typeface="Times New Roman" panose="02020603050405020304" pitchFamily="18" charset="0"/>
                  <a:cs typeface="Times New Roman" panose="02020603050405020304" pitchFamily="18" charset="0"/>
                </a:rPr>
                <a:t>? </a:t>
              </a:r>
              <a:r>
                <a:rPr lang="en-US" sz="2201" dirty="0">
                  <a:solidFill>
                    <a:schemeClr val="tx1"/>
                  </a:solidFill>
                  <a:latin typeface="Times New Roman" panose="02020603050405020304" pitchFamily="18" charset="0"/>
                  <a:cs typeface="Times New Roman" panose="02020603050405020304" pitchFamily="18" charset="0"/>
                </a:rPr>
                <a:t>2</a:t>
              </a:r>
            </a:p>
          </p:txBody>
        </p:sp>
        <p:pic>
          <p:nvPicPr>
            <p:cNvPr id="6156" name="Picture 43">
              <a:extLst>
                <a:ext uri="{FF2B5EF4-FFF2-40B4-BE49-F238E27FC236}">
                  <a16:creationId xmlns:a16="http://schemas.microsoft.com/office/drawing/2014/main" id="{F410A339-6518-407E-B766-EC6321E78BCF}"/>
                </a:ext>
              </a:extLst>
            </p:cNvPr>
            <p:cNvPicPr>
              <a:picLocks noChangeAspect="1"/>
            </p:cNvPicPr>
            <p:nvPr/>
          </p:nvPicPr>
          <p:blipFill>
            <a:blip r:embed="rId3">
              <a:extLst>
                <a:ext uri="{28A0092B-C50C-407E-A947-70E740481C1C}">
                  <a14:useLocalDpi xmlns:a14="http://schemas.microsoft.com/office/drawing/2010/main" val="0"/>
                </a:ext>
              </a:extLst>
            </a:blip>
            <a:srcRect l="583" t="65608" r="74718" b="19199"/>
            <a:stretch>
              <a:fillRect/>
            </a:stretch>
          </p:blipFill>
          <p:spPr bwMode="auto">
            <a:xfrm>
              <a:off x="3861509" y="3800490"/>
              <a:ext cx="1044115" cy="55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4" name="TextBox 2">
            <a:extLst>
              <a:ext uri="{FF2B5EF4-FFF2-40B4-BE49-F238E27FC236}">
                <a16:creationId xmlns:a16="http://schemas.microsoft.com/office/drawing/2014/main" id="{57F37863-4D8F-4D17-858F-4209E9AE3835}"/>
              </a:ext>
            </a:extLst>
          </p:cNvPr>
          <p:cNvSpPr txBox="1">
            <a:spLocks noChangeArrowheads="1"/>
          </p:cNvSpPr>
          <p:nvPr/>
        </p:nvSpPr>
        <p:spPr bwMode="auto">
          <a:xfrm>
            <a:off x="4410995" y="2"/>
            <a:ext cx="3060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a:latin typeface="Times New Roman" panose="02020603050405020304" pitchFamily="18" charset="0"/>
                <a:cs typeface="Times New Roman" panose="02020603050405020304" pitchFamily="18" charset="0"/>
              </a:rPr>
              <a:t>Salinity Variation</a:t>
            </a:r>
          </a:p>
        </p:txBody>
      </p:sp>
      <p:sp>
        <p:nvSpPr>
          <p:cNvPr id="2" name="TextBox 1">
            <a:extLst>
              <a:ext uri="{FF2B5EF4-FFF2-40B4-BE49-F238E27FC236}">
                <a16:creationId xmlns:a16="http://schemas.microsoft.com/office/drawing/2014/main" id="{33E92D35-3751-4935-80A2-361A65991652}"/>
              </a:ext>
            </a:extLst>
          </p:cNvPr>
          <p:cNvSpPr txBox="1"/>
          <p:nvPr/>
        </p:nvSpPr>
        <p:spPr>
          <a:xfrm>
            <a:off x="2890047" y="1783196"/>
            <a:ext cx="658578" cy="276999"/>
          </a:xfrm>
          <a:prstGeom prst="rect">
            <a:avLst/>
          </a:prstGeom>
          <a:solidFill>
            <a:schemeClr val="bg1"/>
          </a:solidFill>
        </p:spPr>
        <p:txBody>
          <a:bodyPr wrap="none" lIns="0" tIns="0" rIns="0" bIns="0" rtlCol="0">
            <a:spAutoFit/>
          </a:bodyPr>
          <a:lstStyle/>
          <a:p>
            <a:r>
              <a:rPr lang="en-US" b="1" dirty="0">
                <a:solidFill>
                  <a:schemeClr val="accent5">
                    <a:lumMod val="75000"/>
                  </a:schemeClr>
                </a:solidFill>
              </a:rPr>
              <a:t>35</a:t>
            </a:r>
            <a:r>
              <a:rPr lang="en-US" b="1" baseline="30000" dirty="0">
                <a:solidFill>
                  <a:schemeClr val="accent5">
                    <a:lumMod val="75000"/>
                  </a:schemeClr>
                </a:solidFill>
              </a:rPr>
              <a:t>o</a:t>
            </a:r>
            <a:r>
              <a:rPr lang="en-US" b="1" dirty="0">
                <a:solidFill>
                  <a:schemeClr val="accent5">
                    <a:lumMod val="75000"/>
                  </a:schemeClr>
                </a:solidFill>
              </a:rPr>
              <a:t>/</a:t>
            </a:r>
            <a:r>
              <a:rPr lang="en-US" b="1" dirty="0" err="1">
                <a:solidFill>
                  <a:schemeClr val="accent5">
                    <a:lumMod val="75000"/>
                  </a:schemeClr>
                </a:solidFill>
              </a:rPr>
              <a:t>oo</a:t>
            </a:r>
            <a:endParaRPr lang="en-US" b="1" dirty="0">
              <a:solidFill>
                <a:schemeClr val="accent5">
                  <a:lumMod val="75000"/>
                </a:schemeClr>
              </a:solidFill>
            </a:endParaRPr>
          </a:p>
        </p:txBody>
      </p:sp>
      <p:sp>
        <p:nvSpPr>
          <p:cNvPr id="24" name="TextBox 23">
            <a:extLst>
              <a:ext uri="{FF2B5EF4-FFF2-40B4-BE49-F238E27FC236}">
                <a16:creationId xmlns:a16="http://schemas.microsoft.com/office/drawing/2014/main" id="{69691330-4F7D-46BD-9E3E-FF3C22D7BEF6}"/>
              </a:ext>
            </a:extLst>
          </p:cNvPr>
          <p:cNvSpPr txBox="1"/>
          <p:nvPr/>
        </p:nvSpPr>
        <p:spPr>
          <a:xfrm>
            <a:off x="4134460" y="1794422"/>
            <a:ext cx="658578" cy="276999"/>
          </a:xfrm>
          <a:prstGeom prst="rect">
            <a:avLst/>
          </a:prstGeom>
          <a:solidFill>
            <a:schemeClr val="bg1"/>
          </a:solidFill>
        </p:spPr>
        <p:txBody>
          <a:bodyPr wrap="none" lIns="0" tIns="0" rIns="0" bIns="0" rtlCol="0">
            <a:spAutoFit/>
          </a:bodyPr>
          <a:lstStyle/>
          <a:p>
            <a:r>
              <a:rPr lang="en-US" b="1" dirty="0">
                <a:solidFill>
                  <a:schemeClr val="accent5"/>
                </a:solidFill>
              </a:rPr>
              <a:t>25</a:t>
            </a:r>
            <a:r>
              <a:rPr lang="en-US" b="1" baseline="30000" dirty="0">
                <a:solidFill>
                  <a:schemeClr val="accent5"/>
                </a:solidFill>
              </a:rPr>
              <a:t>o</a:t>
            </a:r>
            <a:r>
              <a:rPr lang="en-US" b="1" dirty="0">
                <a:solidFill>
                  <a:schemeClr val="accent5"/>
                </a:solidFill>
              </a:rPr>
              <a:t>/</a:t>
            </a:r>
            <a:r>
              <a:rPr lang="en-US" b="1" dirty="0" err="1">
                <a:solidFill>
                  <a:schemeClr val="accent5"/>
                </a:solidFill>
              </a:rPr>
              <a:t>oo</a:t>
            </a:r>
            <a:endParaRPr lang="en-US" b="1" dirty="0">
              <a:solidFill>
                <a:schemeClr val="accent5"/>
              </a:solidFill>
            </a:endParaRPr>
          </a:p>
        </p:txBody>
      </p:sp>
      <p:sp>
        <p:nvSpPr>
          <p:cNvPr id="25" name="TextBox 24">
            <a:extLst>
              <a:ext uri="{FF2B5EF4-FFF2-40B4-BE49-F238E27FC236}">
                <a16:creationId xmlns:a16="http://schemas.microsoft.com/office/drawing/2014/main" id="{0AC4F08C-E184-4888-8DD6-28ED647E9A46}"/>
              </a:ext>
            </a:extLst>
          </p:cNvPr>
          <p:cNvSpPr txBox="1"/>
          <p:nvPr/>
        </p:nvSpPr>
        <p:spPr>
          <a:xfrm>
            <a:off x="5209233" y="1781435"/>
            <a:ext cx="658578" cy="276999"/>
          </a:xfrm>
          <a:prstGeom prst="rect">
            <a:avLst/>
          </a:prstGeom>
          <a:solidFill>
            <a:schemeClr val="bg1"/>
          </a:solidFill>
        </p:spPr>
        <p:txBody>
          <a:bodyPr wrap="none" lIns="0" tIns="0" rIns="0" bIns="0" rtlCol="0">
            <a:spAutoFit/>
          </a:bodyPr>
          <a:lstStyle/>
          <a:p>
            <a:r>
              <a:rPr lang="en-US" b="1" dirty="0">
                <a:solidFill>
                  <a:schemeClr val="accent5">
                    <a:lumMod val="60000"/>
                    <a:lumOff val="40000"/>
                  </a:schemeClr>
                </a:solidFill>
              </a:rPr>
              <a:t>15</a:t>
            </a:r>
            <a:r>
              <a:rPr lang="en-US" b="1" baseline="30000" dirty="0">
                <a:solidFill>
                  <a:schemeClr val="accent5">
                    <a:lumMod val="60000"/>
                    <a:lumOff val="40000"/>
                  </a:schemeClr>
                </a:solidFill>
              </a:rPr>
              <a:t>o</a:t>
            </a:r>
            <a:r>
              <a:rPr lang="en-US" b="1" dirty="0">
                <a:solidFill>
                  <a:schemeClr val="accent5">
                    <a:lumMod val="60000"/>
                    <a:lumOff val="40000"/>
                  </a:schemeClr>
                </a:solidFill>
              </a:rPr>
              <a:t>/</a:t>
            </a:r>
            <a:r>
              <a:rPr lang="en-US" b="1" dirty="0" err="1">
                <a:solidFill>
                  <a:schemeClr val="accent5">
                    <a:lumMod val="60000"/>
                    <a:lumOff val="40000"/>
                  </a:schemeClr>
                </a:solidFill>
              </a:rPr>
              <a:t>oo</a:t>
            </a:r>
            <a:endParaRPr lang="en-US" b="1" dirty="0">
              <a:solidFill>
                <a:schemeClr val="accent5">
                  <a:lumMod val="60000"/>
                  <a:lumOff val="40000"/>
                </a:schemeClr>
              </a:solidFill>
            </a:endParaRPr>
          </a:p>
        </p:txBody>
      </p:sp>
      <p:sp>
        <p:nvSpPr>
          <p:cNvPr id="26" name="TextBox 25">
            <a:extLst>
              <a:ext uri="{FF2B5EF4-FFF2-40B4-BE49-F238E27FC236}">
                <a16:creationId xmlns:a16="http://schemas.microsoft.com/office/drawing/2014/main" id="{23F5C106-B4C0-4902-B639-3343B8B32D5E}"/>
              </a:ext>
            </a:extLst>
          </p:cNvPr>
          <p:cNvSpPr txBox="1"/>
          <p:nvPr/>
        </p:nvSpPr>
        <p:spPr>
          <a:xfrm>
            <a:off x="6276191" y="1805917"/>
            <a:ext cx="541559" cy="276999"/>
          </a:xfrm>
          <a:prstGeom prst="rect">
            <a:avLst/>
          </a:prstGeom>
          <a:solidFill>
            <a:schemeClr val="bg1"/>
          </a:solidFill>
        </p:spPr>
        <p:txBody>
          <a:bodyPr wrap="none" lIns="0" tIns="0" rIns="0" bIns="0" rtlCol="0">
            <a:spAutoFit/>
          </a:bodyPr>
          <a:lstStyle/>
          <a:p>
            <a:r>
              <a:rPr lang="en-US" b="1" dirty="0">
                <a:solidFill>
                  <a:schemeClr val="accent5">
                    <a:lumMod val="40000"/>
                    <a:lumOff val="60000"/>
                  </a:schemeClr>
                </a:solidFill>
              </a:rPr>
              <a:t>5</a:t>
            </a:r>
            <a:r>
              <a:rPr lang="en-US" b="1" baseline="30000" dirty="0">
                <a:solidFill>
                  <a:schemeClr val="accent5">
                    <a:lumMod val="40000"/>
                    <a:lumOff val="60000"/>
                  </a:schemeClr>
                </a:solidFill>
              </a:rPr>
              <a:t>o</a:t>
            </a:r>
            <a:r>
              <a:rPr lang="en-US" b="1" dirty="0">
                <a:solidFill>
                  <a:schemeClr val="accent5">
                    <a:lumMod val="40000"/>
                    <a:lumOff val="60000"/>
                  </a:schemeClr>
                </a:solidFill>
              </a:rPr>
              <a:t>/</a:t>
            </a:r>
            <a:r>
              <a:rPr lang="en-US" b="1" dirty="0" err="1">
                <a:solidFill>
                  <a:schemeClr val="accent5">
                    <a:lumMod val="40000"/>
                    <a:lumOff val="60000"/>
                  </a:schemeClr>
                </a:solidFill>
              </a:rPr>
              <a:t>oo</a:t>
            </a:r>
            <a:endParaRPr lang="en-US" b="1" dirty="0">
              <a:solidFill>
                <a:schemeClr val="accent5">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756F5B22-CFBC-4BDD-A914-C2E82A5F95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02" y="660402"/>
            <a:ext cx="9240837"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a:extLst>
              <a:ext uri="{FF2B5EF4-FFF2-40B4-BE49-F238E27FC236}">
                <a16:creationId xmlns:a16="http://schemas.microsoft.com/office/drawing/2014/main" id="{9D8ED737-295F-4E79-86C6-18C1A16B30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02" y="3944939"/>
            <a:ext cx="9034462" cy="291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9">
            <a:extLst>
              <a:ext uri="{FF2B5EF4-FFF2-40B4-BE49-F238E27FC236}">
                <a16:creationId xmlns:a16="http://schemas.microsoft.com/office/drawing/2014/main" id="{B85BD4E4-F50F-4383-9799-D69AF6CDA171}"/>
              </a:ext>
            </a:extLst>
          </p:cNvPr>
          <p:cNvGrpSpPr>
            <a:grpSpLocks/>
          </p:cNvGrpSpPr>
          <p:nvPr/>
        </p:nvGrpSpPr>
        <p:grpSpPr bwMode="auto">
          <a:xfrm>
            <a:off x="3502151" y="360363"/>
            <a:ext cx="3635258" cy="495402"/>
            <a:chOff x="4413745" y="320074"/>
            <a:chExt cx="3634170" cy="495511"/>
          </a:xfrm>
        </p:grpSpPr>
        <p:sp>
          <p:nvSpPr>
            <p:cNvPr id="7180" name="TextBox 3">
              <a:extLst>
                <a:ext uri="{FF2B5EF4-FFF2-40B4-BE49-F238E27FC236}">
                  <a16:creationId xmlns:a16="http://schemas.microsoft.com/office/drawing/2014/main" id="{DE9EB6EF-150A-4062-9DEB-73C044192210}"/>
                </a:ext>
              </a:extLst>
            </p:cNvPr>
            <p:cNvSpPr txBox="1">
              <a:spLocks noChangeArrowheads="1"/>
            </p:cNvSpPr>
            <p:nvPr/>
          </p:nvSpPr>
          <p:spPr bwMode="auto">
            <a:xfrm>
              <a:off x="4413745" y="353818"/>
              <a:ext cx="407362" cy="46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A</a:t>
              </a:r>
            </a:p>
          </p:txBody>
        </p:sp>
        <p:sp>
          <p:nvSpPr>
            <p:cNvPr id="7181" name="TextBox 4">
              <a:extLst>
                <a:ext uri="{FF2B5EF4-FFF2-40B4-BE49-F238E27FC236}">
                  <a16:creationId xmlns:a16="http://schemas.microsoft.com/office/drawing/2014/main" id="{4FB4E8A4-32DC-4074-872A-1BD56972EA32}"/>
                </a:ext>
              </a:extLst>
            </p:cNvPr>
            <p:cNvSpPr txBox="1">
              <a:spLocks noChangeArrowheads="1"/>
            </p:cNvSpPr>
            <p:nvPr/>
          </p:nvSpPr>
          <p:spPr bwMode="auto">
            <a:xfrm>
              <a:off x="6085435" y="321840"/>
              <a:ext cx="389733" cy="46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B</a:t>
              </a:r>
            </a:p>
          </p:txBody>
        </p:sp>
        <p:sp>
          <p:nvSpPr>
            <p:cNvPr id="7182" name="TextBox 5">
              <a:extLst>
                <a:ext uri="{FF2B5EF4-FFF2-40B4-BE49-F238E27FC236}">
                  <a16:creationId xmlns:a16="http://schemas.microsoft.com/office/drawing/2014/main" id="{90FFACBC-15FA-4BB1-A1E9-71C80121F22D}"/>
                </a:ext>
              </a:extLst>
            </p:cNvPr>
            <p:cNvSpPr txBox="1">
              <a:spLocks noChangeArrowheads="1"/>
            </p:cNvSpPr>
            <p:nvPr/>
          </p:nvSpPr>
          <p:spPr bwMode="auto">
            <a:xfrm>
              <a:off x="7658182" y="320074"/>
              <a:ext cx="389733" cy="46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C</a:t>
              </a:r>
            </a:p>
          </p:txBody>
        </p:sp>
      </p:grpSp>
      <p:grpSp>
        <p:nvGrpSpPr>
          <p:cNvPr id="7173" name="Group 10">
            <a:extLst>
              <a:ext uri="{FF2B5EF4-FFF2-40B4-BE49-F238E27FC236}">
                <a16:creationId xmlns:a16="http://schemas.microsoft.com/office/drawing/2014/main" id="{F6C5E95E-C78D-4EA1-977E-300C6E5167EA}"/>
              </a:ext>
            </a:extLst>
          </p:cNvPr>
          <p:cNvGrpSpPr>
            <a:grpSpLocks/>
          </p:cNvGrpSpPr>
          <p:nvPr/>
        </p:nvGrpSpPr>
        <p:grpSpPr bwMode="auto">
          <a:xfrm>
            <a:off x="3552951" y="3767139"/>
            <a:ext cx="3633842" cy="495402"/>
            <a:chOff x="4413745" y="320074"/>
            <a:chExt cx="3634341" cy="495511"/>
          </a:xfrm>
        </p:grpSpPr>
        <p:sp>
          <p:nvSpPr>
            <p:cNvPr id="7177" name="TextBox 11">
              <a:extLst>
                <a:ext uri="{FF2B5EF4-FFF2-40B4-BE49-F238E27FC236}">
                  <a16:creationId xmlns:a16="http://schemas.microsoft.com/office/drawing/2014/main" id="{27E55D2C-A88F-43CA-AB76-D63151A4D0D1}"/>
                </a:ext>
              </a:extLst>
            </p:cNvPr>
            <p:cNvSpPr txBox="1">
              <a:spLocks noChangeArrowheads="1"/>
            </p:cNvSpPr>
            <p:nvPr/>
          </p:nvSpPr>
          <p:spPr bwMode="auto">
            <a:xfrm>
              <a:off x="4413745" y="353818"/>
              <a:ext cx="407540" cy="46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A</a:t>
              </a:r>
            </a:p>
          </p:txBody>
        </p:sp>
        <p:sp>
          <p:nvSpPr>
            <p:cNvPr id="7178" name="TextBox 12">
              <a:extLst>
                <a:ext uri="{FF2B5EF4-FFF2-40B4-BE49-F238E27FC236}">
                  <a16:creationId xmlns:a16="http://schemas.microsoft.com/office/drawing/2014/main" id="{473ACE25-2B68-4676-8C3D-B78C8F2C9F97}"/>
                </a:ext>
              </a:extLst>
            </p:cNvPr>
            <p:cNvSpPr txBox="1">
              <a:spLocks noChangeArrowheads="1"/>
            </p:cNvSpPr>
            <p:nvPr/>
          </p:nvSpPr>
          <p:spPr bwMode="auto">
            <a:xfrm>
              <a:off x="6085434" y="321840"/>
              <a:ext cx="389904" cy="46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B</a:t>
              </a:r>
            </a:p>
          </p:txBody>
        </p:sp>
        <p:sp>
          <p:nvSpPr>
            <p:cNvPr id="7179" name="TextBox 13">
              <a:extLst>
                <a:ext uri="{FF2B5EF4-FFF2-40B4-BE49-F238E27FC236}">
                  <a16:creationId xmlns:a16="http://schemas.microsoft.com/office/drawing/2014/main" id="{28C16C65-6240-4649-8F5C-61AD59EA48F0}"/>
                </a:ext>
              </a:extLst>
            </p:cNvPr>
            <p:cNvSpPr txBox="1">
              <a:spLocks noChangeArrowheads="1"/>
            </p:cNvSpPr>
            <p:nvPr/>
          </p:nvSpPr>
          <p:spPr bwMode="auto">
            <a:xfrm>
              <a:off x="7658182" y="320074"/>
              <a:ext cx="389904" cy="46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C</a:t>
              </a:r>
            </a:p>
          </p:txBody>
        </p:sp>
      </p:grpSp>
      <p:sp>
        <p:nvSpPr>
          <p:cNvPr id="7174" name="TextBox 2">
            <a:extLst>
              <a:ext uri="{FF2B5EF4-FFF2-40B4-BE49-F238E27FC236}">
                <a16:creationId xmlns:a16="http://schemas.microsoft.com/office/drawing/2014/main" id="{F2BE86BD-0F2B-4973-A730-D31DE4678EA6}"/>
              </a:ext>
            </a:extLst>
          </p:cNvPr>
          <p:cNvSpPr txBox="1">
            <a:spLocks noChangeArrowheads="1"/>
          </p:cNvSpPr>
          <p:nvPr/>
        </p:nvSpPr>
        <p:spPr bwMode="auto">
          <a:xfrm>
            <a:off x="4149364" y="-79008"/>
            <a:ext cx="3060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a:latin typeface="Times New Roman" panose="02020603050405020304" pitchFamily="18" charset="0"/>
                <a:cs typeface="Times New Roman" panose="02020603050405020304" pitchFamily="18" charset="0"/>
              </a:rPr>
              <a:t>Salinity Variation</a:t>
            </a:r>
          </a:p>
        </p:txBody>
      </p:sp>
      <p:sp>
        <p:nvSpPr>
          <p:cNvPr id="7175" name="TextBox 15">
            <a:extLst>
              <a:ext uri="{FF2B5EF4-FFF2-40B4-BE49-F238E27FC236}">
                <a16:creationId xmlns:a16="http://schemas.microsoft.com/office/drawing/2014/main" id="{D8A9AE27-D3B5-40CE-B062-DA2D982595F6}"/>
              </a:ext>
            </a:extLst>
          </p:cNvPr>
          <p:cNvSpPr txBox="1">
            <a:spLocks noChangeArrowheads="1"/>
          </p:cNvSpPr>
          <p:nvPr/>
        </p:nvSpPr>
        <p:spPr bwMode="auto">
          <a:xfrm>
            <a:off x="8784405" y="2428311"/>
            <a:ext cx="29609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What’s the difference?</a:t>
            </a:r>
          </a:p>
          <a:p>
            <a:pPr>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or</a:t>
            </a:r>
          </a:p>
          <a:p>
            <a:pPr>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What factor creates </a:t>
            </a:r>
          </a:p>
          <a:p>
            <a:pPr>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variation in salinity?</a:t>
            </a:r>
          </a:p>
        </p:txBody>
      </p:sp>
      <p:sp>
        <p:nvSpPr>
          <p:cNvPr id="17" name="TextBox 16">
            <a:extLst>
              <a:ext uri="{FF2B5EF4-FFF2-40B4-BE49-F238E27FC236}">
                <a16:creationId xmlns:a16="http://schemas.microsoft.com/office/drawing/2014/main" id="{19095769-657B-47FE-AB76-E7BA22ECFE55}"/>
              </a:ext>
            </a:extLst>
          </p:cNvPr>
          <p:cNvSpPr txBox="1">
            <a:spLocks noChangeArrowheads="1"/>
          </p:cNvSpPr>
          <p:nvPr/>
        </p:nvSpPr>
        <p:spPr bwMode="auto">
          <a:xfrm>
            <a:off x="8702925" y="4796595"/>
            <a:ext cx="33209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How is the crab effected?</a:t>
            </a:r>
          </a:p>
          <a:p>
            <a:pPr>
              <a:lnSpc>
                <a:spcPct val="100000"/>
              </a:lnSpc>
              <a:spcBef>
                <a:spcPct val="0"/>
              </a:spcBef>
              <a:buFontTx/>
              <a:buNone/>
            </a:pPr>
            <a:r>
              <a:rPr lang="en-US" altLang="en-US" sz="2000" dirty="0">
                <a:latin typeface="Times New Roman" panose="02020603050405020304" pitchFamily="18" charset="0"/>
                <a:cs typeface="Times New Roman" panose="02020603050405020304" pitchFamily="18" charset="0"/>
              </a:rPr>
              <a:t>What do you need to know</a:t>
            </a:r>
          </a:p>
          <a:p>
            <a:pPr>
              <a:lnSpc>
                <a:spcPct val="100000"/>
              </a:lnSpc>
              <a:spcBef>
                <a:spcPct val="0"/>
              </a:spcBef>
              <a:buFontTx/>
              <a:buNone/>
            </a:pPr>
            <a:r>
              <a:rPr lang="en-US" altLang="en-US" sz="2000" dirty="0">
                <a:latin typeface="Times New Roman" panose="02020603050405020304" pitchFamily="18" charset="0"/>
                <a:cs typeface="Times New Roman" panose="02020603050405020304" pitchFamily="18" charset="0"/>
              </a:rPr>
              <a:t>to answer?</a:t>
            </a:r>
          </a:p>
        </p:txBody>
      </p:sp>
      <p:sp>
        <p:nvSpPr>
          <p:cNvPr id="11" name="TextBox 10">
            <a:extLst>
              <a:ext uri="{FF2B5EF4-FFF2-40B4-BE49-F238E27FC236}">
                <a16:creationId xmlns:a16="http://schemas.microsoft.com/office/drawing/2014/main" id="{5DDD87F9-DD99-4691-B027-93EBE1B237E7}"/>
              </a:ext>
            </a:extLst>
          </p:cNvPr>
          <p:cNvSpPr txBox="1"/>
          <p:nvPr/>
        </p:nvSpPr>
        <p:spPr>
          <a:xfrm>
            <a:off x="8702925" y="5873813"/>
            <a:ext cx="1863588" cy="646331"/>
          </a:xfrm>
          <a:prstGeom prst="rect">
            <a:avLst/>
          </a:prstGeom>
          <a:noFill/>
        </p:spPr>
        <p:txBody>
          <a:bodyPr wrap="none" rtlCol="0">
            <a:spAutoFit/>
          </a:bodyPr>
          <a:lstStyle/>
          <a:p>
            <a:pPr algn="ctr"/>
            <a:r>
              <a:rPr lang="en-US" dirty="0">
                <a:latin typeface="Times" panose="02020603050405020304" pitchFamily="18" charset="0"/>
                <a:cs typeface="Times" panose="02020603050405020304" pitchFamily="18" charset="0"/>
              </a:rPr>
              <a:t>Salinity Tolerance</a:t>
            </a:r>
          </a:p>
          <a:p>
            <a:pPr algn="ctr"/>
            <a:r>
              <a:rPr lang="en-US" dirty="0">
                <a:latin typeface="Times" panose="02020603050405020304" pitchFamily="18" charset="0"/>
                <a:cs typeface="Times" panose="02020603050405020304" pitchFamily="18" charset="0"/>
              </a:rPr>
              <a:t>25-35</a:t>
            </a:r>
            <a:r>
              <a:rPr lang="en-US" baseline="30000" dirty="0">
                <a:latin typeface="Times" panose="02020603050405020304" pitchFamily="18" charset="0"/>
                <a:cs typeface="Times" panose="02020603050405020304" pitchFamily="18" charset="0"/>
              </a:rPr>
              <a:t>o</a:t>
            </a:r>
            <a:r>
              <a:rPr lang="en-US" dirty="0">
                <a:latin typeface="Times" panose="02020603050405020304" pitchFamily="18" charset="0"/>
                <a:cs typeface="Times" panose="02020603050405020304" pitchFamily="18" charset="0"/>
              </a:rPr>
              <a:t>/</a:t>
            </a:r>
            <a:r>
              <a:rPr lang="en-US" dirty="0" err="1">
                <a:latin typeface="Times" panose="02020603050405020304" pitchFamily="18" charset="0"/>
                <a:cs typeface="Times" panose="02020603050405020304" pitchFamily="18" charset="0"/>
              </a:rPr>
              <a:t>oo</a:t>
            </a:r>
            <a:endParaRPr lang="en-US" dirty="0">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1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8">
            <a:extLst>
              <a:ext uri="{FF2B5EF4-FFF2-40B4-BE49-F238E27FC236}">
                <a16:creationId xmlns:a16="http://schemas.microsoft.com/office/drawing/2014/main" id="{A0F4BB65-3C24-45EA-8CA3-686D81524A48}"/>
              </a:ext>
            </a:extLst>
          </p:cNvPr>
          <p:cNvGrpSpPr>
            <a:grpSpLocks/>
          </p:cNvGrpSpPr>
          <p:nvPr/>
        </p:nvGrpSpPr>
        <p:grpSpPr bwMode="auto">
          <a:xfrm>
            <a:off x="94779" y="4331043"/>
            <a:ext cx="5670549" cy="2149476"/>
            <a:chOff x="6464567" y="5107709"/>
            <a:chExt cx="4278209" cy="1510146"/>
          </a:xfrm>
        </p:grpSpPr>
        <p:pic>
          <p:nvPicPr>
            <p:cNvPr id="8200" name="Picture 6">
              <a:extLst>
                <a:ext uri="{FF2B5EF4-FFF2-40B4-BE49-F238E27FC236}">
                  <a16:creationId xmlns:a16="http://schemas.microsoft.com/office/drawing/2014/main" id="{1FD478B9-5A85-46BD-9148-A086D89A8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3165"/>
            <a:stretch>
              <a:fillRect/>
            </a:stretch>
          </p:blipFill>
          <p:spPr bwMode="auto">
            <a:xfrm>
              <a:off x="6464567" y="5107709"/>
              <a:ext cx="4259737" cy="11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7">
              <a:extLst>
                <a:ext uri="{FF2B5EF4-FFF2-40B4-BE49-F238E27FC236}">
                  <a16:creationId xmlns:a16="http://schemas.microsoft.com/office/drawing/2014/main" id="{13F777A7-8DFC-4EC9-BE5B-95B2C5F7C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736"/>
            <a:stretch>
              <a:fillRect/>
            </a:stretch>
          </p:blipFill>
          <p:spPr bwMode="auto">
            <a:xfrm>
              <a:off x="6483039" y="6188365"/>
              <a:ext cx="4259737" cy="42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5" name="Picture 2">
            <a:extLst>
              <a:ext uri="{FF2B5EF4-FFF2-40B4-BE49-F238E27FC236}">
                <a16:creationId xmlns:a16="http://schemas.microsoft.com/office/drawing/2014/main" id="{6BA1CAD4-F240-4171-A8B9-FEBCBEDF0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5309273" cy="41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00007D7-5444-4D07-A247-96B2DA4F0D24}"/>
              </a:ext>
            </a:extLst>
          </p:cNvPr>
          <p:cNvSpPr/>
          <p:nvPr/>
        </p:nvSpPr>
        <p:spPr>
          <a:xfrm>
            <a:off x="6459195" y="12357"/>
            <a:ext cx="1809749"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1"/>
          </a:p>
        </p:txBody>
      </p:sp>
      <p:sp>
        <p:nvSpPr>
          <p:cNvPr id="13" name="Rectangle 12">
            <a:extLst>
              <a:ext uri="{FF2B5EF4-FFF2-40B4-BE49-F238E27FC236}">
                <a16:creationId xmlns:a16="http://schemas.microsoft.com/office/drawing/2014/main" id="{D1EEEB44-9B46-4BD6-8AB4-67DEB4DF2951}"/>
              </a:ext>
            </a:extLst>
          </p:cNvPr>
          <p:cNvSpPr/>
          <p:nvPr/>
        </p:nvSpPr>
        <p:spPr>
          <a:xfrm>
            <a:off x="6459196" y="2063407"/>
            <a:ext cx="3011486" cy="12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1"/>
          </a:p>
        </p:txBody>
      </p:sp>
      <p:sp>
        <p:nvSpPr>
          <p:cNvPr id="14" name="Rectangle 13">
            <a:extLst>
              <a:ext uri="{FF2B5EF4-FFF2-40B4-BE49-F238E27FC236}">
                <a16:creationId xmlns:a16="http://schemas.microsoft.com/office/drawing/2014/main" id="{35350AF6-ABC4-4745-85F4-B8FC03C6BD34}"/>
              </a:ext>
            </a:extLst>
          </p:cNvPr>
          <p:cNvSpPr/>
          <p:nvPr/>
        </p:nvSpPr>
        <p:spPr>
          <a:xfrm>
            <a:off x="6449671" y="3106395"/>
            <a:ext cx="3011486" cy="130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1"/>
          </a:p>
        </p:txBody>
      </p:sp>
      <p:pic>
        <p:nvPicPr>
          <p:cNvPr id="4" name="Picture 3">
            <a:extLst>
              <a:ext uri="{FF2B5EF4-FFF2-40B4-BE49-F238E27FC236}">
                <a16:creationId xmlns:a16="http://schemas.microsoft.com/office/drawing/2014/main" id="{62C61A78-88E0-4048-941D-526A838D2726}"/>
              </a:ext>
            </a:extLst>
          </p:cNvPr>
          <p:cNvPicPr>
            <a:picLocks noChangeAspect="1"/>
          </p:cNvPicPr>
          <p:nvPr/>
        </p:nvPicPr>
        <p:blipFill>
          <a:blip r:embed="rId4"/>
          <a:stretch>
            <a:fillRect/>
          </a:stretch>
        </p:blipFill>
        <p:spPr>
          <a:xfrm>
            <a:off x="5537869" y="74282"/>
            <a:ext cx="6479071" cy="6865780"/>
          </a:xfrm>
          <a:prstGeom prst="rect">
            <a:avLst/>
          </a:prstGeom>
        </p:spPr>
      </p:pic>
      <p:sp>
        <p:nvSpPr>
          <p:cNvPr id="11" name="Rectangle 10"/>
          <p:cNvSpPr/>
          <p:nvPr/>
        </p:nvSpPr>
        <p:spPr>
          <a:xfrm>
            <a:off x="8325546" y="12356"/>
            <a:ext cx="1768033" cy="6073205"/>
          </a:xfrm>
          <a:prstGeom prst="rect">
            <a:avLst/>
          </a:prstGeom>
          <a:solidFill>
            <a:schemeClr val="accent2">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Rectangle 14"/>
          <p:cNvSpPr/>
          <p:nvPr/>
        </p:nvSpPr>
        <p:spPr>
          <a:xfrm>
            <a:off x="10106803" y="12356"/>
            <a:ext cx="1768033" cy="6073205"/>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Rectangle 1"/>
          <p:cNvSpPr/>
          <p:nvPr/>
        </p:nvSpPr>
        <p:spPr>
          <a:xfrm>
            <a:off x="6557513" y="12356"/>
            <a:ext cx="1768033" cy="6073205"/>
          </a:xfrm>
          <a:prstGeom prst="rect">
            <a:avLst/>
          </a:prstGeom>
          <a:solidFill>
            <a:schemeClr val="accent6">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8" name="Title 1">
            <a:extLst>
              <a:ext uri="{FF2B5EF4-FFF2-40B4-BE49-F238E27FC236}">
                <a16:creationId xmlns:a16="http://schemas.microsoft.com/office/drawing/2014/main" id="{BC061AAC-1D7C-4098-BF2F-AF6C432318C3}"/>
              </a:ext>
            </a:extLst>
          </p:cNvPr>
          <p:cNvSpPr txBox="1">
            <a:spLocks/>
          </p:cNvSpPr>
          <p:nvPr/>
        </p:nvSpPr>
        <p:spPr>
          <a:xfrm>
            <a:off x="0" y="12356"/>
            <a:ext cx="5304535" cy="4124232"/>
          </a:xfrm>
          <a:prstGeom prst="rect">
            <a:avLst/>
          </a:prstGeom>
          <a:solidFill>
            <a:schemeClr val="accent5"/>
          </a:solidFill>
        </p:spPr>
        <p:txBody>
          <a:bodyPr>
            <a:normAutofit fontScale="975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Which aspects of fish community structure are influenced by salinity?</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How do you know?</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Talk with your neighbors!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8896FD3C-0322-4CD6-B4AD-CA44ED716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934" b="6210"/>
          <a:stretch>
            <a:fillRect/>
          </a:stretch>
        </p:blipFill>
        <p:spPr bwMode="auto">
          <a:xfrm>
            <a:off x="1" y="3448050"/>
            <a:ext cx="9197975"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0">
            <a:extLst>
              <a:ext uri="{FF2B5EF4-FFF2-40B4-BE49-F238E27FC236}">
                <a16:creationId xmlns:a16="http://schemas.microsoft.com/office/drawing/2014/main" id="{34EB0578-10D4-4789-A054-4108782B8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87" r="1894" b="4050"/>
          <a:stretch>
            <a:fillRect/>
          </a:stretch>
        </p:blipFill>
        <p:spPr bwMode="auto">
          <a:xfrm>
            <a:off x="1" y="6351"/>
            <a:ext cx="9197975"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9ED58FB5-4BD4-4B0B-9848-E87CB02FD0D4}"/>
              </a:ext>
            </a:extLst>
          </p:cNvPr>
          <p:cNvGrpSpPr>
            <a:grpSpLocks/>
          </p:cNvGrpSpPr>
          <p:nvPr/>
        </p:nvGrpSpPr>
        <p:grpSpPr bwMode="auto">
          <a:xfrm>
            <a:off x="0" y="2974975"/>
            <a:ext cx="4471096" cy="3891117"/>
            <a:chOff x="0" y="2974191"/>
            <a:chExt cx="4471793" cy="3892412"/>
          </a:xfrm>
        </p:grpSpPr>
        <p:sp>
          <p:nvSpPr>
            <p:cNvPr id="9246" name="TextBox 3">
              <a:extLst>
                <a:ext uri="{FF2B5EF4-FFF2-40B4-BE49-F238E27FC236}">
                  <a16:creationId xmlns:a16="http://schemas.microsoft.com/office/drawing/2014/main" id="{012D2EDB-B617-4D2F-8DC7-827E3F5D7C6E}"/>
                </a:ext>
              </a:extLst>
            </p:cNvPr>
            <p:cNvSpPr txBox="1">
              <a:spLocks noChangeArrowheads="1"/>
            </p:cNvSpPr>
            <p:nvPr/>
          </p:nvSpPr>
          <p:spPr bwMode="auto">
            <a:xfrm>
              <a:off x="0" y="2974191"/>
              <a:ext cx="4215272" cy="46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What does Barnegat Bay have…</a:t>
              </a:r>
            </a:p>
          </p:txBody>
        </p:sp>
        <p:sp>
          <p:nvSpPr>
            <p:cNvPr id="9247" name="Rectangle 4">
              <a:extLst>
                <a:ext uri="{FF2B5EF4-FFF2-40B4-BE49-F238E27FC236}">
                  <a16:creationId xmlns:a16="http://schemas.microsoft.com/office/drawing/2014/main" id="{1A32724D-8EB2-49FB-9AFF-F8175B46B574}"/>
                </a:ext>
              </a:extLst>
            </p:cNvPr>
            <p:cNvSpPr>
              <a:spLocks noChangeArrowheads="1"/>
            </p:cNvSpPr>
            <p:nvPr/>
          </p:nvSpPr>
          <p:spPr bwMode="auto">
            <a:xfrm>
              <a:off x="0" y="6404784"/>
              <a:ext cx="4471793" cy="46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that Chincoteague Bay does NOT?</a:t>
              </a:r>
            </a:p>
          </p:txBody>
        </p:sp>
      </p:grpSp>
      <p:sp>
        <p:nvSpPr>
          <p:cNvPr id="9221" name="TextBox 5">
            <a:extLst>
              <a:ext uri="{FF2B5EF4-FFF2-40B4-BE49-F238E27FC236}">
                <a16:creationId xmlns:a16="http://schemas.microsoft.com/office/drawing/2014/main" id="{F37616E8-FD83-4D8E-9985-9133B9AACFF1}"/>
              </a:ext>
            </a:extLst>
          </p:cNvPr>
          <p:cNvSpPr txBox="1">
            <a:spLocks noChangeArrowheads="1"/>
          </p:cNvSpPr>
          <p:nvPr/>
        </p:nvSpPr>
        <p:spPr bwMode="auto">
          <a:xfrm>
            <a:off x="1" y="1123949"/>
            <a:ext cx="595035"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inlet</a:t>
            </a:r>
          </a:p>
        </p:txBody>
      </p:sp>
      <p:sp>
        <p:nvSpPr>
          <p:cNvPr id="9222" name="TextBox 6">
            <a:extLst>
              <a:ext uri="{FF2B5EF4-FFF2-40B4-BE49-F238E27FC236}">
                <a16:creationId xmlns:a16="http://schemas.microsoft.com/office/drawing/2014/main" id="{579DC30B-F2FC-4CA0-BF0A-54FA8A5BDEF1}"/>
              </a:ext>
            </a:extLst>
          </p:cNvPr>
          <p:cNvSpPr txBox="1">
            <a:spLocks noChangeArrowheads="1"/>
          </p:cNvSpPr>
          <p:nvPr/>
        </p:nvSpPr>
        <p:spPr bwMode="auto">
          <a:xfrm>
            <a:off x="96838" y="4878388"/>
            <a:ext cx="595035"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inlet</a:t>
            </a:r>
          </a:p>
        </p:txBody>
      </p:sp>
      <p:sp>
        <p:nvSpPr>
          <p:cNvPr id="9223" name="TextBox 7">
            <a:extLst>
              <a:ext uri="{FF2B5EF4-FFF2-40B4-BE49-F238E27FC236}">
                <a16:creationId xmlns:a16="http://schemas.microsoft.com/office/drawing/2014/main" id="{ADFACF73-84DF-456F-A563-272249D02B4F}"/>
              </a:ext>
            </a:extLst>
          </p:cNvPr>
          <p:cNvSpPr txBox="1">
            <a:spLocks noChangeArrowheads="1"/>
          </p:cNvSpPr>
          <p:nvPr/>
        </p:nvSpPr>
        <p:spPr bwMode="auto">
          <a:xfrm>
            <a:off x="7204076" y="6545263"/>
            <a:ext cx="595035"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inlet</a:t>
            </a:r>
          </a:p>
        </p:txBody>
      </p:sp>
      <p:sp>
        <p:nvSpPr>
          <p:cNvPr id="9224" name="TextBox 8">
            <a:extLst>
              <a:ext uri="{FF2B5EF4-FFF2-40B4-BE49-F238E27FC236}">
                <a16:creationId xmlns:a16="http://schemas.microsoft.com/office/drawing/2014/main" id="{9E99F6BE-6F7F-4E31-8A43-4386E8C2AF9F}"/>
              </a:ext>
            </a:extLst>
          </p:cNvPr>
          <p:cNvSpPr txBox="1">
            <a:spLocks noChangeArrowheads="1"/>
          </p:cNvSpPr>
          <p:nvPr/>
        </p:nvSpPr>
        <p:spPr bwMode="auto">
          <a:xfrm>
            <a:off x="4379914" y="3067050"/>
            <a:ext cx="595035"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inlet</a:t>
            </a:r>
          </a:p>
        </p:txBody>
      </p:sp>
      <p:cxnSp>
        <p:nvCxnSpPr>
          <p:cNvPr id="11" name="Curved Connector 10">
            <a:extLst>
              <a:ext uri="{FF2B5EF4-FFF2-40B4-BE49-F238E27FC236}">
                <a16:creationId xmlns:a16="http://schemas.microsoft.com/office/drawing/2014/main" id="{C34E074E-0E34-42C2-B6B0-B64EC5EC752A}"/>
              </a:ext>
            </a:extLst>
          </p:cNvPr>
          <p:cNvCxnSpPr/>
          <p:nvPr/>
        </p:nvCxnSpPr>
        <p:spPr>
          <a:xfrm rot="16200000" flipV="1">
            <a:off x="-75406" y="875507"/>
            <a:ext cx="514350" cy="169862"/>
          </a:xfrm>
          <a:prstGeom prst="curvedConnector3">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066D9405-D3AA-4FF6-A5CE-B4A3878D0B93}"/>
              </a:ext>
            </a:extLst>
          </p:cNvPr>
          <p:cNvCxnSpPr/>
          <p:nvPr/>
        </p:nvCxnSpPr>
        <p:spPr>
          <a:xfrm rot="16200000" flipV="1">
            <a:off x="4092577" y="2932114"/>
            <a:ext cx="515938" cy="169861"/>
          </a:xfrm>
          <a:prstGeom prst="curvedConnector3">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6C9512B9-937D-4C47-821E-F5FA04D97642}"/>
              </a:ext>
            </a:extLst>
          </p:cNvPr>
          <p:cNvCxnSpPr/>
          <p:nvPr/>
        </p:nvCxnSpPr>
        <p:spPr>
          <a:xfrm rot="16200000" flipV="1">
            <a:off x="-75406" y="4620419"/>
            <a:ext cx="514350" cy="169862"/>
          </a:xfrm>
          <a:prstGeom prst="curvedConnector3">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AC609A76-E239-4066-BE92-F49BE6DA43DB}"/>
              </a:ext>
            </a:extLst>
          </p:cNvPr>
          <p:cNvCxnSpPr/>
          <p:nvPr/>
        </p:nvCxnSpPr>
        <p:spPr>
          <a:xfrm flipV="1">
            <a:off x="7807326" y="6742116"/>
            <a:ext cx="554037" cy="28574"/>
          </a:xfrm>
          <a:prstGeom prst="curvedConnector3">
            <a:avLst/>
          </a:prstGeom>
          <a:ln w="38100">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EE23EE8-E3C3-4629-BD3C-8CE5C442AF67}"/>
              </a:ext>
            </a:extLst>
          </p:cNvPr>
          <p:cNvGrpSpPr>
            <a:grpSpLocks/>
          </p:cNvGrpSpPr>
          <p:nvPr/>
        </p:nvGrpSpPr>
        <p:grpSpPr bwMode="auto">
          <a:xfrm>
            <a:off x="1031875" y="698501"/>
            <a:ext cx="6965959" cy="2246251"/>
            <a:chOff x="1032387" y="699238"/>
            <a:chExt cx="6966121" cy="2245103"/>
          </a:xfrm>
        </p:grpSpPr>
        <p:sp>
          <p:nvSpPr>
            <p:cNvPr id="9239" name="TextBox 17">
              <a:extLst>
                <a:ext uri="{FF2B5EF4-FFF2-40B4-BE49-F238E27FC236}">
                  <a16:creationId xmlns:a16="http://schemas.microsoft.com/office/drawing/2014/main" id="{B6F799F2-C707-40B2-9CBD-0AF6C538AA94}"/>
                </a:ext>
              </a:extLst>
            </p:cNvPr>
            <p:cNvSpPr txBox="1">
              <a:spLocks noChangeArrowheads="1"/>
            </p:cNvSpPr>
            <p:nvPr/>
          </p:nvSpPr>
          <p:spPr bwMode="auto">
            <a:xfrm>
              <a:off x="1032387" y="699238"/>
              <a:ext cx="415508" cy="36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40" name="TextBox 18">
              <a:extLst>
                <a:ext uri="{FF2B5EF4-FFF2-40B4-BE49-F238E27FC236}">
                  <a16:creationId xmlns:a16="http://schemas.microsoft.com/office/drawing/2014/main" id="{D6687A03-060D-43C6-8CB1-4A8FEB86F001}"/>
                </a:ext>
              </a:extLst>
            </p:cNvPr>
            <p:cNvSpPr txBox="1">
              <a:spLocks noChangeArrowheads="1"/>
            </p:cNvSpPr>
            <p:nvPr/>
          </p:nvSpPr>
          <p:spPr bwMode="auto">
            <a:xfrm>
              <a:off x="1602242" y="1033009"/>
              <a:ext cx="415508" cy="36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41" name="TextBox 19">
              <a:extLst>
                <a:ext uri="{FF2B5EF4-FFF2-40B4-BE49-F238E27FC236}">
                  <a16:creationId xmlns:a16="http://schemas.microsoft.com/office/drawing/2014/main" id="{B9627A36-843E-463C-B2D2-032AFFDE729C}"/>
                </a:ext>
              </a:extLst>
            </p:cNvPr>
            <p:cNvSpPr txBox="1">
              <a:spLocks noChangeArrowheads="1"/>
            </p:cNvSpPr>
            <p:nvPr/>
          </p:nvSpPr>
          <p:spPr bwMode="auto">
            <a:xfrm>
              <a:off x="2535890" y="1631575"/>
              <a:ext cx="415508" cy="36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42" name="TextBox 20">
              <a:extLst>
                <a:ext uri="{FF2B5EF4-FFF2-40B4-BE49-F238E27FC236}">
                  <a16:creationId xmlns:a16="http://schemas.microsoft.com/office/drawing/2014/main" id="{BC199CA3-2F5F-45AB-87E0-B2D0B053AFF1}"/>
                </a:ext>
              </a:extLst>
            </p:cNvPr>
            <p:cNvSpPr txBox="1">
              <a:spLocks noChangeArrowheads="1"/>
            </p:cNvSpPr>
            <p:nvPr/>
          </p:nvSpPr>
          <p:spPr bwMode="auto">
            <a:xfrm>
              <a:off x="4171105" y="1903761"/>
              <a:ext cx="415508" cy="36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43" name="TextBox 21">
              <a:extLst>
                <a:ext uri="{FF2B5EF4-FFF2-40B4-BE49-F238E27FC236}">
                  <a16:creationId xmlns:a16="http://schemas.microsoft.com/office/drawing/2014/main" id="{25FBF82A-7008-4CF3-BDB1-7F845219C2A3}"/>
                </a:ext>
              </a:extLst>
            </p:cNvPr>
            <p:cNvSpPr txBox="1">
              <a:spLocks noChangeArrowheads="1"/>
            </p:cNvSpPr>
            <p:nvPr/>
          </p:nvSpPr>
          <p:spPr bwMode="auto">
            <a:xfrm>
              <a:off x="5216387" y="2195612"/>
              <a:ext cx="415508" cy="36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24</a:t>
              </a:r>
            </a:p>
          </p:txBody>
        </p:sp>
        <p:sp>
          <p:nvSpPr>
            <p:cNvPr id="9244" name="TextBox 22">
              <a:extLst>
                <a:ext uri="{FF2B5EF4-FFF2-40B4-BE49-F238E27FC236}">
                  <a16:creationId xmlns:a16="http://schemas.microsoft.com/office/drawing/2014/main" id="{969931B7-657C-45D1-9239-E5C231E369B2}"/>
                </a:ext>
              </a:extLst>
            </p:cNvPr>
            <p:cNvSpPr txBox="1">
              <a:spLocks noChangeArrowheads="1"/>
            </p:cNvSpPr>
            <p:nvPr/>
          </p:nvSpPr>
          <p:spPr bwMode="auto">
            <a:xfrm>
              <a:off x="5946809" y="2390405"/>
              <a:ext cx="415508" cy="36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20</a:t>
              </a:r>
            </a:p>
          </p:txBody>
        </p:sp>
        <p:sp>
          <p:nvSpPr>
            <p:cNvPr id="9245" name="TextBox 23">
              <a:extLst>
                <a:ext uri="{FF2B5EF4-FFF2-40B4-BE49-F238E27FC236}">
                  <a16:creationId xmlns:a16="http://schemas.microsoft.com/office/drawing/2014/main" id="{40404426-796D-48A1-A8C0-8A9A6595DEDC}"/>
                </a:ext>
              </a:extLst>
            </p:cNvPr>
            <p:cNvSpPr txBox="1">
              <a:spLocks noChangeArrowheads="1"/>
            </p:cNvSpPr>
            <p:nvPr/>
          </p:nvSpPr>
          <p:spPr bwMode="auto">
            <a:xfrm>
              <a:off x="7583000" y="2575070"/>
              <a:ext cx="415508" cy="36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16</a:t>
              </a:r>
            </a:p>
          </p:txBody>
        </p:sp>
      </p:grpSp>
      <p:grpSp>
        <p:nvGrpSpPr>
          <p:cNvPr id="33" name="Group 32">
            <a:extLst>
              <a:ext uri="{FF2B5EF4-FFF2-40B4-BE49-F238E27FC236}">
                <a16:creationId xmlns:a16="http://schemas.microsoft.com/office/drawing/2014/main" id="{48644729-B015-4384-9A63-0A360DCCB424}"/>
              </a:ext>
            </a:extLst>
          </p:cNvPr>
          <p:cNvGrpSpPr>
            <a:grpSpLocks/>
          </p:cNvGrpSpPr>
          <p:nvPr/>
        </p:nvGrpSpPr>
        <p:grpSpPr bwMode="auto">
          <a:xfrm>
            <a:off x="1241427" y="3840165"/>
            <a:ext cx="5514892" cy="2408510"/>
            <a:chOff x="1241739" y="3839945"/>
            <a:chExt cx="5514207" cy="2409457"/>
          </a:xfrm>
        </p:grpSpPr>
        <p:sp>
          <p:nvSpPr>
            <p:cNvPr id="9232" name="TextBox 24">
              <a:extLst>
                <a:ext uri="{FF2B5EF4-FFF2-40B4-BE49-F238E27FC236}">
                  <a16:creationId xmlns:a16="http://schemas.microsoft.com/office/drawing/2014/main" id="{5765A7CA-4A8A-43A0-8607-37610185F59E}"/>
                </a:ext>
              </a:extLst>
            </p:cNvPr>
            <p:cNvSpPr txBox="1">
              <a:spLocks noChangeArrowheads="1"/>
            </p:cNvSpPr>
            <p:nvPr/>
          </p:nvSpPr>
          <p:spPr bwMode="auto">
            <a:xfrm>
              <a:off x="1241739" y="3839945"/>
              <a:ext cx="415446" cy="36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33" name="TextBox 25">
              <a:extLst>
                <a:ext uri="{FF2B5EF4-FFF2-40B4-BE49-F238E27FC236}">
                  <a16:creationId xmlns:a16="http://schemas.microsoft.com/office/drawing/2014/main" id="{377535AF-EE37-4714-A472-2BEDA8BB183B}"/>
                </a:ext>
              </a:extLst>
            </p:cNvPr>
            <p:cNvSpPr txBox="1">
              <a:spLocks noChangeArrowheads="1"/>
            </p:cNvSpPr>
            <p:nvPr/>
          </p:nvSpPr>
          <p:spPr bwMode="auto">
            <a:xfrm>
              <a:off x="1804220" y="4149839"/>
              <a:ext cx="415446" cy="36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34" name="TextBox 26">
              <a:extLst>
                <a:ext uri="{FF2B5EF4-FFF2-40B4-BE49-F238E27FC236}">
                  <a16:creationId xmlns:a16="http://schemas.microsoft.com/office/drawing/2014/main" id="{03A62B94-E40E-4F33-8605-5F133948F6EF}"/>
                </a:ext>
              </a:extLst>
            </p:cNvPr>
            <p:cNvSpPr txBox="1">
              <a:spLocks noChangeArrowheads="1"/>
            </p:cNvSpPr>
            <p:nvPr/>
          </p:nvSpPr>
          <p:spPr bwMode="auto">
            <a:xfrm>
              <a:off x="2326539" y="4548058"/>
              <a:ext cx="415446" cy="36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35" name="TextBox 27">
              <a:extLst>
                <a:ext uri="{FF2B5EF4-FFF2-40B4-BE49-F238E27FC236}">
                  <a16:creationId xmlns:a16="http://schemas.microsoft.com/office/drawing/2014/main" id="{BA80CDF6-F3A1-4D3E-BB23-A3798EC39D87}"/>
                </a:ext>
              </a:extLst>
            </p:cNvPr>
            <p:cNvSpPr txBox="1">
              <a:spLocks noChangeArrowheads="1"/>
            </p:cNvSpPr>
            <p:nvPr/>
          </p:nvSpPr>
          <p:spPr bwMode="auto">
            <a:xfrm>
              <a:off x="3752402" y="4985031"/>
              <a:ext cx="415446" cy="36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36" name="TextBox 28">
              <a:extLst>
                <a:ext uri="{FF2B5EF4-FFF2-40B4-BE49-F238E27FC236}">
                  <a16:creationId xmlns:a16="http://schemas.microsoft.com/office/drawing/2014/main" id="{2E177109-433A-4500-BB36-DE51100B7DC2}"/>
                </a:ext>
              </a:extLst>
            </p:cNvPr>
            <p:cNvSpPr txBox="1">
              <a:spLocks noChangeArrowheads="1"/>
            </p:cNvSpPr>
            <p:nvPr/>
          </p:nvSpPr>
          <p:spPr bwMode="auto">
            <a:xfrm>
              <a:off x="4797682" y="5268191"/>
              <a:ext cx="415446" cy="36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37" name="TextBox 29">
              <a:extLst>
                <a:ext uri="{FF2B5EF4-FFF2-40B4-BE49-F238E27FC236}">
                  <a16:creationId xmlns:a16="http://schemas.microsoft.com/office/drawing/2014/main" id="{EFBFC521-4CDF-4B70-8760-8F4F498E0909}"/>
                </a:ext>
              </a:extLst>
            </p:cNvPr>
            <p:cNvSpPr txBox="1">
              <a:spLocks noChangeArrowheads="1"/>
            </p:cNvSpPr>
            <p:nvPr/>
          </p:nvSpPr>
          <p:spPr bwMode="auto">
            <a:xfrm>
              <a:off x="5547334" y="5452858"/>
              <a:ext cx="415446" cy="36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sp>
          <p:nvSpPr>
            <p:cNvPr id="9238" name="TextBox 30">
              <a:extLst>
                <a:ext uri="{FF2B5EF4-FFF2-40B4-BE49-F238E27FC236}">
                  <a16:creationId xmlns:a16="http://schemas.microsoft.com/office/drawing/2014/main" id="{B95BB571-FF23-46E1-8A3A-8B55E572716F}"/>
                </a:ext>
              </a:extLst>
            </p:cNvPr>
            <p:cNvSpPr txBox="1">
              <a:spLocks noChangeArrowheads="1"/>
            </p:cNvSpPr>
            <p:nvPr/>
          </p:nvSpPr>
          <p:spPr bwMode="auto">
            <a:xfrm>
              <a:off x="6340500" y="5879797"/>
              <a:ext cx="415446" cy="36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1">
                  <a:latin typeface="Times New Roman" panose="02020603050405020304" pitchFamily="18" charset="0"/>
                  <a:cs typeface="Times New Roman" panose="02020603050405020304" pitchFamily="18" charset="0"/>
                </a:rPr>
                <a:t>26</a:t>
              </a:r>
            </a:p>
          </p:txBody>
        </p:sp>
      </p:grpSp>
      <p:sp>
        <p:nvSpPr>
          <p:cNvPr id="34" name="TextBox 33">
            <a:extLst>
              <a:ext uri="{FF2B5EF4-FFF2-40B4-BE49-F238E27FC236}">
                <a16:creationId xmlns:a16="http://schemas.microsoft.com/office/drawing/2014/main" id="{73FFA8A2-9997-4DF1-98B6-75FABBB4CE79}"/>
              </a:ext>
            </a:extLst>
          </p:cNvPr>
          <p:cNvSpPr txBox="1">
            <a:spLocks noChangeArrowheads="1"/>
          </p:cNvSpPr>
          <p:nvPr/>
        </p:nvSpPr>
        <p:spPr bwMode="auto">
          <a:xfrm>
            <a:off x="98425" y="2049465"/>
            <a:ext cx="1463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Salinities?</a:t>
            </a:r>
          </a:p>
        </p:txBody>
      </p:sp>
      <p:sp>
        <p:nvSpPr>
          <p:cNvPr id="2" name="Rectangle 1">
            <a:extLst>
              <a:ext uri="{FF2B5EF4-FFF2-40B4-BE49-F238E27FC236}">
                <a16:creationId xmlns:a16="http://schemas.microsoft.com/office/drawing/2014/main" id="{AC755D5F-1075-4A52-9866-BBE528FAE495}"/>
              </a:ext>
            </a:extLst>
          </p:cNvPr>
          <p:cNvSpPr/>
          <p:nvPr/>
        </p:nvSpPr>
        <p:spPr>
          <a:xfrm>
            <a:off x="0" y="0"/>
            <a:ext cx="9197975" cy="685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panose="02020603050405020304" pitchFamily="18" charset="0"/>
                <a:cs typeface="Times" panose="02020603050405020304" pitchFamily="18" charset="0"/>
              </a:rPr>
              <a:t>DO ESTUARIES VARY?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id="{EFC4353A-2195-4AE4-B4E9-FD6CA527605D}"/>
              </a:ext>
            </a:extLst>
          </p:cNvPr>
          <p:cNvSpPr/>
          <p:nvPr/>
        </p:nvSpPr>
        <p:spPr>
          <a:xfrm>
            <a:off x="5469042" y="724586"/>
            <a:ext cx="2835275" cy="3063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401" dirty="0">
                <a:solidFill>
                  <a:prstClr val="black"/>
                </a:solidFill>
                <a:latin typeface="Times" pitchFamily="18" charset="0"/>
                <a:cs typeface="Times" pitchFamily="18" charset="0"/>
              </a:rPr>
              <a:t>Barnegat Bay</a:t>
            </a:r>
          </a:p>
        </p:txBody>
      </p:sp>
      <p:sp>
        <p:nvSpPr>
          <p:cNvPr id="143" name="Rectangle 142">
            <a:extLst>
              <a:ext uri="{FF2B5EF4-FFF2-40B4-BE49-F238E27FC236}">
                <a16:creationId xmlns:a16="http://schemas.microsoft.com/office/drawing/2014/main" id="{84DC2C72-E156-4181-90A5-1CC07CA7DF7B}"/>
              </a:ext>
            </a:extLst>
          </p:cNvPr>
          <p:cNvSpPr/>
          <p:nvPr/>
        </p:nvSpPr>
        <p:spPr>
          <a:xfrm>
            <a:off x="2046392" y="727934"/>
            <a:ext cx="3000375" cy="3063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401" dirty="0">
                <a:solidFill>
                  <a:prstClr val="black"/>
                </a:solidFill>
                <a:latin typeface="Times" pitchFamily="18" charset="0"/>
                <a:cs typeface="Times" pitchFamily="18" charset="0"/>
              </a:rPr>
              <a:t>Little Egg Harbor &amp; Manahawkin Bay</a:t>
            </a:r>
          </a:p>
        </p:txBody>
      </p:sp>
      <p:pic>
        <p:nvPicPr>
          <p:cNvPr id="10242" name="Picture 145">
            <a:extLst>
              <a:ext uri="{FF2B5EF4-FFF2-40B4-BE49-F238E27FC236}">
                <a16:creationId xmlns:a16="http://schemas.microsoft.com/office/drawing/2014/main" id="{AB335016-8A4C-42E4-BA92-4529064CF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6415"/>
          <a:stretch>
            <a:fillRect/>
          </a:stretch>
        </p:blipFill>
        <p:spPr bwMode="auto">
          <a:xfrm>
            <a:off x="2315766" y="1016374"/>
            <a:ext cx="7124700" cy="242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95A0CEA1-81B7-4134-AA42-1DDCD4EFE209}"/>
              </a:ext>
            </a:extLst>
          </p:cNvPr>
          <p:cNvSpPr>
            <a:spLocks noChangeArrowheads="1"/>
          </p:cNvSpPr>
          <p:nvPr/>
        </p:nvSpPr>
        <p:spPr bwMode="auto">
          <a:xfrm>
            <a:off x="2794105" y="5958234"/>
            <a:ext cx="7299324" cy="78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801" b="1" dirty="0">
                <a:solidFill>
                  <a:srgbClr val="000000"/>
                </a:solidFill>
                <a:latin typeface="Times" panose="02020603050405020304" pitchFamily="18" charset="0"/>
                <a:cs typeface="Times" panose="02020603050405020304" pitchFamily="18" charset="0"/>
              </a:rPr>
              <a:t>1              2              3              4               5              6              7</a:t>
            </a:r>
          </a:p>
          <a:p>
            <a:pPr algn="ctr"/>
            <a:endParaRPr lang="en-US" altLang="en-US" sz="900" b="1" dirty="0">
              <a:solidFill>
                <a:srgbClr val="000000"/>
              </a:solidFill>
              <a:latin typeface="Times" panose="02020603050405020304" pitchFamily="18" charset="0"/>
              <a:cs typeface="Times" panose="02020603050405020304" pitchFamily="18" charset="0"/>
            </a:endParaRPr>
          </a:p>
          <a:p>
            <a:r>
              <a:rPr lang="en-US" altLang="en-US" sz="1801" b="1" dirty="0">
                <a:solidFill>
                  <a:srgbClr val="000000"/>
                </a:solidFill>
                <a:latin typeface="Times" panose="02020603050405020304" pitchFamily="18" charset="0"/>
                <a:cs typeface="Times" panose="02020603050405020304" pitchFamily="18" charset="0"/>
              </a:rPr>
              <a:t>                                   Sampling Location </a:t>
            </a:r>
          </a:p>
        </p:txBody>
      </p:sp>
      <p:sp>
        <p:nvSpPr>
          <p:cNvPr id="10244" name="Rectangle 66">
            <a:extLst>
              <a:ext uri="{FF2B5EF4-FFF2-40B4-BE49-F238E27FC236}">
                <a16:creationId xmlns:a16="http://schemas.microsoft.com/office/drawing/2014/main" id="{33B5099B-3E80-4067-AEAA-D3A6DFFB1CF0}"/>
              </a:ext>
            </a:extLst>
          </p:cNvPr>
          <p:cNvSpPr>
            <a:spLocks noChangeArrowheads="1"/>
          </p:cNvSpPr>
          <p:nvPr/>
        </p:nvSpPr>
        <p:spPr bwMode="auto">
          <a:xfrm>
            <a:off x="2559155" y="6212365"/>
            <a:ext cx="6783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b="1" dirty="0">
                <a:solidFill>
                  <a:srgbClr val="000000"/>
                </a:solidFill>
                <a:latin typeface="Times" panose="02020603050405020304" pitchFamily="18" charset="0"/>
              </a:rPr>
              <a:t>Tuckerton</a:t>
            </a:r>
            <a:endParaRPr lang="en-US" altLang="en-US" sz="1200" dirty="0">
              <a:solidFill>
                <a:srgbClr val="000000"/>
              </a:solidFill>
              <a:latin typeface="Times" panose="02020603050405020304" pitchFamily="18" charset="0"/>
            </a:endParaRPr>
          </a:p>
        </p:txBody>
      </p:sp>
      <p:sp>
        <p:nvSpPr>
          <p:cNvPr id="10245" name="Rectangle 67">
            <a:extLst>
              <a:ext uri="{FF2B5EF4-FFF2-40B4-BE49-F238E27FC236}">
                <a16:creationId xmlns:a16="http://schemas.microsoft.com/office/drawing/2014/main" id="{44D79B1D-0A8B-436B-B388-9C45FB245A73}"/>
              </a:ext>
            </a:extLst>
          </p:cNvPr>
          <p:cNvSpPr>
            <a:spLocks noChangeArrowheads="1"/>
          </p:cNvSpPr>
          <p:nvPr/>
        </p:nvSpPr>
        <p:spPr bwMode="auto">
          <a:xfrm>
            <a:off x="3375130" y="6212365"/>
            <a:ext cx="79874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b="1">
                <a:solidFill>
                  <a:srgbClr val="000000"/>
                </a:solidFill>
                <a:latin typeface="Times" panose="02020603050405020304" pitchFamily="18" charset="0"/>
              </a:rPr>
              <a:t> West Creek</a:t>
            </a:r>
            <a:endParaRPr lang="en-US" altLang="en-US" sz="1200">
              <a:solidFill>
                <a:srgbClr val="000000"/>
              </a:solidFill>
              <a:latin typeface="Times" panose="02020603050405020304" pitchFamily="18" charset="0"/>
            </a:endParaRPr>
          </a:p>
        </p:txBody>
      </p:sp>
      <p:sp>
        <p:nvSpPr>
          <p:cNvPr id="10246" name="Rectangle 68">
            <a:extLst>
              <a:ext uri="{FF2B5EF4-FFF2-40B4-BE49-F238E27FC236}">
                <a16:creationId xmlns:a16="http://schemas.microsoft.com/office/drawing/2014/main" id="{FBBFEF1B-8770-4FC3-8966-519547CD02B4}"/>
              </a:ext>
            </a:extLst>
          </p:cNvPr>
          <p:cNvSpPr>
            <a:spLocks noChangeArrowheads="1"/>
          </p:cNvSpPr>
          <p:nvPr/>
        </p:nvSpPr>
        <p:spPr bwMode="auto">
          <a:xfrm>
            <a:off x="5359503" y="6212365"/>
            <a:ext cx="6812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b="1">
                <a:solidFill>
                  <a:srgbClr val="000000"/>
                </a:solidFill>
                <a:latin typeface="Times" panose="02020603050405020304" pitchFamily="18" charset="0"/>
              </a:rPr>
              <a:t>Waretown</a:t>
            </a:r>
            <a:endParaRPr lang="en-US" altLang="en-US" sz="1200">
              <a:solidFill>
                <a:srgbClr val="000000"/>
              </a:solidFill>
              <a:latin typeface="Times" panose="02020603050405020304" pitchFamily="18" charset="0"/>
            </a:endParaRPr>
          </a:p>
        </p:txBody>
      </p:sp>
      <p:sp>
        <p:nvSpPr>
          <p:cNvPr id="10247" name="Rectangle 69">
            <a:extLst>
              <a:ext uri="{FF2B5EF4-FFF2-40B4-BE49-F238E27FC236}">
                <a16:creationId xmlns:a16="http://schemas.microsoft.com/office/drawing/2014/main" id="{FBDD948C-DD78-4193-94A1-928328171921}"/>
              </a:ext>
            </a:extLst>
          </p:cNvPr>
          <p:cNvSpPr>
            <a:spLocks noChangeArrowheads="1"/>
          </p:cNvSpPr>
          <p:nvPr/>
        </p:nvSpPr>
        <p:spPr bwMode="auto">
          <a:xfrm>
            <a:off x="7308955" y="6212365"/>
            <a:ext cx="5321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b="1">
                <a:solidFill>
                  <a:srgbClr val="000000"/>
                </a:solidFill>
                <a:latin typeface="Times" panose="02020603050405020304" pitchFamily="18" charset="0"/>
              </a:rPr>
              <a:t>Bayville</a:t>
            </a:r>
          </a:p>
        </p:txBody>
      </p:sp>
      <p:sp>
        <p:nvSpPr>
          <p:cNvPr id="10248" name="Rectangle 70">
            <a:extLst>
              <a:ext uri="{FF2B5EF4-FFF2-40B4-BE49-F238E27FC236}">
                <a16:creationId xmlns:a16="http://schemas.microsoft.com/office/drawing/2014/main" id="{BBE5E57D-7046-492A-B6A1-7A102C3057FE}"/>
              </a:ext>
            </a:extLst>
          </p:cNvPr>
          <p:cNvSpPr>
            <a:spLocks noChangeArrowheads="1"/>
          </p:cNvSpPr>
          <p:nvPr/>
        </p:nvSpPr>
        <p:spPr bwMode="auto">
          <a:xfrm>
            <a:off x="6191353" y="6212365"/>
            <a:ext cx="886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b="1">
                <a:solidFill>
                  <a:srgbClr val="000000"/>
                </a:solidFill>
                <a:latin typeface="Times" panose="02020603050405020304" pitchFamily="18" charset="0"/>
              </a:rPr>
              <a:t>Forked River</a:t>
            </a:r>
            <a:endParaRPr lang="en-US" altLang="en-US" sz="1200">
              <a:solidFill>
                <a:srgbClr val="000000"/>
              </a:solidFill>
              <a:latin typeface="Times" panose="02020603050405020304" pitchFamily="18" charset="0"/>
            </a:endParaRPr>
          </a:p>
        </p:txBody>
      </p:sp>
      <p:sp>
        <p:nvSpPr>
          <p:cNvPr id="10249" name="Rectangle 71">
            <a:extLst>
              <a:ext uri="{FF2B5EF4-FFF2-40B4-BE49-F238E27FC236}">
                <a16:creationId xmlns:a16="http://schemas.microsoft.com/office/drawing/2014/main" id="{FA2C38FF-ED4C-4123-8988-D5426A10B33B}"/>
              </a:ext>
            </a:extLst>
          </p:cNvPr>
          <p:cNvSpPr>
            <a:spLocks noChangeArrowheads="1"/>
          </p:cNvSpPr>
          <p:nvPr/>
        </p:nvSpPr>
        <p:spPr bwMode="auto">
          <a:xfrm>
            <a:off x="8196367" y="6212365"/>
            <a:ext cx="5995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b="1">
                <a:solidFill>
                  <a:srgbClr val="000000"/>
                </a:solidFill>
                <a:latin typeface="Times" panose="02020603050405020304" pitchFamily="18" charset="0"/>
              </a:rPr>
              <a:t>Silverton</a:t>
            </a:r>
          </a:p>
        </p:txBody>
      </p:sp>
      <p:sp>
        <p:nvSpPr>
          <p:cNvPr id="10250" name="Rectangle 73">
            <a:extLst>
              <a:ext uri="{FF2B5EF4-FFF2-40B4-BE49-F238E27FC236}">
                <a16:creationId xmlns:a16="http://schemas.microsoft.com/office/drawing/2014/main" id="{8316BA28-620D-4308-8E32-2DC265D08061}"/>
              </a:ext>
            </a:extLst>
          </p:cNvPr>
          <p:cNvSpPr>
            <a:spLocks noChangeArrowheads="1"/>
          </p:cNvSpPr>
          <p:nvPr/>
        </p:nvSpPr>
        <p:spPr bwMode="auto">
          <a:xfrm>
            <a:off x="4340329" y="6212365"/>
            <a:ext cx="8704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b="1">
                <a:solidFill>
                  <a:srgbClr val="000000"/>
                </a:solidFill>
                <a:latin typeface="Times" panose="02020603050405020304" pitchFamily="18" charset="0"/>
              </a:rPr>
              <a:t>Manahawkin</a:t>
            </a:r>
            <a:endParaRPr lang="en-US" altLang="en-US" sz="1200">
              <a:solidFill>
                <a:srgbClr val="000000"/>
              </a:solidFill>
              <a:latin typeface="Times" panose="02020603050405020304" pitchFamily="18" charset="0"/>
            </a:endParaRPr>
          </a:p>
        </p:txBody>
      </p:sp>
      <p:sp>
        <p:nvSpPr>
          <p:cNvPr id="10251" name="Rectangle 10">
            <a:extLst>
              <a:ext uri="{FF2B5EF4-FFF2-40B4-BE49-F238E27FC236}">
                <a16:creationId xmlns:a16="http://schemas.microsoft.com/office/drawing/2014/main" id="{6EB81C15-1EF3-4AA4-917A-1C84A0B4AFA5}"/>
              </a:ext>
            </a:extLst>
          </p:cNvPr>
          <p:cNvSpPr>
            <a:spLocks noChangeArrowheads="1"/>
          </p:cNvSpPr>
          <p:nvPr/>
        </p:nvSpPr>
        <p:spPr bwMode="auto">
          <a:xfrm rot="-5400000">
            <a:off x="-25295" y="2674361"/>
            <a:ext cx="2997200" cy="3694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801" b="1">
                <a:solidFill>
                  <a:srgbClr val="000000"/>
                </a:solidFill>
                <a:latin typeface="Times" panose="02020603050405020304" pitchFamily="18" charset="0"/>
                <a:cs typeface="Times" panose="02020603050405020304" pitchFamily="18" charset="0"/>
              </a:rPr>
              <a:t>Catch per Unit Effort</a:t>
            </a:r>
          </a:p>
        </p:txBody>
      </p:sp>
      <p:sp>
        <p:nvSpPr>
          <p:cNvPr id="10252" name="Rectangle 334">
            <a:extLst>
              <a:ext uri="{FF2B5EF4-FFF2-40B4-BE49-F238E27FC236}">
                <a16:creationId xmlns:a16="http://schemas.microsoft.com/office/drawing/2014/main" id="{91EC04C7-6176-4C1F-927F-E42D4D092D48}"/>
              </a:ext>
            </a:extLst>
          </p:cNvPr>
          <p:cNvSpPr>
            <a:spLocks noChangeArrowheads="1"/>
          </p:cNvSpPr>
          <p:nvPr/>
        </p:nvSpPr>
        <p:spPr bwMode="auto">
          <a:xfrm>
            <a:off x="8837715" y="3770441"/>
            <a:ext cx="4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a:solidFill>
                  <a:srgbClr val="000000"/>
                </a:solidFill>
              </a:rPr>
              <a:t> </a:t>
            </a:r>
            <a:endParaRPr lang="en-US" altLang="en-US" sz="1801">
              <a:solidFill>
                <a:srgbClr val="000000"/>
              </a:solidFill>
              <a:latin typeface="Arial" panose="020B0604020202020204" pitchFamily="34" charset="0"/>
            </a:endParaRPr>
          </a:p>
        </p:txBody>
      </p:sp>
      <p:sp>
        <p:nvSpPr>
          <p:cNvPr id="10253" name="Line 338">
            <a:extLst>
              <a:ext uri="{FF2B5EF4-FFF2-40B4-BE49-F238E27FC236}">
                <a16:creationId xmlns:a16="http://schemas.microsoft.com/office/drawing/2014/main" id="{E892CFA9-A6BC-41CD-8B98-040CA19DB17E}"/>
              </a:ext>
            </a:extLst>
          </p:cNvPr>
          <p:cNvSpPr>
            <a:spLocks noChangeShapeType="1"/>
          </p:cNvSpPr>
          <p:nvPr/>
        </p:nvSpPr>
        <p:spPr bwMode="auto">
          <a:xfrm>
            <a:off x="2017817" y="5961062"/>
            <a:ext cx="74136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54" name="Line 339">
            <a:extLst>
              <a:ext uri="{FF2B5EF4-FFF2-40B4-BE49-F238E27FC236}">
                <a16:creationId xmlns:a16="http://schemas.microsoft.com/office/drawing/2014/main" id="{54ED6139-0B7C-4E3A-B0C6-A9AFFBD6A6AA}"/>
              </a:ext>
            </a:extLst>
          </p:cNvPr>
          <p:cNvSpPr>
            <a:spLocks noChangeShapeType="1"/>
          </p:cNvSpPr>
          <p:nvPr/>
        </p:nvSpPr>
        <p:spPr bwMode="auto">
          <a:xfrm flipV="1">
            <a:off x="2944915" y="5961065"/>
            <a:ext cx="0" cy="777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55" name="Line 340">
            <a:extLst>
              <a:ext uri="{FF2B5EF4-FFF2-40B4-BE49-F238E27FC236}">
                <a16:creationId xmlns:a16="http://schemas.microsoft.com/office/drawing/2014/main" id="{9FB69FD3-5B25-4E94-80C3-991B50F832E1}"/>
              </a:ext>
            </a:extLst>
          </p:cNvPr>
          <p:cNvSpPr>
            <a:spLocks noChangeShapeType="1"/>
          </p:cNvSpPr>
          <p:nvPr/>
        </p:nvSpPr>
        <p:spPr bwMode="auto">
          <a:xfrm flipV="1">
            <a:off x="3872016" y="5961065"/>
            <a:ext cx="0" cy="777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56" name="Line 341">
            <a:extLst>
              <a:ext uri="{FF2B5EF4-FFF2-40B4-BE49-F238E27FC236}">
                <a16:creationId xmlns:a16="http://schemas.microsoft.com/office/drawing/2014/main" id="{A798A176-E034-4845-8C3E-970AD2FAA873}"/>
              </a:ext>
            </a:extLst>
          </p:cNvPr>
          <p:cNvSpPr>
            <a:spLocks noChangeShapeType="1"/>
          </p:cNvSpPr>
          <p:nvPr/>
        </p:nvSpPr>
        <p:spPr bwMode="auto">
          <a:xfrm flipV="1">
            <a:off x="4799116" y="5961065"/>
            <a:ext cx="0" cy="777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57" name="Line 342">
            <a:extLst>
              <a:ext uri="{FF2B5EF4-FFF2-40B4-BE49-F238E27FC236}">
                <a16:creationId xmlns:a16="http://schemas.microsoft.com/office/drawing/2014/main" id="{451703DB-1B73-4962-99A9-03A783CD31A6}"/>
              </a:ext>
            </a:extLst>
          </p:cNvPr>
          <p:cNvSpPr>
            <a:spLocks noChangeShapeType="1"/>
          </p:cNvSpPr>
          <p:nvPr/>
        </p:nvSpPr>
        <p:spPr bwMode="auto">
          <a:xfrm flipV="1">
            <a:off x="5726217" y="5961065"/>
            <a:ext cx="0" cy="777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58" name="Line 343">
            <a:extLst>
              <a:ext uri="{FF2B5EF4-FFF2-40B4-BE49-F238E27FC236}">
                <a16:creationId xmlns:a16="http://schemas.microsoft.com/office/drawing/2014/main" id="{B3C114A5-90D8-40F1-889B-DBE4C70E94ED}"/>
              </a:ext>
            </a:extLst>
          </p:cNvPr>
          <p:cNvSpPr>
            <a:spLocks noChangeShapeType="1"/>
          </p:cNvSpPr>
          <p:nvPr/>
        </p:nvSpPr>
        <p:spPr bwMode="auto">
          <a:xfrm flipV="1">
            <a:off x="6653315" y="5961065"/>
            <a:ext cx="0" cy="777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59" name="Line 344">
            <a:extLst>
              <a:ext uri="{FF2B5EF4-FFF2-40B4-BE49-F238E27FC236}">
                <a16:creationId xmlns:a16="http://schemas.microsoft.com/office/drawing/2014/main" id="{EA4FFE0E-52F5-4B56-8237-0E8591A490C3}"/>
              </a:ext>
            </a:extLst>
          </p:cNvPr>
          <p:cNvSpPr>
            <a:spLocks noChangeShapeType="1"/>
          </p:cNvSpPr>
          <p:nvPr/>
        </p:nvSpPr>
        <p:spPr bwMode="auto">
          <a:xfrm flipV="1">
            <a:off x="7578828" y="5961065"/>
            <a:ext cx="0" cy="777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0" name="Line 345">
            <a:extLst>
              <a:ext uri="{FF2B5EF4-FFF2-40B4-BE49-F238E27FC236}">
                <a16:creationId xmlns:a16="http://schemas.microsoft.com/office/drawing/2014/main" id="{F14E201B-9FB9-451B-829A-07F9417694DA}"/>
              </a:ext>
            </a:extLst>
          </p:cNvPr>
          <p:cNvSpPr>
            <a:spLocks noChangeShapeType="1"/>
          </p:cNvSpPr>
          <p:nvPr/>
        </p:nvSpPr>
        <p:spPr bwMode="auto">
          <a:xfrm flipV="1">
            <a:off x="8504341" y="5961065"/>
            <a:ext cx="0" cy="777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1" name="Line 354">
            <a:extLst>
              <a:ext uri="{FF2B5EF4-FFF2-40B4-BE49-F238E27FC236}">
                <a16:creationId xmlns:a16="http://schemas.microsoft.com/office/drawing/2014/main" id="{7F7D235B-9B08-452C-AC6B-80B053FE9085}"/>
              </a:ext>
            </a:extLst>
          </p:cNvPr>
          <p:cNvSpPr>
            <a:spLocks noChangeShapeType="1"/>
          </p:cNvSpPr>
          <p:nvPr/>
        </p:nvSpPr>
        <p:spPr bwMode="auto">
          <a:xfrm flipV="1">
            <a:off x="2017817" y="463552"/>
            <a:ext cx="0" cy="54975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2" name="Line 355">
            <a:extLst>
              <a:ext uri="{FF2B5EF4-FFF2-40B4-BE49-F238E27FC236}">
                <a16:creationId xmlns:a16="http://schemas.microsoft.com/office/drawing/2014/main" id="{6CD12BC4-BD21-4D80-9EEE-C3CD19BCFF95}"/>
              </a:ext>
            </a:extLst>
          </p:cNvPr>
          <p:cNvSpPr>
            <a:spLocks noChangeShapeType="1"/>
          </p:cNvSpPr>
          <p:nvPr/>
        </p:nvSpPr>
        <p:spPr bwMode="auto">
          <a:xfrm>
            <a:off x="1943203" y="5961062"/>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3" name="Line 356">
            <a:extLst>
              <a:ext uri="{FF2B5EF4-FFF2-40B4-BE49-F238E27FC236}">
                <a16:creationId xmlns:a16="http://schemas.microsoft.com/office/drawing/2014/main" id="{AFDF0DF3-658B-447B-9062-AB11AEAFFCBC}"/>
              </a:ext>
            </a:extLst>
          </p:cNvPr>
          <p:cNvSpPr>
            <a:spLocks noChangeShapeType="1"/>
          </p:cNvSpPr>
          <p:nvPr/>
        </p:nvSpPr>
        <p:spPr bwMode="auto">
          <a:xfrm>
            <a:off x="1943203" y="5413375"/>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4" name="Line 357">
            <a:extLst>
              <a:ext uri="{FF2B5EF4-FFF2-40B4-BE49-F238E27FC236}">
                <a16:creationId xmlns:a16="http://schemas.microsoft.com/office/drawing/2014/main" id="{778A658F-C71E-4F8D-AFEF-91B705E0632D}"/>
              </a:ext>
            </a:extLst>
          </p:cNvPr>
          <p:cNvSpPr>
            <a:spLocks noChangeShapeType="1"/>
          </p:cNvSpPr>
          <p:nvPr/>
        </p:nvSpPr>
        <p:spPr bwMode="auto">
          <a:xfrm>
            <a:off x="1943203" y="4862513"/>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5" name="Line 358">
            <a:extLst>
              <a:ext uri="{FF2B5EF4-FFF2-40B4-BE49-F238E27FC236}">
                <a16:creationId xmlns:a16="http://schemas.microsoft.com/office/drawing/2014/main" id="{EAEC872B-2613-4D81-8975-4225F519E1FC}"/>
              </a:ext>
            </a:extLst>
          </p:cNvPr>
          <p:cNvSpPr>
            <a:spLocks noChangeShapeType="1"/>
          </p:cNvSpPr>
          <p:nvPr/>
        </p:nvSpPr>
        <p:spPr bwMode="auto">
          <a:xfrm>
            <a:off x="1943203" y="4311651"/>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6" name="Line 359">
            <a:extLst>
              <a:ext uri="{FF2B5EF4-FFF2-40B4-BE49-F238E27FC236}">
                <a16:creationId xmlns:a16="http://schemas.microsoft.com/office/drawing/2014/main" id="{B26842A6-D784-447C-B0BA-21906E236AA5}"/>
              </a:ext>
            </a:extLst>
          </p:cNvPr>
          <p:cNvSpPr>
            <a:spLocks noChangeShapeType="1"/>
          </p:cNvSpPr>
          <p:nvPr/>
        </p:nvSpPr>
        <p:spPr bwMode="auto">
          <a:xfrm>
            <a:off x="1943203" y="3760788"/>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7" name="Line 360">
            <a:extLst>
              <a:ext uri="{FF2B5EF4-FFF2-40B4-BE49-F238E27FC236}">
                <a16:creationId xmlns:a16="http://schemas.microsoft.com/office/drawing/2014/main" id="{05F2A029-2ED4-44E9-9C09-93AD7401B50E}"/>
              </a:ext>
            </a:extLst>
          </p:cNvPr>
          <p:cNvSpPr>
            <a:spLocks noChangeShapeType="1"/>
          </p:cNvSpPr>
          <p:nvPr/>
        </p:nvSpPr>
        <p:spPr bwMode="auto">
          <a:xfrm>
            <a:off x="1943203" y="3213100"/>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8" name="Line 361">
            <a:extLst>
              <a:ext uri="{FF2B5EF4-FFF2-40B4-BE49-F238E27FC236}">
                <a16:creationId xmlns:a16="http://schemas.microsoft.com/office/drawing/2014/main" id="{A0592730-61CD-4039-AB56-BC67D7C2D555}"/>
              </a:ext>
            </a:extLst>
          </p:cNvPr>
          <p:cNvSpPr>
            <a:spLocks noChangeShapeType="1"/>
          </p:cNvSpPr>
          <p:nvPr/>
        </p:nvSpPr>
        <p:spPr bwMode="auto">
          <a:xfrm>
            <a:off x="1943203" y="2662237"/>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69" name="Line 362">
            <a:extLst>
              <a:ext uri="{FF2B5EF4-FFF2-40B4-BE49-F238E27FC236}">
                <a16:creationId xmlns:a16="http://schemas.microsoft.com/office/drawing/2014/main" id="{E4E76F5E-04A0-4D8D-BEB3-B619929FDBDF}"/>
              </a:ext>
            </a:extLst>
          </p:cNvPr>
          <p:cNvSpPr>
            <a:spLocks noChangeShapeType="1"/>
          </p:cNvSpPr>
          <p:nvPr/>
        </p:nvSpPr>
        <p:spPr bwMode="auto">
          <a:xfrm>
            <a:off x="1943203" y="2111375"/>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70" name="Line 363">
            <a:extLst>
              <a:ext uri="{FF2B5EF4-FFF2-40B4-BE49-F238E27FC236}">
                <a16:creationId xmlns:a16="http://schemas.microsoft.com/office/drawing/2014/main" id="{2E7B7B61-C4AF-4DBC-9489-22FDAFC91DA4}"/>
              </a:ext>
            </a:extLst>
          </p:cNvPr>
          <p:cNvSpPr>
            <a:spLocks noChangeShapeType="1"/>
          </p:cNvSpPr>
          <p:nvPr/>
        </p:nvSpPr>
        <p:spPr bwMode="auto">
          <a:xfrm>
            <a:off x="1943203" y="1562100"/>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71" name="Line 364">
            <a:extLst>
              <a:ext uri="{FF2B5EF4-FFF2-40B4-BE49-F238E27FC236}">
                <a16:creationId xmlns:a16="http://schemas.microsoft.com/office/drawing/2014/main" id="{F7A2AEBA-47C9-4B37-8EE7-32EB67FFF0D1}"/>
              </a:ext>
            </a:extLst>
          </p:cNvPr>
          <p:cNvSpPr>
            <a:spLocks noChangeShapeType="1"/>
          </p:cNvSpPr>
          <p:nvPr/>
        </p:nvSpPr>
        <p:spPr bwMode="auto">
          <a:xfrm>
            <a:off x="1943203" y="1012826"/>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72" name="Line 365">
            <a:extLst>
              <a:ext uri="{FF2B5EF4-FFF2-40B4-BE49-F238E27FC236}">
                <a16:creationId xmlns:a16="http://schemas.microsoft.com/office/drawing/2014/main" id="{4014FFFC-950A-4799-A13F-0ED76E8CE2A0}"/>
              </a:ext>
            </a:extLst>
          </p:cNvPr>
          <p:cNvSpPr>
            <a:spLocks noChangeShapeType="1"/>
          </p:cNvSpPr>
          <p:nvPr/>
        </p:nvSpPr>
        <p:spPr bwMode="auto">
          <a:xfrm>
            <a:off x="1943203" y="463549"/>
            <a:ext cx="746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73" name="Rectangle 366">
            <a:extLst>
              <a:ext uri="{FF2B5EF4-FFF2-40B4-BE49-F238E27FC236}">
                <a16:creationId xmlns:a16="http://schemas.microsoft.com/office/drawing/2014/main" id="{F24B595C-1C50-4C29-8C03-EDE0F6B3C7EE}"/>
              </a:ext>
            </a:extLst>
          </p:cNvPr>
          <p:cNvSpPr>
            <a:spLocks noChangeArrowheads="1"/>
          </p:cNvSpPr>
          <p:nvPr/>
        </p:nvSpPr>
        <p:spPr bwMode="auto">
          <a:xfrm>
            <a:off x="1738415" y="5837238"/>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0</a:t>
            </a:r>
            <a:endParaRPr lang="en-US" altLang="en-US" sz="1801">
              <a:solidFill>
                <a:srgbClr val="000000"/>
              </a:solidFill>
              <a:latin typeface="Arial" panose="020B0604020202020204" pitchFamily="34" charset="0"/>
            </a:endParaRPr>
          </a:p>
        </p:txBody>
      </p:sp>
      <p:sp>
        <p:nvSpPr>
          <p:cNvPr id="10274" name="Rectangle 367">
            <a:extLst>
              <a:ext uri="{FF2B5EF4-FFF2-40B4-BE49-F238E27FC236}">
                <a16:creationId xmlns:a16="http://schemas.microsoft.com/office/drawing/2014/main" id="{34724399-1966-4292-987D-33783AE0BF31}"/>
              </a:ext>
            </a:extLst>
          </p:cNvPr>
          <p:cNvSpPr>
            <a:spLocks noChangeArrowheads="1"/>
          </p:cNvSpPr>
          <p:nvPr/>
        </p:nvSpPr>
        <p:spPr bwMode="auto">
          <a:xfrm>
            <a:off x="1738415" y="5287964"/>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1</a:t>
            </a:r>
            <a:endParaRPr lang="en-US" altLang="en-US" sz="1801">
              <a:solidFill>
                <a:srgbClr val="000000"/>
              </a:solidFill>
              <a:latin typeface="Arial" panose="020B0604020202020204" pitchFamily="34" charset="0"/>
            </a:endParaRPr>
          </a:p>
        </p:txBody>
      </p:sp>
      <p:sp>
        <p:nvSpPr>
          <p:cNvPr id="10275" name="Rectangle 368">
            <a:extLst>
              <a:ext uri="{FF2B5EF4-FFF2-40B4-BE49-F238E27FC236}">
                <a16:creationId xmlns:a16="http://schemas.microsoft.com/office/drawing/2014/main" id="{FDDEF96F-94AC-4B81-AE14-128DC649F241}"/>
              </a:ext>
            </a:extLst>
          </p:cNvPr>
          <p:cNvSpPr>
            <a:spLocks noChangeArrowheads="1"/>
          </p:cNvSpPr>
          <p:nvPr/>
        </p:nvSpPr>
        <p:spPr bwMode="auto">
          <a:xfrm>
            <a:off x="1738415" y="4738689"/>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2</a:t>
            </a:r>
            <a:endParaRPr lang="en-US" altLang="en-US" sz="1801">
              <a:solidFill>
                <a:srgbClr val="000000"/>
              </a:solidFill>
              <a:latin typeface="Arial" panose="020B0604020202020204" pitchFamily="34" charset="0"/>
            </a:endParaRPr>
          </a:p>
        </p:txBody>
      </p:sp>
      <p:sp>
        <p:nvSpPr>
          <p:cNvPr id="10276" name="Rectangle 369">
            <a:extLst>
              <a:ext uri="{FF2B5EF4-FFF2-40B4-BE49-F238E27FC236}">
                <a16:creationId xmlns:a16="http://schemas.microsoft.com/office/drawing/2014/main" id="{F6A00502-58BF-4693-8B88-D31608104349}"/>
              </a:ext>
            </a:extLst>
          </p:cNvPr>
          <p:cNvSpPr>
            <a:spLocks noChangeArrowheads="1"/>
          </p:cNvSpPr>
          <p:nvPr/>
        </p:nvSpPr>
        <p:spPr bwMode="auto">
          <a:xfrm>
            <a:off x="1738415" y="4187825"/>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3</a:t>
            </a:r>
            <a:endParaRPr lang="en-US" altLang="en-US" sz="1801">
              <a:solidFill>
                <a:srgbClr val="000000"/>
              </a:solidFill>
              <a:latin typeface="Arial" panose="020B0604020202020204" pitchFamily="34" charset="0"/>
            </a:endParaRPr>
          </a:p>
        </p:txBody>
      </p:sp>
      <p:sp>
        <p:nvSpPr>
          <p:cNvPr id="10277" name="Rectangle 370">
            <a:extLst>
              <a:ext uri="{FF2B5EF4-FFF2-40B4-BE49-F238E27FC236}">
                <a16:creationId xmlns:a16="http://schemas.microsoft.com/office/drawing/2014/main" id="{85A9C1E1-3057-479B-95B7-2721BFF0B61C}"/>
              </a:ext>
            </a:extLst>
          </p:cNvPr>
          <p:cNvSpPr>
            <a:spLocks noChangeArrowheads="1"/>
          </p:cNvSpPr>
          <p:nvPr/>
        </p:nvSpPr>
        <p:spPr bwMode="auto">
          <a:xfrm>
            <a:off x="1738415" y="3636963"/>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4</a:t>
            </a:r>
            <a:endParaRPr lang="en-US" altLang="en-US" sz="1801">
              <a:solidFill>
                <a:srgbClr val="000000"/>
              </a:solidFill>
              <a:latin typeface="Arial" panose="020B0604020202020204" pitchFamily="34" charset="0"/>
            </a:endParaRPr>
          </a:p>
        </p:txBody>
      </p:sp>
      <p:sp>
        <p:nvSpPr>
          <p:cNvPr id="10278" name="Rectangle 371">
            <a:extLst>
              <a:ext uri="{FF2B5EF4-FFF2-40B4-BE49-F238E27FC236}">
                <a16:creationId xmlns:a16="http://schemas.microsoft.com/office/drawing/2014/main" id="{7F9CFC4B-9621-4BED-B8B4-47CD6EDD5986}"/>
              </a:ext>
            </a:extLst>
          </p:cNvPr>
          <p:cNvSpPr>
            <a:spLocks noChangeArrowheads="1"/>
          </p:cNvSpPr>
          <p:nvPr/>
        </p:nvSpPr>
        <p:spPr bwMode="auto">
          <a:xfrm>
            <a:off x="1738415" y="3089276"/>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5</a:t>
            </a:r>
            <a:endParaRPr lang="en-US" altLang="en-US" sz="1801">
              <a:solidFill>
                <a:srgbClr val="000000"/>
              </a:solidFill>
              <a:latin typeface="Arial" panose="020B0604020202020204" pitchFamily="34" charset="0"/>
            </a:endParaRPr>
          </a:p>
        </p:txBody>
      </p:sp>
      <p:sp>
        <p:nvSpPr>
          <p:cNvPr id="10279" name="Rectangle 372">
            <a:extLst>
              <a:ext uri="{FF2B5EF4-FFF2-40B4-BE49-F238E27FC236}">
                <a16:creationId xmlns:a16="http://schemas.microsoft.com/office/drawing/2014/main" id="{551AB78B-F1DB-4BB4-93A8-F4A92F2531FA}"/>
              </a:ext>
            </a:extLst>
          </p:cNvPr>
          <p:cNvSpPr>
            <a:spLocks noChangeArrowheads="1"/>
          </p:cNvSpPr>
          <p:nvPr/>
        </p:nvSpPr>
        <p:spPr bwMode="auto">
          <a:xfrm>
            <a:off x="1738415" y="2538413"/>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6</a:t>
            </a:r>
            <a:endParaRPr lang="en-US" altLang="en-US" sz="1801">
              <a:solidFill>
                <a:srgbClr val="000000"/>
              </a:solidFill>
              <a:latin typeface="Arial" panose="020B0604020202020204" pitchFamily="34" charset="0"/>
            </a:endParaRPr>
          </a:p>
        </p:txBody>
      </p:sp>
      <p:sp>
        <p:nvSpPr>
          <p:cNvPr id="10280" name="Rectangle 373">
            <a:extLst>
              <a:ext uri="{FF2B5EF4-FFF2-40B4-BE49-F238E27FC236}">
                <a16:creationId xmlns:a16="http://schemas.microsoft.com/office/drawing/2014/main" id="{C442594E-CDE8-42C8-8383-DABE6E1B9888}"/>
              </a:ext>
            </a:extLst>
          </p:cNvPr>
          <p:cNvSpPr>
            <a:spLocks noChangeArrowheads="1"/>
          </p:cNvSpPr>
          <p:nvPr/>
        </p:nvSpPr>
        <p:spPr bwMode="auto">
          <a:xfrm>
            <a:off x="1738415" y="1987551"/>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7</a:t>
            </a:r>
            <a:endParaRPr lang="en-US" altLang="en-US" sz="1801">
              <a:solidFill>
                <a:srgbClr val="000000"/>
              </a:solidFill>
              <a:latin typeface="Arial" panose="020B0604020202020204" pitchFamily="34" charset="0"/>
            </a:endParaRPr>
          </a:p>
        </p:txBody>
      </p:sp>
      <p:sp>
        <p:nvSpPr>
          <p:cNvPr id="10281" name="Rectangle 374">
            <a:extLst>
              <a:ext uri="{FF2B5EF4-FFF2-40B4-BE49-F238E27FC236}">
                <a16:creationId xmlns:a16="http://schemas.microsoft.com/office/drawing/2014/main" id="{E53DDA8E-A41F-47BD-A7CE-BC0E0BAED0CF}"/>
              </a:ext>
            </a:extLst>
          </p:cNvPr>
          <p:cNvSpPr>
            <a:spLocks noChangeArrowheads="1"/>
          </p:cNvSpPr>
          <p:nvPr/>
        </p:nvSpPr>
        <p:spPr bwMode="auto">
          <a:xfrm>
            <a:off x="1738415" y="1438275"/>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8</a:t>
            </a:r>
            <a:endParaRPr lang="en-US" altLang="en-US" sz="1801">
              <a:solidFill>
                <a:srgbClr val="000000"/>
              </a:solidFill>
              <a:latin typeface="Arial" panose="020B0604020202020204" pitchFamily="34" charset="0"/>
            </a:endParaRPr>
          </a:p>
        </p:txBody>
      </p:sp>
      <p:sp>
        <p:nvSpPr>
          <p:cNvPr id="10282" name="Rectangle 375">
            <a:extLst>
              <a:ext uri="{FF2B5EF4-FFF2-40B4-BE49-F238E27FC236}">
                <a16:creationId xmlns:a16="http://schemas.microsoft.com/office/drawing/2014/main" id="{B96213AA-5736-4DE1-B6BB-70731800FD6C}"/>
              </a:ext>
            </a:extLst>
          </p:cNvPr>
          <p:cNvSpPr>
            <a:spLocks noChangeArrowheads="1"/>
          </p:cNvSpPr>
          <p:nvPr/>
        </p:nvSpPr>
        <p:spPr bwMode="auto">
          <a:xfrm>
            <a:off x="1738415" y="889000"/>
            <a:ext cx="89768"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9</a:t>
            </a:r>
            <a:endParaRPr lang="en-US" altLang="en-US" sz="1801">
              <a:solidFill>
                <a:srgbClr val="000000"/>
              </a:solidFill>
              <a:latin typeface="Arial" panose="020B0604020202020204" pitchFamily="34" charset="0"/>
            </a:endParaRPr>
          </a:p>
        </p:txBody>
      </p:sp>
      <p:sp>
        <p:nvSpPr>
          <p:cNvPr id="10283" name="Rectangle 376">
            <a:extLst>
              <a:ext uri="{FF2B5EF4-FFF2-40B4-BE49-F238E27FC236}">
                <a16:creationId xmlns:a16="http://schemas.microsoft.com/office/drawing/2014/main" id="{82BB9CFF-265D-4072-A301-B226C11BCE76}"/>
              </a:ext>
            </a:extLst>
          </p:cNvPr>
          <p:cNvSpPr>
            <a:spLocks noChangeArrowheads="1"/>
          </p:cNvSpPr>
          <p:nvPr/>
        </p:nvSpPr>
        <p:spPr bwMode="auto">
          <a:xfrm>
            <a:off x="1633641" y="338138"/>
            <a:ext cx="179536"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10</a:t>
            </a:r>
            <a:endParaRPr lang="en-US" altLang="en-US" sz="1801">
              <a:solidFill>
                <a:srgbClr val="000000"/>
              </a:solidFill>
              <a:latin typeface="Arial" panose="020B0604020202020204" pitchFamily="34" charset="0"/>
            </a:endParaRPr>
          </a:p>
        </p:txBody>
      </p:sp>
      <p:sp>
        <p:nvSpPr>
          <p:cNvPr id="10284" name="Rectangle 377">
            <a:extLst>
              <a:ext uri="{FF2B5EF4-FFF2-40B4-BE49-F238E27FC236}">
                <a16:creationId xmlns:a16="http://schemas.microsoft.com/office/drawing/2014/main" id="{D863EF6B-80CC-4C80-B02B-30BEA855DEFE}"/>
              </a:ext>
            </a:extLst>
          </p:cNvPr>
          <p:cNvSpPr>
            <a:spLocks noChangeArrowheads="1"/>
          </p:cNvSpPr>
          <p:nvPr/>
        </p:nvSpPr>
        <p:spPr bwMode="auto">
          <a:xfrm>
            <a:off x="2619480" y="3741740"/>
            <a:ext cx="325438" cy="22113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285" name="Freeform 378">
            <a:extLst>
              <a:ext uri="{FF2B5EF4-FFF2-40B4-BE49-F238E27FC236}">
                <a16:creationId xmlns:a16="http://schemas.microsoft.com/office/drawing/2014/main" id="{6D3B1AC3-28D8-491F-8B81-5C0DBA6F7098}"/>
              </a:ext>
            </a:extLst>
          </p:cNvPr>
          <p:cNvSpPr>
            <a:spLocks/>
          </p:cNvSpPr>
          <p:nvPr/>
        </p:nvSpPr>
        <p:spPr bwMode="auto">
          <a:xfrm flipV="1">
            <a:off x="2619480" y="3741740"/>
            <a:ext cx="325438" cy="2211387"/>
          </a:xfrm>
          <a:custGeom>
            <a:avLst/>
            <a:gdLst>
              <a:gd name="T0" fmla="*/ 324649 w 219"/>
              <a:gd name="T1" fmla="*/ 0 h 1407"/>
              <a:gd name="T2" fmla="*/ 324649 w 219"/>
              <a:gd name="T3" fmla="*/ 2211214 h 1407"/>
              <a:gd name="T4" fmla="*/ 0 w 219"/>
              <a:gd name="T5" fmla="*/ 2211214 h 1407"/>
              <a:gd name="T6" fmla="*/ 0 w 219"/>
              <a:gd name="T7" fmla="*/ 0 h 14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 h="1407">
                <a:moveTo>
                  <a:pt x="219" y="0"/>
                </a:moveTo>
                <a:lnTo>
                  <a:pt x="219" y="1407"/>
                </a:lnTo>
                <a:lnTo>
                  <a:pt x="0" y="1407"/>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286" name="Line 379">
            <a:extLst>
              <a:ext uri="{FF2B5EF4-FFF2-40B4-BE49-F238E27FC236}">
                <a16:creationId xmlns:a16="http://schemas.microsoft.com/office/drawing/2014/main" id="{C423C853-1770-400E-BC76-EB5C528D658C}"/>
              </a:ext>
            </a:extLst>
          </p:cNvPr>
          <p:cNvSpPr>
            <a:spLocks noChangeShapeType="1"/>
          </p:cNvSpPr>
          <p:nvPr/>
        </p:nvSpPr>
        <p:spPr bwMode="auto">
          <a:xfrm flipV="1">
            <a:off x="2782992" y="3557589"/>
            <a:ext cx="0" cy="1841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87" name="Line 380">
            <a:extLst>
              <a:ext uri="{FF2B5EF4-FFF2-40B4-BE49-F238E27FC236}">
                <a16:creationId xmlns:a16="http://schemas.microsoft.com/office/drawing/2014/main" id="{E495ABCB-0028-4A33-AD47-16680D73FA59}"/>
              </a:ext>
            </a:extLst>
          </p:cNvPr>
          <p:cNvSpPr>
            <a:spLocks noChangeShapeType="1"/>
          </p:cNvSpPr>
          <p:nvPr/>
        </p:nvSpPr>
        <p:spPr bwMode="auto">
          <a:xfrm>
            <a:off x="2744893" y="3557588"/>
            <a:ext cx="74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88" name="Line 381">
            <a:extLst>
              <a:ext uri="{FF2B5EF4-FFF2-40B4-BE49-F238E27FC236}">
                <a16:creationId xmlns:a16="http://schemas.microsoft.com/office/drawing/2014/main" id="{18EE14A3-778B-44F6-AB65-18BBF28650EB}"/>
              </a:ext>
            </a:extLst>
          </p:cNvPr>
          <p:cNvSpPr>
            <a:spLocks noChangeShapeType="1"/>
          </p:cNvSpPr>
          <p:nvPr/>
        </p:nvSpPr>
        <p:spPr bwMode="auto">
          <a:xfrm>
            <a:off x="2782992" y="3741739"/>
            <a:ext cx="0" cy="18573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89" name="Line 382">
            <a:extLst>
              <a:ext uri="{FF2B5EF4-FFF2-40B4-BE49-F238E27FC236}">
                <a16:creationId xmlns:a16="http://schemas.microsoft.com/office/drawing/2014/main" id="{01CEC16D-A207-4D4F-BBA8-699C4965EA1B}"/>
              </a:ext>
            </a:extLst>
          </p:cNvPr>
          <p:cNvSpPr>
            <a:spLocks noChangeShapeType="1"/>
          </p:cNvSpPr>
          <p:nvPr/>
        </p:nvSpPr>
        <p:spPr bwMode="auto">
          <a:xfrm>
            <a:off x="2744893" y="3927475"/>
            <a:ext cx="74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90" name="Rectangle 383">
            <a:extLst>
              <a:ext uri="{FF2B5EF4-FFF2-40B4-BE49-F238E27FC236}">
                <a16:creationId xmlns:a16="http://schemas.microsoft.com/office/drawing/2014/main" id="{F2697150-02CD-4964-9DB3-D03AA2D8B6A6}"/>
              </a:ext>
            </a:extLst>
          </p:cNvPr>
          <p:cNvSpPr>
            <a:spLocks noChangeArrowheads="1"/>
          </p:cNvSpPr>
          <p:nvPr/>
        </p:nvSpPr>
        <p:spPr bwMode="auto">
          <a:xfrm>
            <a:off x="3546578" y="3082925"/>
            <a:ext cx="325438" cy="287020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291" name="Freeform 384">
            <a:extLst>
              <a:ext uri="{FF2B5EF4-FFF2-40B4-BE49-F238E27FC236}">
                <a16:creationId xmlns:a16="http://schemas.microsoft.com/office/drawing/2014/main" id="{C5CA9AFD-FAA2-4B57-BC00-AFE76185739B}"/>
              </a:ext>
            </a:extLst>
          </p:cNvPr>
          <p:cNvSpPr>
            <a:spLocks/>
          </p:cNvSpPr>
          <p:nvPr/>
        </p:nvSpPr>
        <p:spPr bwMode="auto">
          <a:xfrm flipV="1">
            <a:off x="3546578" y="3082925"/>
            <a:ext cx="325438" cy="2870201"/>
          </a:xfrm>
          <a:custGeom>
            <a:avLst/>
            <a:gdLst>
              <a:gd name="T0" fmla="*/ 324649 w 219"/>
              <a:gd name="T1" fmla="*/ 0 h 1827"/>
              <a:gd name="T2" fmla="*/ 324649 w 219"/>
              <a:gd name="T3" fmla="*/ 2870564 h 1827"/>
              <a:gd name="T4" fmla="*/ 0 w 219"/>
              <a:gd name="T5" fmla="*/ 2870564 h 1827"/>
              <a:gd name="T6" fmla="*/ 0 w 219"/>
              <a:gd name="T7" fmla="*/ 0 h 18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 h="1827">
                <a:moveTo>
                  <a:pt x="219" y="0"/>
                </a:moveTo>
                <a:lnTo>
                  <a:pt x="219" y="1827"/>
                </a:lnTo>
                <a:lnTo>
                  <a:pt x="0" y="1827"/>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292" name="Line 385">
            <a:extLst>
              <a:ext uri="{FF2B5EF4-FFF2-40B4-BE49-F238E27FC236}">
                <a16:creationId xmlns:a16="http://schemas.microsoft.com/office/drawing/2014/main" id="{44388B3A-4492-4A68-96A5-3D8C0807515A}"/>
              </a:ext>
            </a:extLst>
          </p:cNvPr>
          <p:cNvSpPr>
            <a:spLocks noChangeShapeType="1"/>
          </p:cNvSpPr>
          <p:nvPr/>
        </p:nvSpPr>
        <p:spPr bwMode="auto">
          <a:xfrm flipV="1">
            <a:off x="3710090" y="2840038"/>
            <a:ext cx="0" cy="2428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93" name="Line 386">
            <a:extLst>
              <a:ext uri="{FF2B5EF4-FFF2-40B4-BE49-F238E27FC236}">
                <a16:creationId xmlns:a16="http://schemas.microsoft.com/office/drawing/2014/main" id="{6004956D-BBFB-488D-8B4E-AD59310E7E7B}"/>
              </a:ext>
            </a:extLst>
          </p:cNvPr>
          <p:cNvSpPr>
            <a:spLocks noChangeShapeType="1"/>
          </p:cNvSpPr>
          <p:nvPr/>
        </p:nvSpPr>
        <p:spPr bwMode="auto">
          <a:xfrm>
            <a:off x="3671991" y="2840038"/>
            <a:ext cx="74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94" name="Line 387">
            <a:extLst>
              <a:ext uri="{FF2B5EF4-FFF2-40B4-BE49-F238E27FC236}">
                <a16:creationId xmlns:a16="http://schemas.microsoft.com/office/drawing/2014/main" id="{0407D719-9952-4B23-9CA7-AB5E59621DA6}"/>
              </a:ext>
            </a:extLst>
          </p:cNvPr>
          <p:cNvSpPr>
            <a:spLocks noChangeShapeType="1"/>
          </p:cNvSpPr>
          <p:nvPr/>
        </p:nvSpPr>
        <p:spPr bwMode="auto">
          <a:xfrm>
            <a:off x="3710090" y="3082926"/>
            <a:ext cx="0" cy="2428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95" name="Line 388">
            <a:extLst>
              <a:ext uri="{FF2B5EF4-FFF2-40B4-BE49-F238E27FC236}">
                <a16:creationId xmlns:a16="http://schemas.microsoft.com/office/drawing/2014/main" id="{84BAE299-A11F-42EE-8DA4-936248CF7503}"/>
              </a:ext>
            </a:extLst>
          </p:cNvPr>
          <p:cNvSpPr>
            <a:spLocks noChangeShapeType="1"/>
          </p:cNvSpPr>
          <p:nvPr/>
        </p:nvSpPr>
        <p:spPr bwMode="auto">
          <a:xfrm>
            <a:off x="3671991" y="3325812"/>
            <a:ext cx="74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96" name="Rectangle 389">
            <a:extLst>
              <a:ext uri="{FF2B5EF4-FFF2-40B4-BE49-F238E27FC236}">
                <a16:creationId xmlns:a16="http://schemas.microsoft.com/office/drawing/2014/main" id="{72645EBA-7BDE-4B78-92B0-16A1B30C7262}"/>
              </a:ext>
            </a:extLst>
          </p:cNvPr>
          <p:cNvSpPr>
            <a:spLocks noChangeArrowheads="1"/>
          </p:cNvSpPr>
          <p:nvPr/>
        </p:nvSpPr>
        <p:spPr bwMode="auto">
          <a:xfrm>
            <a:off x="4473679" y="2971801"/>
            <a:ext cx="325438" cy="298132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297" name="Freeform 390">
            <a:extLst>
              <a:ext uri="{FF2B5EF4-FFF2-40B4-BE49-F238E27FC236}">
                <a16:creationId xmlns:a16="http://schemas.microsoft.com/office/drawing/2014/main" id="{311A3A7B-B81A-4576-A27E-0F6026E09C03}"/>
              </a:ext>
            </a:extLst>
          </p:cNvPr>
          <p:cNvSpPr>
            <a:spLocks/>
          </p:cNvSpPr>
          <p:nvPr/>
        </p:nvSpPr>
        <p:spPr bwMode="auto">
          <a:xfrm flipV="1">
            <a:off x="4473679" y="2971801"/>
            <a:ext cx="325438" cy="2981324"/>
          </a:xfrm>
          <a:custGeom>
            <a:avLst/>
            <a:gdLst>
              <a:gd name="T0" fmla="*/ 324649 w 219"/>
              <a:gd name="T1" fmla="*/ 0 h 1898"/>
              <a:gd name="T2" fmla="*/ 324649 w 219"/>
              <a:gd name="T3" fmla="*/ 2981411 h 1898"/>
              <a:gd name="T4" fmla="*/ 0 w 219"/>
              <a:gd name="T5" fmla="*/ 2981411 h 1898"/>
              <a:gd name="T6" fmla="*/ 0 w 219"/>
              <a:gd name="T7" fmla="*/ 0 h 18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 h="1898">
                <a:moveTo>
                  <a:pt x="219" y="0"/>
                </a:moveTo>
                <a:lnTo>
                  <a:pt x="219" y="1898"/>
                </a:lnTo>
                <a:lnTo>
                  <a:pt x="0" y="1898"/>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298" name="Line 391">
            <a:extLst>
              <a:ext uri="{FF2B5EF4-FFF2-40B4-BE49-F238E27FC236}">
                <a16:creationId xmlns:a16="http://schemas.microsoft.com/office/drawing/2014/main" id="{FDA164A2-BA40-49BB-BD4B-92DE4C494863}"/>
              </a:ext>
            </a:extLst>
          </p:cNvPr>
          <p:cNvSpPr>
            <a:spLocks noChangeShapeType="1"/>
          </p:cNvSpPr>
          <p:nvPr/>
        </p:nvSpPr>
        <p:spPr bwMode="auto">
          <a:xfrm flipV="1">
            <a:off x="4634016" y="2736852"/>
            <a:ext cx="0" cy="23494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299" name="Line 392">
            <a:extLst>
              <a:ext uri="{FF2B5EF4-FFF2-40B4-BE49-F238E27FC236}">
                <a16:creationId xmlns:a16="http://schemas.microsoft.com/office/drawing/2014/main" id="{743AE2B9-452C-40E2-B9A8-BE16B54C69BA}"/>
              </a:ext>
            </a:extLst>
          </p:cNvPr>
          <p:cNvSpPr>
            <a:spLocks noChangeShapeType="1"/>
          </p:cNvSpPr>
          <p:nvPr/>
        </p:nvSpPr>
        <p:spPr bwMode="auto">
          <a:xfrm>
            <a:off x="4599092" y="2736851"/>
            <a:ext cx="74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00" name="Line 393">
            <a:extLst>
              <a:ext uri="{FF2B5EF4-FFF2-40B4-BE49-F238E27FC236}">
                <a16:creationId xmlns:a16="http://schemas.microsoft.com/office/drawing/2014/main" id="{301CC0C7-569D-4B85-BE06-5840A374B665}"/>
              </a:ext>
            </a:extLst>
          </p:cNvPr>
          <p:cNvSpPr>
            <a:spLocks noChangeShapeType="1"/>
          </p:cNvSpPr>
          <p:nvPr/>
        </p:nvSpPr>
        <p:spPr bwMode="auto">
          <a:xfrm>
            <a:off x="4634016" y="2971801"/>
            <a:ext cx="0" cy="2333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01" name="Line 394">
            <a:extLst>
              <a:ext uri="{FF2B5EF4-FFF2-40B4-BE49-F238E27FC236}">
                <a16:creationId xmlns:a16="http://schemas.microsoft.com/office/drawing/2014/main" id="{0F36F10C-4974-4684-B020-A29C17DC5FC0}"/>
              </a:ext>
            </a:extLst>
          </p:cNvPr>
          <p:cNvSpPr>
            <a:spLocks noChangeShapeType="1"/>
          </p:cNvSpPr>
          <p:nvPr/>
        </p:nvSpPr>
        <p:spPr bwMode="auto">
          <a:xfrm>
            <a:off x="4599092" y="3205164"/>
            <a:ext cx="74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02" name="Rectangle 395">
            <a:extLst>
              <a:ext uri="{FF2B5EF4-FFF2-40B4-BE49-F238E27FC236}">
                <a16:creationId xmlns:a16="http://schemas.microsoft.com/office/drawing/2014/main" id="{8D35AF20-5335-4D7E-8F44-40B61D3E1F94}"/>
              </a:ext>
            </a:extLst>
          </p:cNvPr>
          <p:cNvSpPr>
            <a:spLocks noChangeArrowheads="1"/>
          </p:cNvSpPr>
          <p:nvPr/>
        </p:nvSpPr>
        <p:spPr bwMode="auto">
          <a:xfrm>
            <a:off x="5400779" y="3711574"/>
            <a:ext cx="325438" cy="22415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03" name="Freeform 396">
            <a:extLst>
              <a:ext uri="{FF2B5EF4-FFF2-40B4-BE49-F238E27FC236}">
                <a16:creationId xmlns:a16="http://schemas.microsoft.com/office/drawing/2014/main" id="{9EA02665-8AB7-407F-B31E-03F1A9EC3A45}"/>
              </a:ext>
            </a:extLst>
          </p:cNvPr>
          <p:cNvSpPr>
            <a:spLocks/>
          </p:cNvSpPr>
          <p:nvPr/>
        </p:nvSpPr>
        <p:spPr bwMode="auto">
          <a:xfrm flipV="1">
            <a:off x="5400779" y="3711574"/>
            <a:ext cx="325438" cy="2241550"/>
          </a:xfrm>
          <a:custGeom>
            <a:avLst/>
            <a:gdLst>
              <a:gd name="T0" fmla="*/ 324649 w 219"/>
              <a:gd name="T1" fmla="*/ 0 h 1427"/>
              <a:gd name="T2" fmla="*/ 324649 w 219"/>
              <a:gd name="T3" fmla="*/ 2241792 h 1427"/>
              <a:gd name="T4" fmla="*/ 0 w 219"/>
              <a:gd name="T5" fmla="*/ 2241792 h 1427"/>
              <a:gd name="T6" fmla="*/ 0 w 219"/>
              <a:gd name="T7" fmla="*/ 0 h 14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 h="1427">
                <a:moveTo>
                  <a:pt x="219" y="0"/>
                </a:moveTo>
                <a:lnTo>
                  <a:pt x="219" y="1427"/>
                </a:lnTo>
                <a:lnTo>
                  <a:pt x="0" y="1427"/>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04" name="Line 397">
            <a:extLst>
              <a:ext uri="{FF2B5EF4-FFF2-40B4-BE49-F238E27FC236}">
                <a16:creationId xmlns:a16="http://schemas.microsoft.com/office/drawing/2014/main" id="{00D3D456-1477-42E7-9DA6-3A7C2544165B}"/>
              </a:ext>
            </a:extLst>
          </p:cNvPr>
          <p:cNvSpPr>
            <a:spLocks noChangeShapeType="1"/>
          </p:cNvSpPr>
          <p:nvPr/>
        </p:nvSpPr>
        <p:spPr bwMode="auto">
          <a:xfrm flipV="1">
            <a:off x="5561116" y="3478212"/>
            <a:ext cx="0" cy="2333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05" name="Line 398">
            <a:extLst>
              <a:ext uri="{FF2B5EF4-FFF2-40B4-BE49-F238E27FC236}">
                <a16:creationId xmlns:a16="http://schemas.microsoft.com/office/drawing/2014/main" id="{DAB6FDB8-2703-4479-97C2-48BF7856558E}"/>
              </a:ext>
            </a:extLst>
          </p:cNvPr>
          <p:cNvSpPr>
            <a:spLocks noChangeShapeType="1"/>
          </p:cNvSpPr>
          <p:nvPr/>
        </p:nvSpPr>
        <p:spPr bwMode="auto">
          <a:xfrm>
            <a:off x="5526192" y="3478212"/>
            <a:ext cx="74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06" name="Line 399">
            <a:extLst>
              <a:ext uri="{FF2B5EF4-FFF2-40B4-BE49-F238E27FC236}">
                <a16:creationId xmlns:a16="http://schemas.microsoft.com/office/drawing/2014/main" id="{D3AEAE78-ED71-40C5-8300-BF624355DF89}"/>
              </a:ext>
            </a:extLst>
          </p:cNvPr>
          <p:cNvSpPr>
            <a:spLocks noChangeShapeType="1"/>
          </p:cNvSpPr>
          <p:nvPr/>
        </p:nvSpPr>
        <p:spPr bwMode="auto">
          <a:xfrm>
            <a:off x="5561116" y="3711577"/>
            <a:ext cx="0" cy="2333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07" name="Line 400">
            <a:extLst>
              <a:ext uri="{FF2B5EF4-FFF2-40B4-BE49-F238E27FC236}">
                <a16:creationId xmlns:a16="http://schemas.microsoft.com/office/drawing/2014/main" id="{54AC2F29-6520-45DB-8D69-65C56DC32724}"/>
              </a:ext>
            </a:extLst>
          </p:cNvPr>
          <p:cNvSpPr>
            <a:spLocks noChangeShapeType="1"/>
          </p:cNvSpPr>
          <p:nvPr/>
        </p:nvSpPr>
        <p:spPr bwMode="auto">
          <a:xfrm>
            <a:off x="5526192" y="3944938"/>
            <a:ext cx="746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08" name="Rectangle 401">
            <a:extLst>
              <a:ext uri="{FF2B5EF4-FFF2-40B4-BE49-F238E27FC236}">
                <a16:creationId xmlns:a16="http://schemas.microsoft.com/office/drawing/2014/main" id="{D7BF2EEA-38F8-406D-99F6-37C0CEFF7E2C}"/>
              </a:ext>
            </a:extLst>
          </p:cNvPr>
          <p:cNvSpPr>
            <a:spLocks noChangeArrowheads="1"/>
          </p:cNvSpPr>
          <p:nvPr/>
        </p:nvSpPr>
        <p:spPr bwMode="auto">
          <a:xfrm>
            <a:off x="6326291" y="2628901"/>
            <a:ext cx="327026" cy="332422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09" name="Freeform 402">
            <a:extLst>
              <a:ext uri="{FF2B5EF4-FFF2-40B4-BE49-F238E27FC236}">
                <a16:creationId xmlns:a16="http://schemas.microsoft.com/office/drawing/2014/main" id="{2E57B842-B56B-401C-B43A-7B1D7DFF337B}"/>
              </a:ext>
            </a:extLst>
          </p:cNvPr>
          <p:cNvSpPr>
            <a:spLocks/>
          </p:cNvSpPr>
          <p:nvPr/>
        </p:nvSpPr>
        <p:spPr bwMode="auto">
          <a:xfrm flipV="1">
            <a:off x="6326291" y="2628901"/>
            <a:ext cx="327026" cy="3324226"/>
          </a:xfrm>
          <a:custGeom>
            <a:avLst/>
            <a:gdLst>
              <a:gd name="T0" fmla="*/ 326453 w 219"/>
              <a:gd name="T1" fmla="*/ 0 h 2117"/>
              <a:gd name="T2" fmla="*/ 326453 w 219"/>
              <a:gd name="T3" fmla="*/ 3325420 h 2117"/>
              <a:gd name="T4" fmla="*/ 0 w 219"/>
              <a:gd name="T5" fmla="*/ 3325420 h 2117"/>
              <a:gd name="T6" fmla="*/ 0 w 219"/>
              <a:gd name="T7" fmla="*/ 0 h 2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 h="2117">
                <a:moveTo>
                  <a:pt x="219" y="0"/>
                </a:moveTo>
                <a:lnTo>
                  <a:pt x="219" y="2117"/>
                </a:lnTo>
                <a:lnTo>
                  <a:pt x="0" y="2117"/>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10" name="Line 403">
            <a:extLst>
              <a:ext uri="{FF2B5EF4-FFF2-40B4-BE49-F238E27FC236}">
                <a16:creationId xmlns:a16="http://schemas.microsoft.com/office/drawing/2014/main" id="{A07F6AD9-63FE-4A46-A8EB-CA3BA78835B1}"/>
              </a:ext>
            </a:extLst>
          </p:cNvPr>
          <p:cNvSpPr>
            <a:spLocks noChangeShapeType="1"/>
          </p:cNvSpPr>
          <p:nvPr/>
        </p:nvSpPr>
        <p:spPr bwMode="auto">
          <a:xfrm flipV="1">
            <a:off x="6488217" y="2328864"/>
            <a:ext cx="0" cy="30003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11" name="Line 404">
            <a:extLst>
              <a:ext uri="{FF2B5EF4-FFF2-40B4-BE49-F238E27FC236}">
                <a16:creationId xmlns:a16="http://schemas.microsoft.com/office/drawing/2014/main" id="{C7CA3986-16AA-4F60-91F2-1598472E89CA}"/>
              </a:ext>
            </a:extLst>
          </p:cNvPr>
          <p:cNvSpPr>
            <a:spLocks noChangeShapeType="1"/>
          </p:cNvSpPr>
          <p:nvPr/>
        </p:nvSpPr>
        <p:spPr bwMode="auto">
          <a:xfrm>
            <a:off x="6453291" y="2328863"/>
            <a:ext cx="7302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12" name="Line 405">
            <a:extLst>
              <a:ext uri="{FF2B5EF4-FFF2-40B4-BE49-F238E27FC236}">
                <a16:creationId xmlns:a16="http://schemas.microsoft.com/office/drawing/2014/main" id="{C6A0D287-41B3-44EB-9D8C-88220F6B700F}"/>
              </a:ext>
            </a:extLst>
          </p:cNvPr>
          <p:cNvSpPr>
            <a:spLocks noChangeShapeType="1"/>
          </p:cNvSpPr>
          <p:nvPr/>
        </p:nvSpPr>
        <p:spPr bwMode="auto">
          <a:xfrm>
            <a:off x="6488217" y="2628901"/>
            <a:ext cx="0" cy="2968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13" name="Line 406">
            <a:extLst>
              <a:ext uri="{FF2B5EF4-FFF2-40B4-BE49-F238E27FC236}">
                <a16:creationId xmlns:a16="http://schemas.microsoft.com/office/drawing/2014/main" id="{288365CA-EC46-4655-8BAD-E0F733A14E2C}"/>
              </a:ext>
            </a:extLst>
          </p:cNvPr>
          <p:cNvSpPr>
            <a:spLocks noChangeShapeType="1"/>
          </p:cNvSpPr>
          <p:nvPr/>
        </p:nvSpPr>
        <p:spPr bwMode="auto">
          <a:xfrm>
            <a:off x="6453291" y="2925763"/>
            <a:ext cx="7302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14" name="Rectangle 407">
            <a:extLst>
              <a:ext uri="{FF2B5EF4-FFF2-40B4-BE49-F238E27FC236}">
                <a16:creationId xmlns:a16="http://schemas.microsoft.com/office/drawing/2014/main" id="{A223250F-A82C-4913-9C05-9184CB0F5C4C}"/>
              </a:ext>
            </a:extLst>
          </p:cNvPr>
          <p:cNvSpPr>
            <a:spLocks noChangeArrowheads="1"/>
          </p:cNvSpPr>
          <p:nvPr/>
        </p:nvSpPr>
        <p:spPr bwMode="auto">
          <a:xfrm>
            <a:off x="7253392" y="2044702"/>
            <a:ext cx="325436" cy="39084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15" name="Freeform 408">
            <a:extLst>
              <a:ext uri="{FF2B5EF4-FFF2-40B4-BE49-F238E27FC236}">
                <a16:creationId xmlns:a16="http://schemas.microsoft.com/office/drawing/2014/main" id="{F4275179-6FE0-4C41-BB03-2C051057F209}"/>
              </a:ext>
            </a:extLst>
          </p:cNvPr>
          <p:cNvSpPr>
            <a:spLocks/>
          </p:cNvSpPr>
          <p:nvPr/>
        </p:nvSpPr>
        <p:spPr bwMode="auto">
          <a:xfrm flipV="1">
            <a:off x="7253392" y="2044702"/>
            <a:ext cx="325436" cy="3908425"/>
          </a:xfrm>
          <a:custGeom>
            <a:avLst/>
            <a:gdLst>
              <a:gd name="T0" fmla="*/ 324649 w 219"/>
              <a:gd name="T1" fmla="*/ 0 h 2488"/>
              <a:gd name="T2" fmla="*/ 324649 w 219"/>
              <a:gd name="T3" fmla="*/ 3908325 h 2488"/>
              <a:gd name="T4" fmla="*/ 0 w 219"/>
              <a:gd name="T5" fmla="*/ 3908325 h 2488"/>
              <a:gd name="T6" fmla="*/ 0 w 219"/>
              <a:gd name="T7" fmla="*/ 0 h 2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 h="2488">
                <a:moveTo>
                  <a:pt x="219" y="0"/>
                </a:moveTo>
                <a:lnTo>
                  <a:pt x="219" y="2488"/>
                </a:lnTo>
                <a:lnTo>
                  <a:pt x="0" y="2488"/>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16" name="Line 409">
            <a:extLst>
              <a:ext uri="{FF2B5EF4-FFF2-40B4-BE49-F238E27FC236}">
                <a16:creationId xmlns:a16="http://schemas.microsoft.com/office/drawing/2014/main" id="{5BFA39C6-63FA-4F1E-9976-8C16596D07A0}"/>
              </a:ext>
            </a:extLst>
          </p:cNvPr>
          <p:cNvSpPr>
            <a:spLocks noChangeShapeType="1"/>
          </p:cNvSpPr>
          <p:nvPr/>
        </p:nvSpPr>
        <p:spPr bwMode="auto">
          <a:xfrm flipV="1">
            <a:off x="7415315" y="1781177"/>
            <a:ext cx="0" cy="2635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17" name="Line 410">
            <a:extLst>
              <a:ext uri="{FF2B5EF4-FFF2-40B4-BE49-F238E27FC236}">
                <a16:creationId xmlns:a16="http://schemas.microsoft.com/office/drawing/2014/main" id="{F119AE87-5B76-41D0-8BF5-7BAFE490146D}"/>
              </a:ext>
            </a:extLst>
          </p:cNvPr>
          <p:cNvSpPr>
            <a:spLocks noChangeShapeType="1"/>
          </p:cNvSpPr>
          <p:nvPr/>
        </p:nvSpPr>
        <p:spPr bwMode="auto">
          <a:xfrm>
            <a:off x="7377217" y="1781174"/>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18" name="Line 411">
            <a:extLst>
              <a:ext uri="{FF2B5EF4-FFF2-40B4-BE49-F238E27FC236}">
                <a16:creationId xmlns:a16="http://schemas.microsoft.com/office/drawing/2014/main" id="{D931F5FE-3F07-4857-B0A7-575057BE9682}"/>
              </a:ext>
            </a:extLst>
          </p:cNvPr>
          <p:cNvSpPr>
            <a:spLocks noChangeShapeType="1"/>
          </p:cNvSpPr>
          <p:nvPr/>
        </p:nvSpPr>
        <p:spPr bwMode="auto">
          <a:xfrm>
            <a:off x="7415315" y="2044699"/>
            <a:ext cx="0" cy="26193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19" name="Line 412">
            <a:extLst>
              <a:ext uri="{FF2B5EF4-FFF2-40B4-BE49-F238E27FC236}">
                <a16:creationId xmlns:a16="http://schemas.microsoft.com/office/drawing/2014/main" id="{F5308C05-3AF7-45FB-8DA3-FC29174D70B3}"/>
              </a:ext>
            </a:extLst>
          </p:cNvPr>
          <p:cNvSpPr>
            <a:spLocks noChangeShapeType="1"/>
          </p:cNvSpPr>
          <p:nvPr/>
        </p:nvSpPr>
        <p:spPr bwMode="auto">
          <a:xfrm>
            <a:off x="7377217" y="2306637"/>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20" name="Rectangle 413">
            <a:extLst>
              <a:ext uri="{FF2B5EF4-FFF2-40B4-BE49-F238E27FC236}">
                <a16:creationId xmlns:a16="http://schemas.microsoft.com/office/drawing/2014/main" id="{18FC96EA-F852-4EDA-8353-0135C4069AA8}"/>
              </a:ext>
            </a:extLst>
          </p:cNvPr>
          <p:cNvSpPr>
            <a:spLocks noChangeArrowheads="1"/>
          </p:cNvSpPr>
          <p:nvPr/>
        </p:nvSpPr>
        <p:spPr bwMode="auto">
          <a:xfrm>
            <a:off x="8180490" y="1524002"/>
            <a:ext cx="323851" cy="44291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21" name="Freeform 414">
            <a:extLst>
              <a:ext uri="{FF2B5EF4-FFF2-40B4-BE49-F238E27FC236}">
                <a16:creationId xmlns:a16="http://schemas.microsoft.com/office/drawing/2014/main" id="{4F55A5D6-955B-4F10-8DEB-02ECE268CEA8}"/>
              </a:ext>
            </a:extLst>
          </p:cNvPr>
          <p:cNvSpPr>
            <a:spLocks/>
          </p:cNvSpPr>
          <p:nvPr/>
        </p:nvSpPr>
        <p:spPr bwMode="auto">
          <a:xfrm flipV="1">
            <a:off x="8180490" y="1524002"/>
            <a:ext cx="323851" cy="4429125"/>
          </a:xfrm>
          <a:custGeom>
            <a:avLst/>
            <a:gdLst>
              <a:gd name="T0" fmla="*/ 324649 w 219"/>
              <a:gd name="T1" fmla="*/ 0 h 2820"/>
              <a:gd name="T2" fmla="*/ 324649 w 219"/>
              <a:gd name="T3" fmla="*/ 4430071 h 2820"/>
              <a:gd name="T4" fmla="*/ 0 w 219"/>
              <a:gd name="T5" fmla="*/ 4430071 h 2820"/>
              <a:gd name="T6" fmla="*/ 0 w 219"/>
              <a:gd name="T7" fmla="*/ 0 h 28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 h="2820">
                <a:moveTo>
                  <a:pt x="219" y="0"/>
                </a:moveTo>
                <a:lnTo>
                  <a:pt x="219" y="2820"/>
                </a:lnTo>
                <a:lnTo>
                  <a:pt x="0" y="282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22" name="Line 415">
            <a:extLst>
              <a:ext uri="{FF2B5EF4-FFF2-40B4-BE49-F238E27FC236}">
                <a16:creationId xmlns:a16="http://schemas.microsoft.com/office/drawing/2014/main" id="{4898FD54-52B2-4FC8-B173-8D36115E824A}"/>
              </a:ext>
            </a:extLst>
          </p:cNvPr>
          <p:cNvSpPr>
            <a:spLocks noChangeShapeType="1"/>
          </p:cNvSpPr>
          <p:nvPr/>
        </p:nvSpPr>
        <p:spPr bwMode="auto">
          <a:xfrm flipV="1">
            <a:off x="8342416" y="1198565"/>
            <a:ext cx="0" cy="3254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23" name="Line 416">
            <a:extLst>
              <a:ext uri="{FF2B5EF4-FFF2-40B4-BE49-F238E27FC236}">
                <a16:creationId xmlns:a16="http://schemas.microsoft.com/office/drawing/2014/main" id="{C4E773EB-5EAE-4F4D-8BBE-2689C68FA756}"/>
              </a:ext>
            </a:extLst>
          </p:cNvPr>
          <p:cNvSpPr>
            <a:spLocks noChangeShapeType="1"/>
          </p:cNvSpPr>
          <p:nvPr/>
        </p:nvSpPr>
        <p:spPr bwMode="auto">
          <a:xfrm>
            <a:off x="8304317" y="1198563"/>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24" name="Line 417">
            <a:extLst>
              <a:ext uri="{FF2B5EF4-FFF2-40B4-BE49-F238E27FC236}">
                <a16:creationId xmlns:a16="http://schemas.microsoft.com/office/drawing/2014/main" id="{C9551585-385E-4D96-9DD6-FD62A9FC6263}"/>
              </a:ext>
            </a:extLst>
          </p:cNvPr>
          <p:cNvSpPr>
            <a:spLocks noChangeShapeType="1"/>
          </p:cNvSpPr>
          <p:nvPr/>
        </p:nvSpPr>
        <p:spPr bwMode="auto">
          <a:xfrm>
            <a:off x="8342416" y="1524002"/>
            <a:ext cx="0" cy="3222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25" name="Line 418">
            <a:extLst>
              <a:ext uri="{FF2B5EF4-FFF2-40B4-BE49-F238E27FC236}">
                <a16:creationId xmlns:a16="http://schemas.microsoft.com/office/drawing/2014/main" id="{3BD147CD-215D-4666-BDA3-61FAED470C3F}"/>
              </a:ext>
            </a:extLst>
          </p:cNvPr>
          <p:cNvSpPr>
            <a:spLocks noChangeShapeType="1"/>
          </p:cNvSpPr>
          <p:nvPr/>
        </p:nvSpPr>
        <p:spPr bwMode="auto">
          <a:xfrm>
            <a:off x="8304317" y="1846262"/>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26" name="Rectangle 419">
            <a:extLst>
              <a:ext uri="{FF2B5EF4-FFF2-40B4-BE49-F238E27FC236}">
                <a16:creationId xmlns:a16="http://schemas.microsoft.com/office/drawing/2014/main" id="{3298B93B-1DA6-4BA2-B1A1-AD5B0A3D7A79}"/>
              </a:ext>
            </a:extLst>
          </p:cNvPr>
          <p:cNvSpPr>
            <a:spLocks noChangeArrowheads="1"/>
          </p:cNvSpPr>
          <p:nvPr/>
        </p:nvSpPr>
        <p:spPr bwMode="auto">
          <a:xfrm>
            <a:off x="2944917" y="5326063"/>
            <a:ext cx="322261" cy="62706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27" name="Freeform 420">
            <a:extLst>
              <a:ext uri="{FF2B5EF4-FFF2-40B4-BE49-F238E27FC236}">
                <a16:creationId xmlns:a16="http://schemas.microsoft.com/office/drawing/2014/main" id="{2451EE6C-95E0-4DAC-B26E-4B4900646074}"/>
              </a:ext>
            </a:extLst>
          </p:cNvPr>
          <p:cNvSpPr>
            <a:spLocks/>
          </p:cNvSpPr>
          <p:nvPr/>
        </p:nvSpPr>
        <p:spPr bwMode="auto">
          <a:xfrm flipV="1">
            <a:off x="2944917" y="5326063"/>
            <a:ext cx="322261" cy="627061"/>
          </a:xfrm>
          <a:custGeom>
            <a:avLst/>
            <a:gdLst>
              <a:gd name="T0" fmla="*/ 322846 w 218"/>
              <a:gd name="T1" fmla="*/ 0 h 399"/>
              <a:gd name="T2" fmla="*/ 322846 w 218"/>
              <a:gd name="T3" fmla="*/ 626861 h 399"/>
              <a:gd name="T4" fmla="*/ 0 w 218"/>
              <a:gd name="T5" fmla="*/ 626861 h 399"/>
              <a:gd name="T6" fmla="*/ 0 w 218"/>
              <a:gd name="T7" fmla="*/ 0 h 3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 h="399">
                <a:moveTo>
                  <a:pt x="218" y="0"/>
                </a:moveTo>
                <a:lnTo>
                  <a:pt x="218" y="399"/>
                </a:lnTo>
                <a:lnTo>
                  <a:pt x="0" y="399"/>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28" name="Line 421">
            <a:extLst>
              <a:ext uri="{FF2B5EF4-FFF2-40B4-BE49-F238E27FC236}">
                <a16:creationId xmlns:a16="http://schemas.microsoft.com/office/drawing/2014/main" id="{66FDBD74-90FF-430E-88EF-6E436F615411}"/>
              </a:ext>
            </a:extLst>
          </p:cNvPr>
          <p:cNvSpPr>
            <a:spLocks noChangeShapeType="1"/>
          </p:cNvSpPr>
          <p:nvPr/>
        </p:nvSpPr>
        <p:spPr bwMode="auto">
          <a:xfrm flipV="1">
            <a:off x="3106841" y="5232402"/>
            <a:ext cx="0" cy="936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29" name="Line 422">
            <a:extLst>
              <a:ext uri="{FF2B5EF4-FFF2-40B4-BE49-F238E27FC236}">
                <a16:creationId xmlns:a16="http://schemas.microsoft.com/office/drawing/2014/main" id="{5D1F2730-B182-46B9-85E5-8C114A4B15EA}"/>
              </a:ext>
            </a:extLst>
          </p:cNvPr>
          <p:cNvSpPr>
            <a:spLocks noChangeShapeType="1"/>
          </p:cNvSpPr>
          <p:nvPr/>
        </p:nvSpPr>
        <p:spPr bwMode="auto">
          <a:xfrm>
            <a:off x="3068742" y="5232401"/>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30" name="Line 423">
            <a:extLst>
              <a:ext uri="{FF2B5EF4-FFF2-40B4-BE49-F238E27FC236}">
                <a16:creationId xmlns:a16="http://schemas.microsoft.com/office/drawing/2014/main" id="{FF143CF2-FB96-44D1-B1FA-CC366FE8F67D}"/>
              </a:ext>
            </a:extLst>
          </p:cNvPr>
          <p:cNvSpPr>
            <a:spLocks noChangeShapeType="1"/>
          </p:cNvSpPr>
          <p:nvPr/>
        </p:nvSpPr>
        <p:spPr bwMode="auto">
          <a:xfrm>
            <a:off x="3106841" y="5326064"/>
            <a:ext cx="0" cy="936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31" name="Line 424">
            <a:extLst>
              <a:ext uri="{FF2B5EF4-FFF2-40B4-BE49-F238E27FC236}">
                <a16:creationId xmlns:a16="http://schemas.microsoft.com/office/drawing/2014/main" id="{65E4AD60-B71A-41AF-84DA-7685A45E4FCF}"/>
              </a:ext>
            </a:extLst>
          </p:cNvPr>
          <p:cNvSpPr>
            <a:spLocks noChangeShapeType="1"/>
          </p:cNvSpPr>
          <p:nvPr/>
        </p:nvSpPr>
        <p:spPr bwMode="auto">
          <a:xfrm>
            <a:off x="3068742" y="5419725"/>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32" name="Rectangle 425">
            <a:extLst>
              <a:ext uri="{FF2B5EF4-FFF2-40B4-BE49-F238E27FC236}">
                <a16:creationId xmlns:a16="http://schemas.microsoft.com/office/drawing/2014/main" id="{B6904BD3-7E11-46BC-BD14-2E9B1653B428}"/>
              </a:ext>
            </a:extLst>
          </p:cNvPr>
          <p:cNvSpPr>
            <a:spLocks noChangeArrowheads="1"/>
          </p:cNvSpPr>
          <p:nvPr/>
        </p:nvSpPr>
        <p:spPr bwMode="auto">
          <a:xfrm>
            <a:off x="3872016" y="4745040"/>
            <a:ext cx="322261" cy="12080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33" name="Freeform 426">
            <a:extLst>
              <a:ext uri="{FF2B5EF4-FFF2-40B4-BE49-F238E27FC236}">
                <a16:creationId xmlns:a16="http://schemas.microsoft.com/office/drawing/2014/main" id="{4B99FD69-87BD-4640-93FA-C3CF6D1AB4C5}"/>
              </a:ext>
            </a:extLst>
          </p:cNvPr>
          <p:cNvSpPr>
            <a:spLocks/>
          </p:cNvSpPr>
          <p:nvPr/>
        </p:nvSpPr>
        <p:spPr bwMode="auto">
          <a:xfrm flipV="1">
            <a:off x="3872016" y="4745040"/>
            <a:ext cx="322261" cy="1208087"/>
          </a:xfrm>
          <a:custGeom>
            <a:avLst/>
            <a:gdLst>
              <a:gd name="T0" fmla="*/ 322846 w 218"/>
              <a:gd name="T1" fmla="*/ 0 h 769"/>
              <a:gd name="T2" fmla="*/ 322846 w 218"/>
              <a:gd name="T3" fmla="*/ 1207854 h 769"/>
              <a:gd name="T4" fmla="*/ 0 w 218"/>
              <a:gd name="T5" fmla="*/ 1207854 h 769"/>
              <a:gd name="T6" fmla="*/ 0 w 218"/>
              <a:gd name="T7" fmla="*/ 0 h 7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 h="769">
                <a:moveTo>
                  <a:pt x="218" y="0"/>
                </a:moveTo>
                <a:lnTo>
                  <a:pt x="218" y="769"/>
                </a:lnTo>
                <a:lnTo>
                  <a:pt x="0" y="769"/>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34" name="Line 427">
            <a:extLst>
              <a:ext uri="{FF2B5EF4-FFF2-40B4-BE49-F238E27FC236}">
                <a16:creationId xmlns:a16="http://schemas.microsoft.com/office/drawing/2014/main" id="{AEF39BCE-E998-40CE-BE43-8F316CA02ADD}"/>
              </a:ext>
            </a:extLst>
          </p:cNvPr>
          <p:cNvSpPr>
            <a:spLocks noChangeShapeType="1"/>
          </p:cNvSpPr>
          <p:nvPr/>
        </p:nvSpPr>
        <p:spPr bwMode="auto">
          <a:xfrm flipV="1">
            <a:off x="4033941" y="4552950"/>
            <a:ext cx="0" cy="1920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35" name="Line 428">
            <a:extLst>
              <a:ext uri="{FF2B5EF4-FFF2-40B4-BE49-F238E27FC236}">
                <a16:creationId xmlns:a16="http://schemas.microsoft.com/office/drawing/2014/main" id="{49739C4A-DECA-4E3D-9F67-82BAD9EB8347}"/>
              </a:ext>
            </a:extLst>
          </p:cNvPr>
          <p:cNvSpPr>
            <a:spLocks noChangeShapeType="1"/>
          </p:cNvSpPr>
          <p:nvPr/>
        </p:nvSpPr>
        <p:spPr bwMode="auto">
          <a:xfrm>
            <a:off x="3995842" y="4552950"/>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36" name="Line 429">
            <a:extLst>
              <a:ext uri="{FF2B5EF4-FFF2-40B4-BE49-F238E27FC236}">
                <a16:creationId xmlns:a16="http://schemas.microsoft.com/office/drawing/2014/main" id="{AA9AAC7A-2990-454E-A824-A5FE04F7E2F7}"/>
              </a:ext>
            </a:extLst>
          </p:cNvPr>
          <p:cNvSpPr>
            <a:spLocks noChangeShapeType="1"/>
          </p:cNvSpPr>
          <p:nvPr/>
        </p:nvSpPr>
        <p:spPr bwMode="auto">
          <a:xfrm>
            <a:off x="4033941" y="4745039"/>
            <a:ext cx="0" cy="1936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37" name="Line 430">
            <a:extLst>
              <a:ext uri="{FF2B5EF4-FFF2-40B4-BE49-F238E27FC236}">
                <a16:creationId xmlns:a16="http://schemas.microsoft.com/office/drawing/2014/main" id="{8AFA81A4-9840-4369-AE4C-E723BEACA6B4}"/>
              </a:ext>
            </a:extLst>
          </p:cNvPr>
          <p:cNvSpPr>
            <a:spLocks noChangeShapeType="1"/>
          </p:cNvSpPr>
          <p:nvPr/>
        </p:nvSpPr>
        <p:spPr bwMode="auto">
          <a:xfrm>
            <a:off x="3995842" y="4938714"/>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38" name="Rectangle 431">
            <a:extLst>
              <a:ext uri="{FF2B5EF4-FFF2-40B4-BE49-F238E27FC236}">
                <a16:creationId xmlns:a16="http://schemas.microsoft.com/office/drawing/2014/main" id="{C175C3DE-7BC5-4E28-B05C-F5D4CFD3BBBC}"/>
              </a:ext>
            </a:extLst>
          </p:cNvPr>
          <p:cNvSpPr>
            <a:spLocks noChangeArrowheads="1"/>
          </p:cNvSpPr>
          <p:nvPr/>
        </p:nvSpPr>
        <p:spPr bwMode="auto">
          <a:xfrm>
            <a:off x="4799116" y="5173664"/>
            <a:ext cx="322261" cy="77946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39" name="Freeform 432">
            <a:extLst>
              <a:ext uri="{FF2B5EF4-FFF2-40B4-BE49-F238E27FC236}">
                <a16:creationId xmlns:a16="http://schemas.microsoft.com/office/drawing/2014/main" id="{8D86E37C-9630-4B4D-BF21-E9F772189E73}"/>
              </a:ext>
            </a:extLst>
          </p:cNvPr>
          <p:cNvSpPr>
            <a:spLocks/>
          </p:cNvSpPr>
          <p:nvPr/>
        </p:nvSpPr>
        <p:spPr bwMode="auto">
          <a:xfrm flipV="1">
            <a:off x="4799116" y="5173664"/>
            <a:ext cx="322261" cy="779461"/>
          </a:xfrm>
          <a:custGeom>
            <a:avLst/>
            <a:gdLst>
              <a:gd name="T0" fmla="*/ 322846 w 218"/>
              <a:gd name="T1" fmla="*/ 0 h 496"/>
              <a:gd name="T2" fmla="*/ 322846 w 218"/>
              <a:gd name="T3" fmla="*/ 779754 h 496"/>
              <a:gd name="T4" fmla="*/ 0 w 218"/>
              <a:gd name="T5" fmla="*/ 779754 h 496"/>
              <a:gd name="T6" fmla="*/ 0 w 218"/>
              <a:gd name="T7" fmla="*/ 0 h 4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 h="496">
                <a:moveTo>
                  <a:pt x="218" y="0"/>
                </a:moveTo>
                <a:lnTo>
                  <a:pt x="218" y="496"/>
                </a:lnTo>
                <a:lnTo>
                  <a:pt x="0" y="496"/>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40" name="Line 433">
            <a:extLst>
              <a:ext uri="{FF2B5EF4-FFF2-40B4-BE49-F238E27FC236}">
                <a16:creationId xmlns:a16="http://schemas.microsoft.com/office/drawing/2014/main" id="{145C700F-D368-49EB-8ABA-48C239BE6F4D}"/>
              </a:ext>
            </a:extLst>
          </p:cNvPr>
          <p:cNvSpPr>
            <a:spLocks noChangeShapeType="1"/>
          </p:cNvSpPr>
          <p:nvPr/>
        </p:nvSpPr>
        <p:spPr bwMode="auto">
          <a:xfrm flipV="1">
            <a:off x="4959454" y="5064126"/>
            <a:ext cx="0" cy="10953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41" name="Line 434">
            <a:extLst>
              <a:ext uri="{FF2B5EF4-FFF2-40B4-BE49-F238E27FC236}">
                <a16:creationId xmlns:a16="http://schemas.microsoft.com/office/drawing/2014/main" id="{317F535C-013C-424E-94D5-584F96D2E352}"/>
              </a:ext>
            </a:extLst>
          </p:cNvPr>
          <p:cNvSpPr>
            <a:spLocks noChangeShapeType="1"/>
          </p:cNvSpPr>
          <p:nvPr/>
        </p:nvSpPr>
        <p:spPr bwMode="auto">
          <a:xfrm>
            <a:off x="4922941" y="5064125"/>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42" name="Line 435">
            <a:extLst>
              <a:ext uri="{FF2B5EF4-FFF2-40B4-BE49-F238E27FC236}">
                <a16:creationId xmlns:a16="http://schemas.microsoft.com/office/drawing/2014/main" id="{99724DC6-F5E1-4757-90F1-D5E0F8D00BAF}"/>
              </a:ext>
            </a:extLst>
          </p:cNvPr>
          <p:cNvSpPr>
            <a:spLocks noChangeShapeType="1"/>
          </p:cNvSpPr>
          <p:nvPr/>
        </p:nvSpPr>
        <p:spPr bwMode="auto">
          <a:xfrm>
            <a:off x="4959454" y="5173664"/>
            <a:ext cx="0" cy="1127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43" name="Line 436">
            <a:extLst>
              <a:ext uri="{FF2B5EF4-FFF2-40B4-BE49-F238E27FC236}">
                <a16:creationId xmlns:a16="http://schemas.microsoft.com/office/drawing/2014/main" id="{E1B67ADB-586F-43CC-96DF-0882914FCB80}"/>
              </a:ext>
            </a:extLst>
          </p:cNvPr>
          <p:cNvSpPr>
            <a:spLocks noChangeShapeType="1"/>
          </p:cNvSpPr>
          <p:nvPr/>
        </p:nvSpPr>
        <p:spPr bwMode="auto">
          <a:xfrm>
            <a:off x="4922941" y="5286374"/>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44" name="Rectangle 437">
            <a:extLst>
              <a:ext uri="{FF2B5EF4-FFF2-40B4-BE49-F238E27FC236}">
                <a16:creationId xmlns:a16="http://schemas.microsoft.com/office/drawing/2014/main" id="{E9BBC950-00DE-4063-BB72-AD06EF9E42A7}"/>
              </a:ext>
            </a:extLst>
          </p:cNvPr>
          <p:cNvSpPr>
            <a:spLocks noChangeArrowheads="1"/>
          </p:cNvSpPr>
          <p:nvPr/>
        </p:nvSpPr>
        <p:spPr bwMode="auto">
          <a:xfrm>
            <a:off x="5726217" y="3608389"/>
            <a:ext cx="322261" cy="23447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45" name="Freeform 438">
            <a:extLst>
              <a:ext uri="{FF2B5EF4-FFF2-40B4-BE49-F238E27FC236}">
                <a16:creationId xmlns:a16="http://schemas.microsoft.com/office/drawing/2014/main" id="{ADBA1A3F-1517-46BB-BE93-A471FB7F668C}"/>
              </a:ext>
            </a:extLst>
          </p:cNvPr>
          <p:cNvSpPr>
            <a:spLocks/>
          </p:cNvSpPr>
          <p:nvPr/>
        </p:nvSpPr>
        <p:spPr bwMode="auto">
          <a:xfrm flipV="1">
            <a:off x="5726217" y="3608389"/>
            <a:ext cx="322261" cy="2344738"/>
          </a:xfrm>
          <a:custGeom>
            <a:avLst/>
            <a:gdLst>
              <a:gd name="T0" fmla="*/ 322846 w 218"/>
              <a:gd name="T1" fmla="*/ 0 h 1493"/>
              <a:gd name="T2" fmla="*/ 322846 w 218"/>
              <a:gd name="T3" fmla="*/ 2344995 h 1493"/>
              <a:gd name="T4" fmla="*/ 0 w 218"/>
              <a:gd name="T5" fmla="*/ 2344995 h 1493"/>
              <a:gd name="T6" fmla="*/ 0 w 218"/>
              <a:gd name="T7" fmla="*/ 0 h 14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 h="1493">
                <a:moveTo>
                  <a:pt x="218" y="0"/>
                </a:moveTo>
                <a:lnTo>
                  <a:pt x="218" y="1493"/>
                </a:lnTo>
                <a:lnTo>
                  <a:pt x="0" y="1493"/>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46" name="Line 439">
            <a:extLst>
              <a:ext uri="{FF2B5EF4-FFF2-40B4-BE49-F238E27FC236}">
                <a16:creationId xmlns:a16="http://schemas.microsoft.com/office/drawing/2014/main" id="{7780B8F1-83FD-464D-9D72-1DDC22AB81B4}"/>
              </a:ext>
            </a:extLst>
          </p:cNvPr>
          <p:cNvSpPr>
            <a:spLocks noChangeShapeType="1"/>
          </p:cNvSpPr>
          <p:nvPr/>
        </p:nvSpPr>
        <p:spPr bwMode="auto">
          <a:xfrm flipV="1">
            <a:off x="5886553" y="3313114"/>
            <a:ext cx="0" cy="2952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47" name="Line 440">
            <a:extLst>
              <a:ext uri="{FF2B5EF4-FFF2-40B4-BE49-F238E27FC236}">
                <a16:creationId xmlns:a16="http://schemas.microsoft.com/office/drawing/2014/main" id="{85E927EF-28BD-47B2-BC09-AB7298B6DB23}"/>
              </a:ext>
            </a:extLst>
          </p:cNvPr>
          <p:cNvSpPr>
            <a:spLocks noChangeShapeType="1"/>
          </p:cNvSpPr>
          <p:nvPr/>
        </p:nvSpPr>
        <p:spPr bwMode="auto">
          <a:xfrm>
            <a:off x="5850041" y="3313114"/>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48" name="Line 441">
            <a:extLst>
              <a:ext uri="{FF2B5EF4-FFF2-40B4-BE49-F238E27FC236}">
                <a16:creationId xmlns:a16="http://schemas.microsoft.com/office/drawing/2014/main" id="{A4553514-5179-465B-B1AD-D278975ACF54}"/>
              </a:ext>
            </a:extLst>
          </p:cNvPr>
          <p:cNvSpPr>
            <a:spLocks noChangeShapeType="1"/>
          </p:cNvSpPr>
          <p:nvPr/>
        </p:nvSpPr>
        <p:spPr bwMode="auto">
          <a:xfrm>
            <a:off x="5886553" y="3608388"/>
            <a:ext cx="0" cy="2921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49" name="Line 442">
            <a:extLst>
              <a:ext uri="{FF2B5EF4-FFF2-40B4-BE49-F238E27FC236}">
                <a16:creationId xmlns:a16="http://schemas.microsoft.com/office/drawing/2014/main" id="{D530736C-A253-403A-9AC3-66E6478812E9}"/>
              </a:ext>
            </a:extLst>
          </p:cNvPr>
          <p:cNvSpPr>
            <a:spLocks noChangeShapeType="1"/>
          </p:cNvSpPr>
          <p:nvPr/>
        </p:nvSpPr>
        <p:spPr bwMode="auto">
          <a:xfrm>
            <a:off x="5850041" y="3900488"/>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50" name="Rectangle 443">
            <a:extLst>
              <a:ext uri="{FF2B5EF4-FFF2-40B4-BE49-F238E27FC236}">
                <a16:creationId xmlns:a16="http://schemas.microsoft.com/office/drawing/2014/main" id="{055717F5-B8B0-496F-9D1B-F185762CD7BF}"/>
              </a:ext>
            </a:extLst>
          </p:cNvPr>
          <p:cNvSpPr>
            <a:spLocks noChangeArrowheads="1"/>
          </p:cNvSpPr>
          <p:nvPr/>
        </p:nvSpPr>
        <p:spPr bwMode="auto">
          <a:xfrm>
            <a:off x="6653317" y="4833939"/>
            <a:ext cx="322261" cy="11191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51" name="Freeform 444">
            <a:extLst>
              <a:ext uri="{FF2B5EF4-FFF2-40B4-BE49-F238E27FC236}">
                <a16:creationId xmlns:a16="http://schemas.microsoft.com/office/drawing/2014/main" id="{E0DF8CAF-D7F2-4C12-9270-E67C6B6B2E75}"/>
              </a:ext>
            </a:extLst>
          </p:cNvPr>
          <p:cNvSpPr>
            <a:spLocks/>
          </p:cNvSpPr>
          <p:nvPr/>
        </p:nvSpPr>
        <p:spPr bwMode="auto">
          <a:xfrm flipV="1">
            <a:off x="6653317" y="4833939"/>
            <a:ext cx="322261" cy="1119188"/>
          </a:xfrm>
          <a:custGeom>
            <a:avLst/>
            <a:gdLst>
              <a:gd name="T0" fmla="*/ 322846 w 218"/>
              <a:gd name="T1" fmla="*/ 0 h 713"/>
              <a:gd name="T2" fmla="*/ 322846 w 218"/>
              <a:gd name="T3" fmla="*/ 1119940 h 713"/>
              <a:gd name="T4" fmla="*/ 0 w 218"/>
              <a:gd name="T5" fmla="*/ 1119940 h 713"/>
              <a:gd name="T6" fmla="*/ 0 w 218"/>
              <a:gd name="T7" fmla="*/ 0 h 7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 h="713">
                <a:moveTo>
                  <a:pt x="218" y="0"/>
                </a:moveTo>
                <a:lnTo>
                  <a:pt x="218" y="713"/>
                </a:lnTo>
                <a:lnTo>
                  <a:pt x="0" y="713"/>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52" name="Line 445">
            <a:extLst>
              <a:ext uri="{FF2B5EF4-FFF2-40B4-BE49-F238E27FC236}">
                <a16:creationId xmlns:a16="http://schemas.microsoft.com/office/drawing/2014/main" id="{0CDCC0A7-656C-4D83-ACBB-839DD6CDAC49}"/>
              </a:ext>
            </a:extLst>
          </p:cNvPr>
          <p:cNvSpPr>
            <a:spLocks noChangeShapeType="1"/>
          </p:cNvSpPr>
          <p:nvPr/>
        </p:nvSpPr>
        <p:spPr bwMode="auto">
          <a:xfrm flipV="1">
            <a:off x="6813653" y="4587877"/>
            <a:ext cx="0" cy="2460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53" name="Line 446">
            <a:extLst>
              <a:ext uri="{FF2B5EF4-FFF2-40B4-BE49-F238E27FC236}">
                <a16:creationId xmlns:a16="http://schemas.microsoft.com/office/drawing/2014/main" id="{BE1DBB12-FB3D-4CE8-8774-981A45351946}"/>
              </a:ext>
            </a:extLst>
          </p:cNvPr>
          <p:cNvSpPr>
            <a:spLocks noChangeShapeType="1"/>
          </p:cNvSpPr>
          <p:nvPr/>
        </p:nvSpPr>
        <p:spPr bwMode="auto">
          <a:xfrm>
            <a:off x="6777142" y="4587875"/>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54" name="Line 447">
            <a:extLst>
              <a:ext uri="{FF2B5EF4-FFF2-40B4-BE49-F238E27FC236}">
                <a16:creationId xmlns:a16="http://schemas.microsoft.com/office/drawing/2014/main" id="{36825194-0601-4BFD-A95A-800AA7A9BA0B}"/>
              </a:ext>
            </a:extLst>
          </p:cNvPr>
          <p:cNvSpPr>
            <a:spLocks noChangeShapeType="1"/>
          </p:cNvSpPr>
          <p:nvPr/>
        </p:nvSpPr>
        <p:spPr bwMode="auto">
          <a:xfrm>
            <a:off x="6813653" y="4833939"/>
            <a:ext cx="0" cy="2476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55" name="Line 448">
            <a:extLst>
              <a:ext uri="{FF2B5EF4-FFF2-40B4-BE49-F238E27FC236}">
                <a16:creationId xmlns:a16="http://schemas.microsoft.com/office/drawing/2014/main" id="{4E5084BA-9B3F-4DA8-A94C-D533786E8E6F}"/>
              </a:ext>
            </a:extLst>
          </p:cNvPr>
          <p:cNvSpPr>
            <a:spLocks noChangeShapeType="1"/>
          </p:cNvSpPr>
          <p:nvPr/>
        </p:nvSpPr>
        <p:spPr bwMode="auto">
          <a:xfrm>
            <a:off x="6777142" y="5081588"/>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56" name="Rectangle 449">
            <a:extLst>
              <a:ext uri="{FF2B5EF4-FFF2-40B4-BE49-F238E27FC236}">
                <a16:creationId xmlns:a16="http://schemas.microsoft.com/office/drawing/2014/main" id="{EFE1E65A-8232-46BE-8623-65DBF3C685E0}"/>
              </a:ext>
            </a:extLst>
          </p:cNvPr>
          <p:cNvSpPr>
            <a:spLocks noChangeArrowheads="1"/>
          </p:cNvSpPr>
          <p:nvPr/>
        </p:nvSpPr>
        <p:spPr bwMode="auto">
          <a:xfrm>
            <a:off x="7578828" y="4927601"/>
            <a:ext cx="323851" cy="10255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57" name="Freeform 450">
            <a:extLst>
              <a:ext uri="{FF2B5EF4-FFF2-40B4-BE49-F238E27FC236}">
                <a16:creationId xmlns:a16="http://schemas.microsoft.com/office/drawing/2014/main" id="{2F228663-8282-4947-A0E1-248A098F432B}"/>
              </a:ext>
            </a:extLst>
          </p:cNvPr>
          <p:cNvSpPr>
            <a:spLocks/>
          </p:cNvSpPr>
          <p:nvPr/>
        </p:nvSpPr>
        <p:spPr bwMode="auto">
          <a:xfrm flipV="1">
            <a:off x="7578828" y="4927601"/>
            <a:ext cx="323851" cy="1025525"/>
          </a:xfrm>
          <a:custGeom>
            <a:avLst/>
            <a:gdLst>
              <a:gd name="T0" fmla="*/ 324649 w 218"/>
              <a:gd name="T1" fmla="*/ 0 h 653"/>
              <a:gd name="T2" fmla="*/ 324649 w 218"/>
              <a:gd name="T3" fmla="*/ 1026294 h 653"/>
              <a:gd name="T4" fmla="*/ 0 w 218"/>
              <a:gd name="T5" fmla="*/ 1026294 h 653"/>
              <a:gd name="T6" fmla="*/ 0 w 218"/>
              <a:gd name="T7" fmla="*/ 0 h 6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 h="653">
                <a:moveTo>
                  <a:pt x="218" y="0"/>
                </a:moveTo>
                <a:lnTo>
                  <a:pt x="218" y="653"/>
                </a:lnTo>
                <a:lnTo>
                  <a:pt x="0" y="653"/>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58" name="Line 451">
            <a:extLst>
              <a:ext uri="{FF2B5EF4-FFF2-40B4-BE49-F238E27FC236}">
                <a16:creationId xmlns:a16="http://schemas.microsoft.com/office/drawing/2014/main" id="{F7A56DDB-CBED-48C2-81FA-9A4FBE4C12A2}"/>
              </a:ext>
            </a:extLst>
          </p:cNvPr>
          <p:cNvSpPr>
            <a:spLocks noChangeShapeType="1"/>
          </p:cNvSpPr>
          <p:nvPr/>
        </p:nvSpPr>
        <p:spPr bwMode="auto">
          <a:xfrm flipV="1">
            <a:off x="7740753" y="4776789"/>
            <a:ext cx="0" cy="1508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59" name="Line 452">
            <a:extLst>
              <a:ext uri="{FF2B5EF4-FFF2-40B4-BE49-F238E27FC236}">
                <a16:creationId xmlns:a16="http://schemas.microsoft.com/office/drawing/2014/main" id="{40815E3F-7632-4C00-9EF0-9F590408FF16}"/>
              </a:ext>
            </a:extLst>
          </p:cNvPr>
          <p:cNvSpPr>
            <a:spLocks noChangeShapeType="1"/>
          </p:cNvSpPr>
          <p:nvPr/>
        </p:nvSpPr>
        <p:spPr bwMode="auto">
          <a:xfrm>
            <a:off x="7702653" y="4776788"/>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60" name="Line 453">
            <a:extLst>
              <a:ext uri="{FF2B5EF4-FFF2-40B4-BE49-F238E27FC236}">
                <a16:creationId xmlns:a16="http://schemas.microsoft.com/office/drawing/2014/main" id="{2F50C855-5433-4C83-9BB9-0FE6F1000A52}"/>
              </a:ext>
            </a:extLst>
          </p:cNvPr>
          <p:cNvSpPr>
            <a:spLocks noChangeShapeType="1"/>
          </p:cNvSpPr>
          <p:nvPr/>
        </p:nvSpPr>
        <p:spPr bwMode="auto">
          <a:xfrm>
            <a:off x="7740753" y="4927601"/>
            <a:ext cx="0" cy="1508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61" name="Line 454">
            <a:extLst>
              <a:ext uri="{FF2B5EF4-FFF2-40B4-BE49-F238E27FC236}">
                <a16:creationId xmlns:a16="http://schemas.microsoft.com/office/drawing/2014/main" id="{42D728A4-E55D-4179-B801-DDA8F0827BE1}"/>
              </a:ext>
            </a:extLst>
          </p:cNvPr>
          <p:cNvSpPr>
            <a:spLocks noChangeShapeType="1"/>
          </p:cNvSpPr>
          <p:nvPr/>
        </p:nvSpPr>
        <p:spPr bwMode="auto">
          <a:xfrm>
            <a:off x="7702653" y="5078413"/>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62" name="Rectangle 455">
            <a:extLst>
              <a:ext uri="{FF2B5EF4-FFF2-40B4-BE49-F238E27FC236}">
                <a16:creationId xmlns:a16="http://schemas.microsoft.com/office/drawing/2014/main" id="{D46BBF84-EC83-4501-B4CB-8C0D5EF4D8AC}"/>
              </a:ext>
            </a:extLst>
          </p:cNvPr>
          <p:cNvSpPr>
            <a:spLocks noChangeArrowheads="1"/>
          </p:cNvSpPr>
          <p:nvPr/>
        </p:nvSpPr>
        <p:spPr bwMode="auto">
          <a:xfrm>
            <a:off x="8504341" y="5310189"/>
            <a:ext cx="323851" cy="6429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63" name="Freeform 456">
            <a:extLst>
              <a:ext uri="{FF2B5EF4-FFF2-40B4-BE49-F238E27FC236}">
                <a16:creationId xmlns:a16="http://schemas.microsoft.com/office/drawing/2014/main" id="{35E46C4E-087B-4742-9B0B-E09E3FF808AD}"/>
              </a:ext>
            </a:extLst>
          </p:cNvPr>
          <p:cNvSpPr>
            <a:spLocks/>
          </p:cNvSpPr>
          <p:nvPr/>
        </p:nvSpPr>
        <p:spPr bwMode="auto">
          <a:xfrm flipV="1">
            <a:off x="8504341" y="5310189"/>
            <a:ext cx="323851" cy="642937"/>
          </a:xfrm>
          <a:custGeom>
            <a:avLst/>
            <a:gdLst>
              <a:gd name="T0" fmla="*/ 322846 w 218"/>
              <a:gd name="T1" fmla="*/ 0 h 410"/>
              <a:gd name="T2" fmla="*/ 322846 w 218"/>
              <a:gd name="T3" fmla="*/ 644062 h 410"/>
              <a:gd name="T4" fmla="*/ 0 w 218"/>
              <a:gd name="T5" fmla="*/ 644062 h 410"/>
              <a:gd name="T6" fmla="*/ 0 w 218"/>
              <a:gd name="T7" fmla="*/ 0 h 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 h="410">
                <a:moveTo>
                  <a:pt x="218" y="0"/>
                </a:moveTo>
                <a:lnTo>
                  <a:pt x="218" y="410"/>
                </a:lnTo>
                <a:lnTo>
                  <a:pt x="0" y="41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1"/>
          </a:p>
        </p:txBody>
      </p:sp>
      <p:sp>
        <p:nvSpPr>
          <p:cNvPr id="10364" name="Line 457">
            <a:extLst>
              <a:ext uri="{FF2B5EF4-FFF2-40B4-BE49-F238E27FC236}">
                <a16:creationId xmlns:a16="http://schemas.microsoft.com/office/drawing/2014/main" id="{B8073ABF-2BBC-4566-B08C-7FDEF152ED30}"/>
              </a:ext>
            </a:extLst>
          </p:cNvPr>
          <p:cNvSpPr>
            <a:spLocks noChangeShapeType="1"/>
          </p:cNvSpPr>
          <p:nvPr/>
        </p:nvSpPr>
        <p:spPr bwMode="auto">
          <a:xfrm flipV="1">
            <a:off x="8667854" y="5145088"/>
            <a:ext cx="0" cy="1651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65" name="Line 458">
            <a:extLst>
              <a:ext uri="{FF2B5EF4-FFF2-40B4-BE49-F238E27FC236}">
                <a16:creationId xmlns:a16="http://schemas.microsoft.com/office/drawing/2014/main" id="{C29A9F62-4DC9-4034-950C-6CA3F091606D}"/>
              </a:ext>
            </a:extLst>
          </p:cNvPr>
          <p:cNvSpPr>
            <a:spLocks noChangeShapeType="1"/>
          </p:cNvSpPr>
          <p:nvPr/>
        </p:nvSpPr>
        <p:spPr bwMode="auto">
          <a:xfrm>
            <a:off x="8629753" y="5145089"/>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66" name="Line 459">
            <a:extLst>
              <a:ext uri="{FF2B5EF4-FFF2-40B4-BE49-F238E27FC236}">
                <a16:creationId xmlns:a16="http://schemas.microsoft.com/office/drawing/2014/main" id="{284F65A5-F7B0-4EC9-B620-51838B85D01A}"/>
              </a:ext>
            </a:extLst>
          </p:cNvPr>
          <p:cNvSpPr>
            <a:spLocks noChangeShapeType="1"/>
          </p:cNvSpPr>
          <p:nvPr/>
        </p:nvSpPr>
        <p:spPr bwMode="auto">
          <a:xfrm>
            <a:off x="8667854" y="5310188"/>
            <a:ext cx="0" cy="1635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67" name="Line 460">
            <a:extLst>
              <a:ext uri="{FF2B5EF4-FFF2-40B4-BE49-F238E27FC236}">
                <a16:creationId xmlns:a16="http://schemas.microsoft.com/office/drawing/2014/main" id="{2AC58972-EA1D-4A99-A2A0-ACCA8E56C60B}"/>
              </a:ext>
            </a:extLst>
          </p:cNvPr>
          <p:cNvSpPr>
            <a:spLocks noChangeShapeType="1"/>
          </p:cNvSpPr>
          <p:nvPr/>
        </p:nvSpPr>
        <p:spPr bwMode="auto">
          <a:xfrm>
            <a:off x="8629753" y="5473700"/>
            <a:ext cx="7620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68" name="Line 461">
            <a:extLst>
              <a:ext uri="{FF2B5EF4-FFF2-40B4-BE49-F238E27FC236}">
                <a16:creationId xmlns:a16="http://schemas.microsoft.com/office/drawing/2014/main" id="{E5D4A50F-7DDF-4785-82D8-FB1B6BA03EC7}"/>
              </a:ext>
            </a:extLst>
          </p:cNvPr>
          <p:cNvSpPr>
            <a:spLocks noChangeShapeType="1"/>
          </p:cNvSpPr>
          <p:nvPr/>
        </p:nvSpPr>
        <p:spPr bwMode="auto">
          <a:xfrm>
            <a:off x="2017817" y="5961062"/>
            <a:ext cx="74136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01"/>
          </a:p>
        </p:txBody>
      </p:sp>
      <p:sp>
        <p:nvSpPr>
          <p:cNvPr id="10369" name="Rectangle 463">
            <a:extLst>
              <a:ext uri="{FF2B5EF4-FFF2-40B4-BE49-F238E27FC236}">
                <a16:creationId xmlns:a16="http://schemas.microsoft.com/office/drawing/2014/main" id="{7409610C-CC5D-44CD-B0A9-5EBACEB11739}"/>
              </a:ext>
            </a:extLst>
          </p:cNvPr>
          <p:cNvSpPr>
            <a:spLocks noChangeArrowheads="1"/>
          </p:cNvSpPr>
          <p:nvPr/>
        </p:nvSpPr>
        <p:spPr bwMode="auto">
          <a:xfrm>
            <a:off x="8999640" y="3486278"/>
            <a:ext cx="440826"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a:solidFill>
                  <a:srgbClr val="000000"/>
                </a:solidFill>
                <a:latin typeface="Times New Roman" panose="02020603050405020304" pitchFamily="18" charset="0"/>
              </a:rPr>
              <a:t>Males</a:t>
            </a:r>
            <a:endParaRPr lang="en-US" altLang="en-US" sz="1801">
              <a:solidFill>
                <a:srgbClr val="000000"/>
              </a:solidFill>
              <a:latin typeface="Arial" panose="020B0604020202020204" pitchFamily="34" charset="0"/>
            </a:endParaRPr>
          </a:p>
        </p:txBody>
      </p:sp>
      <p:sp>
        <p:nvSpPr>
          <p:cNvPr id="10370" name="Rectangle 464">
            <a:extLst>
              <a:ext uri="{FF2B5EF4-FFF2-40B4-BE49-F238E27FC236}">
                <a16:creationId xmlns:a16="http://schemas.microsoft.com/office/drawing/2014/main" id="{0CE00C65-A922-44BA-9D20-A9A2D3A55707}"/>
              </a:ext>
            </a:extLst>
          </p:cNvPr>
          <p:cNvSpPr>
            <a:spLocks noChangeArrowheads="1"/>
          </p:cNvSpPr>
          <p:nvPr/>
        </p:nvSpPr>
        <p:spPr bwMode="auto">
          <a:xfrm>
            <a:off x="8778979" y="3524379"/>
            <a:ext cx="163513" cy="17303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71" name="Rectangle 465">
            <a:extLst>
              <a:ext uri="{FF2B5EF4-FFF2-40B4-BE49-F238E27FC236}">
                <a16:creationId xmlns:a16="http://schemas.microsoft.com/office/drawing/2014/main" id="{FFC8206B-BBEC-4D23-B2B4-CD831CA8A511}"/>
              </a:ext>
            </a:extLst>
          </p:cNvPr>
          <p:cNvSpPr>
            <a:spLocks noChangeArrowheads="1"/>
          </p:cNvSpPr>
          <p:nvPr/>
        </p:nvSpPr>
        <p:spPr bwMode="auto">
          <a:xfrm>
            <a:off x="8782154" y="3529140"/>
            <a:ext cx="157163" cy="1635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72" name="Rectangle 466">
            <a:extLst>
              <a:ext uri="{FF2B5EF4-FFF2-40B4-BE49-F238E27FC236}">
                <a16:creationId xmlns:a16="http://schemas.microsoft.com/office/drawing/2014/main" id="{305D5DE6-AB27-47F0-8A53-B1B74AABE712}"/>
              </a:ext>
            </a:extLst>
          </p:cNvPr>
          <p:cNvSpPr>
            <a:spLocks noChangeArrowheads="1"/>
          </p:cNvSpPr>
          <p:nvPr/>
        </p:nvSpPr>
        <p:spPr bwMode="auto">
          <a:xfrm>
            <a:off x="8999641" y="3764090"/>
            <a:ext cx="599523" cy="2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1" dirty="0">
                <a:solidFill>
                  <a:srgbClr val="000000"/>
                </a:solidFill>
                <a:latin typeface="Times New Roman" panose="02020603050405020304" pitchFamily="18" charset="0"/>
              </a:rPr>
              <a:t>Females</a:t>
            </a:r>
            <a:endParaRPr lang="en-US" altLang="en-US" sz="1801" dirty="0">
              <a:solidFill>
                <a:srgbClr val="000000"/>
              </a:solidFill>
              <a:latin typeface="Arial" panose="020B0604020202020204" pitchFamily="34" charset="0"/>
            </a:endParaRPr>
          </a:p>
        </p:txBody>
      </p:sp>
      <p:sp>
        <p:nvSpPr>
          <p:cNvPr id="10373" name="Rectangle 467">
            <a:extLst>
              <a:ext uri="{FF2B5EF4-FFF2-40B4-BE49-F238E27FC236}">
                <a16:creationId xmlns:a16="http://schemas.microsoft.com/office/drawing/2014/main" id="{571E67EF-12DA-464B-945D-1A9ED606AD3E}"/>
              </a:ext>
            </a:extLst>
          </p:cNvPr>
          <p:cNvSpPr>
            <a:spLocks noChangeArrowheads="1"/>
          </p:cNvSpPr>
          <p:nvPr/>
        </p:nvSpPr>
        <p:spPr bwMode="auto">
          <a:xfrm>
            <a:off x="8778979" y="3802190"/>
            <a:ext cx="163513" cy="1746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74" name="Rectangle 468">
            <a:extLst>
              <a:ext uri="{FF2B5EF4-FFF2-40B4-BE49-F238E27FC236}">
                <a16:creationId xmlns:a16="http://schemas.microsoft.com/office/drawing/2014/main" id="{A1516357-4846-4F8A-B7E5-5C8DD1A59A11}"/>
              </a:ext>
            </a:extLst>
          </p:cNvPr>
          <p:cNvSpPr>
            <a:spLocks noChangeArrowheads="1"/>
          </p:cNvSpPr>
          <p:nvPr/>
        </p:nvSpPr>
        <p:spPr bwMode="auto">
          <a:xfrm>
            <a:off x="8782154" y="3805364"/>
            <a:ext cx="157163" cy="16668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0375" name="Rectangle 469">
            <a:extLst>
              <a:ext uri="{FF2B5EF4-FFF2-40B4-BE49-F238E27FC236}">
                <a16:creationId xmlns:a16="http://schemas.microsoft.com/office/drawing/2014/main" id="{7F20DFF8-9F2C-4348-9CEC-9B4B8EECD5E4}"/>
              </a:ext>
            </a:extLst>
          </p:cNvPr>
          <p:cNvSpPr>
            <a:spLocks noChangeArrowheads="1"/>
          </p:cNvSpPr>
          <p:nvPr/>
        </p:nvSpPr>
        <p:spPr bwMode="auto">
          <a:xfrm>
            <a:off x="2017817" y="463552"/>
            <a:ext cx="7413625"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801">
              <a:solidFill>
                <a:srgbClr val="000000"/>
              </a:solidFill>
            </a:endParaRPr>
          </a:p>
        </p:txBody>
      </p:sp>
      <p:sp>
        <p:nvSpPr>
          <p:cNvPr id="139" name="Rectangle 138">
            <a:extLst>
              <a:ext uri="{FF2B5EF4-FFF2-40B4-BE49-F238E27FC236}">
                <a16:creationId xmlns:a16="http://schemas.microsoft.com/office/drawing/2014/main" id="{8063D449-37E6-492F-91A3-9D9A1C742C19}"/>
              </a:ext>
            </a:extLst>
          </p:cNvPr>
          <p:cNvSpPr/>
          <p:nvPr/>
        </p:nvSpPr>
        <p:spPr>
          <a:xfrm>
            <a:off x="2059237" y="412170"/>
            <a:ext cx="2835275" cy="306388"/>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801" dirty="0" err="1">
                <a:solidFill>
                  <a:prstClr val="black"/>
                </a:solidFill>
                <a:latin typeface="Times" pitchFamily="18" charset="0"/>
                <a:cs typeface="Times" pitchFamily="18" charset="0"/>
              </a:rPr>
              <a:t>Lagoonal</a:t>
            </a:r>
            <a:r>
              <a:rPr lang="en-US" sz="1801" dirty="0">
                <a:solidFill>
                  <a:prstClr val="black"/>
                </a:solidFill>
                <a:latin typeface="Times" pitchFamily="18" charset="0"/>
                <a:cs typeface="Times" pitchFamily="18" charset="0"/>
              </a:rPr>
              <a:t> Estuary</a:t>
            </a:r>
          </a:p>
        </p:txBody>
      </p:sp>
      <p:sp>
        <p:nvSpPr>
          <p:cNvPr id="140" name="Rectangle 139">
            <a:extLst>
              <a:ext uri="{FF2B5EF4-FFF2-40B4-BE49-F238E27FC236}">
                <a16:creationId xmlns:a16="http://schemas.microsoft.com/office/drawing/2014/main" id="{8E722189-BA3D-4FBF-9328-1F297181D172}"/>
              </a:ext>
            </a:extLst>
          </p:cNvPr>
          <p:cNvSpPr/>
          <p:nvPr/>
        </p:nvSpPr>
        <p:spPr>
          <a:xfrm>
            <a:off x="5079416" y="408673"/>
            <a:ext cx="3495675" cy="306388"/>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801" dirty="0">
                <a:solidFill>
                  <a:prstClr val="black"/>
                </a:solidFill>
                <a:latin typeface="Times" pitchFamily="18" charset="0"/>
                <a:cs typeface="Times" pitchFamily="18" charset="0"/>
              </a:rPr>
              <a:t>Drowned-River Estuary</a:t>
            </a:r>
          </a:p>
        </p:txBody>
      </p:sp>
      <p:sp>
        <p:nvSpPr>
          <p:cNvPr id="10378" name="Text Box 5">
            <a:extLst>
              <a:ext uri="{FF2B5EF4-FFF2-40B4-BE49-F238E27FC236}">
                <a16:creationId xmlns:a16="http://schemas.microsoft.com/office/drawing/2014/main" id="{8620D396-508E-4D01-B715-1E7A2DDBE448}"/>
              </a:ext>
            </a:extLst>
          </p:cNvPr>
          <p:cNvSpPr txBox="1">
            <a:spLocks noChangeArrowheads="1"/>
          </p:cNvSpPr>
          <p:nvPr/>
        </p:nvSpPr>
        <p:spPr bwMode="auto">
          <a:xfrm>
            <a:off x="2873731" y="-65506"/>
            <a:ext cx="51874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200" b="1" dirty="0">
                <a:solidFill>
                  <a:srgbClr val="002060"/>
                </a:solidFill>
                <a:latin typeface="Times New Roman" panose="02020603050405020304" pitchFamily="18" charset="0"/>
              </a:rPr>
              <a:t>Adult Blue Crab Abundance</a:t>
            </a:r>
          </a:p>
        </p:txBody>
      </p:sp>
      <p:sp>
        <p:nvSpPr>
          <p:cNvPr id="10379" name="TextBox 141">
            <a:extLst>
              <a:ext uri="{FF2B5EF4-FFF2-40B4-BE49-F238E27FC236}">
                <a16:creationId xmlns:a16="http://schemas.microsoft.com/office/drawing/2014/main" id="{6A4040C7-98F1-4DD0-B1D0-87FB7DA19185}"/>
              </a:ext>
            </a:extLst>
          </p:cNvPr>
          <p:cNvSpPr txBox="1">
            <a:spLocks noChangeArrowheads="1"/>
          </p:cNvSpPr>
          <p:nvPr/>
        </p:nvSpPr>
        <p:spPr bwMode="auto">
          <a:xfrm rot="-5400000">
            <a:off x="546046" y="2964873"/>
            <a:ext cx="1313180"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801" b="1" dirty="0">
                <a:solidFill>
                  <a:srgbClr val="000000"/>
                </a:solidFill>
                <a:latin typeface="Times" panose="02020603050405020304" pitchFamily="18" charset="0"/>
                <a:cs typeface="Times" panose="02020603050405020304" pitchFamily="18" charset="0"/>
              </a:rPr>
              <a:t>Abundance</a:t>
            </a:r>
          </a:p>
        </p:txBody>
      </p:sp>
      <p:sp>
        <p:nvSpPr>
          <p:cNvPr id="147" name="Title 1">
            <a:extLst>
              <a:ext uri="{FF2B5EF4-FFF2-40B4-BE49-F238E27FC236}">
                <a16:creationId xmlns:a16="http://schemas.microsoft.com/office/drawing/2014/main" id="{54ABFF75-95B5-43EC-BFA1-9804244874A1}"/>
              </a:ext>
            </a:extLst>
          </p:cNvPr>
          <p:cNvSpPr txBox="1">
            <a:spLocks/>
          </p:cNvSpPr>
          <p:nvPr/>
        </p:nvSpPr>
        <p:spPr>
          <a:xfrm>
            <a:off x="2031202" y="400936"/>
            <a:ext cx="7404099" cy="1132427"/>
          </a:xfrm>
          <a:prstGeom prst="rect">
            <a:avLst/>
          </a:prstGeom>
          <a:solidFill>
            <a:schemeClr val="accent5"/>
          </a:solidFill>
        </p:spPr>
        <p:txBody>
          <a:bodyPr>
            <a:normAutofit fontScale="825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Times New Roman" panose="02020603050405020304" pitchFamily="18" charset="0"/>
                <a:cs typeface="Times New Roman" panose="02020603050405020304" pitchFamily="18" charset="0"/>
              </a:rPr>
              <a:t>Challenge Question…</a:t>
            </a:r>
          </a:p>
          <a:p>
            <a:pPr algn="ctr"/>
            <a:r>
              <a:rPr lang="en-US" sz="2800" dirty="0">
                <a:latin typeface="Times New Roman" panose="02020603050405020304" pitchFamily="18" charset="0"/>
                <a:cs typeface="Times New Roman" panose="02020603050405020304" pitchFamily="18" charset="0"/>
              </a:rPr>
              <a:t>with your tablemates…..</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Hypothesize….where do blue crab larvae develop?</a:t>
            </a:r>
          </a:p>
        </p:txBody>
      </p:sp>
      <p:sp>
        <p:nvSpPr>
          <p:cNvPr id="4" name="TextBox 3">
            <a:extLst>
              <a:ext uri="{FF2B5EF4-FFF2-40B4-BE49-F238E27FC236}">
                <a16:creationId xmlns:a16="http://schemas.microsoft.com/office/drawing/2014/main" id="{4A3C22B5-BD5F-4EEA-AEE2-E6A23E110A4B}"/>
              </a:ext>
            </a:extLst>
          </p:cNvPr>
          <p:cNvSpPr txBox="1"/>
          <p:nvPr/>
        </p:nvSpPr>
        <p:spPr>
          <a:xfrm>
            <a:off x="2505854" y="1588693"/>
            <a:ext cx="498855" cy="307777"/>
          </a:xfrm>
          <a:prstGeom prst="rect">
            <a:avLst/>
          </a:prstGeom>
          <a:noFill/>
        </p:spPr>
        <p:txBody>
          <a:bodyPr wrap="none" rtlCol="0">
            <a:spAutoFit/>
          </a:bodyPr>
          <a:lstStyle/>
          <a:p>
            <a:r>
              <a:rPr lang="en-US" sz="1400" b="1" dirty="0">
                <a:solidFill>
                  <a:srgbClr val="0070C0"/>
                </a:solidFill>
                <a:latin typeface="Times New Roman" panose="02020603050405020304" pitchFamily="18" charset="0"/>
                <a:cs typeface="Times New Roman" panose="02020603050405020304" pitchFamily="18" charset="0"/>
              </a:rPr>
              <a:t>25.6</a:t>
            </a:r>
          </a:p>
        </p:txBody>
      </p:sp>
      <p:sp>
        <p:nvSpPr>
          <p:cNvPr id="149" name="TextBox 148">
            <a:extLst>
              <a:ext uri="{FF2B5EF4-FFF2-40B4-BE49-F238E27FC236}">
                <a16:creationId xmlns:a16="http://schemas.microsoft.com/office/drawing/2014/main" id="{0A689FD8-9609-4C7A-8006-E34F57740931}"/>
              </a:ext>
            </a:extLst>
          </p:cNvPr>
          <p:cNvSpPr txBox="1"/>
          <p:nvPr/>
        </p:nvSpPr>
        <p:spPr>
          <a:xfrm>
            <a:off x="3404195" y="2019137"/>
            <a:ext cx="498855" cy="307777"/>
          </a:xfrm>
          <a:prstGeom prst="rect">
            <a:avLst/>
          </a:prstGeom>
          <a:noFill/>
        </p:spPr>
        <p:txBody>
          <a:bodyPr wrap="none" rtlCol="0">
            <a:spAutoFit/>
          </a:bodyPr>
          <a:lstStyle/>
          <a:p>
            <a:r>
              <a:rPr lang="en-US" sz="1400" b="1" dirty="0">
                <a:solidFill>
                  <a:srgbClr val="0070C0"/>
                </a:solidFill>
                <a:latin typeface="Times New Roman" panose="02020603050405020304" pitchFamily="18" charset="0"/>
                <a:cs typeface="Times New Roman" panose="02020603050405020304" pitchFamily="18" charset="0"/>
              </a:rPr>
              <a:t>24.6</a:t>
            </a:r>
          </a:p>
        </p:txBody>
      </p:sp>
      <p:sp>
        <p:nvSpPr>
          <p:cNvPr id="150" name="TextBox 149">
            <a:extLst>
              <a:ext uri="{FF2B5EF4-FFF2-40B4-BE49-F238E27FC236}">
                <a16:creationId xmlns:a16="http://schemas.microsoft.com/office/drawing/2014/main" id="{1234038B-D24B-4B39-A5D5-D111CED012B8}"/>
              </a:ext>
            </a:extLst>
          </p:cNvPr>
          <p:cNvSpPr txBox="1"/>
          <p:nvPr/>
        </p:nvSpPr>
        <p:spPr>
          <a:xfrm>
            <a:off x="4366046" y="2486152"/>
            <a:ext cx="498855" cy="307777"/>
          </a:xfrm>
          <a:prstGeom prst="rect">
            <a:avLst/>
          </a:prstGeom>
          <a:noFill/>
        </p:spPr>
        <p:txBody>
          <a:bodyPr wrap="none" rtlCol="0">
            <a:spAutoFit/>
          </a:bodyPr>
          <a:lstStyle/>
          <a:p>
            <a:r>
              <a:rPr lang="en-US" sz="1400" b="1" dirty="0">
                <a:solidFill>
                  <a:srgbClr val="0070C0"/>
                </a:solidFill>
                <a:latin typeface="Times New Roman" panose="02020603050405020304" pitchFamily="18" charset="0"/>
                <a:cs typeface="Times New Roman" panose="02020603050405020304" pitchFamily="18" charset="0"/>
              </a:rPr>
              <a:t>25.7</a:t>
            </a:r>
          </a:p>
        </p:txBody>
      </p:sp>
      <p:sp>
        <p:nvSpPr>
          <p:cNvPr id="151" name="TextBox 150">
            <a:extLst>
              <a:ext uri="{FF2B5EF4-FFF2-40B4-BE49-F238E27FC236}">
                <a16:creationId xmlns:a16="http://schemas.microsoft.com/office/drawing/2014/main" id="{6E23223E-9039-4F3A-8100-7D0F0C16F826}"/>
              </a:ext>
            </a:extLst>
          </p:cNvPr>
          <p:cNvSpPr txBox="1"/>
          <p:nvPr/>
        </p:nvSpPr>
        <p:spPr>
          <a:xfrm>
            <a:off x="5488093" y="2454461"/>
            <a:ext cx="498855" cy="307777"/>
          </a:xfrm>
          <a:prstGeom prst="rect">
            <a:avLst/>
          </a:prstGeom>
          <a:noFill/>
        </p:spPr>
        <p:txBody>
          <a:bodyPr wrap="none" rtlCol="0">
            <a:spAutoFit/>
          </a:bodyPr>
          <a:lstStyle/>
          <a:p>
            <a:r>
              <a:rPr lang="en-US" sz="1400" b="1" dirty="0">
                <a:solidFill>
                  <a:srgbClr val="0070C0"/>
                </a:solidFill>
                <a:latin typeface="Times New Roman" panose="02020603050405020304" pitchFamily="18" charset="0"/>
                <a:cs typeface="Times New Roman" panose="02020603050405020304" pitchFamily="18" charset="0"/>
              </a:rPr>
              <a:t>25.0</a:t>
            </a:r>
          </a:p>
        </p:txBody>
      </p:sp>
      <p:sp>
        <p:nvSpPr>
          <p:cNvPr id="152" name="TextBox 151">
            <a:extLst>
              <a:ext uri="{FF2B5EF4-FFF2-40B4-BE49-F238E27FC236}">
                <a16:creationId xmlns:a16="http://schemas.microsoft.com/office/drawing/2014/main" id="{C9F645CC-C621-4438-B5A2-6C818C6C5298}"/>
              </a:ext>
            </a:extLst>
          </p:cNvPr>
          <p:cNvSpPr txBox="1"/>
          <p:nvPr/>
        </p:nvSpPr>
        <p:spPr>
          <a:xfrm>
            <a:off x="6615630" y="2582962"/>
            <a:ext cx="498855" cy="307777"/>
          </a:xfrm>
          <a:prstGeom prst="rect">
            <a:avLst/>
          </a:prstGeom>
          <a:noFill/>
        </p:spPr>
        <p:txBody>
          <a:bodyPr wrap="none" rtlCol="0">
            <a:spAutoFit/>
          </a:bodyPr>
          <a:lstStyle/>
          <a:p>
            <a:r>
              <a:rPr lang="en-US" sz="1400" b="1" dirty="0">
                <a:solidFill>
                  <a:srgbClr val="0070C0"/>
                </a:solidFill>
                <a:latin typeface="Times New Roman" panose="02020603050405020304" pitchFamily="18" charset="0"/>
                <a:cs typeface="Times New Roman" panose="02020603050405020304" pitchFamily="18" charset="0"/>
              </a:rPr>
              <a:t>23.2</a:t>
            </a:r>
          </a:p>
        </p:txBody>
      </p:sp>
      <p:sp>
        <p:nvSpPr>
          <p:cNvPr id="153" name="TextBox 152">
            <a:extLst>
              <a:ext uri="{FF2B5EF4-FFF2-40B4-BE49-F238E27FC236}">
                <a16:creationId xmlns:a16="http://schemas.microsoft.com/office/drawing/2014/main" id="{962B5778-4B86-486E-B0A7-EFB885371DDA}"/>
              </a:ext>
            </a:extLst>
          </p:cNvPr>
          <p:cNvSpPr txBox="1"/>
          <p:nvPr/>
        </p:nvSpPr>
        <p:spPr>
          <a:xfrm>
            <a:off x="7514122" y="2764345"/>
            <a:ext cx="498855" cy="307777"/>
          </a:xfrm>
          <a:prstGeom prst="rect">
            <a:avLst/>
          </a:prstGeom>
          <a:noFill/>
        </p:spPr>
        <p:txBody>
          <a:bodyPr wrap="none" rtlCol="0">
            <a:spAutoFit/>
          </a:bodyPr>
          <a:lstStyle/>
          <a:p>
            <a:r>
              <a:rPr lang="en-US" sz="1400" b="1" dirty="0">
                <a:solidFill>
                  <a:srgbClr val="0070C0"/>
                </a:solidFill>
                <a:latin typeface="Times New Roman" panose="02020603050405020304" pitchFamily="18" charset="0"/>
                <a:cs typeface="Times New Roman" panose="02020603050405020304" pitchFamily="18" charset="0"/>
              </a:rPr>
              <a:t>21.4</a:t>
            </a:r>
          </a:p>
        </p:txBody>
      </p:sp>
      <p:sp>
        <p:nvSpPr>
          <p:cNvPr id="154" name="TextBox 153">
            <a:extLst>
              <a:ext uri="{FF2B5EF4-FFF2-40B4-BE49-F238E27FC236}">
                <a16:creationId xmlns:a16="http://schemas.microsoft.com/office/drawing/2014/main" id="{EE434DEF-5C5E-4DB0-8D8F-38EA005475C8}"/>
              </a:ext>
            </a:extLst>
          </p:cNvPr>
          <p:cNvSpPr txBox="1"/>
          <p:nvPr/>
        </p:nvSpPr>
        <p:spPr>
          <a:xfrm>
            <a:off x="8456526" y="3032974"/>
            <a:ext cx="498855" cy="307777"/>
          </a:xfrm>
          <a:prstGeom prst="rect">
            <a:avLst/>
          </a:prstGeom>
          <a:noFill/>
        </p:spPr>
        <p:txBody>
          <a:bodyPr wrap="none" rtlCol="0">
            <a:spAutoFit/>
          </a:bodyPr>
          <a:lstStyle/>
          <a:p>
            <a:r>
              <a:rPr lang="en-US" sz="1400" b="1" dirty="0">
                <a:solidFill>
                  <a:srgbClr val="0070C0"/>
                </a:solidFill>
                <a:latin typeface="Times New Roman" panose="02020603050405020304" pitchFamily="18" charset="0"/>
                <a:cs typeface="Times New Roman" panose="02020603050405020304" pitchFamily="18" charset="0"/>
              </a:rPr>
              <a:t>17.4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CBA50-0B3E-4F63-A1E6-2FA4B6D31526}"/>
              </a:ext>
            </a:extLst>
          </p:cNvPr>
          <p:cNvSpPr>
            <a:spLocks noGrp="1"/>
          </p:cNvSpPr>
          <p:nvPr>
            <p:ph type="title"/>
          </p:nvPr>
        </p:nvSpPr>
        <p:spPr/>
        <p:txBody>
          <a:bodyPr/>
          <a:lstStyle/>
          <a:p>
            <a:r>
              <a:rPr lang="en-US" dirty="0"/>
              <a:t>Welcome and Introduction</a:t>
            </a:r>
          </a:p>
        </p:txBody>
      </p:sp>
      <p:sp>
        <p:nvSpPr>
          <p:cNvPr id="3" name="Content Placeholder 2">
            <a:extLst>
              <a:ext uri="{FF2B5EF4-FFF2-40B4-BE49-F238E27FC236}">
                <a16:creationId xmlns:a16="http://schemas.microsoft.com/office/drawing/2014/main" id="{595ACA05-CD16-BDC6-F7C6-6A4CC7094BEE}"/>
              </a:ext>
            </a:extLst>
          </p:cNvPr>
          <p:cNvSpPr>
            <a:spLocks noGrp="1"/>
          </p:cNvSpPr>
          <p:nvPr>
            <p:ph idx="1"/>
          </p:nvPr>
        </p:nvSpPr>
        <p:spPr>
          <a:xfrm>
            <a:off x="838200" y="1425388"/>
            <a:ext cx="4648200" cy="4437529"/>
          </a:xfrm>
        </p:spPr>
        <p:txBody>
          <a:bodyPr/>
          <a:lstStyle/>
          <a:p>
            <a:r>
              <a:rPr lang="en-US" dirty="0"/>
              <a:t>Introduce yourself (name, institution, and what you teach) </a:t>
            </a:r>
          </a:p>
          <a:p>
            <a:r>
              <a:rPr lang="en-US" dirty="0"/>
              <a:t>Tell us something about yourself in your penny year!</a:t>
            </a:r>
          </a:p>
        </p:txBody>
      </p:sp>
      <p:sp>
        <p:nvSpPr>
          <p:cNvPr id="5" name="Slide Number Placeholder 4">
            <a:extLst>
              <a:ext uri="{FF2B5EF4-FFF2-40B4-BE49-F238E27FC236}">
                <a16:creationId xmlns:a16="http://schemas.microsoft.com/office/drawing/2014/main" id="{D4D7D0BD-EE14-4E04-D989-9FD0B9CB2553}"/>
              </a:ext>
            </a:extLst>
          </p:cNvPr>
          <p:cNvSpPr>
            <a:spLocks noGrp="1"/>
          </p:cNvSpPr>
          <p:nvPr>
            <p:ph type="sldNum" sz="quarter" idx="11"/>
          </p:nvPr>
        </p:nvSpPr>
        <p:spPr/>
        <p:txBody>
          <a:bodyPr/>
          <a:lstStyle/>
          <a:p>
            <a:fld id="{5EF5D831-06B2-D543-8946-72CD43B5155C}" type="slidenum">
              <a:rPr lang="en-US" smtClean="0">
                <a:solidFill>
                  <a:prstClr val="white"/>
                </a:solidFill>
              </a:rPr>
              <a:pPr/>
              <a:t>2</a:t>
            </a:fld>
            <a:endParaRPr lang="en-US">
              <a:solidFill>
                <a:prstClr val="white"/>
              </a:solidFill>
            </a:endParaRPr>
          </a:p>
        </p:txBody>
      </p:sp>
      <p:pic>
        <p:nvPicPr>
          <p:cNvPr id="3074" name="Picture 2" descr="Penny (United States coin) - Wikipedia">
            <a:extLst>
              <a:ext uri="{FF2B5EF4-FFF2-40B4-BE49-F238E27FC236}">
                <a16:creationId xmlns:a16="http://schemas.microsoft.com/office/drawing/2014/main" id="{C0149D6E-1148-7129-8A50-54CE6A126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618" y="1214717"/>
            <a:ext cx="464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43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F9C556-BB41-46E7-83EF-0261A262A40C}"/>
              </a:ext>
            </a:extLst>
          </p:cNvPr>
          <p:cNvPicPr>
            <a:picLocks noChangeAspect="1"/>
          </p:cNvPicPr>
          <p:nvPr/>
        </p:nvPicPr>
        <p:blipFill>
          <a:blip r:embed="rId2"/>
          <a:stretch>
            <a:fillRect/>
          </a:stretch>
        </p:blipFill>
        <p:spPr>
          <a:xfrm>
            <a:off x="1107665" y="1556568"/>
            <a:ext cx="9640189" cy="4084292"/>
          </a:xfrm>
          <a:prstGeom prst="rect">
            <a:avLst/>
          </a:prstGeom>
        </p:spPr>
      </p:pic>
    </p:spTree>
    <p:extLst>
      <p:ext uri="{BB962C8B-B14F-4D97-AF65-F5344CB8AC3E}">
        <p14:creationId xmlns:p14="http://schemas.microsoft.com/office/powerpoint/2010/main" val="1372698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6C3E-53C1-C452-8D2B-6D14A554E412}"/>
              </a:ext>
            </a:extLst>
          </p:cNvPr>
          <p:cNvSpPr>
            <a:spLocks noGrp="1"/>
          </p:cNvSpPr>
          <p:nvPr>
            <p:ph type="title"/>
          </p:nvPr>
        </p:nvSpPr>
        <p:spPr/>
        <p:txBody>
          <a:bodyPr/>
          <a:lstStyle/>
          <a:p>
            <a:r>
              <a:rPr lang="en-US" dirty="0"/>
              <a:t>Introducing Dr. Troy Sadler</a:t>
            </a:r>
          </a:p>
        </p:txBody>
      </p:sp>
      <p:sp>
        <p:nvSpPr>
          <p:cNvPr id="4" name="Content Placeholder 3">
            <a:extLst>
              <a:ext uri="{FF2B5EF4-FFF2-40B4-BE49-F238E27FC236}">
                <a16:creationId xmlns:a16="http://schemas.microsoft.com/office/drawing/2014/main" id="{77F67603-D954-335D-AEC8-E1E276AC5087}"/>
              </a:ext>
            </a:extLst>
          </p:cNvPr>
          <p:cNvSpPr>
            <a:spLocks noGrp="1"/>
          </p:cNvSpPr>
          <p:nvPr>
            <p:ph sz="half" idx="2"/>
          </p:nvPr>
        </p:nvSpPr>
        <p:spPr>
          <a:xfrm>
            <a:off x="6172200" y="1672104"/>
            <a:ext cx="5181600" cy="4437529"/>
          </a:xfrm>
        </p:spPr>
        <p:txBody>
          <a:bodyPr>
            <a:normAutofit fontScale="77500" lnSpcReduction="20000"/>
          </a:bodyPr>
          <a:lstStyle/>
          <a:p>
            <a:pPr marL="0" indent="0">
              <a:buNone/>
            </a:pPr>
            <a:r>
              <a:rPr lang="en-US" b="0" i="0" u="none" strike="noStrike" dirty="0">
                <a:solidFill>
                  <a:srgbClr val="000000"/>
                </a:solidFill>
                <a:effectLst/>
                <a:latin typeface="acumin-pro"/>
              </a:rPr>
              <a:t>Troy Sadler conducts research related to how students negotiate complex socio-scientific issues and how these issues may be used as contexts for science learning. </a:t>
            </a:r>
          </a:p>
          <a:p>
            <a:pPr marL="0" indent="0">
              <a:buNone/>
            </a:pPr>
            <a:r>
              <a:rPr lang="en-US" b="0" i="0" u="none" strike="noStrike" dirty="0">
                <a:solidFill>
                  <a:srgbClr val="000000"/>
                </a:solidFill>
                <a:effectLst/>
                <a:latin typeface="acumin-pro"/>
              </a:rPr>
              <a:t>He is interested in how issues-based learning experiences can support student learning of science and development of practices essential for full participation in modern democratic societies. </a:t>
            </a:r>
          </a:p>
          <a:p>
            <a:pPr marL="0" indent="0">
              <a:buNone/>
            </a:pPr>
            <a:r>
              <a:rPr lang="en-US" b="0" i="0" u="none" strike="noStrike" dirty="0">
                <a:solidFill>
                  <a:srgbClr val="000000"/>
                </a:solidFill>
                <a:effectLst/>
                <a:latin typeface="acumin-pro"/>
              </a:rPr>
              <a:t>Sadler’s work has been funded by the National Science Foundation, the Institute of Education Sciences, the US Department of Education, the Howard Hughes Medical Institute as well as local foundations and state agencies.</a:t>
            </a:r>
            <a:endParaRPr lang="en-US" dirty="0"/>
          </a:p>
        </p:txBody>
      </p:sp>
      <p:sp>
        <p:nvSpPr>
          <p:cNvPr id="5" name="Footer Placeholder 4">
            <a:extLst>
              <a:ext uri="{FF2B5EF4-FFF2-40B4-BE49-F238E27FC236}">
                <a16:creationId xmlns:a16="http://schemas.microsoft.com/office/drawing/2014/main" id="{DC8B723E-AA97-72F4-C6C3-71B65D5EA235}"/>
              </a:ext>
            </a:extLst>
          </p:cNvPr>
          <p:cNvSpPr>
            <a:spLocks noGrp="1"/>
          </p:cNvSpPr>
          <p:nvPr>
            <p:ph type="ftr" sz="quarter" idx="10"/>
          </p:nvPr>
        </p:nvSpPr>
        <p:spPr/>
        <p:txBody>
          <a:bodyPr/>
          <a:lstStyle/>
          <a:p>
            <a:r>
              <a:rPr lang="en-US">
                <a:solidFill>
                  <a:prstClr val="white"/>
                </a:solidFill>
              </a:rPr>
              <a:t>Ocean Data Labs 2024</a:t>
            </a:r>
            <a:endParaRPr lang="en-US" dirty="0">
              <a:solidFill>
                <a:prstClr val="white"/>
              </a:solidFill>
            </a:endParaRPr>
          </a:p>
        </p:txBody>
      </p:sp>
      <p:sp>
        <p:nvSpPr>
          <p:cNvPr id="6" name="Slide Number Placeholder 5">
            <a:extLst>
              <a:ext uri="{FF2B5EF4-FFF2-40B4-BE49-F238E27FC236}">
                <a16:creationId xmlns:a16="http://schemas.microsoft.com/office/drawing/2014/main" id="{9CC26968-3592-76CA-06C8-CCD4766E6712}"/>
              </a:ext>
            </a:extLst>
          </p:cNvPr>
          <p:cNvSpPr>
            <a:spLocks noGrp="1"/>
          </p:cNvSpPr>
          <p:nvPr>
            <p:ph type="sldNum" sz="quarter" idx="11"/>
          </p:nvPr>
        </p:nvSpPr>
        <p:spPr/>
        <p:txBody>
          <a:bodyPr/>
          <a:lstStyle/>
          <a:p>
            <a:fld id="{5EF5D831-06B2-D543-8946-72CD43B5155C}" type="slidenum">
              <a:rPr lang="en-US" smtClean="0">
                <a:solidFill>
                  <a:prstClr val="white"/>
                </a:solidFill>
              </a:rPr>
              <a:pPr/>
              <a:t>21</a:t>
            </a:fld>
            <a:endParaRPr lang="en-US">
              <a:solidFill>
                <a:prstClr val="white"/>
              </a:solidFill>
            </a:endParaRPr>
          </a:p>
        </p:txBody>
      </p:sp>
      <p:pic>
        <p:nvPicPr>
          <p:cNvPr id="2050" name="Picture 2" descr="Troy Sadler cover image">
            <a:extLst>
              <a:ext uri="{FF2B5EF4-FFF2-40B4-BE49-F238E27FC236}">
                <a16:creationId xmlns:a16="http://schemas.microsoft.com/office/drawing/2014/main" id="{34EA6C83-48EC-FF85-2AD3-BA40D526F45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887474"/>
            <a:ext cx="5181600" cy="308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853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dirty="0"/>
              <a:t>Workshop Goals:</a:t>
            </a:r>
            <a:endParaRPr dirty="0"/>
          </a:p>
        </p:txBody>
      </p:sp>
      <p:sp>
        <p:nvSpPr>
          <p:cNvPr id="2" name="Content Placeholder 1">
            <a:extLst>
              <a:ext uri="{FF2B5EF4-FFF2-40B4-BE49-F238E27FC236}">
                <a16:creationId xmlns:a16="http://schemas.microsoft.com/office/drawing/2014/main" id="{1194B13B-6084-FF03-8254-24E4CF1A6D8B}"/>
              </a:ext>
            </a:extLst>
          </p:cNvPr>
          <p:cNvSpPr>
            <a:spLocks noGrp="1"/>
          </p:cNvSpPr>
          <p:nvPr>
            <p:ph idx="1"/>
          </p:nvPr>
        </p:nvSpPr>
        <p:spPr>
          <a:xfrm>
            <a:off x="527304" y="1279084"/>
            <a:ext cx="11213592" cy="4399340"/>
          </a:xfrm>
        </p:spPr>
        <p:txBody>
          <a:bodyPr>
            <a:normAutofit/>
          </a:bodyPr>
          <a:lstStyle/>
          <a:p>
            <a:pPr algn="l" rtl="0">
              <a:buNone/>
            </a:pPr>
            <a:r>
              <a:rPr lang="en-US" sz="2400" b="0" i="0" u="none" strike="noStrike" dirty="0">
                <a:solidFill>
                  <a:srgbClr val="000000"/>
                </a:solidFill>
                <a:effectLst/>
                <a:latin typeface="Arial" panose="020B0604020202020204" pitchFamily="34" charset="0"/>
              </a:rPr>
              <a:t>During the workshop, participants will:</a:t>
            </a:r>
            <a:endParaRPr lang="en-US" sz="2400" b="0" i="0" u="none" strike="noStrike" dirty="0">
              <a:solidFill>
                <a:srgbClr val="000000"/>
              </a:solidFill>
              <a:effectLst/>
            </a:endParaRPr>
          </a:p>
          <a:p>
            <a:pPr algn="l" rtl="0" fontAlgn="base">
              <a:buFont typeface="+mj-lt"/>
              <a:buAutoNum type="arabicPeriod"/>
            </a:pPr>
            <a:r>
              <a:rPr lang="en-US" sz="2400" b="0" i="0" u="none" strike="noStrike" dirty="0">
                <a:solidFill>
                  <a:srgbClr val="000000"/>
                </a:solidFill>
                <a:effectLst/>
                <a:latin typeface="Arial" panose="020B0604020202020204" pitchFamily="34" charset="0"/>
              </a:rPr>
              <a:t>Learn about the OOI program and how to effectively incorporate OOI datasets into your classes.</a:t>
            </a:r>
          </a:p>
          <a:p>
            <a:pPr algn="l" rtl="0" fontAlgn="base">
              <a:buFont typeface="+mj-lt"/>
              <a:buAutoNum type="arabicPeriod"/>
            </a:pPr>
            <a:r>
              <a:rPr lang="en-US" sz="2400" b="0" i="0" u="none" strike="noStrike" dirty="0">
                <a:solidFill>
                  <a:srgbClr val="000000"/>
                </a:solidFill>
                <a:effectLst/>
                <a:latin typeface="Arial" panose="020B0604020202020204" pitchFamily="34" charset="0"/>
              </a:rPr>
              <a:t>Learn how to support data literacy skills development by using the learning cycle to structure your lessons.</a:t>
            </a:r>
          </a:p>
          <a:p>
            <a:pPr algn="l" rtl="0" fontAlgn="base">
              <a:buFont typeface="+mj-lt"/>
              <a:buAutoNum type="arabicPeriod"/>
            </a:pPr>
            <a:r>
              <a:rPr lang="en-US" sz="2400" b="0" i="0" u="none" strike="noStrike" dirty="0">
                <a:solidFill>
                  <a:srgbClr val="000000"/>
                </a:solidFill>
                <a:effectLst/>
                <a:latin typeface="Arial" panose="020B0604020202020204" pitchFamily="34" charset="0"/>
              </a:rPr>
              <a:t>Review and pilot test a new collection of data-focused lab activities.</a:t>
            </a:r>
          </a:p>
          <a:p>
            <a:pPr algn="l" rtl="0" fontAlgn="base">
              <a:buFont typeface="+mj-lt"/>
              <a:buAutoNum type="arabicPeriod"/>
            </a:pPr>
            <a:r>
              <a:rPr lang="en-US" sz="2400" b="0" i="0" u="none" strike="noStrike" dirty="0">
                <a:solidFill>
                  <a:srgbClr val="000000"/>
                </a:solidFill>
                <a:effectLst/>
                <a:latin typeface="Arial" panose="020B0604020202020204" pitchFamily="34" charset="0"/>
              </a:rPr>
              <a:t>Share your favorite hands-on activities and develop a compilation to support OOI Data Labs activities.</a:t>
            </a:r>
          </a:p>
          <a:p>
            <a:pPr algn="l" rtl="0" fontAlgn="base">
              <a:buFont typeface="+mj-lt"/>
              <a:buAutoNum type="arabicPeriod"/>
            </a:pPr>
            <a:r>
              <a:rPr lang="en-US" sz="2400" b="0" i="0" u="none" strike="noStrike" dirty="0">
                <a:solidFill>
                  <a:srgbClr val="000000"/>
                </a:solidFill>
                <a:effectLst/>
                <a:latin typeface="Arial" panose="020B0604020202020204" pitchFamily="34" charset="0"/>
              </a:rPr>
              <a:t>Network with other professors interested in using oceanographic data in undergraduate education.</a:t>
            </a:r>
          </a:p>
          <a:p>
            <a:pPr marL="0" indent="0" algn="l" rtl="0">
              <a:spcBef>
                <a:spcPts val="1200"/>
              </a:spcBef>
              <a:spcAft>
                <a:spcPts val="400"/>
              </a:spcAft>
              <a:buNone/>
            </a:pPr>
            <a:endParaRPr lang="en-US" b="1" i="0" u="none" strike="noStrike" dirty="0">
              <a:solidFill>
                <a:srgbClr val="000000"/>
              </a:solidFill>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0CA7-2D0A-5600-68E8-53C328736081}"/>
              </a:ext>
            </a:extLst>
          </p:cNvPr>
          <p:cNvSpPr>
            <a:spLocks noGrp="1"/>
          </p:cNvSpPr>
          <p:nvPr>
            <p:ph type="title"/>
          </p:nvPr>
        </p:nvSpPr>
        <p:spPr/>
        <p:txBody>
          <a:bodyPr>
            <a:normAutofit fontScale="90000"/>
          </a:bodyPr>
          <a:lstStyle/>
          <a:p>
            <a:r>
              <a:rPr lang="en-US" sz="4400" b="1" i="0" u="none" strike="noStrike" dirty="0">
                <a:solidFill>
                  <a:srgbClr val="0B5394"/>
                </a:solidFill>
                <a:effectLst/>
                <a:latin typeface="Calibri" panose="020F0502020204030204" pitchFamily="34" charset="0"/>
              </a:rPr>
              <a:t>Sunday, May 18 – Day 0: Welcome</a:t>
            </a:r>
            <a:br>
              <a:rPr lang="en-US" b="1" i="0" u="none" strike="noStrike" dirty="0">
                <a:solidFill>
                  <a:srgbClr val="000000"/>
                </a:solidFill>
                <a:effectLst/>
              </a:rPr>
            </a:br>
            <a:endParaRPr lang="en-US" dirty="0"/>
          </a:p>
        </p:txBody>
      </p:sp>
      <p:sp>
        <p:nvSpPr>
          <p:cNvPr id="3" name="Content Placeholder 2">
            <a:extLst>
              <a:ext uri="{FF2B5EF4-FFF2-40B4-BE49-F238E27FC236}">
                <a16:creationId xmlns:a16="http://schemas.microsoft.com/office/drawing/2014/main" id="{0AD3CC7A-E291-E614-6150-604BF4A98066}"/>
              </a:ext>
            </a:extLst>
          </p:cNvPr>
          <p:cNvSpPr>
            <a:spLocks noGrp="1"/>
          </p:cNvSpPr>
          <p:nvPr>
            <p:ph idx="1"/>
          </p:nvPr>
        </p:nvSpPr>
        <p:spPr>
          <a:xfrm>
            <a:off x="765048" y="1154394"/>
            <a:ext cx="11353800" cy="4953798"/>
          </a:xfrm>
        </p:spPr>
        <p:txBody>
          <a:bodyPr>
            <a:normAutofit fontScale="70000" lnSpcReduction="20000"/>
          </a:bodyPr>
          <a:lstStyle/>
          <a:p>
            <a:pPr algn="just" rtl="0">
              <a:buNone/>
            </a:pPr>
            <a:br>
              <a:rPr lang="en-US" sz="3200" b="1" i="0" u="none" strike="noStrike" dirty="0">
                <a:solidFill>
                  <a:srgbClr val="0B5394"/>
                </a:solidFill>
                <a:effectLst/>
                <a:latin typeface="Calibri" panose="020F0502020204030204" pitchFamily="34" charset="0"/>
              </a:rPr>
            </a:br>
            <a:r>
              <a:rPr lang="en-US" sz="3200" b="0" i="0" u="none" strike="noStrike" dirty="0">
                <a:solidFill>
                  <a:srgbClr val="000000"/>
                </a:solidFill>
                <a:effectLst/>
                <a:latin typeface="Calibri" panose="020F0502020204030204" pitchFamily="34" charset="0"/>
              </a:rPr>
              <a:t>3:00 pm 	</a:t>
            </a:r>
            <a:r>
              <a:rPr lang="en-US" sz="3200" b="0" i="1" u="none" strike="noStrike" dirty="0">
                <a:solidFill>
                  <a:srgbClr val="000000"/>
                </a:solidFill>
                <a:effectLst/>
                <a:latin typeface="Calibri" panose="020F0502020204030204" pitchFamily="34" charset="0"/>
              </a:rPr>
              <a:t>Check In at The Grand Hotel of Cape May</a:t>
            </a:r>
            <a:endParaRPr lang="en-US" sz="3200" b="0" i="0" u="none" strike="noStrike" dirty="0">
              <a:solidFill>
                <a:srgbClr val="000000"/>
              </a:solidFill>
              <a:effectLst/>
            </a:endParaRPr>
          </a:p>
          <a:p>
            <a:pPr algn="just" rtl="0">
              <a:buNone/>
            </a:pPr>
            <a:br>
              <a:rPr lang="en-US" sz="3200" dirty="0"/>
            </a:br>
            <a:r>
              <a:rPr lang="en-US" sz="3200" b="0" i="0" u="none" strike="noStrike" dirty="0">
                <a:solidFill>
                  <a:srgbClr val="000000"/>
                </a:solidFill>
                <a:effectLst/>
                <a:latin typeface="Calibri" panose="020F0502020204030204" pitchFamily="34" charset="0"/>
              </a:rPr>
              <a:t>4:00 pm 	</a:t>
            </a:r>
            <a:r>
              <a:rPr lang="en-US" sz="3200" b="1" i="0" u="none" strike="noStrike" dirty="0">
                <a:solidFill>
                  <a:srgbClr val="000000"/>
                </a:solidFill>
                <a:effectLst/>
                <a:latin typeface="Calibri" panose="020F0502020204030204" pitchFamily="34" charset="0"/>
              </a:rPr>
              <a:t>Welcome and Introduction</a:t>
            </a:r>
            <a:endParaRPr lang="en-US" sz="3200" b="0" i="0" u="none" strike="noStrike" dirty="0">
              <a:solidFill>
                <a:srgbClr val="000000"/>
              </a:solidFill>
              <a:effectLst/>
            </a:endParaRPr>
          </a:p>
          <a:p>
            <a:pPr algn="just" rtl="0">
              <a:buNone/>
            </a:pPr>
            <a:br>
              <a:rPr lang="en-US" sz="3200" dirty="0"/>
            </a:br>
            <a:r>
              <a:rPr lang="en-US" sz="3200" b="0" i="0" u="none" strike="noStrike" dirty="0">
                <a:solidFill>
                  <a:srgbClr val="000000"/>
                </a:solidFill>
                <a:effectLst/>
                <a:latin typeface="Calibri" panose="020F0502020204030204" pitchFamily="34" charset="0"/>
              </a:rPr>
              <a:t>4:45 pm 	</a:t>
            </a:r>
            <a:r>
              <a:rPr lang="en-US" sz="3200" b="1" i="0" u="none" strike="noStrike" dirty="0">
                <a:solidFill>
                  <a:srgbClr val="000000"/>
                </a:solidFill>
                <a:effectLst/>
                <a:latin typeface="Calibri" panose="020F0502020204030204" pitchFamily="34" charset="0"/>
              </a:rPr>
              <a:t>Introduction to the Learning Cycle</a:t>
            </a:r>
            <a:endParaRPr lang="en-US" sz="3200" b="0" i="0" u="none" strike="noStrike" dirty="0">
              <a:solidFill>
                <a:srgbClr val="000000"/>
              </a:solidFill>
              <a:effectLst/>
            </a:endParaRPr>
          </a:p>
          <a:p>
            <a:pPr marL="1371600" algn="just" rtl="0">
              <a:buNone/>
            </a:pPr>
            <a:r>
              <a:rPr lang="en-US" sz="3200" b="0" i="0" u="none" strike="noStrike" dirty="0">
                <a:solidFill>
                  <a:srgbClr val="000000"/>
                </a:solidFill>
                <a:effectLst/>
                <a:latin typeface="Calibri" panose="020F0502020204030204" pitchFamily="34" charset="0"/>
              </a:rPr>
              <a:t>		Learn about various Learning Cycle frameworks and how it can be used to 		plan lessons and develop students’ skills.</a:t>
            </a:r>
            <a:endParaRPr lang="en-US" sz="3200" b="0" i="0" u="none" strike="noStrike" dirty="0">
              <a:solidFill>
                <a:srgbClr val="000000"/>
              </a:solidFill>
              <a:effectLst/>
            </a:endParaRPr>
          </a:p>
          <a:p>
            <a:pPr marL="457200" indent="457200" algn="just" rtl="0">
              <a:buNone/>
            </a:pPr>
            <a:br>
              <a:rPr lang="en-US" sz="3200" dirty="0"/>
            </a:br>
            <a:r>
              <a:rPr lang="en-US" sz="3200" dirty="0"/>
              <a:t>		</a:t>
            </a:r>
            <a:r>
              <a:rPr lang="en-US" sz="3200" b="1" i="0" u="none" strike="noStrike" dirty="0">
                <a:solidFill>
                  <a:srgbClr val="000000"/>
                </a:solidFill>
                <a:effectLst/>
                <a:latin typeface="Calibri" panose="020F0502020204030204" pitchFamily="34" charset="0"/>
              </a:rPr>
              <a:t>Quick Reflection</a:t>
            </a:r>
            <a:endParaRPr lang="en-US" sz="3200" b="0" i="0" u="none" strike="noStrike" dirty="0">
              <a:solidFill>
                <a:srgbClr val="000000"/>
              </a:solidFill>
              <a:effectLst/>
            </a:endParaRPr>
          </a:p>
          <a:p>
            <a:pPr algn="just" rtl="0">
              <a:buNone/>
            </a:pPr>
            <a:r>
              <a:rPr lang="en-US" sz="3200" dirty="0"/>
              <a:t>	</a:t>
            </a:r>
            <a:br>
              <a:rPr lang="en-US" sz="3200" dirty="0"/>
            </a:br>
            <a:r>
              <a:rPr lang="en-US" sz="3200" b="0" i="0" u="none" strike="noStrike" dirty="0">
                <a:solidFill>
                  <a:srgbClr val="000000"/>
                </a:solidFill>
                <a:effectLst/>
                <a:latin typeface="Calibri" panose="020F0502020204030204" pitchFamily="34" charset="0"/>
              </a:rPr>
              <a:t>6:30 pm 	</a:t>
            </a:r>
            <a:r>
              <a:rPr lang="en-US" sz="3200" b="0" i="1" u="none" strike="noStrike" dirty="0">
                <a:solidFill>
                  <a:srgbClr val="000000"/>
                </a:solidFill>
                <a:effectLst/>
                <a:latin typeface="Calibri" panose="020F0502020204030204" pitchFamily="34" charset="0"/>
              </a:rPr>
              <a:t>Welcome Group Dinner at the Hotel</a:t>
            </a:r>
            <a:endParaRPr lang="en-US" sz="3200" b="0" i="0" u="none" strike="noStrike" dirty="0">
              <a:solidFill>
                <a:srgbClr val="000000"/>
              </a:solidFill>
              <a:effectLst/>
            </a:endParaRPr>
          </a:p>
          <a:p>
            <a:pPr algn="just" rtl="0">
              <a:buNone/>
            </a:pPr>
            <a:br>
              <a:rPr lang="en-US" sz="3200" dirty="0"/>
            </a:br>
            <a:r>
              <a:rPr lang="en-US" sz="3200" b="0" i="0" u="none" strike="noStrike" dirty="0">
                <a:solidFill>
                  <a:srgbClr val="000000"/>
                </a:solidFill>
                <a:effectLst/>
                <a:latin typeface="Calibri" panose="020F0502020204030204" pitchFamily="34" charset="0"/>
              </a:rPr>
              <a:t>8:00 pm 	</a:t>
            </a:r>
            <a:r>
              <a:rPr lang="en-US" sz="3200" b="0" i="1" u="none" strike="noStrike" dirty="0">
                <a:solidFill>
                  <a:srgbClr val="000000"/>
                </a:solidFill>
                <a:effectLst/>
                <a:latin typeface="Calibri" panose="020F0502020204030204" pitchFamily="34" charset="0"/>
              </a:rPr>
              <a:t>Conclude for the Evening</a:t>
            </a:r>
            <a:endParaRPr lang="en-US" sz="3200" b="0" i="0" u="none" strike="noStrike" dirty="0">
              <a:solidFill>
                <a:srgbClr val="000000"/>
              </a:solidFill>
              <a:effectLst/>
            </a:endParaRPr>
          </a:p>
          <a:p>
            <a:pPr>
              <a:buNone/>
            </a:pPr>
            <a:br>
              <a:rPr lang="en-US" sz="3200" dirty="0"/>
            </a:br>
            <a:br>
              <a:rPr lang="en-US" dirty="0"/>
            </a:br>
            <a:endParaRPr lang="en-US" dirty="0"/>
          </a:p>
        </p:txBody>
      </p:sp>
      <p:sp>
        <p:nvSpPr>
          <p:cNvPr id="5" name="Slide Number Placeholder 4">
            <a:extLst>
              <a:ext uri="{FF2B5EF4-FFF2-40B4-BE49-F238E27FC236}">
                <a16:creationId xmlns:a16="http://schemas.microsoft.com/office/drawing/2014/main" id="{AAB69C2B-FB7F-A63A-D1CE-7C21C5CFC727}"/>
              </a:ext>
            </a:extLst>
          </p:cNvPr>
          <p:cNvSpPr>
            <a:spLocks noGrp="1"/>
          </p:cNvSpPr>
          <p:nvPr>
            <p:ph type="sldNum" sz="quarter" idx="11"/>
          </p:nvPr>
        </p:nvSpPr>
        <p:spPr/>
        <p:txBody>
          <a:bodyPr/>
          <a:lstStyle/>
          <a:p>
            <a:fld id="{5EF5D831-06B2-D543-8946-72CD43B5155C}" type="slidenum">
              <a:rPr lang="en-US" smtClean="0">
                <a:solidFill>
                  <a:prstClr val="white"/>
                </a:solidFill>
              </a:rPr>
              <a:pPr/>
              <a:t>4</a:t>
            </a:fld>
            <a:endParaRPr lang="en-US">
              <a:solidFill>
                <a:prstClr val="white"/>
              </a:solidFill>
            </a:endParaRPr>
          </a:p>
        </p:txBody>
      </p:sp>
    </p:spTree>
    <p:extLst>
      <p:ext uri="{BB962C8B-B14F-4D97-AF65-F5344CB8AC3E}">
        <p14:creationId xmlns:p14="http://schemas.microsoft.com/office/powerpoint/2010/main" val="118757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D8D2-747C-64BD-F3A0-B5ECB3C73810}"/>
              </a:ext>
            </a:extLst>
          </p:cNvPr>
          <p:cNvSpPr>
            <a:spLocks noGrp="1"/>
          </p:cNvSpPr>
          <p:nvPr>
            <p:ph type="title"/>
          </p:nvPr>
        </p:nvSpPr>
        <p:spPr/>
        <p:txBody>
          <a:bodyPr>
            <a:normAutofit fontScale="90000"/>
          </a:bodyPr>
          <a:lstStyle/>
          <a:p>
            <a:r>
              <a:rPr lang="en-US" dirty="0">
                <a:solidFill>
                  <a:schemeClr val="tx2"/>
                </a:solidFill>
              </a:rPr>
              <a:t>Monday, May 19 - Day 1: Data Skills Development</a:t>
            </a:r>
          </a:p>
        </p:txBody>
      </p:sp>
      <p:sp>
        <p:nvSpPr>
          <p:cNvPr id="3" name="Content Placeholder 2">
            <a:extLst>
              <a:ext uri="{FF2B5EF4-FFF2-40B4-BE49-F238E27FC236}">
                <a16:creationId xmlns:a16="http://schemas.microsoft.com/office/drawing/2014/main" id="{1658FE11-0FAE-9286-B009-0C75771C229E}"/>
              </a:ext>
            </a:extLst>
          </p:cNvPr>
          <p:cNvSpPr>
            <a:spLocks noGrp="1"/>
          </p:cNvSpPr>
          <p:nvPr>
            <p:ph idx="1"/>
          </p:nvPr>
        </p:nvSpPr>
        <p:spPr>
          <a:xfrm>
            <a:off x="838200" y="1519518"/>
            <a:ext cx="10984992" cy="4437529"/>
          </a:xfrm>
        </p:spPr>
        <p:txBody>
          <a:bodyPr>
            <a:normAutofit fontScale="25000" lnSpcReduction="20000"/>
          </a:bodyPr>
          <a:lstStyle/>
          <a:p>
            <a:pPr algn="just" rtl="0">
              <a:buNone/>
            </a:pPr>
            <a:r>
              <a:rPr lang="en-US" sz="9600" b="0" i="0" u="none" strike="noStrike" dirty="0">
                <a:solidFill>
                  <a:srgbClr val="000000"/>
                </a:solidFill>
                <a:effectLst/>
                <a:latin typeface="Calibri" panose="020F0502020204030204" pitchFamily="34" charset="0"/>
              </a:rPr>
              <a:t>7:30 am 	</a:t>
            </a:r>
            <a:r>
              <a:rPr lang="en-US" sz="9600" b="0" i="1" u="none" strike="noStrike" dirty="0">
                <a:solidFill>
                  <a:srgbClr val="000000"/>
                </a:solidFill>
                <a:effectLst/>
                <a:latin typeface="Calibri" panose="020F0502020204030204" pitchFamily="34" charset="0"/>
              </a:rPr>
              <a:t>Breakfast Available at the Hotel</a:t>
            </a:r>
            <a:endParaRPr lang="en-US" sz="9600" b="0" i="0" u="none" strike="noStrike" dirty="0">
              <a:solidFill>
                <a:srgbClr val="000000"/>
              </a:solidFill>
              <a:effectLst/>
            </a:endParaRPr>
          </a:p>
          <a:p>
            <a:pPr algn="just" rtl="0">
              <a:buNone/>
            </a:pPr>
            <a:r>
              <a:rPr lang="en-US" sz="9600" b="0" i="0" u="none" strike="noStrike" dirty="0">
                <a:solidFill>
                  <a:srgbClr val="000000"/>
                </a:solidFill>
                <a:effectLst/>
                <a:latin typeface="Calibri" panose="020F0502020204030204" pitchFamily="34" charset="0"/>
              </a:rPr>
              <a:t>8:30 am 	</a:t>
            </a:r>
            <a:r>
              <a:rPr lang="en-US" sz="9600" b="1" i="0" u="none" strike="noStrike" dirty="0">
                <a:solidFill>
                  <a:srgbClr val="000000"/>
                </a:solidFill>
                <a:effectLst/>
                <a:latin typeface="Calibri" panose="020F0502020204030204" pitchFamily="34" charset="0"/>
              </a:rPr>
              <a:t>Welcome and Announcements. </a:t>
            </a:r>
            <a:r>
              <a:rPr lang="en-US" sz="9600" b="0" i="0" u="none" strike="noStrike" dirty="0">
                <a:solidFill>
                  <a:srgbClr val="000000"/>
                </a:solidFill>
                <a:effectLst/>
                <a:latin typeface="Calibri" panose="020F0502020204030204" pitchFamily="34" charset="0"/>
              </a:rPr>
              <a:t>Review schedule and goals for the day.</a:t>
            </a:r>
            <a:endParaRPr lang="en-US" sz="9600" b="0" i="0" u="none" strike="noStrike" dirty="0">
              <a:solidFill>
                <a:srgbClr val="000000"/>
              </a:solidFill>
              <a:effectLst/>
            </a:endParaRPr>
          </a:p>
          <a:p>
            <a:pPr algn="just" rtl="0">
              <a:buNone/>
            </a:pPr>
            <a:r>
              <a:rPr lang="en-US" sz="9600" b="0" i="0" u="none" strike="noStrike" dirty="0">
                <a:solidFill>
                  <a:srgbClr val="000000"/>
                </a:solidFill>
                <a:effectLst/>
                <a:latin typeface="Calibri" panose="020F0502020204030204" pitchFamily="34" charset="0"/>
              </a:rPr>
              <a:t>8:45 am 	</a:t>
            </a:r>
            <a:r>
              <a:rPr lang="en-US" sz="9600" b="1" i="0" u="none" strike="noStrike" dirty="0">
                <a:solidFill>
                  <a:srgbClr val="000000"/>
                </a:solidFill>
                <a:effectLst/>
                <a:latin typeface="Calibri" panose="020F0502020204030204" pitchFamily="34" charset="0"/>
              </a:rPr>
              <a:t>Teaching with Data</a:t>
            </a:r>
            <a:endParaRPr lang="en-US" sz="9600" b="0" i="0" u="none" strike="noStrike" dirty="0">
              <a:solidFill>
                <a:srgbClr val="000000"/>
              </a:solidFill>
              <a:effectLst/>
            </a:endParaRPr>
          </a:p>
          <a:p>
            <a:pPr marL="1371600" algn="just" rtl="0">
              <a:buNone/>
            </a:pPr>
            <a:r>
              <a:rPr lang="en-US" sz="9600" b="0" i="0" u="none" strike="noStrike" dirty="0">
                <a:solidFill>
                  <a:srgbClr val="000000"/>
                </a:solidFill>
                <a:effectLst/>
                <a:latin typeface="Calibri" panose="020F0502020204030204" pitchFamily="34" charset="0"/>
              </a:rPr>
              <a:t>		Highlight and discuss the challenges of teaching with authentic data. 	Introduce how OOS and the OOI can help.</a:t>
            </a:r>
            <a:endParaRPr lang="en-US" sz="9600" b="0" i="0" u="none" strike="noStrike" dirty="0">
              <a:solidFill>
                <a:srgbClr val="000000"/>
              </a:solidFill>
              <a:effectLst/>
            </a:endParaRPr>
          </a:p>
          <a:p>
            <a:pPr algn="just" rtl="0">
              <a:buNone/>
            </a:pPr>
            <a:r>
              <a:rPr lang="en-US" sz="9600" b="0" i="0" u="none" strike="noStrike" dirty="0">
                <a:solidFill>
                  <a:srgbClr val="000000"/>
                </a:solidFill>
                <a:effectLst/>
                <a:latin typeface="Calibri" panose="020F0502020204030204" pitchFamily="34" charset="0"/>
              </a:rPr>
              <a:t>10:00 am 	</a:t>
            </a:r>
            <a:r>
              <a:rPr lang="en-US" sz="9600" b="1" i="0" u="none" strike="noStrike" dirty="0">
                <a:solidFill>
                  <a:srgbClr val="000000"/>
                </a:solidFill>
                <a:effectLst/>
                <a:latin typeface="Calibri" panose="020F0502020204030204" pitchFamily="34" charset="0"/>
              </a:rPr>
              <a:t>Teaching with Observatory Data</a:t>
            </a:r>
            <a:endParaRPr lang="en-US" sz="9600" b="0" i="0" u="none" strike="noStrike" dirty="0">
              <a:solidFill>
                <a:srgbClr val="000000"/>
              </a:solidFill>
              <a:effectLst/>
            </a:endParaRPr>
          </a:p>
          <a:p>
            <a:pPr marL="1371600" algn="just" rtl="0">
              <a:buNone/>
            </a:pPr>
            <a:r>
              <a:rPr lang="en-US" sz="9600" b="0" i="0" u="none" strike="noStrike" dirty="0">
                <a:solidFill>
                  <a:srgbClr val="000000"/>
                </a:solidFill>
                <a:effectLst/>
                <a:latin typeface="Calibri" panose="020F0502020204030204" pitchFamily="34" charset="0"/>
              </a:rPr>
              <a:t>		Discuss challenges in working with ocean datasets, and brainstorm 	strategies for proactively addressing student resistance to quantitative 	tasks.</a:t>
            </a:r>
            <a:endParaRPr lang="en-US" sz="9600" b="0" i="0" u="none" strike="noStrike" dirty="0">
              <a:solidFill>
                <a:srgbClr val="000000"/>
              </a:solidFill>
              <a:effectLst/>
            </a:endParaRPr>
          </a:p>
          <a:p>
            <a:pPr algn="just" rtl="0">
              <a:buNone/>
            </a:pPr>
            <a:r>
              <a:rPr lang="en-US" sz="9600" b="0" i="0" u="none" strike="noStrike" dirty="0">
                <a:solidFill>
                  <a:srgbClr val="000000"/>
                </a:solidFill>
                <a:effectLst/>
                <a:latin typeface="Calibri" panose="020F0502020204030204" pitchFamily="34" charset="0"/>
              </a:rPr>
              <a:t>10:30 am 	</a:t>
            </a:r>
            <a:r>
              <a:rPr lang="en-US" sz="9600" b="0" i="1" u="none" strike="noStrike" dirty="0">
                <a:solidFill>
                  <a:srgbClr val="000000"/>
                </a:solidFill>
                <a:effectLst/>
                <a:latin typeface="Calibri" panose="020F0502020204030204" pitchFamily="34" charset="0"/>
              </a:rPr>
              <a:t>Coffee Break</a:t>
            </a:r>
            <a:endParaRPr lang="en-US" sz="9600" b="0" i="0" u="none" strike="noStrike" dirty="0">
              <a:solidFill>
                <a:srgbClr val="000000"/>
              </a:solidFill>
              <a:effectLst/>
            </a:endParaRPr>
          </a:p>
        </p:txBody>
      </p:sp>
      <p:sp>
        <p:nvSpPr>
          <p:cNvPr id="5" name="Slide Number Placeholder 4">
            <a:extLst>
              <a:ext uri="{FF2B5EF4-FFF2-40B4-BE49-F238E27FC236}">
                <a16:creationId xmlns:a16="http://schemas.microsoft.com/office/drawing/2014/main" id="{4882D48F-D0D7-F7A9-619D-2FB09B32CBEC}"/>
              </a:ext>
            </a:extLst>
          </p:cNvPr>
          <p:cNvSpPr>
            <a:spLocks noGrp="1"/>
          </p:cNvSpPr>
          <p:nvPr>
            <p:ph type="sldNum" sz="quarter" idx="11"/>
          </p:nvPr>
        </p:nvSpPr>
        <p:spPr/>
        <p:txBody>
          <a:bodyPr/>
          <a:lstStyle/>
          <a:p>
            <a:fld id="{5EF5D831-06B2-D543-8946-72CD43B5155C}" type="slidenum">
              <a:rPr lang="en-US" smtClean="0">
                <a:solidFill>
                  <a:prstClr val="white"/>
                </a:solidFill>
              </a:rPr>
              <a:pPr/>
              <a:t>5</a:t>
            </a:fld>
            <a:endParaRPr lang="en-US">
              <a:solidFill>
                <a:prstClr val="white"/>
              </a:solidFill>
            </a:endParaRPr>
          </a:p>
        </p:txBody>
      </p:sp>
    </p:spTree>
    <p:extLst>
      <p:ext uri="{BB962C8B-B14F-4D97-AF65-F5344CB8AC3E}">
        <p14:creationId xmlns:p14="http://schemas.microsoft.com/office/powerpoint/2010/main" val="188117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44C05-BDA1-EC77-B893-7DCD80045772}"/>
              </a:ext>
            </a:extLst>
          </p:cNvPr>
          <p:cNvSpPr>
            <a:spLocks noGrp="1"/>
          </p:cNvSpPr>
          <p:nvPr>
            <p:ph idx="1"/>
          </p:nvPr>
        </p:nvSpPr>
        <p:spPr>
          <a:xfrm>
            <a:off x="207264" y="266790"/>
            <a:ext cx="11353800" cy="4437529"/>
          </a:xfrm>
        </p:spPr>
        <p:txBody>
          <a:bodyPr>
            <a:normAutofit fontScale="25000" lnSpcReduction="20000"/>
          </a:bodyPr>
          <a:lstStyle/>
          <a:p>
            <a:pPr algn="just" rtl="0">
              <a:buNone/>
            </a:pPr>
            <a:r>
              <a:rPr lang="en-US" sz="8000" b="0" i="0" u="none" strike="noStrike" dirty="0">
                <a:solidFill>
                  <a:srgbClr val="000000"/>
                </a:solidFill>
                <a:effectLst/>
                <a:latin typeface="Calibri" panose="020F0502020204030204" pitchFamily="34" charset="0"/>
              </a:rPr>
              <a:t>10:45 am 	</a:t>
            </a:r>
            <a:r>
              <a:rPr lang="en-US" sz="8000" b="1" i="0" u="none" strike="noStrike" dirty="0">
                <a:solidFill>
                  <a:srgbClr val="000000"/>
                </a:solidFill>
                <a:effectLst/>
                <a:latin typeface="Calibri" panose="020F0502020204030204" pitchFamily="34" charset="0"/>
              </a:rPr>
              <a:t>The OOI Today</a:t>
            </a:r>
            <a:r>
              <a:rPr lang="en-US" sz="8000" dirty="0">
                <a:solidFill>
                  <a:srgbClr val="000000"/>
                </a:solidFill>
              </a:rPr>
              <a:t> - </a:t>
            </a:r>
            <a:r>
              <a:rPr lang="en-US" sz="8000" b="0" i="0" u="none" strike="noStrike" dirty="0">
                <a:solidFill>
                  <a:srgbClr val="000000"/>
                </a:solidFill>
                <a:effectLst/>
                <a:latin typeface="Calibri" panose="020F0502020204030204" pitchFamily="34" charset="0"/>
              </a:rPr>
              <a:t>An introduction to the history, composition and goals of the OOI and the 		science it supports.</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12:15 pm 	</a:t>
            </a:r>
            <a:r>
              <a:rPr lang="en-US" sz="8000" b="0" i="1" u="none" strike="noStrike" dirty="0">
                <a:solidFill>
                  <a:srgbClr val="000000"/>
                </a:solidFill>
                <a:effectLst/>
                <a:latin typeface="Calibri" panose="020F0502020204030204" pitchFamily="34" charset="0"/>
              </a:rPr>
              <a:t>Lunch</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1:00 pm 		</a:t>
            </a:r>
            <a:r>
              <a:rPr lang="en-US" sz="8000" b="1" i="0" u="none" strike="noStrike" dirty="0">
                <a:solidFill>
                  <a:srgbClr val="000000"/>
                </a:solidFill>
                <a:effectLst/>
                <a:latin typeface="Calibri" panose="020F0502020204030204" pitchFamily="34" charset="0"/>
              </a:rPr>
              <a:t>The OOI Data Explorer - </a:t>
            </a:r>
            <a:r>
              <a:rPr lang="en-US" sz="8000" b="0" i="0" u="none" strike="noStrike" dirty="0">
                <a:solidFill>
                  <a:srgbClr val="000000"/>
                </a:solidFill>
                <a:effectLst/>
                <a:latin typeface="Calibri" panose="020F0502020204030204" pitchFamily="34" charset="0"/>
              </a:rPr>
              <a:t>Explore the data provided by the OOI Data Explorer, including the 		data platforms, instrumentation, and data delivery methods.</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2:30 pm 		</a:t>
            </a:r>
            <a:r>
              <a:rPr lang="en-US" sz="8000" b="1" i="0" u="none" strike="noStrike" dirty="0">
                <a:solidFill>
                  <a:srgbClr val="000000"/>
                </a:solidFill>
                <a:effectLst/>
                <a:latin typeface="Calibri" panose="020F0502020204030204" pitchFamily="34" charset="0"/>
              </a:rPr>
              <a:t>Data Explorer Exploration and Activity Development</a:t>
            </a:r>
            <a:r>
              <a:rPr lang="en-US" sz="8000" dirty="0">
                <a:solidFill>
                  <a:srgbClr val="000000"/>
                </a:solidFill>
              </a:rPr>
              <a:t> - </a:t>
            </a:r>
            <a:r>
              <a:rPr lang="en-US" sz="8000" b="0" i="0" u="none" strike="noStrike" dirty="0">
                <a:solidFill>
                  <a:srgbClr val="000000"/>
                </a:solidFill>
                <a:effectLst/>
                <a:latin typeface="Calibri" panose="020F0502020204030204" pitchFamily="34" charset="0"/>
              </a:rPr>
              <a:t>Explore the Data Explorer and 			design their own Data Exploration-like activity to engage their students in a scientific 			concept and data skills using the Learning Cycle.</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3:00 pm 		</a:t>
            </a:r>
            <a:r>
              <a:rPr lang="en-US" sz="8000" b="0" i="1" u="none" strike="noStrike" dirty="0">
                <a:solidFill>
                  <a:srgbClr val="000000"/>
                </a:solidFill>
                <a:effectLst/>
                <a:latin typeface="Calibri" panose="020F0502020204030204" pitchFamily="34" charset="0"/>
              </a:rPr>
              <a:t>Break</a:t>
            </a:r>
            <a:endParaRPr lang="en-US" sz="8000" b="0" i="0" u="none" strike="noStrike" dirty="0">
              <a:solidFill>
                <a:srgbClr val="000000"/>
              </a:solidFill>
              <a:effectLst/>
            </a:endParaRPr>
          </a:p>
          <a:p>
            <a:pPr algn="just" rtl="0">
              <a:buNone/>
            </a:pPr>
            <a:endParaRPr lang="en-US" sz="8000" dirty="0">
              <a:solidFill>
                <a:srgbClr val="000000"/>
              </a:solidFill>
              <a:latin typeface="Calibri" panose="020F0502020204030204" pitchFamily="34" charset="0"/>
            </a:endParaRPr>
          </a:p>
          <a:p>
            <a:pPr algn="just" rtl="0">
              <a:buNone/>
            </a:pPr>
            <a:r>
              <a:rPr lang="en-US" sz="8000" b="0" i="0" u="none" strike="noStrike" dirty="0">
                <a:solidFill>
                  <a:srgbClr val="000000"/>
                </a:solidFill>
                <a:effectLst/>
                <a:latin typeface="Calibri" panose="020F0502020204030204" pitchFamily="34" charset="0"/>
              </a:rPr>
              <a:t>3:15 pm 		</a:t>
            </a:r>
            <a:r>
              <a:rPr lang="en-US" sz="8000" b="1" i="0" u="none" strike="noStrike" dirty="0">
                <a:solidFill>
                  <a:srgbClr val="000000"/>
                </a:solidFill>
                <a:effectLst/>
                <a:latin typeface="Calibri" panose="020F0502020204030204" pitchFamily="34" charset="0"/>
              </a:rPr>
              <a:t>Data Explorer Exploration and Activity Development</a:t>
            </a:r>
            <a:r>
              <a:rPr lang="en-US" sz="8000" b="0" i="0" u="none" strike="noStrike" dirty="0">
                <a:solidFill>
                  <a:srgbClr val="000000"/>
                </a:solidFill>
                <a:effectLst/>
                <a:latin typeface="Calibri" panose="020F0502020204030204" pitchFamily="34" charset="0"/>
              </a:rPr>
              <a:t> (continued)</a:t>
            </a:r>
            <a:endParaRPr lang="en-US" sz="8000" b="0" i="0" u="none" strike="noStrike" dirty="0">
              <a:solidFill>
                <a:srgbClr val="000000"/>
              </a:solidFill>
              <a:effectLst/>
            </a:endParaRPr>
          </a:p>
          <a:p>
            <a:pPr marL="457200" indent="457200" algn="just" rtl="0">
              <a:buNone/>
            </a:pPr>
            <a:r>
              <a:rPr lang="en-US" sz="8000" b="1" i="0" u="none" strike="noStrike" dirty="0">
                <a:solidFill>
                  <a:srgbClr val="000000"/>
                </a:solidFill>
                <a:effectLst/>
                <a:latin typeface="Calibri" panose="020F0502020204030204" pitchFamily="34" charset="0"/>
              </a:rPr>
              <a:t>	Introduction to Implementation Planning</a:t>
            </a:r>
            <a:endParaRPr lang="en-US" sz="8000" b="0" i="0" u="none" strike="noStrike" dirty="0">
              <a:solidFill>
                <a:srgbClr val="000000"/>
              </a:solidFill>
              <a:effectLst/>
            </a:endParaRPr>
          </a:p>
          <a:p>
            <a:pPr marL="1371600" algn="just" rtl="0">
              <a:buNone/>
            </a:pPr>
            <a:r>
              <a:rPr lang="en-US" sz="8000" b="0" i="0" u="none" strike="noStrike" dirty="0">
                <a:solidFill>
                  <a:srgbClr val="000000"/>
                </a:solidFill>
                <a:effectLst/>
                <a:latin typeface="Calibri" panose="020F0502020204030204" pitchFamily="34" charset="0"/>
              </a:rPr>
              <a:t>		Review the implementation worksheet to guide planning.</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4:15 pm 		</a:t>
            </a:r>
            <a:r>
              <a:rPr lang="en-US" sz="8000" b="1" i="0" u="none" strike="noStrike" dirty="0">
                <a:solidFill>
                  <a:srgbClr val="000000"/>
                </a:solidFill>
                <a:effectLst/>
                <a:latin typeface="Calibri" panose="020F0502020204030204" pitchFamily="34" charset="0"/>
              </a:rPr>
              <a:t>Data Exploration Activity Brainstorm Share Out</a:t>
            </a:r>
            <a:r>
              <a:rPr lang="en-US" sz="8000" b="0" i="0" u="none" strike="noStrike" dirty="0">
                <a:solidFill>
                  <a:srgbClr val="000000"/>
                </a:solidFill>
                <a:effectLst/>
                <a:latin typeface="Calibri" panose="020F0502020204030204" pitchFamily="34" charset="0"/>
              </a:rPr>
              <a:t> </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4:45 pm 		</a:t>
            </a:r>
            <a:r>
              <a:rPr lang="en-US" sz="8000" b="1" i="0" u="none" strike="noStrike" dirty="0">
                <a:solidFill>
                  <a:srgbClr val="000000"/>
                </a:solidFill>
                <a:effectLst/>
                <a:latin typeface="Calibri" panose="020F0502020204030204" pitchFamily="34" charset="0"/>
              </a:rPr>
              <a:t>Reflection and Feedback</a:t>
            </a:r>
            <a:endParaRPr lang="en-US" sz="8000" b="0" i="0" u="none" strike="noStrike" dirty="0">
              <a:solidFill>
                <a:srgbClr val="000000"/>
              </a:solidFill>
              <a:effectLst/>
            </a:endParaRPr>
          </a:p>
          <a:p>
            <a:pPr algn="just" rtl="0">
              <a:buNone/>
            </a:pPr>
            <a:r>
              <a:rPr lang="en-US" sz="8000" b="0" i="0" u="none" strike="noStrike" dirty="0">
                <a:solidFill>
                  <a:srgbClr val="000000"/>
                </a:solidFill>
                <a:effectLst/>
                <a:latin typeface="Calibri" panose="020F0502020204030204" pitchFamily="34" charset="0"/>
              </a:rPr>
              <a:t>5:00 pm 		</a:t>
            </a:r>
            <a:r>
              <a:rPr lang="en-US" sz="8000" b="0" i="1" u="none" strike="noStrike" dirty="0">
                <a:solidFill>
                  <a:srgbClr val="000000"/>
                </a:solidFill>
                <a:effectLst/>
                <a:latin typeface="Calibri" panose="020F0502020204030204" pitchFamily="34" charset="0"/>
              </a:rPr>
              <a:t>Dinner on Your Own</a:t>
            </a:r>
            <a:endParaRPr lang="en-US" sz="8000" b="0" i="0" u="none" strike="noStrike" dirty="0">
              <a:solidFill>
                <a:srgbClr val="000000"/>
              </a:solidFill>
              <a:effectLst/>
            </a:endParaRPr>
          </a:p>
          <a:p>
            <a:pPr>
              <a:buNone/>
            </a:pPr>
            <a:br>
              <a:rPr lang="en-US" sz="6200" dirty="0"/>
            </a:br>
            <a:br>
              <a:rPr lang="en-US" dirty="0"/>
            </a:br>
            <a:endParaRPr lang="en-US" dirty="0"/>
          </a:p>
          <a:p>
            <a:endParaRPr lang="en-US" dirty="0"/>
          </a:p>
        </p:txBody>
      </p:sp>
      <p:sp>
        <p:nvSpPr>
          <p:cNvPr id="5" name="Slide Number Placeholder 4">
            <a:extLst>
              <a:ext uri="{FF2B5EF4-FFF2-40B4-BE49-F238E27FC236}">
                <a16:creationId xmlns:a16="http://schemas.microsoft.com/office/drawing/2014/main" id="{C0E48459-9BDF-FD4E-4963-0CC76C04DA80}"/>
              </a:ext>
            </a:extLst>
          </p:cNvPr>
          <p:cNvSpPr>
            <a:spLocks noGrp="1"/>
          </p:cNvSpPr>
          <p:nvPr>
            <p:ph type="sldNum" sz="quarter" idx="11"/>
          </p:nvPr>
        </p:nvSpPr>
        <p:spPr/>
        <p:txBody>
          <a:bodyPr/>
          <a:lstStyle/>
          <a:p>
            <a:fld id="{5EF5D831-06B2-D543-8946-72CD43B5155C}" type="slidenum">
              <a:rPr lang="en-US" smtClean="0">
                <a:solidFill>
                  <a:prstClr val="white"/>
                </a:solidFill>
              </a:rPr>
              <a:pPr/>
              <a:t>6</a:t>
            </a:fld>
            <a:endParaRPr lang="en-US">
              <a:solidFill>
                <a:prstClr val="white"/>
              </a:solidFill>
            </a:endParaRPr>
          </a:p>
        </p:txBody>
      </p:sp>
    </p:spTree>
    <p:extLst>
      <p:ext uri="{BB962C8B-B14F-4D97-AF65-F5344CB8AC3E}">
        <p14:creationId xmlns:p14="http://schemas.microsoft.com/office/powerpoint/2010/main" val="4154809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17DC-1D5E-1DEA-532D-6C3885407179}"/>
              </a:ext>
            </a:extLst>
          </p:cNvPr>
          <p:cNvSpPr>
            <a:spLocks noGrp="1"/>
          </p:cNvSpPr>
          <p:nvPr>
            <p:ph type="title"/>
          </p:nvPr>
        </p:nvSpPr>
        <p:spPr>
          <a:xfrm>
            <a:off x="100584" y="590084"/>
            <a:ext cx="12091416" cy="1060262"/>
          </a:xfrm>
        </p:spPr>
        <p:txBody>
          <a:bodyPr>
            <a:normAutofit fontScale="90000"/>
          </a:bodyPr>
          <a:lstStyle/>
          <a:p>
            <a:r>
              <a:rPr lang="en-US" sz="4000" dirty="0">
                <a:solidFill>
                  <a:schemeClr val="tx2"/>
                </a:solidFill>
              </a:rPr>
              <a:t>Tuesday, May 20 - Day 2: Application of the Learning Cycle</a:t>
            </a:r>
            <a:br>
              <a:rPr lang="en-US" b="1" i="0" u="none" strike="noStrike" dirty="0">
                <a:solidFill>
                  <a:srgbClr val="000000"/>
                </a:solidFill>
                <a:effectLst/>
              </a:rPr>
            </a:br>
            <a:endParaRPr lang="en-US" dirty="0"/>
          </a:p>
        </p:txBody>
      </p:sp>
      <p:sp>
        <p:nvSpPr>
          <p:cNvPr id="3" name="Content Placeholder 2">
            <a:extLst>
              <a:ext uri="{FF2B5EF4-FFF2-40B4-BE49-F238E27FC236}">
                <a16:creationId xmlns:a16="http://schemas.microsoft.com/office/drawing/2014/main" id="{6709CB98-43FA-2D05-F988-B9C72FF3050D}"/>
              </a:ext>
            </a:extLst>
          </p:cNvPr>
          <p:cNvSpPr>
            <a:spLocks noGrp="1"/>
          </p:cNvSpPr>
          <p:nvPr>
            <p:ph idx="1"/>
          </p:nvPr>
        </p:nvSpPr>
        <p:spPr>
          <a:xfrm>
            <a:off x="228600" y="1519518"/>
            <a:ext cx="11125200" cy="4437529"/>
          </a:xfrm>
        </p:spPr>
        <p:txBody>
          <a:bodyPr>
            <a:normAutofit fontScale="47500" lnSpcReduction="20000"/>
          </a:bodyPr>
          <a:lstStyle/>
          <a:p>
            <a:pPr algn="just" rtl="0">
              <a:buNone/>
            </a:pPr>
            <a:r>
              <a:rPr lang="en-US" sz="3800" b="0" i="0" u="none" strike="noStrike" dirty="0">
                <a:solidFill>
                  <a:srgbClr val="000000"/>
                </a:solidFill>
                <a:effectLst/>
                <a:latin typeface="Calibri" panose="020F0502020204030204" pitchFamily="34" charset="0"/>
              </a:rPr>
              <a:t>7:30 am 	</a:t>
            </a:r>
            <a:r>
              <a:rPr lang="en-US" sz="3800" b="0" i="1" u="none" strike="noStrike" dirty="0">
                <a:solidFill>
                  <a:srgbClr val="000000"/>
                </a:solidFill>
                <a:effectLst/>
                <a:latin typeface="Calibri" panose="020F0502020204030204" pitchFamily="34" charset="0"/>
              </a:rPr>
              <a:t>Breakfast Available at the Hotel</a:t>
            </a:r>
            <a:endParaRPr lang="en-US" sz="3800" b="0" i="0" u="none" strike="noStrike" dirty="0">
              <a:solidFill>
                <a:srgbClr val="000000"/>
              </a:solidFill>
              <a:effectLst/>
            </a:endParaRPr>
          </a:p>
          <a:p>
            <a:pPr algn="just" rtl="0">
              <a:buNone/>
            </a:pPr>
            <a:r>
              <a:rPr lang="en-US" sz="3800" b="0" i="0" u="none" strike="noStrike" dirty="0">
                <a:solidFill>
                  <a:srgbClr val="000000"/>
                </a:solidFill>
                <a:effectLst/>
                <a:latin typeface="Calibri" panose="020F0502020204030204" pitchFamily="34" charset="0"/>
              </a:rPr>
              <a:t>8:30 am 	</a:t>
            </a:r>
            <a:r>
              <a:rPr lang="en-US" sz="3800" b="1" i="0" u="none" strike="noStrike" dirty="0">
                <a:solidFill>
                  <a:srgbClr val="000000"/>
                </a:solidFill>
                <a:effectLst/>
                <a:latin typeface="Calibri" panose="020F0502020204030204" pitchFamily="34" charset="0"/>
              </a:rPr>
              <a:t>Welcome and Announcements</a:t>
            </a:r>
            <a:r>
              <a:rPr lang="en-US" sz="3800" dirty="0">
                <a:solidFill>
                  <a:srgbClr val="000000"/>
                </a:solidFill>
              </a:rPr>
              <a:t> - </a:t>
            </a:r>
            <a:r>
              <a:rPr lang="en-US" sz="3800" b="0" i="0" u="none" strike="noStrike" dirty="0">
                <a:solidFill>
                  <a:srgbClr val="000000"/>
                </a:solidFill>
                <a:effectLst/>
                <a:latin typeface="Calibri" panose="020F0502020204030204" pitchFamily="34" charset="0"/>
              </a:rPr>
              <a:t>Review schedule and goals for the day.</a:t>
            </a:r>
            <a:endParaRPr lang="en-US" sz="3800" b="0" i="0" u="none" strike="noStrike" dirty="0">
              <a:solidFill>
                <a:srgbClr val="000000"/>
              </a:solidFill>
              <a:effectLst/>
            </a:endParaRPr>
          </a:p>
          <a:p>
            <a:pPr algn="just" rtl="0">
              <a:buNone/>
            </a:pPr>
            <a:r>
              <a:rPr lang="en-US" sz="3800" b="0" i="0" u="none" strike="noStrike" dirty="0">
                <a:solidFill>
                  <a:srgbClr val="000000"/>
                </a:solidFill>
                <a:effectLst/>
                <a:latin typeface="Calibri" panose="020F0502020204030204" pitchFamily="34" charset="0"/>
              </a:rPr>
              <a:t>		Review road check comments.</a:t>
            </a:r>
            <a:endParaRPr lang="en-US" sz="3800" b="0" i="0" u="none" strike="noStrike" dirty="0">
              <a:solidFill>
                <a:srgbClr val="000000"/>
              </a:solidFill>
              <a:effectLst/>
            </a:endParaRPr>
          </a:p>
          <a:p>
            <a:pPr algn="just" rtl="0">
              <a:buNone/>
            </a:pPr>
            <a:r>
              <a:rPr lang="en-US" sz="3800" b="0" i="0" u="none" strike="noStrike" dirty="0">
                <a:solidFill>
                  <a:srgbClr val="000000"/>
                </a:solidFill>
                <a:effectLst/>
                <a:latin typeface="Calibri" panose="020F0502020204030204" pitchFamily="34" charset="0"/>
              </a:rPr>
              <a:t>		Review OOI QFT questions from yesterday.</a:t>
            </a:r>
            <a:endParaRPr lang="en-US" sz="3800" b="0" i="0" u="none" strike="noStrike" dirty="0">
              <a:solidFill>
                <a:srgbClr val="000000"/>
              </a:solidFill>
              <a:effectLst/>
            </a:endParaRPr>
          </a:p>
          <a:p>
            <a:pPr algn="just" rtl="0">
              <a:buNone/>
            </a:pPr>
            <a:r>
              <a:rPr lang="en-US" sz="3800" b="0" i="0" u="none" strike="noStrike" dirty="0">
                <a:solidFill>
                  <a:srgbClr val="000000"/>
                </a:solidFill>
                <a:effectLst/>
                <a:latin typeface="Calibri" panose="020F0502020204030204" pitchFamily="34" charset="0"/>
              </a:rPr>
              <a:t>8:45 am 	</a:t>
            </a:r>
            <a:r>
              <a:rPr lang="en-US" sz="3800" b="1" i="0" u="none" strike="noStrike" dirty="0">
                <a:solidFill>
                  <a:srgbClr val="000000"/>
                </a:solidFill>
                <a:effectLst/>
                <a:latin typeface="Calibri" panose="020F0502020204030204" pitchFamily="34" charset="0"/>
              </a:rPr>
              <a:t>Pilot Test #1 - Ocean Acidification- </a:t>
            </a:r>
            <a:r>
              <a:rPr lang="en-US" sz="3800" b="0" i="0" u="none" strike="noStrike" dirty="0">
                <a:solidFill>
                  <a:srgbClr val="000000"/>
                </a:solidFill>
                <a:effectLst/>
                <a:latin typeface="Calibri" panose="020F0502020204030204" pitchFamily="34" charset="0"/>
              </a:rPr>
              <a:t>Review and pilot test the new Ocean Acidification activity as your 	students would.</a:t>
            </a:r>
            <a:endParaRPr lang="en-US" sz="3800" b="0" i="0" u="none" strike="noStrike" dirty="0">
              <a:solidFill>
                <a:srgbClr val="000000"/>
              </a:solidFill>
              <a:effectLst/>
            </a:endParaRPr>
          </a:p>
          <a:p>
            <a:pPr algn="just" rtl="0">
              <a:buNone/>
            </a:pPr>
            <a:endParaRPr lang="en-US" sz="3800" dirty="0">
              <a:solidFill>
                <a:srgbClr val="000000"/>
              </a:solidFill>
              <a:latin typeface="Calibri" panose="020F0502020204030204" pitchFamily="34" charset="0"/>
            </a:endParaRPr>
          </a:p>
          <a:p>
            <a:pPr algn="just" rtl="0">
              <a:buNone/>
            </a:pPr>
            <a:r>
              <a:rPr lang="en-US" sz="3800" b="0" i="0" u="none" strike="noStrike" dirty="0">
                <a:solidFill>
                  <a:srgbClr val="000000"/>
                </a:solidFill>
                <a:effectLst/>
                <a:latin typeface="Calibri" panose="020F0502020204030204" pitchFamily="34" charset="0"/>
              </a:rPr>
              <a:t>10:00 am </a:t>
            </a:r>
            <a:r>
              <a:rPr lang="en-US" sz="3800" b="0" i="1" u="none" strike="noStrike" dirty="0">
                <a:solidFill>
                  <a:srgbClr val="000000"/>
                </a:solidFill>
                <a:effectLst/>
                <a:latin typeface="Calibri" panose="020F0502020204030204" pitchFamily="34" charset="0"/>
              </a:rPr>
              <a:t>Leave for the Rutgers Aquaculture Innovation Complex (AIC)</a:t>
            </a:r>
            <a:endParaRPr lang="en-US" sz="3800" b="0" i="0" u="none" strike="noStrike" dirty="0">
              <a:solidFill>
                <a:srgbClr val="000000"/>
              </a:solidFill>
              <a:effectLst/>
            </a:endParaRPr>
          </a:p>
          <a:p>
            <a:pPr algn="just" rtl="0">
              <a:buNone/>
            </a:pPr>
            <a:endParaRPr lang="en-US" sz="3800" dirty="0">
              <a:solidFill>
                <a:srgbClr val="000000"/>
              </a:solidFill>
              <a:latin typeface="Calibri" panose="020F0502020204030204" pitchFamily="34" charset="0"/>
            </a:endParaRPr>
          </a:p>
          <a:p>
            <a:pPr algn="just" rtl="0">
              <a:buNone/>
            </a:pPr>
            <a:r>
              <a:rPr lang="en-US" sz="3800" b="0" i="0" u="none" strike="noStrike" dirty="0">
                <a:solidFill>
                  <a:srgbClr val="000000"/>
                </a:solidFill>
                <a:effectLst/>
                <a:latin typeface="Calibri" panose="020F0502020204030204" pitchFamily="34" charset="0"/>
              </a:rPr>
              <a:t>10:30 am </a:t>
            </a:r>
            <a:r>
              <a:rPr lang="en-US" sz="3800" b="1" i="0" u="none" strike="noStrike" dirty="0">
                <a:solidFill>
                  <a:srgbClr val="000000"/>
                </a:solidFill>
                <a:effectLst/>
                <a:latin typeface="Calibri" panose="020F0502020204030204" pitchFamily="34" charset="0"/>
              </a:rPr>
              <a:t>Tour of the Rutgers AIC - </a:t>
            </a:r>
            <a:r>
              <a:rPr lang="en-US" sz="3800" b="0" i="0" u="none" strike="noStrike" dirty="0">
                <a:solidFill>
                  <a:srgbClr val="000000"/>
                </a:solidFill>
                <a:effectLst/>
                <a:latin typeface="Calibri" panose="020F0502020204030204" pitchFamily="34" charset="0"/>
              </a:rPr>
              <a:t>Explore ideas on how Ocean Acidification and aquaculture science can support 	OOI-based activities.</a:t>
            </a:r>
            <a:endParaRPr lang="en-US" sz="3800" b="0" i="0" u="none" strike="noStrike" dirty="0">
              <a:solidFill>
                <a:srgbClr val="000000"/>
              </a:solidFill>
              <a:effectLst/>
            </a:endParaRPr>
          </a:p>
          <a:p>
            <a:pPr algn="just" rtl="0">
              <a:buNone/>
            </a:pPr>
            <a:endParaRPr lang="en-US" sz="3800" dirty="0">
              <a:solidFill>
                <a:srgbClr val="000000"/>
              </a:solidFill>
              <a:latin typeface="Calibri" panose="020F0502020204030204" pitchFamily="34" charset="0"/>
            </a:endParaRPr>
          </a:p>
          <a:p>
            <a:pPr algn="just" rtl="0">
              <a:buNone/>
            </a:pPr>
            <a:r>
              <a:rPr lang="en-US" sz="3800" b="0" i="0" u="none" strike="noStrike" dirty="0">
                <a:solidFill>
                  <a:srgbClr val="000000"/>
                </a:solidFill>
                <a:effectLst/>
                <a:latin typeface="Calibri" panose="020F0502020204030204" pitchFamily="34" charset="0"/>
              </a:rPr>
              <a:t>12:15 pm </a:t>
            </a:r>
            <a:r>
              <a:rPr lang="en-US" sz="3800" b="0" i="1" u="none" strike="noStrike" dirty="0">
                <a:solidFill>
                  <a:srgbClr val="000000"/>
                </a:solidFill>
                <a:effectLst/>
                <a:latin typeface="Calibri" panose="020F0502020204030204" pitchFamily="34" charset="0"/>
              </a:rPr>
              <a:t>Boxed Lunch at Cape May Point or Hotel Beach</a:t>
            </a:r>
            <a:endParaRPr lang="en-US" sz="3800" b="0" i="0" u="none" strike="noStrike" dirty="0">
              <a:solidFill>
                <a:srgbClr val="000000"/>
              </a:solidFill>
              <a:effectLst/>
            </a:endParaRPr>
          </a:p>
          <a:p>
            <a:pPr>
              <a:buNone/>
            </a:pPr>
            <a:br>
              <a:rPr lang="en-US" dirty="0"/>
            </a:br>
            <a:br>
              <a:rPr lang="en-US" dirty="0"/>
            </a:br>
            <a:endParaRPr lang="en-US" dirty="0"/>
          </a:p>
        </p:txBody>
      </p:sp>
      <p:sp>
        <p:nvSpPr>
          <p:cNvPr id="5" name="Slide Number Placeholder 4">
            <a:extLst>
              <a:ext uri="{FF2B5EF4-FFF2-40B4-BE49-F238E27FC236}">
                <a16:creationId xmlns:a16="http://schemas.microsoft.com/office/drawing/2014/main" id="{E11BA305-5752-9107-48AE-BEA2DC01C30B}"/>
              </a:ext>
            </a:extLst>
          </p:cNvPr>
          <p:cNvSpPr>
            <a:spLocks noGrp="1"/>
          </p:cNvSpPr>
          <p:nvPr>
            <p:ph type="sldNum" sz="quarter" idx="11"/>
          </p:nvPr>
        </p:nvSpPr>
        <p:spPr/>
        <p:txBody>
          <a:bodyPr/>
          <a:lstStyle/>
          <a:p>
            <a:fld id="{5EF5D831-06B2-D543-8946-72CD43B5155C}" type="slidenum">
              <a:rPr lang="en-US" smtClean="0">
                <a:solidFill>
                  <a:prstClr val="white"/>
                </a:solidFill>
              </a:rPr>
              <a:pPr/>
              <a:t>7</a:t>
            </a:fld>
            <a:endParaRPr lang="en-US">
              <a:solidFill>
                <a:prstClr val="white"/>
              </a:solidFill>
            </a:endParaRPr>
          </a:p>
        </p:txBody>
      </p:sp>
    </p:spTree>
    <p:extLst>
      <p:ext uri="{BB962C8B-B14F-4D97-AF65-F5344CB8AC3E}">
        <p14:creationId xmlns:p14="http://schemas.microsoft.com/office/powerpoint/2010/main" val="4068255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113C3-C8DA-343D-D935-76DA73C49D59}"/>
              </a:ext>
            </a:extLst>
          </p:cNvPr>
          <p:cNvSpPr>
            <a:spLocks noGrp="1"/>
          </p:cNvSpPr>
          <p:nvPr>
            <p:ph idx="1"/>
          </p:nvPr>
        </p:nvSpPr>
        <p:spPr>
          <a:xfrm>
            <a:off x="118872" y="312510"/>
            <a:ext cx="10649712" cy="5594514"/>
          </a:xfrm>
        </p:spPr>
        <p:txBody>
          <a:bodyPr>
            <a:normAutofit fontScale="25000" lnSpcReduction="20000"/>
          </a:bodyPr>
          <a:lstStyle/>
          <a:p>
            <a:pPr algn="just" rtl="0">
              <a:buNone/>
            </a:pPr>
            <a:r>
              <a:rPr lang="en-US" sz="7200" b="0" i="0" u="none" strike="noStrike" dirty="0">
                <a:solidFill>
                  <a:srgbClr val="000000"/>
                </a:solidFill>
                <a:effectLst/>
                <a:latin typeface="Calibri" panose="020F0502020204030204" pitchFamily="34" charset="0"/>
              </a:rPr>
              <a:t>1:30 pm 	</a:t>
            </a:r>
            <a:r>
              <a:rPr lang="en-US" sz="7200" b="1" i="0" u="none" strike="noStrike" dirty="0">
                <a:solidFill>
                  <a:srgbClr val="000000"/>
                </a:solidFill>
                <a:effectLst/>
                <a:latin typeface="Calibri" panose="020F0502020204030204" pitchFamily="34" charset="0"/>
              </a:rPr>
              <a:t>Wildfires and Ocean/Estuary Connections</a:t>
            </a:r>
            <a:r>
              <a:rPr lang="en-US" sz="7200" b="0" i="0" u="none" strike="noStrike" dirty="0">
                <a:solidFill>
                  <a:srgbClr val="000000"/>
                </a:solidFill>
                <a:effectLst/>
                <a:latin typeface="Calibri" panose="020F0502020204030204" pitchFamily="34" charset="0"/>
              </a:rPr>
              <a:t> feat. Dr. Matt Olson (Stockton University)</a:t>
            </a:r>
            <a:endParaRPr lang="en-US" sz="7200" b="0" i="0" u="none" strike="noStrike" dirty="0">
              <a:solidFill>
                <a:srgbClr val="000000"/>
              </a:solidFill>
              <a:effectLst/>
            </a:endParaRPr>
          </a:p>
          <a:p>
            <a:pPr marL="1371600" algn="just" rtl="0">
              <a:buNone/>
            </a:pPr>
            <a:r>
              <a:rPr lang="en-US" sz="7200" b="0" i="0" u="none" strike="noStrike" dirty="0">
                <a:solidFill>
                  <a:srgbClr val="000000"/>
                </a:solidFill>
                <a:effectLst/>
                <a:latin typeface="Calibri" panose="020F0502020204030204" pitchFamily="34" charset="0"/>
              </a:rPr>
              <a:t>Learn about recent research on wildfires and potential connections and impacts with the ocean.</a:t>
            </a:r>
            <a:endParaRPr lang="en-US" sz="7200" b="0" i="0" u="none" strike="noStrike" dirty="0">
              <a:solidFill>
                <a:srgbClr val="000000"/>
              </a:solidFill>
              <a:effectLst/>
            </a:endParaRPr>
          </a:p>
          <a:p>
            <a:pPr algn="just" rtl="0">
              <a:buNone/>
            </a:pPr>
            <a:endParaRPr lang="en-US" sz="7200" dirty="0">
              <a:solidFill>
                <a:srgbClr val="000000"/>
              </a:solidFill>
              <a:latin typeface="Calibri" panose="020F0502020204030204" pitchFamily="34" charset="0"/>
            </a:endParaRPr>
          </a:p>
          <a:p>
            <a:pPr algn="just" rtl="0">
              <a:buNone/>
            </a:pPr>
            <a:r>
              <a:rPr lang="en-US" sz="7200" b="0" i="0" u="none" strike="noStrike" dirty="0">
                <a:solidFill>
                  <a:srgbClr val="000000"/>
                </a:solidFill>
                <a:effectLst/>
                <a:latin typeface="Calibri" panose="020F0502020204030204" pitchFamily="34" charset="0"/>
              </a:rPr>
              <a:t>2:15 pm 	</a:t>
            </a:r>
            <a:r>
              <a:rPr lang="en-US" sz="7200" b="1" i="0" u="none" strike="noStrike" dirty="0">
                <a:solidFill>
                  <a:srgbClr val="000000"/>
                </a:solidFill>
                <a:effectLst/>
                <a:latin typeface="Calibri" panose="020F0502020204030204" pitchFamily="34" charset="0"/>
              </a:rPr>
              <a:t>Pilot Test #2 - Wildfire Impacts on the Ocean</a:t>
            </a:r>
            <a:r>
              <a:rPr lang="en-US" sz="7200" dirty="0">
                <a:solidFill>
                  <a:srgbClr val="000000"/>
                </a:solidFill>
              </a:rPr>
              <a:t> - </a:t>
            </a:r>
            <a:r>
              <a:rPr lang="en-US" sz="7200" b="0" i="0" u="none" strike="noStrike" dirty="0">
                <a:solidFill>
                  <a:srgbClr val="000000"/>
                </a:solidFill>
                <a:effectLst/>
                <a:latin typeface="Calibri" panose="020F0502020204030204" pitchFamily="34" charset="0"/>
              </a:rPr>
              <a:t>Review and pilot test the new Wildfires activity as your 	students would.</a:t>
            </a:r>
            <a:endParaRPr lang="en-US" sz="7200" b="0" i="0" u="none" strike="noStrike" dirty="0">
              <a:solidFill>
                <a:srgbClr val="000000"/>
              </a:solidFill>
              <a:effectLst/>
            </a:endParaRPr>
          </a:p>
          <a:p>
            <a:pPr algn="just" rtl="0">
              <a:buNone/>
            </a:pPr>
            <a:endParaRPr lang="en-US" sz="7200" dirty="0">
              <a:solidFill>
                <a:srgbClr val="000000"/>
              </a:solidFill>
              <a:latin typeface="Calibri" panose="020F0502020204030204" pitchFamily="34" charset="0"/>
            </a:endParaRPr>
          </a:p>
          <a:p>
            <a:pPr algn="just" rtl="0">
              <a:buNone/>
            </a:pPr>
            <a:r>
              <a:rPr lang="en-US" sz="7200" b="0" i="0" u="none" strike="noStrike" dirty="0">
                <a:solidFill>
                  <a:srgbClr val="000000"/>
                </a:solidFill>
                <a:effectLst/>
                <a:latin typeface="Calibri" panose="020F0502020204030204" pitchFamily="34" charset="0"/>
              </a:rPr>
              <a:t>3:00 pm 	</a:t>
            </a:r>
            <a:r>
              <a:rPr lang="en-US" sz="7200" b="0" i="1" u="none" strike="noStrike" dirty="0">
                <a:solidFill>
                  <a:srgbClr val="000000"/>
                </a:solidFill>
                <a:effectLst/>
                <a:latin typeface="Calibri" panose="020F0502020204030204" pitchFamily="34" charset="0"/>
              </a:rPr>
              <a:t>Break</a:t>
            </a:r>
            <a:endParaRPr lang="en-US" sz="7200" b="0" i="0" u="none" strike="noStrike" dirty="0">
              <a:solidFill>
                <a:srgbClr val="000000"/>
              </a:solidFill>
              <a:effectLst/>
            </a:endParaRPr>
          </a:p>
          <a:p>
            <a:pPr algn="just" rtl="0">
              <a:buNone/>
            </a:pPr>
            <a:r>
              <a:rPr lang="en-US" sz="7200" b="0" i="0" u="none" strike="noStrike" dirty="0">
                <a:solidFill>
                  <a:srgbClr val="000000"/>
                </a:solidFill>
                <a:effectLst/>
                <a:latin typeface="Calibri" panose="020F0502020204030204" pitchFamily="34" charset="0"/>
              </a:rPr>
              <a:t>3:15 pm 	</a:t>
            </a:r>
            <a:r>
              <a:rPr lang="en-US" sz="7200" b="1" i="0" u="none" strike="noStrike" dirty="0">
                <a:solidFill>
                  <a:srgbClr val="000000"/>
                </a:solidFill>
                <a:effectLst/>
                <a:latin typeface="Calibri" panose="020F0502020204030204" pitchFamily="34" charset="0"/>
              </a:rPr>
              <a:t>Introduction to the OOI Data Lab Manual</a:t>
            </a:r>
            <a:r>
              <a:rPr lang="en-US" sz="7200" dirty="0">
                <a:solidFill>
                  <a:srgbClr val="000000"/>
                </a:solidFill>
              </a:rPr>
              <a:t>- </a:t>
            </a:r>
            <a:r>
              <a:rPr lang="en-US" sz="7200" b="0" i="0" u="none" strike="noStrike" dirty="0">
                <a:solidFill>
                  <a:srgbClr val="000000"/>
                </a:solidFill>
                <a:effectLst/>
                <a:latin typeface="Calibri" panose="020F0502020204030204" pitchFamily="34" charset="0"/>
              </a:rPr>
              <a:t>Review the content, structure, and goals of the OOI Data 	Labs manual and how it can be integrated into Learning Cycle based teaching.</a:t>
            </a:r>
            <a:endParaRPr lang="en-US" sz="7200" b="0" i="0" u="none" strike="noStrike" dirty="0">
              <a:solidFill>
                <a:srgbClr val="000000"/>
              </a:solidFill>
              <a:effectLst/>
            </a:endParaRPr>
          </a:p>
          <a:p>
            <a:pPr algn="just" rtl="0">
              <a:buNone/>
            </a:pPr>
            <a:endParaRPr lang="en-US" sz="7200" dirty="0">
              <a:solidFill>
                <a:srgbClr val="000000"/>
              </a:solidFill>
              <a:latin typeface="Calibri" panose="020F0502020204030204" pitchFamily="34" charset="0"/>
            </a:endParaRPr>
          </a:p>
          <a:p>
            <a:pPr algn="just" rtl="0">
              <a:buNone/>
            </a:pPr>
            <a:r>
              <a:rPr lang="en-US" sz="7200" b="0" i="0" u="none" strike="noStrike" dirty="0">
                <a:solidFill>
                  <a:srgbClr val="000000"/>
                </a:solidFill>
                <a:effectLst/>
                <a:latin typeface="Calibri" panose="020F0502020204030204" pitchFamily="34" charset="0"/>
              </a:rPr>
              <a:t>3:30 pm 	</a:t>
            </a:r>
            <a:r>
              <a:rPr lang="en-US" sz="7200" b="1" i="0" u="none" strike="noStrike" dirty="0">
                <a:solidFill>
                  <a:srgbClr val="000000"/>
                </a:solidFill>
                <a:effectLst/>
                <a:latin typeface="Calibri" panose="020F0502020204030204" pitchFamily="34" charset="0"/>
              </a:rPr>
              <a:t>Lab Manual Activity Review #1</a:t>
            </a:r>
            <a:r>
              <a:rPr lang="en-US" sz="7200" dirty="0">
                <a:solidFill>
                  <a:srgbClr val="000000"/>
                </a:solidFill>
              </a:rPr>
              <a:t> - </a:t>
            </a:r>
            <a:r>
              <a:rPr lang="en-US" sz="7200" b="0" i="0" u="none" strike="noStrike" dirty="0">
                <a:solidFill>
                  <a:srgbClr val="000000"/>
                </a:solidFill>
                <a:effectLst/>
                <a:latin typeface="Calibri" panose="020F0502020204030204" pitchFamily="34" charset="0"/>
              </a:rPr>
              <a:t>Meet in small groups to provide an "expert review" of one of the 	other new Lab Manual activities.</a:t>
            </a:r>
            <a:endParaRPr lang="en-US" sz="7200" b="0" i="0" u="none" strike="noStrike" dirty="0">
              <a:solidFill>
                <a:srgbClr val="000000"/>
              </a:solidFill>
              <a:effectLst/>
            </a:endParaRPr>
          </a:p>
          <a:p>
            <a:pPr algn="just" rtl="0">
              <a:buNone/>
            </a:pPr>
            <a:r>
              <a:rPr lang="en-US" sz="7200" b="0" i="0" u="none" strike="noStrike" dirty="0">
                <a:solidFill>
                  <a:srgbClr val="000000"/>
                </a:solidFill>
                <a:effectLst/>
                <a:latin typeface="Calibri" panose="020F0502020204030204" pitchFamily="34" charset="0"/>
              </a:rPr>
              <a:t>4:45 pm 	</a:t>
            </a:r>
            <a:r>
              <a:rPr lang="en-US" sz="7200" b="1" i="0" u="none" strike="noStrike" dirty="0">
                <a:solidFill>
                  <a:srgbClr val="000000"/>
                </a:solidFill>
                <a:effectLst/>
                <a:latin typeface="Calibri" panose="020F0502020204030204" pitchFamily="34" charset="0"/>
              </a:rPr>
              <a:t>Reflection and Feedback</a:t>
            </a:r>
            <a:endParaRPr lang="en-US" sz="7200" b="0" i="0" u="none" strike="noStrike" dirty="0">
              <a:solidFill>
                <a:srgbClr val="000000"/>
              </a:solidFill>
              <a:effectLst/>
            </a:endParaRPr>
          </a:p>
          <a:p>
            <a:pPr algn="just" rtl="0">
              <a:buNone/>
            </a:pPr>
            <a:endParaRPr lang="en-US" sz="7200" dirty="0">
              <a:solidFill>
                <a:srgbClr val="000000"/>
              </a:solidFill>
              <a:latin typeface="Calibri" panose="020F0502020204030204" pitchFamily="34" charset="0"/>
            </a:endParaRPr>
          </a:p>
          <a:p>
            <a:pPr algn="just" rtl="0">
              <a:buNone/>
            </a:pPr>
            <a:r>
              <a:rPr lang="en-US" sz="7200" b="0" i="0" u="none" strike="noStrike" dirty="0">
                <a:solidFill>
                  <a:srgbClr val="000000"/>
                </a:solidFill>
                <a:effectLst/>
                <a:latin typeface="Calibri" panose="020F0502020204030204" pitchFamily="34" charset="0"/>
              </a:rPr>
              <a:t>5:00 pm 	</a:t>
            </a:r>
            <a:r>
              <a:rPr lang="en-US" sz="7200" b="1" i="0" u="none" strike="noStrike" dirty="0">
                <a:solidFill>
                  <a:srgbClr val="000000"/>
                </a:solidFill>
                <a:effectLst/>
                <a:latin typeface="Calibri" panose="020F0502020204030204" pitchFamily="34" charset="0"/>
              </a:rPr>
              <a:t>Daily Wrap Up</a:t>
            </a:r>
            <a:endParaRPr lang="en-US" sz="7200" b="0" i="0" u="none" strike="noStrike" dirty="0">
              <a:solidFill>
                <a:srgbClr val="000000"/>
              </a:solidFill>
              <a:effectLst/>
            </a:endParaRPr>
          </a:p>
          <a:p>
            <a:pPr algn="just" rtl="0">
              <a:buNone/>
            </a:pPr>
            <a:endParaRPr lang="en-US" sz="7200" dirty="0">
              <a:solidFill>
                <a:srgbClr val="000000"/>
              </a:solidFill>
              <a:latin typeface="Calibri" panose="020F0502020204030204" pitchFamily="34" charset="0"/>
            </a:endParaRPr>
          </a:p>
          <a:p>
            <a:pPr algn="just" rtl="0">
              <a:buNone/>
            </a:pPr>
            <a:r>
              <a:rPr lang="en-US" sz="7200" b="0" i="0" u="none" strike="noStrike" dirty="0">
                <a:solidFill>
                  <a:srgbClr val="000000"/>
                </a:solidFill>
                <a:effectLst/>
                <a:latin typeface="Calibri" panose="020F0502020204030204" pitchFamily="34" charset="0"/>
              </a:rPr>
              <a:t>6:00 pm 	</a:t>
            </a:r>
            <a:r>
              <a:rPr lang="en-US" sz="7200" b="1" i="0" u="none" strike="noStrike" dirty="0">
                <a:solidFill>
                  <a:srgbClr val="000000"/>
                </a:solidFill>
                <a:effectLst/>
                <a:latin typeface="Calibri" panose="020F0502020204030204" pitchFamily="34" charset="0"/>
              </a:rPr>
              <a:t>Group Reception at the Hotel</a:t>
            </a:r>
            <a:endParaRPr lang="en-US" sz="7200" b="0" i="0" u="none" strike="noStrike" dirty="0">
              <a:solidFill>
                <a:srgbClr val="000000"/>
              </a:solidFill>
              <a:effectLst/>
            </a:endParaRPr>
          </a:p>
          <a:p>
            <a:pPr algn="just" rtl="0">
              <a:buNone/>
            </a:pPr>
            <a:r>
              <a:rPr lang="en-US" sz="7200" b="0" i="0" u="none" strike="noStrike" dirty="0">
                <a:solidFill>
                  <a:srgbClr val="000000"/>
                </a:solidFill>
                <a:effectLst/>
                <a:latin typeface="Calibri" panose="020F0502020204030204" pitchFamily="34" charset="0"/>
              </a:rPr>
              <a:t>7:00 pm 	</a:t>
            </a:r>
            <a:r>
              <a:rPr lang="en-US" sz="7200" b="0" i="1" u="none" strike="noStrike" dirty="0">
                <a:solidFill>
                  <a:srgbClr val="000000"/>
                </a:solidFill>
                <a:effectLst/>
                <a:latin typeface="Calibri" panose="020F0502020204030204" pitchFamily="34" charset="0"/>
              </a:rPr>
              <a:t>Dinner on Your Own</a:t>
            </a:r>
            <a:endParaRPr lang="en-US" sz="7200" b="0" i="0" u="none" strike="noStrike" dirty="0">
              <a:solidFill>
                <a:srgbClr val="000000"/>
              </a:solidFill>
              <a:effectLst/>
            </a:endParaRPr>
          </a:p>
          <a:p>
            <a:pPr>
              <a:buNone/>
            </a:pPr>
            <a:br>
              <a:rPr lang="en-US" b="0" i="0" u="none" strike="noStrike" dirty="0">
                <a:solidFill>
                  <a:srgbClr val="000000"/>
                </a:solidFill>
                <a:effectLst/>
              </a:rPr>
            </a:br>
            <a:br>
              <a:rPr lang="en-US" dirty="0"/>
            </a:br>
            <a:endParaRPr lang="en-US" dirty="0"/>
          </a:p>
        </p:txBody>
      </p:sp>
      <p:sp>
        <p:nvSpPr>
          <p:cNvPr id="5" name="Slide Number Placeholder 4">
            <a:extLst>
              <a:ext uri="{FF2B5EF4-FFF2-40B4-BE49-F238E27FC236}">
                <a16:creationId xmlns:a16="http://schemas.microsoft.com/office/drawing/2014/main" id="{69B4BD83-AECE-CCEF-D3F7-C7E31A58A790}"/>
              </a:ext>
            </a:extLst>
          </p:cNvPr>
          <p:cNvSpPr>
            <a:spLocks noGrp="1"/>
          </p:cNvSpPr>
          <p:nvPr>
            <p:ph type="sldNum" sz="quarter" idx="11"/>
          </p:nvPr>
        </p:nvSpPr>
        <p:spPr/>
        <p:txBody>
          <a:bodyPr/>
          <a:lstStyle/>
          <a:p>
            <a:fld id="{5EF5D831-06B2-D543-8946-72CD43B5155C}" type="slidenum">
              <a:rPr lang="en-US" smtClean="0">
                <a:solidFill>
                  <a:prstClr val="white"/>
                </a:solidFill>
              </a:rPr>
              <a:pPr/>
              <a:t>8</a:t>
            </a:fld>
            <a:endParaRPr lang="en-US">
              <a:solidFill>
                <a:prstClr val="white"/>
              </a:solidFill>
            </a:endParaRPr>
          </a:p>
        </p:txBody>
      </p:sp>
    </p:spTree>
    <p:extLst>
      <p:ext uri="{BB962C8B-B14F-4D97-AF65-F5344CB8AC3E}">
        <p14:creationId xmlns:p14="http://schemas.microsoft.com/office/powerpoint/2010/main" val="2695913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4F69-1D2C-30A3-7453-549A6027BD51}"/>
              </a:ext>
            </a:extLst>
          </p:cNvPr>
          <p:cNvSpPr>
            <a:spLocks noGrp="1"/>
          </p:cNvSpPr>
          <p:nvPr>
            <p:ph type="title"/>
          </p:nvPr>
        </p:nvSpPr>
        <p:spPr/>
        <p:txBody>
          <a:bodyPr>
            <a:normAutofit fontScale="90000"/>
          </a:bodyPr>
          <a:lstStyle/>
          <a:p>
            <a:r>
              <a:rPr lang="en-US" sz="3100" dirty="0">
                <a:solidFill>
                  <a:schemeClr val="tx2"/>
                </a:solidFill>
              </a:rPr>
              <a:t>Wednesday, May 21 - Day 3: Hands-On Activities &amp; Share-A-Thon</a:t>
            </a:r>
            <a:br>
              <a:rPr lang="en-US" b="1" i="0" u="none" strike="noStrike" dirty="0">
                <a:solidFill>
                  <a:srgbClr val="000000"/>
                </a:solidFill>
                <a:effectLst/>
              </a:rPr>
            </a:br>
            <a:endParaRPr lang="en-US" dirty="0"/>
          </a:p>
        </p:txBody>
      </p:sp>
      <p:sp>
        <p:nvSpPr>
          <p:cNvPr id="3" name="Content Placeholder 2">
            <a:extLst>
              <a:ext uri="{FF2B5EF4-FFF2-40B4-BE49-F238E27FC236}">
                <a16:creationId xmlns:a16="http://schemas.microsoft.com/office/drawing/2014/main" id="{14A3A747-5C43-FEB0-95B2-2C052372EB14}"/>
              </a:ext>
            </a:extLst>
          </p:cNvPr>
          <p:cNvSpPr>
            <a:spLocks noGrp="1"/>
          </p:cNvSpPr>
          <p:nvPr>
            <p:ph idx="1"/>
          </p:nvPr>
        </p:nvSpPr>
        <p:spPr>
          <a:xfrm>
            <a:off x="838200" y="961734"/>
            <a:ext cx="11277600" cy="4437529"/>
          </a:xfrm>
        </p:spPr>
        <p:txBody>
          <a:bodyPr>
            <a:noAutofit/>
          </a:bodyPr>
          <a:lstStyle/>
          <a:p>
            <a:pPr algn="just" rtl="0">
              <a:buNone/>
            </a:pPr>
            <a:r>
              <a:rPr lang="en-US" sz="2400" b="0" i="0" u="none" strike="noStrike" dirty="0">
                <a:solidFill>
                  <a:srgbClr val="000000"/>
                </a:solidFill>
                <a:effectLst/>
                <a:latin typeface="Calibri" panose="020F0502020204030204" pitchFamily="34" charset="0"/>
              </a:rPr>
              <a:t>7:30 am 	</a:t>
            </a:r>
            <a:r>
              <a:rPr lang="en-US" sz="2400" b="0" i="1" u="none" strike="noStrike" dirty="0">
                <a:solidFill>
                  <a:srgbClr val="000000"/>
                </a:solidFill>
                <a:effectLst/>
                <a:latin typeface="Calibri" panose="020F0502020204030204" pitchFamily="34" charset="0"/>
              </a:rPr>
              <a:t>Breakfast available at the Hotel</a:t>
            </a:r>
            <a:endParaRPr lang="en-US" sz="2400" b="0" i="0" u="none" strike="noStrike" dirty="0">
              <a:solidFill>
                <a:srgbClr val="000000"/>
              </a:solidFill>
              <a:effectLst/>
            </a:endParaRPr>
          </a:p>
          <a:p>
            <a:pPr algn="just" rtl="0">
              <a:buNone/>
            </a:pPr>
            <a:endParaRPr lang="en-US" sz="2400" dirty="0">
              <a:solidFill>
                <a:srgbClr val="000000"/>
              </a:solidFill>
              <a:latin typeface="Calibri" panose="020F0502020204030204" pitchFamily="34" charset="0"/>
            </a:endParaRPr>
          </a:p>
          <a:p>
            <a:pPr algn="just" rtl="0">
              <a:buNone/>
            </a:pPr>
            <a:r>
              <a:rPr lang="en-US" sz="2400" b="0" i="0" u="none" strike="noStrike" dirty="0">
                <a:solidFill>
                  <a:srgbClr val="000000"/>
                </a:solidFill>
                <a:effectLst/>
                <a:latin typeface="Calibri" panose="020F0502020204030204" pitchFamily="34" charset="0"/>
              </a:rPr>
              <a:t>8:30 am 	</a:t>
            </a:r>
            <a:r>
              <a:rPr lang="en-US" sz="2400" b="1" i="0" u="none" strike="noStrike" dirty="0">
                <a:solidFill>
                  <a:srgbClr val="000000"/>
                </a:solidFill>
                <a:effectLst/>
                <a:latin typeface="Calibri" panose="020F0502020204030204" pitchFamily="34" charset="0"/>
              </a:rPr>
              <a:t>Welcome and Announcements</a:t>
            </a:r>
            <a:r>
              <a:rPr lang="en-US" sz="2400" dirty="0">
                <a:solidFill>
                  <a:srgbClr val="000000"/>
                </a:solidFill>
              </a:rPr>
              <a:t> - </a:t>
            </a:r>
            <a:r>
              <a:rPr lang="en-US" sz="2400" b="0" i="0" u="none" strike="noStrike" dirty="0">
                <a:solidFill>
                  <a:srgbClr val="000000"/>
                </a:solidFill>
                <a:effectLst/>
                <a:latin typeface="Calibri" panose="020F0502020204030204" pitchFamily="34" charset="0"/>
              </a:rPr>
              <a:t>Review schedule and goals for the day.</a:t>
            </a:r>
            <a:endParaRPr lang="en-US" sz="2400" b="0" i="0" u="none" strike="noStrike" dirty="0">
              <a:solidFill>
                <a:srgbClr val="000000"/>
              </a:solidFill>
              <a:effectLst/>
            </a:endParaRPr>
          </a:p>
          <a:p>
            <a:pPr algn="just" rtl="0">
              <a:buNone/>
            </a:pPr>
            <a:r>
              <a:rPr lang="en-US" sz="2400" b="0" i="0" u="none" strike="noStrike" dirty="0">
                <a:solidFill>
                  <a:srgbClr val="000000"/>
                </a:solidFill>
                <a:effectLst/>
                <a:latin typeface="Calibri" panose="020F0502020204030204" pitchFamily="34" charset="0"/>
              </a:rPr>
              <a:t>			Review road check comments.</a:t>
            </a:r>
            <a:endParaRPr lang="en-US" sz="2400" b="0" i="0" u="none" strike="noStrike" dirty="0">
              <a:solidFill>
                <a:srgbClr val="000000"/>
              </a:solidFill>
              <a:effectLst/>
            </a:endParaRPr>
          </a:p>
          <a:p>
            <a:pPr algn="just" rtl="0">
              <a:buNone/>
            </a:pPr>
            <a:r>
              <a:rPr lang="en-US" sz="2400" b="0" i="0" u="none" strike="noStrike" dirty="0">
                <a:solidFill>
                  <a:srgbClr val="000000"/>
                </a:solidFill>
                <a:effectLst/>
                <a:latin typeface="Calibri" panose="020F0502020204030204" pitchFamily="34" charset="0"/>
              </a:rPr>
              <a:t>8:45 am 	</a:t>
            </a:r>
            <a:r>
              <a:rPr lang="en-US" sz="2400" b="1" i="0" u="none" strike="noStrike" dirty="0">
                <a:solidFill>
                  <a:srgbClr val="000000"/>
                </a:solidFill>
                <a:effectLst/>
                <a:latin typeface="Calibri" panose="020F0502020204030204" pitchFamily="34" charset="0"/>
              </a:rPr>
              <a:t>Lab Manual Activity Review #2</a:t>
            </a:r>
            <a:r>
              <a:rPr lang="en-US" sz="2400" dirty="0">
                <a:solidFill>
                  <a:srgbClr val="000000"/>
                </a:solidFill>
              </a:rPr>
              <a:t> - </a:t>
            </a:r>
            <a:r>
              <a:rPr lang="en-US" sz="2400" b="0" i="0" u="none" strike="noStrike" dirty="0">
                <a:solidFill>
                  <a:srgbClr val="000000"/>
                </a:solidFill>
                <a:effectLst/>
                <a:latin typeface="Calibri" panose="020F0502020204030204" pitchFamily="34" charset="0"/>
              </a:rPr>
              <a:t>Split up into small groups to review and 			provide feedback on the other new and revised activities.</a:t>
            </a:r>
            <a:endParaRPr lang="en-US" sz="2400" b="0" i="0" u="none" strike="noStrike" dirty="0">
              <a:solidFill>
                <a:srgbClr val="000000"/>
              </a:solidFill>
              <a:effectLst/>
            </a:endParaRPr>
          </a:p>
          <a:p>
            <a:pPr algn="just" rtl="0">
              <a:buNone/>
            </a:pPr>
            <a:r>
              <a:rPr lang="en-US" sz="2400" b="0" i="0" u="none" strike="noStrike" dirty="0">
                <a:solidFill>
                  <a:srgbClr val="000000"/>
                </a:solidFill>
                <a:effectLst/>
                <a:latin typeface="Calibri" panose="020F0502020204030204" pitchFamily="34" charset="0"/>
              </a:rPr>
              <a:t>10:30 am 	</a:t>
            </a:r>
            <a:r>
              <a:rPr lang="en-US" sz="2400" b="0" i="1" u="none" strike="noStrike" dirty="0">
                <a:solidFill>
                  <a:srgbClr val="000000"/>
                </a:solidFill>
                <a:effectLst/>
                <a:latin typeface="Calibri" panose="020F0502020204030204" pitchFamily="34" charset="0"/>
              </a:rPr>
              <a:t>Break</a:t>
            </a:r>
            <a:endParaRPr lang="en-US" sz="2400" b="0" i="0" u="none" strike="noStrike" dirty="0">
              <a:solidFill>
                <a:srgbClr val="000000"/>
              </a:solidFill>
              <a:effectLst/>
            </a:endParaRPr>
          </a:p>
          <a:p>
            <a:pPr algn="just" rtl="0">
              <a:buNone/>
            </a:pPr>
            <a:endParaRPr lang="en-US" sz="2400" dirty="0">
              <a:solidFill>
                <a:srgbClr val="000000"/>
              </a:solidFill>
              <a:latin typeface="Calibri" panose="020F0502020204030204" pitchFamily="34" charset="0"/>
            </a:endParaRPr>
          </a:p>
          <a:p>
            <a:pPr algn="just" rtl="0">
              <a:buNone/>
            </a:pPr>
            <a:r>
              <a:rPr lang="en-US" sz="2400" b="0" i="0" u="none" strike="noStrike" dirty="0">
                <a:solidFill>
                  <a:srgbClr val="000000"/>
                </a:solidFill>
                <a:effectLst/>
                <a:latin typeface="Calibri" panose="020F0502020204030204" pitchFamily="34" charset="0"/>
              </a:rPr>
              <a:t>10:45 am 	</a:t>
            </a:r>
            <a:r>
              <a:rPr lang="en-US" sz="2400" b="1" i="0" u="none" strike="noStrike" dirty="0">
                <a:solidFill>
                  <a:srgbClr val="000000"/>
                </a:solidFill>
                <a:effectLst/>
                <a:latin typeface="Calibri" panose="020F0502020204030204" pitchFamily="34" charset="0"/>
              </a:rPr>
              <a:t>Hands-On Round Robin</a:t>
            </a:r>
            <a:r>
              <a:rPr lang="en-US" sz="2400" dirty="0">
                <a:solidFill>
                  <a:srgbClr val="000000"/>
                </a:solidFill>
              </a:rPr>
              <a:t> - </a:t>
            </a:r>
            <a:r>
              <a:rPr lang="en-US" sz="2400" b="0" i="0" u="none" strike="noStrike" dirty="0">
                <a:solidFill>
                  <a:srgbClr val="000000"/>
                </a:solidFill>
                <a:effectLst/>
                <a:latin typeface="Calibri" panose="020F0502020204030204" pitchFamily="34" charset="0"/>
              </a:rPr>
              <a:t>Share and review suggested hands-on activities 			that could potentially support concepts covered in the OOI Data Labs 			Manual.</a:t>
            </a:r>
            <a:endParaRPr lang="en-US" sz="2400" b="0" i="0" u="none" strike="noStrike" dirty="0">
              <a:solidFill>
                <a:srgbClr val="000000"/>
              </a:solidFill>
              <a:effectLst/>
            </a:endParaRPr>
          </a:p>
          <a:p>
            <a:pPr algn="just" rtl="0">
              <a:buNone/>
            </a:pPr>
            <a:br>
              <a:rPr lang="en-US" sz="2400" b="0" i="0" u="none" strike="noStrike" dirty="0">
                <a:solidFill>
                  <a:srgbClr val="000000"/>
                </a:solidFill>
                <a:effectLst/>
              </a:rPr>
            </a:br>
            <a:endParaRPr lang="en-US" sz="2400" dirty="0"/>
          </a:p>
        </p:txBody>
      </p:sp>
      <p:sp>
        <p:nvSpPr>
          <p:cNvPr id="5" name="Slide Number Placeholder 4">
            <a:extLst>
              <a:ext uri="{FF2B5EF4-FFF2-40B4-BE49-F238E27FC236}">
                <a16:creationId xmlns:a16="http://schemas.microsoft.com/office/drawing/2014/main" id="{B6E97F77-713F-314D-E39F-8C82405BD652}"/>
              </a:ext>
            </a:extLst>
          </p:cNvPr>
          <p:cNvSpPr>
            <a:spLocks noGrp="1"/>
          </p:cNvSpPr>
          <p:nvPr>
            <p:ph type="sldNum" sz="quarter" idx="11"/>
          </p:nvPr>
        </p:nvSpPr>
        <p:spPr/>
        <p:txBody>
          <a:bodyPr/>
          <a:lstStyle/>
          <a:p>
            <a:fld id="{5EF5D831-06B2-D543-8946-72CD43B5155C}" type="slidenum">
              <a:rPr lang="en-US" smtClean="0">
                <a:solidFill>
                  <a:prstClr val="white"/>
                </a:solidFill>
              </a:rPr>
              <a:pPr/>
              <a:t>9</a:t>
            </a:fld>
            <a:endParaRPr lang="en-US">
              <a:solidFill>
                <a:prstClr val="white"/>
              </a:solidFill>
            </a:endParaRPr>
          </a:p>
        </p:txBody>
      </p:sp>
    </p:spTree>
    <p:extLst>
      <p:ext uri="{BB962C8B-B14F-4D97-AF65-F5344CB8AC3E}">
        <p14:creationId xmlns:p14="http://schemas.microsoft.com/office/powerpoint/2010/main" val="2928358551"/>
      </p:ext>
    </p:extLst>
  </p:cSld>
  <p:clrMapOvr>
    <a:masterClrMapping/>
  </p:clrMapOvr>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Cambria">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12723</TotalTime>
  <Words>1583</Words>
  <Application>Microsoft Macintosh PowerPoint</Application>
  <PresentationFormat>Widescreen</PresentationFormat>
  <Paragraphs>258</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acumin-pro</vt:lpstr>
      <vt:lpstr>Arial</vt:lpstr>
      <vt:lpstr>Avenir Medium</vt:lpstr>
      <vt:lpstr>Calibri</vt:lpstr>
      <vt:lpstr>Cambria</vt:lpstr>
      <vt:lpstr>Helvetica</vt:lpstr>
      <vt:lpstr>Times</vt:lpstr>
      <vt:lpstr>Times New Roman</vt:lpstr>
      <vt:lpstr>1_Office Theme</vt:lpstr>
      <vt:lpstr>PowerPoint Presentation</vt:lpstr>
      <vt:lpstr>Welcome and Introduction</vt:lpstr>
      <vt:lpstr>Workshop Goals:</vt:lpstr>
      <vt:lpstr>Sunday, May 18 – Day 0: Welcome </vt:lpstr>
      <vt:lpstr>Monday, May 19 - Day 1: Data Skills Development</vt:lpstr>
      <vt:lpstr>PowerPoint Presentation</vt:lpstr>
      <vt:lpstr>Tuesday, May 20 - Day 2: Application of the Learning Cycle </vt:lpstr>
      <vt:lpstr>PowerPoint Presentation</vt:lpstr>
      <vt:lpstr>Wednesday, May 21 - Day 3: Hands-On Activities &amp; Share-A-Thon </vt:lpstr>
      <vt:lpstr>PowerPoint Presentation</vt:lpstr>
      <vt:lpstr>Turn and Talk How might these ideas apply to you as an educator? </vt:lpstr>
      <vt:lpstr>Introducing Dr. Paul Jivoff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Dr. Troy Sadler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Bristol, Denise</dc:creator>
  <cp:lastModifiedBy>Charles Lichtenwalner</cp:lastModifiedBy>
  <cp:revision>18</cp:revision>
  <dcterms:created xsi:type="dcterms:W3CDTF">2024-08-30T17:00:09Z</dcterms:created>
  <dcterms:modified xsi:type="dcterms:W3CDTF">2025-06-02T13:57:12Z</dcterms:modified>
</cp:coreProperties>
</file>