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sldIdLst>
    <p:sldId id="1228" r:id="rId2"/>
    <p:sldId id="1231" r:id="rId3"/>
    <p:sldId id="1196" r:id="rId4"/>
    <p:sldId id="263" r:id="rId5"/>
    <p:sldId id="1232" r:id="rId6"/>
    <p:sldId id="512" r:id="rId7"/>
    <p:sldId id="1235" r:id="rId8"/>
    <p:sldId id="1199" r:id="rId9"/>
    <p:sldId id="1233" r:id="rId10"/>
    <p:sldId id="1203" r:id="rId11"/>
    <p:sldId id="1234" r:id="rId12"/>
    <p:sldId id="1236" r:id="rId1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31" roundtripDataSignature="AMtx7miOGs30Cts35hnreQXYMLNdiukiR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a Pfeiffer-Herbert" initials="" lastIdx="6" clrIdx="0"/>
  <p:cmAuthor id="1" name="Sage Lichtenwalner" initials=""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6BA4FA-357E-4F90-A6A5-A7C2614712EF}" v="8" dt="2024-09-05T21:30:21.464"/>
  </p1510:revLst>
</p1510:revInfo>
</file>

<file path=ppt/tableStyles.xml><?xml version="1.0" encoding="utf-8"?>
<a:tblStyleLst xmlns:a="http://schemas.openxmlformats.org/drawingml/2006/main" def="{325E22FA-BC0D-477A-AA62-1E4911E89655}">
  <a:tblStyle styleId="{325E22FA-BC0D-477A-AA62-1E4911E8965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AE0E62B-4EC8-4ADC-87AA-B742ECA1BF12}" styleName="Table_1">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61"/>
    <p:restoredTop sz="93469" autoAdjust="0"/>
  </p:normalViewPr>
  <p:slideViewPr>
    <p:cSldViewPr snapToGrid="0" showGuides="1">
      <p:cViewPr>
        <p:scale>
          <a:sx n="111" d="100"/>
          <a:sy n="111" d="100"/>
        </p:scale>
        <p:origin x="256" y="28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231" Type="http://customschemas.google.com/relationships/presentationmetadata" Target="metadata"/><Relationship Id="rId3" Type="http://schemas.openxmlformats.org/officeDocument/2006/relationships/slide" Target="slides/slide2.xml"/><Relationship Id="rId23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234"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33" Type="http://schemas.openxmlformats.org/officeDocument/2006/relationships/presProps" Target="presProps.xml"/><Relationship Id="rId238" Type="http://schemas.microsoft.com/office/2015/10/relationships/revisionInfo" Target="revisionInfo.xml"/><Relationship Id="rId5" Type="http://schemas.openxmlformats.org/officeDocument/2006/relationships/slide" Target="slides/slide4.xml"/><Relationship Id="rId237" Type="http://schemas.microsoft.com/office/2016/11/relationships/changesInfo" Target="changesInfos/changesInfo1.xml"/><Relationship Id="rId10" Type="http://schemas.openxmlformats.org/officeDocument/2006/relationships/slide" Target="slides/slide9.xml"/><Relationship Id="rId23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36"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feiffer-Herbert, Anna" userId="a17e6f19-4b7b-46ea-b2a2-f85d5972d734" providerId="ADAL" clId="{B16BA4FA-357E-4F90-A6A5-A7C2614712EF}"/>
    <pc:docChg chg="undo custSel delSld modSld">
      <pc:chgData name="Pfeiffer-Herbert, Anna" userId="a17e6f19-4b7b-46ea-b2a2-f85d5972d734" providerId="ADAL" clId="{B16BA4FA-357E-4F90-A6A5-A7C2614712EF}" dt="2024-09-05T21:34:53.192" v="55" actId="1076"/>
      <pc:docMkLst>
        <pc:docMk/>
      </pc:docMkLst>
      <pc:sldChg chg="del">
        <pc:chgData name="Pfeiffer-Herbert, Anna" userId="a17e6f19-4b7b-46ea-b2a2-f85d5972d734" providerId="ADAL" clId="{B16BA4FA-357E-4F90-A6A5-A7C2614712EF}" dt="2024-09-05T21:12:09.207" v="0" actId="47"/>
        <pc:sldMkLst>
          <pc:docMk/>
          <pc:sldMk cId="3148721164" sldId="257"/>
        </pc:sldMkLst>
      </pc:sldChg>
      <pc:sldChg chg="modAnim">
        <pc:chgData name="Pfeiffer-Herbert, Anna" userId="a17e6f19-4b7b-46ea-b2a2-f85d5972d734" providerId="ADAL" clId="{B16BA4FA-357E-4F90-A6A5-A7C2614712EF}" dt="2024-09-05T21:30:21.462" v="31"/>
        <pc:sldMkLst>
          <pc:docMk/>
          <pc:sldMk cId="0" sldId="258"/>
        </pc:sldMkLst>
      </pc:sldChg>
      <pc:sldChg chg="modNotesTx">
        <pc:chgData name="Pfeiffer-Herbert, Anna" userId="a17e6f19-4b7b-46ea-b2a2-f85d5972d734" providerId="ADAL" clId="{B16BA4FA-357E-4F90-A6A5-A7C2614712EF}" dt="2024-09-05T21:30:55.122" v="33" actId="5793"/>
        <pc:sldMkLst>
          <pc:docMk/>
          <pc:sldMk cId="630405334" sldId="263"/>
        </pc:sldMkLst>
      </pc:sldChg>
      <pc:sldChg chg="del">
        <pc:chgData name="Pfeiffer-Herbert, Anna" userId="a17e6f19-4b7b-46ea-b2a2-f85d5972d734" providerId="ADAL" clId="{B16BA4FA-357E-4F90-A6A5-A7C2614712EF}" dt="2024-09-05T21:12:15.104" v="1" actId="47"/>
        <pc:sldMkLst>
          <pc:docMk/>
          <pc:sldMk cId="2664150416" sldId="266"/>
        </pc:sldMkLst>
      </pc:sldChg>
      <pc:sldChg chg="del">
        <pc:chgData name="Pfeiffer-Herbert, Anna" userId="a17e6f19-4b7b-46ea-b2a2-f85d5972d734" providerId="ADAL" clId="{B16BA4FA-357E-4F90-A6A5-A7C2614712EF}" dt="2024-09-05T21:12:17.564" v="2" actId="47"/>
        <pc:sldMkLst>
          <pc:docMk/>
          <pc:sldMk cId="3487503329" sldId="267"/>
        </pc:sldMkLst>
      </pc:sldChg>
      <pc:sldChg chg="del">
        <pc:chgData name="Pfeiffer-Herbert, Anna" userId="a17e6f19-4b7b-46ea-b2a2-f85d5972d734" providerId="ADAL" clId="{B16BA4FA-357E-4F90-A6A5-A7C2614712EF}" dt="2024-09-05T21:12:19.587" v="3" actId="47"/>
        <pc:sldMkLst>
          <pc:docMk/>
          <pc:sldMk cId="1931524363" sldId="268"/>
        </pc:sldMkLst>
      </pc:sldChg>
      <pc:sldChg chg="del">
        <pc:chgData name="Pfeiffer-Herbert, Anna" userId="a17e6f19-4b7b-46ea-b2a2-f85d5972d734" providerId="ADAL" clId="{B16BA4FA-357E-4F90-A6A5-A7C2614712EF}" dt="2024-09-05T21:12:20.696" v="4" actId="47"/>
        <pc:sldMkLst>
          <pc:docMk/>
          <pc:sldMk cId="2798223421" sldId="269"/>
        </pc:sldMkLst>
      </pc:sldChg>
      <pc:sldChg chg="modNotesTx">
        <pc:chgData name="Pfeiffer-Herbert, Anna" userId="a17e6f19-4b7b-46ea-b2a2-f85d5972d734" providerId="ADAL" clId="{B16BA4FA-357E-4F90-A6A5-A7C2614712EF}" dt="2024-09-05T21:31:03.222" v="34" actId="20577"/>
        <pc:sldMkLst>
          <pc:docMk/>
          <pc:sldMk cId="380123273" sldId="272"/>
        </pc:sldMkLst>
      </pc:sldChg>
      <pc:sldChg chg="modNotesTx">
        <pc:chgData name="Pfeiffer-Herbert, Anna" userId="a17e6f19-4b7b-46ea-b2a2-f85d5972d734" providerId="ADAL" clId="{B16BA4FA-357E-4F90-A6A5-A7C2614712EF}" dt="2024-09-05T21:31:12.883" v="35" actId="20577"/>
        <pc:sldMkLst>
          <pc:docMk/>
          <pc:sldMk cId="0" sldId="275"/>
        </pc:sldMkLst>
      </pc:sldChg>
      <pc:sldChg chg="delSp mod delAnim modAnim">
        <pc:chgData name="Pfeiffer-Herbert, Anna" userId="a17e6f19-4b7b-46ea-b2a2-f85d5972d734" providerId="ADAL" clId="{B16BA4FA-357E-4F90-A6A5-A7C2614712EF}" dt="2024-09-05T21:28:12.972" v="30"/>
        <pc:sldMkLst>
          <pc:docMk/>
          <pc:sldMk cId="3592776284" sldId="278"/>
        </pc:sldMkLst>
        <pc:spChg chg="del">
          <ac:chgData name="Pfeiffer-Herbert, Anna" userId="a17e6f19-4b7b-46ea-b2a2-f85d5972d734" providerId="ADAL" clId="{B16BA4FA-357E-4F90-A6A5-A7C2614712EF}" dt="2024-09-05T21:27:19.241" v="24" actId="478"/>
          <ac:spMkLst>
            <pc:docMk/>
            <pc:sldMk cId="3592776284" sldId="278"/>
            <ac:spMk id="366" creationId="{00000000-0000-0000-0000-000000000000}"/>
          </ac:spMkLst>
        </pc:spChg>
        <pc:spChg chg="del">
          <ac:chgData name="Pfeiffer-Herbert, Anna" userId="a17e6f19-4b7b-46ea-b2a2-f85d5972d734" providerId="ADAL" clId="{B16BA4FA-357E-4F90-A6A5-A7C2614712EF}" dt="2024-09-05T21:27:22.889" v="25" actId="478"/>
          <ac:spMkLst>
            <pc:docMk/>
            <pc:sldMk cId="3592776284" sldId="278"/>
            <ac:spMk id="367" creationId="{00000000-0000-0000-0000-000000000000}"/>
          </ac:spMkLst>
        </pc:spChg>
      </pc:sldChg>
      <pc:sldChg chg="modNotesTx">
        <pc:chgData name="Pfeiffer-Herbert, Anna" userId="a17e6f19-4b7b-46ea-b2a2-f85d5972d734" providerId="ADAL" clId="{B16BA4FA-357E-4F90-A6A5-A7C2614712EF}" dt="2024-09-05T21:12:38.280" v="6" actId="6549"/>
        <pc:sldMkLst>
          <pc:docMk/>
          <pc:sldMk cId="133157829" sldId="279"/>
        </pc:sldMkLst>
      </pc:sldChg>
      <pc:sldChg chg="del">
        <pc:chgData name="Pfeiffer-Herbert, Anna" userId="a17e6f19-4b7b-46ea-b2a2-f85d5972d734" providerId="ADAL" clId="{B16BA4FA-357E-4F90-A6A5-A7C2614712EF}" dt="2024-09-05T21:12:30.280" v="5" actId="47"/>
        <pc:sldMkLst>
          <pc:docMk/>
          <pc:sldMk cId="1165999335" sldId="280"/>
        </pc:sldMkLst>
      </pc:sldChg>
      <pc:sldChg chg="modSp mod">
        <pc:chgData name="Pfeiffer-Herbert, Anna" userId="a17e6f19-4b7b-46ea-b2a2-f85d5972d734" providerId="ADAL" clId="{B16BA4FA-357E-4F90-A6A5-A7C2614712EF}" dt="2024-09-05T21:32:30.474" v="39" actId="1076"/>
        <pc:sldMkLst>
          <pc:docMk/>
          <pc:sldMk cId="842688061" sldId="282"/>
        </pc:sldMkLst>
        <pc:spChg chg="mod">
          <ac:chgData name="Pfeiffer-Herbert, Anna" userId="a17e6f19-4b7b-46ea-b2a2-f85d5972d734" providerId="ADAL" clId="{B16BA4FA-357E-4F90-A6A5-A7C2614712EF}" dt="2024-09-05T21:32:18.950" v="37" actId="27636"/>
          <ac:spMkLst>
            <pc:docMk/>
            <pc:sldMk cId="842688061" sldId="282"/>
            <ac:spMk id="398" creationId="{00000000-0000-0000-0000-000000000000}"/>
          </ac:spMkLst>
        </pc:spChg>
        <pc:picChg chg="mod">
          <ac:chgData name="Pfeiffer-Herbert, Anna" userId="a17e6f19-4b7b-46ea-b2a2-f85d5972d734" providerId="ADAL" clId="{B16BA4FA-357E-4F90-A6A5-A7C2614712EF}" dt="2024-09-05T21:32:30.474" v="39" actId="1076"/>
          <ac:picMkLst>
            <pc:docMk/>
            <pc:sldMk cId="842688061" sldId="282"/>
            <ac:picMk id="399" creationId="{00000000-0000-0000-0000-000000000000}"/>
          </ac:picMkLst>
        </pc:picChg>
      </pc:sldChg>
      <pc:sldChg chg="modSp mod">
        <pc:chgData name="Pfeiffer-Herbert, Anna" userId="a17e6f19-4b7b-46ea-b2a2-f85d5972d734" providerId="ADAL" clId="{B16BA4FA-357E-4F90-A6A5-A7C2614712EF}" dt="2024-09-05T21:32:59.941" v="45" actId="14100"/>
        <pc:sldMkLst>
          <pc:docMk/>
          <pc:sldMk cId="3396152764" sldId="283"/>
        </pc:sldMkLst>
        <pc:spChg chg="mod">
          <ac:chgData name="Pfeiffer-Herbert, Anna" userId="a17e6f19-4b7b-46ea-b2a2-f85d5972d734" providerId="ADAL" clId="{B16BA4FA-357E-4F90-A6A5-A7C2614712EF}" dt="2024-09-05T21:32:54.280" v="44" actId="404"/>
          <ac:spMkLst>
            <pc:docMk/>
            <pc:sldMk cId="3396152764" sldId="283"/>
            <ac:spMk id="405" creationId="{00000000-0000-0000-0000-000000000000}"/>
          </ac:spMkLst>
        </pc:spChg>
        <pc:spChg chg="mod">
          <ac:chgData name="Pfeiffer-Herbert, Anna" userId="a17e6f19-4b7b-46ea-b2a2-f85d5972d734" providerId="ADAL" clId="{B16BA4FA-357E-4F90-A6A5-A7C2614712EF}" dt="2024-09-05T21:32:59.941" v="45" actId="14100"/>
          <ac:spMkLst>
            <pc:docMk/>
            <pc:sldMk cId="3396152764" sldId="283"/>
            <ac:spMk id="406" creationId="{00000000-0000-0000-0000-000000000000}"/>
          </ac:spMkLst>
        </pc:spChg>
      </pc:sldChg>
      <pc:sldChg chg="modSp mod modNotes">
        <pc:chgData name="Pfeiffer-Herbert, Anna" userId="a17e6f19-4b7b-46ea-b2a2-f85d5972d734" providerId="ADAL" clId="{B16BA4FA-357E-4F90-A6A5-A7C2614712EF}" dt="2024-09-05T21:33:28.818" v="54" actId="1076"/>
        <pc:sldMkLst>
          <pc:docMk/>
          <pc:sldMk cId="3674898568" sldId="284"/>
        </pc:sldMkLst>
        <pc:spChg chg="mod">
          <ac:chgData name="Pfeiffer-Herbert, Anna" userId="a17e6f19-4b7b-46ea-b2a2-f85d5972d734" providerId="ADAL" clId="{B16BA4FA-357E-4F90-A6A5-A7C2614712EF}" dt="2024-09-05T21:33:28.818" v="54" actId="1076"/>
          <ac:spMkLst>
            <pc:docMk/>
            <pc:sldMk cId="3674898568" sldId="284"/>
            <ac:spMk id="417" creationId="{00000000-0000-0000-0000-000000000000}"/>
          </ac:spMkLst>
        </pc:spChg>
      </pc:sldChg>
      <pc:sldChg chg="del">
        <pc:chgData name="Pfeiffer-Herbert, Anna" userId="a17e6f19-4b7b-46ea-b2a2-f85d5972d734" providerId="ADAL" clId="{B16BA4FA-357E-4F90-A6A5-A7C2614712EF}" dt="2024-09-05T21:13:06.367" v="8" actId="47"/>
        <pc:sldMkLst>
          <pc:docMk/>
          <pc:sldMk cId="0" sldId="286"/>
        </pc:sldMkLst>
      </pc:sldChg>
      <pc:sldChg chg="del">
        <pc:chgData name="Pfeiffer-Herbert, Anna" userId="a17e6f19-4b7b-46ea-b2a2-f85d5972d734" providerId="ADAL" clId="{B16BA4FA-357E-4F90-A6A5-A7C2614712EF}" dt="2024-09-05T21:13:09.887" v="9" actId="47"/>
        <pc:sldMkLst>
          <pc:docMk/>
          <pc:sldMk cId="4047230492" sldId="287"/>
        </pc:sldMkLst>
      </pc:sldChg>
      <pc:sldChg chg="del">
        <pc:chgData name="Pfeiffer-Herbert, Anna" userId="a17e6f19-4b7b-46ea-b2a2-f85d5972d734" providerId="ADAL" clId="{B16BA4FA-357E-4F90-A6A5-A7C2614712EF}" dt="2024-09-05T21:13:27.947" v="10" actId="47"/>
        <pc:sldMkLst>
          <pc:docMk/>
          <pc:sldMk cId="3467371623" sldId="290"/>
        </pc:sldMkLst>
      </pc:sldChg>
      <pc:sldChg chg="del">
        <pc:chgData name="Pfeiffer-Herbert, Anna" userId="a17e6f19-4b7b-46ea-b2a2-f85d5972d734" providerId="ADAL" clId="{B16BA4FA-357E-4F90-A6A5-A7C2614712EF}" dt="2024-09-05T21:13:32.245" v="11" actId="47"/>
        <pc:sldMkLst>
          <pc:docMk/>
          <pc:sldMk cId="4155608610" sldId="295"/>
        </pc:sldMkLst>
      </pc:sldChg>
      <pc:sldChg chg="modSp mod">
        <pc:chgData name="Pfeiffer-Herbert, Anna" userId="a17e6f19-4b7b-46ea-b2a2-f85d5972d734" providerId="ADAL" clId="{B16BA4FA-357E-4F90-A6A5-A7C2614712EF}" dt="2024-09-05T21:34:53.192" v="55" actId="1076"/>
        <pc:sldMkLst>
          <pc:docMk/>
          <pc:sldMk cId="598497290" sldId="296"/>
        </pc:sldMkLst>
        <pc:spChg chg="mod">
          <ac:chgData name="Pfeiffer-Herbert, Anna" userId="a17e6f19-4b7b-46ea-b2a2-f85d5972d734" providerId="ADAL" clId="{B16BA4FA-357E-4F90-A6A5-A7C2614712EF}" dt="2024-09-05T21:34:53.192" v="55" actId="1076"/>
          <ac:spMkLst>
            <pc:docMk/>
            <pc:sldMk cId="598497290" sldId="296"/>
            <ac:spMk id="527" creationId="{00000000-0000-0000-0000-000000000000}"/>
          </ac:spMkLst>
        </pc:spChg>
      </pc:sldChg>
      <pc:sldChg chg="del">
        <pc:chgData name="Pfeiffer-Herbert, Anna" userId="a17e6f19-4b7b-46ea-b2a2-f85d5972d734" providerId="ADAL" clId="{B16BA4FA-357E-4F90-A6A5-A7C2614712EF}" dt="2024-09-05T21:13:33.801" v="12" actId="47"/>
        <pc:sldMkLst>
          <pc:docMk/>
          <pc:sldMk cId="3518488131" sldId="297"/>
        </pc:sldMkLst>
      </pc:sldChg>
      <pc:sldChg chg="del">
        <pc:chgData name="Pfeiffer-Herbert, Anna" userId="a17e6f19-4b7b-46ea-b2a2-f85d5972d734" providerId="ADAL" clId="{B16BA4FA-357E-4F90-A6A5-A7C2614712EF}" dt="2024-09-05T21:13:35.696" v="13" actId="47"/>
        <pc:sldMkLst>
          <pc:docMk/>
          <pc:sldMk cId="249948964" sldId="300"/>
        </pc:sldMkLst>
      </pc:sldChg>
      <pc:sldChg chg="del">
        <pc:chgData name="Pfeiffer-Herbert, Anna" userId="a17e6f19-4b7b-46ea-b2a2-f85d5972d734" providerId="ADAL" clId="{B16BA4FA-357E-4F90-A6A5-A7C2614712EF}" dt="2024-09-05T21:13:36.599" v="14" actId="47"/>
        <pc:sldMkLst>
          <pc:docMk/>
          <pc:sldMk cId="1202137575" sldId="301"/>
        </pc:sldMkLst>
      </pc:sldChg>
      <pc:sldChg chg="modSp mod modAnim">
        <pc:chgData name="Pfeiffer-Herbert, Anna" userId="a17e6f19-4b7b-46ea-b2a2-f85d5972d734" providerId="ADAL" clId="{B16BA4FA-357E-4F90-A6A5-A7C2614712EF}" dt="2024-09-05T21:14:30.929" v="23"/>
        <pc:sldMkLst>
          <pc:docMk/>
          <pc:sldMk cId="339344591" sldId="302"/>
        </pc:sldMkLst>
        <pc:spChg chg="mod">
          <ac:chgData name="Pfeiffer-Herbert, Anna" userId="a17e6f19-4b7b-46ea-b2a2-f85d5972d734" providerId="ADAL" clId="{B16BA4FA-357E-4F90-A6A5-A7C2614712EF}" dt="2024-09-05T21:14:12.048" v="21" actId="27636"/>
          <ac:spMkLst>
            <pc:docMk/>
            <pc:sldMk cId="339344591" sldId="302"/>
            <ac:spMk id="586" creationId="{00000000-0000-0000-0000-000000000000}"/>
          </ac:spMkLst>
        </pc:spChg>
      </pc:sldChg>
      <pc:sldChg chg="del">
        <pc:chgData name="Pfeiffer-Herbert, Anna" userId="a17e6f19-4b7b-46ea-b2a2-f85d5972d734" providerId="ADAL" clId="{B16BA4FA-357E-4F90-A6A5-A7C2614712EF}" dt="2024-09-05T21:13:54.531" v="15" actId="47"/>
        <pc:sldMkLst>
          <pc:docMk/>
          <pc:sldMk cId="1354145902" sldId="304"/>
        </pc:sldMkLst>
      </pc:sldChg>
      <pc:sldChg chg="del">
        <pc:chgData name="Pfeiffer-Herbert, Anna" userId="a17e6f19-4b7b-46ea-b2a2-f85d5972d734" providerId="ADAL" clId="{B16BA4FA-357E-4F90-A6A5-A7C2614712EF}" dt="2024-09-05T21:13:55.602" v="16" actId="47"/>
        <pc:sldMkLst>
          <pc:docMk/>
          <pc:sldMk cId="4175422396" sldId="305"/>
        </pc:sldMkLst>
      </pc:sldChg>
      <pc:sldChg chg="del">
        <pc:chgData name="Pfeiffer-Herbert, Anna" userId="a17e6f19-4b7b-46ea-b2a2-f85d5972d734" providerId="ADAL" clId="{B16BA4FA-357E-4F90-A6A5-A7C2614712EF}" dt="2024-09-05T21:13:57.749" v="17" actId="47"/>
        <pc:sldMkLst>
          <pc:docMk/>
          <pc:sldMk cId="625963434" sldId="306"/>
        </pc:sldMkLst>
      </pc:sldChg>
      <pc:sldChg chg="del">
        <pc:chgData name="Pfeiffer-Herbert, Anna" userId="a17e6f19-4b7b-46ea-b2a2-f85d5972d734" providerId="ADAL" clId="{B16BA4FA-357E-4F90-A6A5-A7C2614712EF}" dt="2024-09-05T21:13:59.344" v="18" actId="47"/>
        <pc:sldMkLst>
          <pc:docMk/>
          <pc:sldMk cId="3136195882" sldId="307"/>
        </pc:sldMkLst>
      </pc:sldChg>
      <pc:sldMasterChg chg="delSldLayout">
        <pc:chgData name="Pfeiffer-Herbert, Anna" userId="a17e6f19-4b7b-46ea-b2a2-f85d5972d734" providerId="ADAL" clId="{B16BA4FA-357E-4F90-A6A5-A7C2614712EF}" dt="2024-09-05T21:13:55.602" v="16" actId="47"/>
        <pc:sldMasterMkLst>
          <pc:docMk/>
          <pc:sldMasterMk cId="0" sldId="2147483648"/>
        </pc:sldMasterMkLst>
        <pc:sldLayoutChg chg="del">
          <pc:chgData name="Pfeiffer-Herbert, Anna" userId="a17e6f19-4b7b-46ea-b2a2-f85d5972d734" providerId="ADAL" clId="{B16BA4FA-357E-4F90-A6A5-A7C2614712EF}" dt="2024-09-05T21:13:55.602" v="16" actId="47"/>
          <pc:sldLayoutMkLst>
            <pc:docMk/>
            <pc:sldMasterMk cId="0" sldId="2147483648"/>
            <pc:sldLayoutMk cId="0" sldId="2147483655"/>
          </pc:sldLayoutMkLst>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5EADD7-7E9B-4134-8C39-82063CC745E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0D54CADC-B653-4159-8C99-1FFA862ECE85}">
      <dgm:prSet custT="1"/>
      <dgm:spPr/>
      <dgm:t>
        <a:bodyPr/>
        <a:lstStyle/>
        <a:p>
          <a:pPr>
            <a:lnSpc>
              <a:spcPct val="100000"/>
            </a:lnSpc>
          </a:pPr>
          <a:r>
            <a:rPr lang="en-US" sz="1800" dirty="0"/>
            <a:t>Fly into Philly (PHL)</a:t>
          </a:r>
        </a:p>
        <a:p>
          <a:pPr>
            <a:lnSpc>
              <a:spcPct val="100000"/>
            </a:lnSpc>
          </a:pPr>
          <a:r>
            <a:rPr lang="en-US" sz="1800" dirty="0"/>
            <a:t>Take Uber/Lyft or rental car to Cape May. We will coordinate groups.</a:t>
          </a:r>
        </a:p>
      </dgm:t>
    </dgm:pt>
    <dgm:pt modelId="{AB66E21F-C565-408F-9541-21D086B8EBED}" type="parTrans" cxnId="{5C14F7C9-3EBF-4B93-94B6-72DEDF184B28}">
      <dgm:prSet/>
      <dgm:spPr/>
      <dgm:t>
        <a:bodyPr/>
        <a:lstStyle/>
        <a:p>
          <a:endParaRPr lang="en-US" sz="1800"/>
        </a:p>
      </dgm:t>
    </dgm:pt>
    <dgm:pt modelId="{D1B8B176-B9DA-4D20-A0E7-E059312C4D01}" type="sibTrans" cxnId="{5C14F7C9-3EBF-4B93-94B6-72DEDF184B28}">
      <dgm:prSet/>
      <dgm:spPr/>
      <dgm:t>
        <a:bodyPr/>
        <a:lstStyle/>
        <a:p>
          <a:endParaRPr lang="en-US" sz="1800"/>
        </a:p>
      </dgm:t>
    </dgm:pt>
    <dgm:pt modelId="{D6B0B19C-1D45-455C-941B-ED346E62F117}">
      <dgm:prSet custT="1"/>
      <dgm:spPr/>
      <dgm:t>
        <a:bodyPr/>
        <a:lstStyle/>
        <a:p>
          <a:pPr>
            <a:lnSpc>
              <a:spcPct val="100000"/>
            </a:lnSpc>
          </a:pPr>
          <a:r>
            <a:rPr lang="en-US" sz="1800" dirty="0"/>
            <a:t>Or drive to Cape May directly.  Hotel parking is included.</a:t>
          </a:r>
        </a:p>
      </dgm:t>
    </dgm:pt>
    <dgm:pt modelId="{37859E45-CADB-4560-ACA3-FEF63E1CF539}" type="parTrans" cxnId="{D1A257CB-5397-42F2-B674-13E6A885A647}">
      <dgm:prSet/>
      <dgm:spPr/>
      <dgm:t>
        <a:bodyPr/>
        <a:lstStyle/>
        <a:p>
          <a:endParaRPr lang="en-US" sz="1800"/>
        </a:p>
      </dgm:t>
    </dgm:pt>
    <dgm:pt modelId="{F3280434-25C9-4E57-9BD1-B6239CAE48D8}" type="sibTrans" cxnId="{D1A257CB-5397-42F2-B674-13E6A885A647}">
      <dgm:prSet/>
      <dgm:spPr/>
      <dgm:t>
        <a:bodyPr/>
        <a:lstStyle/>
        <a:p>
          <a:endParaRPr lang="en-US" sz="1800"/>
        </a:p>
      </dgm:t>
    </dgm:pt>
    <dgm:pt modelId="{8DD4CD27-6AB1-4101-A824-0887CC04342C}">
      <dgm:prSet custT="1"/>
      <dgm:spPr/>
      <dgm:t>
        <a:bodyPr/>
        <a:lstStyle/>
        <a:p>
          <a:pPr>
            <a:lnSpc>
              <a:spcPct val="100000"/>
            </a:lnSpc>
          </a:pPr>
          <a:r>
            <a:rPr lang="en-US" sz="1800" dirty="0"/>
            <a:t>Milage will be reimbursed.  Flights need to be booked directly by Rutgers.</a:t>
          </a:r>
        </a:p>
      </dgm:t>
    </dgm:pt>
    <dgm:pt modelId="{68D6F24D-B02E-499E-896A-28D3810567CC}" type="parTrans" cxnId="{AB7EE18F-A662-411E-AB83-07BDE872AB6C}">
      <dgm:prSet/>
      <dgm:spPr/>
      <dgm:t>
        <a:bodyPr/>
        <a:lstStyle/>
        <a:p>
          <a:endParaRPr lang="en-US" sz="1800"/>
        </a:p>
      </dgm:t>
    </dgm:pt>
    <dgm:pt modelId="{75ED1F62-5A97-49BC-917A-AEF3171D0A1A}" type="sibTrans" cxnId="{AB7EE18F-A662-411E-AB83-07BDE872AB6C}">
      <dgm:prSet/>
      <dgm:spPr/>
      <dgm:t>
        <a:bodyPr/>
        <a:lstStyle/>
        <a:p>
          <a:endParaRPr lang="en-US" sz="1800"/>
        </a:p>
      </dgm:t>
    </dgm:pt>
    <dgm:pt modelId="{601A65C5-DF64-4A7D-BD3A-4C3B63D3F1C9}">
      <dgm:prSet custT="1"/>
      <dgm:spPr/>
      <dgm:t>
        <a:bodyPr/>
        <a:lstStyle/>
        <a:p>
          <a:pPr>
            <a:lnSpc>
              <a:spcPct val="100000"/>
            </a:lnSpc>
          </a:pPr>
          <a:r>
            <a:rPr lang="en-US" sz="1800" dirty="0"/>
            <a:t>Most meals will be included, but some dinners will be on your own.</a:t>
          </a:r>
        </a:p>
      </dgm:t>
    </dgm:pt>
    <dgm:pt modelId="{F9E64A64-3585-4051-BAC9-2CA58FD0D2E6}" type="parTrans" cxnId="{0CFB5362-64F2-4E80-B088-6B1AD292A044}">
      <dgm:prSet/>
      <dgm:spPr/>
      <dgm:t>
        <a:bodyPr/>
        <a:lstStyle/>
        <a:p>
          <a:endParaRPr lang="en-US" sz="1800"/>
        </a:p>
      </dgm:t>
    </dgm:pt>
    <dgm:pt modelId="{5CB96E6F-6E6F-4ABC-877A-9A03A043A813}" type="sibTrans" cxnId="{0CFB5362-64F2-4E80-B088-6B1AD292A044}">
      <dgm:prSet/>
      <dgm:spPr/>
      <dgm:t>
        <a:bodyPr/>
        <a:lstStyle/>
        <a:p>
          <a:endParaRPr lang="en-US" sz="1800"/>
        </a:p>
      </dgm:t>
    </dgm:pt>
    <dgm:pt modelId="{D8883C81-1C68-4C92-B8F6-0340C4893941}" type="pres">
      <dgm:prSet presAssocID="{375EADD7-7E9B-4134-8C39-82063CC745E7}" presName="root" presStyleCnt="0">
        <dgm:presLayoutVars>
          <dgm:dir/>
          <dgm:resizeHandles val="exact"/>
        </dgm:presLayoutVars>
      </dgm:prSet>
      <dgm:spPr/>
    </dgm:pt>
    <dgm:pt modelId="{3F8013E3-1EDF-4170-BE0C-A5368BD6BFB5}" type="pres">
      <dgm:prSet presAssocID="{0D54CADC-B653-4159-8C99-1FFA862ECE85}" presName="compNode" presStyleCnt="0"/>
      <dgm:spPr/>
    </dgm:pt>
    <dgm:pt modelId="{89A2094B-5C6D-4C8D-92D1-E2BDF6FEAF04}" type="pres">
      <dgm:prSet presAssocID="{0D54CADC-B653-4159-8C99-1FFA862ECE8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Airplane"/>
        </a:ext>
      </dgm:extLst>
    </dgm:pt>
    <dgm:pt modelId="{2A521394-CCFC-4C86-B836-BF8C5254A364}" type="pres">
      <dgm:prSet presAssocID="{0D54CADC-B653-4159-8C99-1FFA862ECE85}" presName="spaceRect" presStyleCnt="0"/>
      <dgm:spPr/>
    </dgm:pt>
    <dgm:pt modelId="{F48D256C-C074-4713-B706-D33B0C61B010}" type="pres">
      <dgm:prSet presAssocID="{0D54CADC-B653-4159-8C99-1FFA862ECE85}" presName="textRect" presStyleLbl="revTx" presStyleIdx="0" presStyleCnt="4">
        <dgm:presLayoutVars>
          <dgm:chMax val="1"/>
          <dgm:chPref val="1"/>
        </dgm:presLayoutVars>
      </dgm:prSet>
      <dgm:spPr/>
    </dgm:pt>
    <dgm:pt modelId="{C6F9F09D-84A9-4657-9F8F-84A9AB07AD18}" type="pres">
      <dgm:prSet presAssocID="{D1B8B176-B9DA-4D20-A0E7-E059312C4D01}" presName="sibTrans" presStyleCnt="0"/>
      <dgm:spPr/>
    </dgm:pt>
    <dgm:pt modelId="{BAA3244C-F1DD-4B68-A2F4-7F36624994ED}" type="pres">
      <dgm:prSet presAssocID="{D6B0B19C-1D45-455C-941B-ED346E62F117}" presName="compNode" presStyleCnt="0"/>
      <dgm:spPr/>
    </dgm:pt>
    <dgm:pt modelId="{3D6CAE9F-D09F-43F5-A17C-7FC9912AA7B4}" type="pres">
      <dgm:prSet presAssocID="{D6B0B19C-1D45-455C-941B-ED346E62F11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ilot"/>
        </a:ext>
      </dgm:extLst>
    </dgm:pt>
    <dgm:pt modelId="{849028A7-5DB5-44E6-9D22-59FE7724DFA8}" type="pres">
      <dgm:prSet presAssocID="{D6B0B19C-1D45-455C-941B-ED346E62F117}" presName="spaceRect" presStyleCnt="0"/>
      <dgm:spPr/>
    </dgm:pt>
    <dgm:pt modelId="{F6B5B31C-8359-477D-95F9-EFF0D4016642}" type="pres">
      <dgm:prSet presAssocID="{D6B0B19C-1D45-455C-941B-ED346E62F117}" presName="textRect" presStyleLbl="revTx" presStyleIdx="1" presStyleCnt="4">
        <dgm:presLayoutVars>
          <dgm:chMax val="1"/>
          <dgm:chPref val="1"/>
        </dgm:presLayoutVars>
      </dgm:prSet>
      <dgm:spPr/>
    </dgm:pt>
    <dgm:pt modelId="{750D5647-D8C1-4647-A071-D862BD30DD97}" type="pres">
      <dgm:prSet presAssocID="{F3280434-25C9-4E57-9BD1-B6239CAE48D8}" presName="sibTrans" presStyleCnt="0"/>
      <dgm:spPr/>
    </dgm:pt>
    <dgm:pt modelId="{F74C8245-4936-422B-AA98-2E7B015FA6DA}" type="pres">
      <dgm:prSet presAssocID="{8DD4CD27-6AB1-4101-A824-0887CC04342C}" presName="compNode" presStyleCnt="0"/>
      <dgm:spPr/>
    </dgm:pt>
    <dgm:pt modelId="{1193C2FF-E0BF-4FD4-8261-DCCE29D59DAB}" type="pres">
      <dgm:prSet presAssocID="{8DD4CD27-6AB1-4101-A824-0887CC04342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uitcase"/>
        </a:ext>
      </dgm:extLst>
    </dgm:pt>
    <dgm:pt modelId="{2A327122-30BB-4EA2-9401-E8A14B71530A}" type="pres">
      <dgm:prSet presAssocID="{8DD4CD27-6AB1-4101-A824-0887CC04342C}" presName="spaceRect" presStyleCnt="0"/>
      <dgm:spPr/>
    </dgm:pt>
    <dgm:pt modelId="{25814233-B0E3-49E3-8F76-E79B650E17AC}" type="pres">
      <dgm:prSet presAssocID="{8DD4CD27-6AB1-4101-A824-0887CC04342C}" presName="textRect" presStyleLbl="revTx" presStyleIdx="2" presStyleCnt="4">
        <dgm:presLayoutVars>
          <dgm:chMax val="1"/>
          <dgm:chPref val="1"/>
        </dgm:presLayoutVars>
      </dgm:prSet>
      <dgm:spPr/>
    </dgm:pt>
    <dgm:pt modelId="{70809F47-06FB-4623-AEA1-21F4023637F7}" type="pres">
      <dgm:prSet presAssocID="{75ED1F62-5A97-49BC-917A-AEF3171D0A1A}" presName="sibTrans" presStyleCnt="0"/>
      <dgm:spPr/>
    </dgm:pt>
    <dgm:pt modelId="{5FEF0A95-B106-4B73-A7F8-B02648F2F37B}" type="pres">
      <dgm:prSet presAssocID="{601A65C5-DF64-4A7D-BD3A-4C3B63D3F1C9}" presName="compNode" presStyleCnt="0"/>
      <dgm:spPr/>
    </dgm:pt>
    <dgm:pt modelId="{CFAC8AD4-6972-476B-A71F-158CB821C3B8}" type="pres">
      <dgm:prSet presAssocID="{601A65C5-DF64-4A7D-BD3A-4C3B63D3F1C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oney"/>
        </a:ext>
      </dgm:extLst>
    </dgm:pt>
    <dgm:pt modelId="{8F904827-66FE-4F0F-A553-C73FDF803BBB}" type="pres">
      <dgm:prSet presAssocID="{601A65C5-DF64-4A7D-BD3A-4C3B63D3F1C9}" presName="spaceRect" presStyleCnt="0"/>
      <dgm:spPr/>
    </dgm:pt>
    <dgm:pt modelId="{EDDED002-480D-4836-BC4A-72B51DE38B80}" type="pres">
      <dgm:prSet presAssocID="{601A65C5-DF64-4A7D-BD3A-4C3B63D3F1C9}" presName="textRect" presStyleLbl="revTx" presStyleIdx="3" presStyleCnt="4">
        <dgm:presLayoutVars>
          <dgm:chMax val="1"/>
          <dgm:chPref val="1"/>
        </dgm:presLayoutVars>
      </dgm:prSet>
      <dgm:spPr/>
    </dgm:pt>
  </dgm:ptLst>
  <dgm:cxnLst>
    <dgm:cxn modelId="{D990AD13-C2B6-4BAF-A352-0EA4C4974D8C}" type="presOf" srcId="{8DD4CD27-6AB1-4101-A824-0887CC04342C}" destId="{25814233-B0E3-49E3-8F76-E79B650E17AC}" srcOrd="0" destOrd="0" presId="urn:microsoft.com/office/officeart/2018/2/layout/IconLabelList"/>
    <dgm:cxn modelId="{C1327460-1AFD-4ECC-88A5-57EB429EF047}" type="presOf" srcId="{601A65C5-DF64-4A7D-BD3A-4C3B63D3F1C9}" destId="{EDDED002-480D-4836-BC4A-72B51DE38B80}" srcOrd="0" destOrd="0" presId="urn:microsoft.com/office/officeart/2018/2/layout/IconLabelList"/>
    <dgm:cxn modelId="{0CFB5362-64F2-4E80-B088-6B1AD292A044}" srcId="{375EADD7-7E9B-4134-8C39-82063CC745E7}" destId="{601A65C5-DF64-4A7D-BD3A-4C3B63D3F1C9}" srcOrd="3" destOrd="0" parTransId="{F9E64A64-3585-4051-BAC9-2CA58FD0D2E6}" sibTransId="{5CB96E6F-6E6F-4ABC-877A-9A03A043A813}"/>
    <dgm:cxn modelId="{85B41084-E90A-48A2-AFE8-59E6E6A02D88}" type="presOf" srcId="{0D54CADC-B653-4159-8C99-1FFA862ECE85}" destId="{F48D256C-C074-4713-B706-D33B0C61B010}" srcOrd="0" destOrd="0" presId="urn:microsoft.com/office/officeart/2018/2/layout/IconLabelList"/>
    <dgm:cxn modelId="{22B92085-01DD-4AEB-BA70-3AE5DF88D06D}" type="presOf" srcId="{375EADD7-7E9B-4134-8C39-82063CC745E7}" destId="{D8883C81-1C68-4C92-B8F6-0340C4893941}" srcOrd="0" destOrd="0" presId="urn:microsoft.com/office/officeart/2018/2/layout/IconLabelList"/>
    <dgm:cxn modelId="{AB7EE18F-A662-411E-AB83-07BDE872AB6C}" srcId="{375EADD7-7E9B-4134-8C39-82063CC745E7}" destId="{8DD4CD27-6AB1-4101-A824-0887CC04342C}" srcOrd="2" destOrd="0" parTransId="{68D6F24D-B02E-499E-896A-28D3810567CC}" sibTransId="{75ED1F62-5A97-49BC-917A-AEF3171D0A1A}"/>
    <dgm:cxn modelId="{5C14F7C9-3EBF-4B93-94B6-72DEDF184B28}" srcId="{375EADD7-7E9B-4134-8C39-82063CC745E7}" destId="{0D54CADC-B653-4159-8C99-1FFA862ECE85}" srcOrd="0" destOrd="0" parTransId="{AB66E21F-C565-408F-9541-21D086B8EBED}" sibTransId="{D1B8B176-B9DA-4D20-A0E7-E059312C4D01}"/>
    <dgm:cxn modelId="{D1A257CB-5397-42F2-B674-13E6A885A647}" srcId="{375EADD7-7E9B-4134-8C39-82063CC745E7}" destId="{D6B0B19C-1D45-455C-941B-ED346E62F117}" srcOrd="1" destOrd="0" parTransId="{37859E45-CADB-4560-ACA3-FEF63E1CF539}" sibTransId="{F3280434-25C9-4E57-9BD1-B6239CAE48D8}"/>
    <dgm:cxn modelId="{5F8369E0-F091-43C3-8A52-1AFE067C5BE8}" type="presOf" srcId="{D6B0B19C-1D45-455C-941B-ED346E62F117}" destId="{F6B5B31C-8359-477D-95F9-EFF0D4016642}" srcOrd="0" destOrd="0" presId="urn:microsoft.com/office/officeart/2018/2/layout/IconLabelList"/>
    <dgm:cxn modelId="{0114B474-7AF2-4825-9373-13A8C4B601E5}" type="presParOf" srcId="{D8883C81-1C68-4C92-B8F6-0340C4893941}" destId="{3F8013E3-1EDF-4170-BE0C-A5368BD6BFB5}" srcOrd="0" destOrd="0" presId="urn:microsoft.com/office/officeart/2018/2/layout/IconLabelList"/>
    <dgm:cxn modelId="{6F62D07D-40BF-4096-B9F2-9661A723C8B9}" type="presParOf" srcId="{3F8013E3-1EDF-4170-BE0C-A5368BD6BFB5}" destId="{89A2094B-5C6D-4C8D-92D1-E2BDF6FEAF04}" srcOrd="0" destOrd="0" presId="urn:microsoft.com/office/officeart/2018/2/layout/IconLabelList"/>
    <dgm:cxn modelId="{241D3593-1BD7-4BE2-9A07-F8EF1D828C8A}" type="presParOf" srcId="{3F8013E3-1EDF-4170-BE0C-A5368BD6BFB5}" destId="{2A521394-CCFC-4C86-B836-BF8C5254A364}" srcOrd="1" destOrd="0" presId="urn:microsoft.com/office/officeart/2018/2/layout/IconLabelList"/>
    <dgm:cxn modelId="{EE001337-ADCA-4293-B536-3B4637148385}" type="presParOf" srcId="{3F8013E3-1EDF-4170-BE0C-A5368BD6BFB5}" destId="{F48D256C-C074-4713-B706-D33B0C61B010}" srcOrd="2" destOrd="0" presId="urn:microsoft.com/office/officeart/2018/2/layout/IconLabelList"/>
    <dgm:cxn modelId="{0825C1D7-FF86-4697-AA79-FE7302CDB3DA}" type="presParOf" srcId="{D8883C81-1C68-4C92-B8F6-0340C4893941}" destId="{C6F9F09D-84A9-4657-9F8F-84A9AB07AD18}" srcOrd="1" destOrd="0" presId="urn:microsoft.com/office/officeart/2018/2/layout/IconLabelList"/>
    <dgm:cxn modelId="{0A03F556-E5F0-4B22-B359-6B81840757B9}" type="presParOf" srcId="{D8883C81-1C68-4C92-B8F6-0340C4893941}" destId="{BAA3244C-F1DD-4B68-A2F4-7F36624994ED}" srcOrd="2" destOrd="0" presId="urn:microsoft.com/office/officeart/2018/2/layout/IconLabelList"/>
    <dgm:cxn modelId="{0F775C18-07E5-4F8D-B4FF-5852D0837933}" type="presParOf" srcId="{BAA3244C-F1DD-4B68-A2F4-7F36624994ED}" destId="{3D6CAE9F-D09F-43F5-A17C-7FC9912AA7B4}" srcOrd="0" destOrd="0" presId="urn:microsoft.com/office/officeart/2018/2/layout/IconLabelList"/>
    <dgm:cxn modelId="{12926414-6817-4A37-A4AF-39267CA21654}" type="presParOf" srcId="{BAA3244C-F1DD-4B68-A2F4-7F36624994ED}" destId="{849028A7-5DB5-44E6-9D22-59FE7724DFA8}" srcOrd="1" destOrd="0" presId="urn:microsoft.com/office/officeart/2018/2/layout/IconLabelList"/>
    <dgm:cxn modelId="{306B32B1-6AF7-4D63-8848-F92660CF551D}" type="presParOf" srcId="{BAA3244C-F1DD-4B68-A2F4-7F36624994ED}" destId="{F6B5B31C-8359-477D-95F9-EFF0D4016642}" srcOrd="2" destOrd="0" presId="urn:microsoft.com/office/officeart/2018/2/layout/IconLabelList"/>
    <dgm:cxn modelId="{32B52ED3-BC92-48EB-AA1C-3C29A5F19785}" type="presParOf" srcId="{D8883C81-1C68-4C92-B8F6-0340C4893941}" destId="{750D5647-D8C1-4647-A071-D862BD30DD97}" srcOrd="3" destOrd="0" presId="urn:microsoft.com/office/officeart/2018/2/layout/IconLabelList"/>
    <dgm:cxn modelId="{B20BFFBB-2682-4FB2-A804-7651C579E80F}" type="presParOf" srcId="{D8883C81-1C68-4C92-B8F6-0340C4893941}" destId="{F74C8245-4936-422B-AA98-2E7B015FA6DA}" srcOrd="4" destOrd="0" presId="urn:microsoft.com/office/officeart/2018/2/layout/IconLabelList"/>
    <dgm:cxn modelId="{1F0770F4-DAAE-4045-9103-0BD6E8CD9A2B}" type="presParOf" srcId="{F74C8245-4936-422B-AA98-2E7B015FA6DA}" destId="{1193C2FF-E0BF-4FD4-8261-DCCE29D59DAB}" srcOrd="0" destOrd="0" presId="urn:microsoft.com/office/officeart/2018/2/layout/IconLabelList"/>
    <dgm:cxn modelId="{3BBDB166-9C76-4BC5-A411-4D6D723846C3}" type="presParOf" srcId="{F74C8245-4936-422B-AA98-2E7B015FA6DA}" destId="{2A327122-30BB-4EA2-9401-E8A14B71530A}" srcOrd="1" destOrd="0" presId="urn:microsoft.com/office/officeart/2018/2/layout/IconLabelList"/>
    <dgm:cxn modelId="{D2641939-4D32-4487-8C4F-BAA4AA36DA4F}" type="presParOf" srcId="{F74C8245-4936-422B-AA98-2E7B015FA6DA}" destId="{25814233-B0E3-49E3-8F76-E79B650E17AC}" srcOrd="2" destOrd="0" presId="urn:microsoft.com/office/officeart/2018/2/layout/IconLabelList"/>
    <dgm:cxn modelId="{67D273C0-CDA0-4609-8EF1-6599E71A6FA7}" type="presParOf" srcId="{D8883C81-1C68-4C92-B8F6-0340C4893941}" destId="{70809F47-06FB-4623-AEA1-21F4023637F7}" srcOrd="5" destOrd="0" presId="urn:microsoft.com/office/officeart/2018/2/layout/IconLabelList"/>
    <dgm:cxn modelId="{0ECC47A9-28C7-4F46-AEFC-D998A3C63FA0}" type="presParOf" srcId="{D8883C81-1C68-4C92-B8F6-0340C4893941}" destId="{5FEF0A95-B106-4B73-A7F8-B02648F2F37B}" srcOrd="6" destOrd="0" presId="urn:microsoft.com/office/officeart/2018/2/layout/IconLabelList"/>
    <dgm:cxn modelId="{08D42F87-30E8-43AF-A5BC-14BC8BB309CD}" type="presParOf" srcId="{5FEF0A95-B106-4B73-A7F8-B02648F2F37B}" destId="{CFAC8AD4-6972-476B-A71F-158CB821C3B8}" srcOrd="0" destOrd="0" presId="urn:microsoft.com/office/officeart/2018/2/layout/IconLabelList"/>
    <dgm:cxn modelId="{643BA176-3E56-4327-B3F4-E766A2272497}" type="presParOf" srcId="{5FEF0A95-B106-4B73-A7F8-B02648F2F37B}" destId="{8F904827-66FE-4F0F-A553-C73FDF803BBB}" srcOrd="1" destOrd="0" presId="urn:microsoft.com/office/officeart/2018/2/layout/IconLabelList"/>
    <dgm:cxn modelId="{00C316C1-5877-4AF9-B714-2A9584070AFA}" type="presParOf" srcId="{5FEF0A95-B106-4B73-A7F8-B02648F2F37B}" destId="{EDDED002-480D-4836-BC4A-72B51DE38B80}"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A2094B-5C6D-4C8D-92D1-E2BDF6FEAF04}">
      <dsp:nvSpPr>
        <dsp:cNvPr id="0" name=""/>
        <dsp:cNvSpPr/>
      </dsp:nvSpPr>
      <dsp:spPr>
        <a:xfrm>
          <a:off x="1405789" y="887520"/>
          <a:ext cx="1115610" cy="11156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8D256C-C074-4713-B706-D33B0C61B010}">
      <dsp:nvSpPr>
        <dsp:cNvPr id="0" name=""/>
        <dsp:cNvSpPr/>
      </dsp:nvSpPr>
      <dsp:spPr>
        <a:xfrm>
          <a:off x="724027" y="2402508"/>
          <a:ext cx="2479133" cy="114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Fly into Philly (PHL)</a:t>
          </a:r>
        </a:p>
        <a:p>
          <a:pPr marL="0" lvl="0" indent="0" algn="ctr" defTabSz="800100">
            <a:lnSpc>
              <a:spcPct val="100000"/>
            </a:lnSpc>
            <a:spcBef>
              <a:spcPct val="0"/>
            </a:spcBef>
            <a:spcAft>
              <a:spcPct val="35000"/>
            </a:spcAft>
            <a:buNone/>
          </a:pPr>
          <a:r>
            <a:rPr lang="en-US" sz="1800" kern="1200" dirty="0"/>
            <a:t>Take Uber/Lyft or rental car to Cape May. We will coordinate groups.</a:t>
          </a:r>
        </a:p>
      </dsp:txBody>
      <dsp:txXfrm>
        <a:off x="724027" y="2402508"/>
        <a:ext cx="2479133" cy="1147500"/>
      </dsp:txXfrm>
    </dsp:sp>
    <dsp:sp modelId="{3D6CAE9F-D09F-43F5-A17C-7FC9912AA7B4}">
      <dsp:nvSpPr>
        <dsp:cNvPr id="0" name=""/>
        <dsp:cNvSpPr/>
      </dsp:nvSpPr>
      <dsp:spPr>
        <a:xfrm>
          <a:off x="4318771" y="887520"/>
          <a:ext cx="1115610" cy="11156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B5B31C-8359-477D-95F9-EFF0D4016642}">
      <dsp:nvSpPr>
        <dsp:cNvPr id="0" name=""/>
        <dsp:cNvSpPr/>
      </dsp:nvSpPr>
      <dsp:spPr>
        <a:xfrm>
          <a:off x="3637009" y="2402508"/>
          <a:ext cx="2479133" cy="114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Or drive to Cape May directly.  Hotel parking is included.</a:t>
          </a:r>
        </a:p>
      </dsp:txBody>
      <dsp:txXfrm>
        <a:off x="3637009" y="2402508"/>
        <a:ext cx="2479133" cy="1147500"/>
      </dsp:txXfrm>
    </dsp:sp>
    <dsp:sp modelId="{1193C2FF-E0BF-4FD4-8261-DCCE29D59DAB}">
      <dsp:nvSpPr>
        <dsp:cNvPr id="0" name=""/>
        <dsp:cNvSpPr/>
      </dsp:nvSpPr>
      <dsp:spPr>
        <a:xfrm>
          <a:off x="7231752" y="887520"/>
          <a:ext cx="1115610" cy="11156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814233-B0E3-49E3-8F76-E79B650E17AC}">
      <dsp:nvSpPr>
        <dsp:cNvPr id="0" name=""/>
        <dsp:cNvSpPr/>
      </dsp:nvSpPr>
      <dsp:spPr>
        <a:xfrm>
          <a:off x="6549991" y="2402508"/>
          <a:ext cx="2479133" cy="114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Milage will be reimbursed.  Flights need to be booked directly by Rutgers.</a:t>
          </a:r>
        </a:p>
      </dsp:txBody>
      <dsp:txXfrm>
        <a:off x="6549991" y="2402508"/>
        <a:ext cx="2479133" cy="1147500"/>
      </dsp:txXfrm>
    </dsp:sp>
    <dsp:sp modelId="{CFAC8AD4-6972-476B-A71F-158CB821C3B8}">
      <dsp:nvSpPr>
        <dsp:cNvPr id="0" name=""/>
        <dsp:cNvSpPr/>
      </dsp:nvSpPr>
      <dsp:spPr>
        <a:xfrm>
          <a:off x="10144734" y="887520"/>
          <a:ext cx="1115610" cy="111561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DED002-480D-4836-BC4A-72B51DE38B80}">
      <dsp:nvSpPr>
        <dsp:cNvPr id="0" name=""/>
        <dsp:cNvSpPr/>
      </dsp:nvSpPr>
      <dsp:spPr>
        <a:xfrm>
          <a:off x="9462972" y="2402508"/>
          <a:ext cx="2479133" cy="114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Most meals will be included, but some dinners will be on your own.</a:t>
          </a:r>
        </a:p>
      </dsp:txBody>
      <dsp:txXfrm>
        <a:off x="9462972" y="2402508"/>
        <a:ext cx="2479133" cy="11475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 name="Google Shape;9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dirty="0"/>
          </a:p>
        </p:txBody>
      </p:sp>
      <p:sp>
        <p:nvSpPr>
          <p:cNvPr id="166" name="Google Shape;166;p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4706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6" name="Google Shape;45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399"/>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SzPts val="2200"/>
              <a:buChar char="•"/>
              <a:defRPr/>
            </a:lvl1pPr>
            <a:lvl2pPr marL="914400" lvl="1" indent="-381000" algn="l">
              <a:lnSpc>
                <a:spcPct val="90000"/>
              </a:lnSpc>
              <a:spcBef>
                <a:spcPts val="10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4" name="Google Shape;24;p5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25" name="Google Shape;25;p5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endParaRPr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56"/>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40"/>
        <p:cNvGrpSpPr/>
        <p:nvPr/>
      </p:nvGrpSpPr>
      <p:grpSpPr>
        <a:xfrm>
          <a:off x="0" y="0"/>
          <a:ext cx="0" cy="0"/>
          <a:chOff x="0" y="0"/>
          <a:chExt cx="0" cy="0"/>
        </a:xfrm>
      </p:grpSpPr>
      <p:sp>
        <p:nvSpPr>
          <p:cNvPr id="41" name="Google Shape;41;p60"/>
          <p:cNvSpPr/>
          <p:nvPr/>
        </p:nvSpPr>
        <p:spPr>
          <a:xfrm>
            <a:off x="-63796" y="0"/>
            <a:ext cx="122557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42" name="Google Shape;42;p60"/>
          <p:cNvSpPr>
            <a:spLocks noGrp="1"/>
          </p:cNvSpPr>
          <p:nvPr>
            <p:ph type="pic" idx="2"/>
          </p:nvPr>
        </p:nvSpPr>
        <p:spPr>
          <a:xfrm>
            <a:off x="-63796" y="0"/>
            <a:ext cx="12255796" cy="6858000"/>
          </a:xfrm>
          <a:prstGeom prst="rect">
            <a:avLst/>
          </a:prstGeom>
          <a:noFill/>
          <a:ln>
            <a:noFill/>
          </a:ln>
        </p:spPr>
      </p:sp>
      <p:sp>
        <p:nvSpPr>
          <p:cNvPr id="43" name="Google Shape;43;p60"/>
          <p:cNvSpPr txBox="1">
            <a:spLocks noGrp="1"/>
          </p:cNvSpPr>
          <p:nvPr>
            <p:ph type="body" idx="1"/>
          </p:nvPr>
        </p:nvSpPr>
        <p:spPr>
          <a:xfrm>
            <a:off x="936014" y="1850875"/>
            <a:ext cx="6129788" cy="160875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3999"/>
              <a:buNone/>
              <a:defRPr sz="3999" b="1"/>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0"/>
          <p:cNvSpPr txBox="1">
            <a:spLocks noGrp="1"/>
          </p:cNvSpPr>
          <p:nvPr>
            <p:ph type="body" idx="3"/>
          </p:nvPr>
        </p:nvSpPr>
        <p:spPr>
          <a:xfrm>
            <a:off x="936013" y="3714489"/>
            <a:ext cx="6129788" cy="10593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500"/>
              <a:buNone/>
              <a:defRPr sz="2500" b="0"/>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5" name="Google Shape;45;p60"/>
          <p:cNvPicPr preferRelativeResize="0"/>
          <p:nvPr/>
        </p:nvPicPr>
        <p:blipFill rotWithShape="1">
          <a:blip r:embed="rId2">
            <a:alphaModFix/>
          </a:blip>
          <a:srcRect/>
          <a:stretch/>
        </p:blipFill>
        <p:spPr>
          <a:xfrm>
            <a:off x="-2184" y="5762980"/>
            <a:ext cx="12184064" cy="1091489"/>
          </a:xfrm>
          <a:prstGeom prst="rect">
            <a:avLst/>
          </a:prstGeom>
          <a:noFill/>
          <a:ln>
            <a:noFill/>
          </a:ln>
        </p:spPr>
      </p:pic>
      <p:pic>
        <p:nvPicPr>
          <p:cNvPr id="46" name="Google Shape;46;p60" descr="OOI_URL_Vert_Blue.png"/>
          <p:cNvPicPr preferRelativeResize="0"/>
          <p:nvPr/>
        </p:nvPicPr>
        <p:blipFill rotWithShape="1">
          <a:blip r:embed="rId3">
            <a:alphaModFix/>
          </a:blip>
          <a:srcRect/>
          <a:stretch/>
        </p:blipFill>
        <p:spPr>
          <a:xfrm>
            <a:off x="11813245" y="277283"/>
            <a:ext cx="176660" cy="1872840"/>
          </a:xfrm>
          <a:prstGeom prst="rect">
            <a:avLst/>
          </a:prstGeom>
          <a:noFill/>
          <a:ln>
            <a:noFill/>
          </a:ln>
        </p:spPr>
      </p:pic>
      <p:pic>
        <p:nvPicPr>
          <p:cNvPr id="47" name="Google Shape;47;p60"/>
          <p:cNvPicPr preferRelativeResize="0"/>
          <p:nvPr/>
        </p:nvPicPr>
        <p:blipFill rotWithShape="1">
          <a:blip r:embed="rId4">
            <a:alphaModFix/>
          </a:blip>
          <a:srcRect/>
          <a:stretch/>
        </p:blipFill>
        <p:spPr>
          <a:xfrm>
            <a:off x="936013" y="328083"/>
            <a:ext cx="4603008" cy="11958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with Image">
  <p:cSld name="Slide with Image">
    <p:spTree>
      <p:nvGrpSpPr>
        <p:cNvPr id="1" name="Shape 55"/>
        <p:cNvGrpSpPr/>
        <p:nvPr/>
      </p:nvGrpSpPr>
      <p:grpSpPr>
        <a:xfrm>
          <a:off x="0" y="0"/>
          <a:ext cx="0" cy="0"/>
          <a:chOff x="0" y="0"/>
          <a:chExt cx="0" cy="0"/>
        </a:xfrm>
      </p:grpSpPr>
      <p:sp>
        <p:nvSpPr>
          <p:cNvPr id="56" name="Google Shape;56;p62"/>
          <p:cNvSpPr txBox="1">
            <a:spLocks noGrp="1"/>
          </p:cNvSpPr>
          <p:nvPr>
            <p:ph type="title"/>
          </p:nvPr>
        </p:nvSpPr>
        <p:spPr>
          <a:xfrm>
            <a:off x="839789" y="457200"/>
            <a:ext cx="4531612"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199"/>
              <a:buFont typeface="Arial"/>
              <a:buNone/>
              <a:defRPr sz="3199"/>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62"/>
          <p:cNvSpPr>
            <a:spLocks noGrp="1"/>
          </p:cNvSpPr>
          <p:nvPr>
            <p:ph type="pic" idx="2"/>
          </p:nvPr>
        </p:nvSpPr>
        <p:spPr>
          <a:xfrm>
            <a:off x="5676161" y="457200"/>
            <a:ext cx="5679227" cy="5403851"/>
          </a:xfrm>
          <a:prstGeom prst="rect">
            <a:avLst/>
          </a:prstGeom>
          <a:solidFill>
            <a:schemeClr val="dk1"/>
          </a:solidFill>
          <a:ln>
            <a:noFill/>
          </a:ln>
        </p:spPr>
      </p:sp>
      <p:sp>
        <p:nvSpPr>
          <p:cNvPr id="58" name="Google Shape;58;p62"/>
          <p:cNvSpPr txBox="1">
            <a:spLocks noGrp="1"/>
          </p:cNvSpPr>
          <p:nvPr>
            <p:ph type="body" idx="1"/>
          </p:nvPr>
        </p:nvSpPr>
        <p:spPr>
          <a:xfrm>
            <a:off x="839679" y="2222500"/>
            <a:ext cx="4531722" cy="363855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000"/>
              </a:spcBef>
              <a:spcAft>
                <a:spcPts val="0"/>
              </a:spcAft>
              <a:buClr>
                <a:schemeClr val="dk1"/>
              </a:buClr>
              <a:buSzPts val="2000"/>
              <a:buChar char="•"/>
              <a:defRPr sz="2000"/>
            </a:lvl1pPr>
            <a:lvl2pPr marL="914400" marR="0" lvl="1" indent="-323850" algn="l">
              <a:lnSpc>
                <a:spcPct val="100000"/>
              </a:lnSpc>
              <a:spcBef>
                <a:spcPts val="1000"/>
              </a:spcBef>
              <a:spcAft>
                <a:spcPts val="0"/>
              </a:spcAft>
              <a:buClr>
                <a:schemeClr val="dk1"/>
              </a:buClr>
              <a:buSzPts val="1500"/>
              <a:buFont typeface="Arial"/>
              <a:buChar char="•"/>
              <a:defRPr sz="1500"/>
            </a:lvl2pPr>
            <a:lvl3pPr marL="1371600" lvl="2" indent="-317500" algn="l">
              <a:lnSpc>
                <a:spcPct val="100000"/>
              </a:lnSpc>
              <a:spcBef>
                <a:spcPts val="500"/>
              </a:spcBef>
              <a:spcAft>
                <a:spcPts val="0"/>
              </a:spcAft>
              <a:buClr>
                <a:schemeClr val="dk1"/>
              </a:buClr>
              <a:buSzPts val="1400"/>
              <a:buChar char="•"/>
              <a:defRPr sz="1400"/>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96DFF08F-DC6B-4601-B491-B0F83F6DD2DA}" type="datetimeFigureOut">
              <a:rPr lang="en-US" dirty="0"/>
              <a:t>4/28/25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8846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52"/>
          <p:cNvPicPr preferRelativeResize="0"/>
          <p:nvPr/>
        </p:nvPicPr>
        <p:blipFill rotWithShape="1">
          <a:blip r:embed="rId7">
            <a:alphaModFix/>
          </a:blip>
          <a:srcRect/>
          <a:stretch/>
        </p:blipFill>
        <p:spPr>
          <a:xfrm>
            <a:off x="-2184" y="5762980"/>
            <a:ext cx="12184064" cy="1091489"/>
          </a:xfrm>
          <a:prstGeom prst="rect">
            <a:avLst/>
          </a:prstGeom>
          <a:noFill/>
          <a:ln>
            <a:noFill/>
          </a:ln>
        </p:spPr>
      </p:pic>
      <p:pic>
        <p:nvPicPr>
          <p:cNvPr id="7" name="Google Shape;7;p52" descr="OOI_URL_Vert_Blue.png"/>
          <p:cNvPicPr preferRelativeResize="0"/>
          <p:nvPr/>
        </p:nvPicPr>
        <p:blipFill rotWithShape="1">
          <a:blip r:embed="rId8">
            <a:alphaModFix/>
          </a:blip>
          <a:srcRect/>
          <a:stretch/>
        </p:blipFill>
        <p:spPr>
          <a:xfrm>
            <a:off x="11813245" y="277283"/>
            <a:ext cx="176660" cy="1872840"/>
          </a:xfrm>
          <a:prstGeom prst="rect">
            <a:avLst/>
          </a:prstGeom>
          <a:noFill/>
          <a:ln>
            <a:noFill/>
          </a:ln>
        </p:spPr>
      </p:pic>
      <p:sp>
        <p:nvSpPr>
          <p:cNvPr id="8" name="Google Shape;8;p52"/>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399"/>
              <a:buFont typeface="Arial"/>
              <a:buNone/>
              <a:defRPr sz="4399"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 name="Google Shape;9;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90000"/>
              </a:lnSpc>
              <a:spcBef>
                <a:spcPts val="10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1pPr>
            <a:lvl2pPr marL="914400" marR="0" lvl="1"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0" name="Google Shape;10;p52"/>
          <p:cNvPicPr preferRelativeResize="0"/>
          <p:nvPr/>
        </p:nvPicPr>
        <p:blipFill rotWithShape="1">
          <a:blip r:embed="rId9">
            <a:alphaModFix/>
          </a:blip>
          <a:srcRect/>
          <a:stretch/>
        </p:blipFill>
        <p:spPr>
          <a:xfrm>
            <a:off x="799767" y="6297099"/>
            <a:ext cx="1877020" cy="48763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 id="2147483652" r:id="rId2"/>
    <p:sldLayoutId id="2147483656" r:id="rId3"/>
    <p:sldLayoutId id="2147483658" r:id="rId4"/>
    <p:sldLayoutId id="2147483667"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hyperlink" Target="https://datalab.marine.rutgers.edu/workshops/2025-pilot-testing-pedagogy-workshop/" TargetMode="Externa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8171" y="1626128"/>
            <a:ext cx="6195178" cy="2698983"/>
          </a:xfrm>
        </p:spPr>
        <p:txBody>
          <a:bodyPr>
            <a:noAutofit/>
          </a:bodyPr>
          <a:lstStyle/>
          <a:p>
            <a:pPr algn="ctr">
              <a:lnSpc>
                <a:spcPct val="100000"/>
              </a:lnSpc>
              <a:spcBef>
                <a:spcPts val="0"/>
              </a:spcBef>
            </a:pPr>
            <a:r>
              <a:rPr lang="en-US" sz="2800" dirty="0">
                <a:solidFill>
                  <a:schemeClr val="tx1"/>
                </a:solidFill>
                <a:latin typeface="Arial"/>
                <a:cs typeface="Arial"/>
              </a:rPr>
              <a:t>OOI Data Labs</a:t>
            </a:r>
            <a:br>
              <a:rPr lang="en-US" sz="2800" dirty="0">
                <a:solidFill>
                  <a:schemeClr val="tx1"/>
                </a:solidFill>
                <a:latin typeface="Arial"/>
                <a:cs typeface="Arial"/>
              </a:rPr>
            </a:br>
            <a:br>
              <a:rPr lang="en-US" sz="2800" dirty="0">
                <a:solidFill>
                  <a:schemeClr val="tx1"/>
                </a:solidFill>
                <a:latin typeface="Arial"/>
                <a:cs typeface="Arial"/>
              </a:rPr>
            </a:br>
            <a:r>
              <a:rPr lang="en-US" sz="2800" dirty="0">
                <a:solidFill>
                  <a:schemeClr val="tx1"/>
                </a:solidFill>
                <a:latin typeface="Arial"/>
                <a:cs typeface="Arial"/>
              </a:rPr>
              <a:t>2025 Pilot Testing &amp; Pedagogy Workshop</a:t>
            </a:r>
            <a:br>
              <a:rPr lang="en-US" sz="2800" dirty="0">
                <a:solidFill>
                  <a:schemeClr val="tx1"/>
                </a:solidFill>
                <a:latin typeface="Arial"/>
                <a:cs typeface="Arial"/>
              </a:rPr>
            </a:br>
            <a:br>
              <a:rPr lang="en-US" sz="2800" dirty="0">
                <a:solidFill>
                  <a:schemeClr val="tx1"/>
                </a:solidFill>
                <a:latin typeface="Arial"/>
                <a:cs typeface="Arial"/>
              </a:rPr>
            </a:br>
            <a:r>
              <a:rPr lang="en-US" sz="2800" dirty="0">
                <a:solidFill>
                  <a:schemeClr val="tx1"/>
                </a:solidFill>
                <a:latin typeface="Arial"/>
                <a:cs typeface="Arial"/>
              </a:rPr>
              <a:t>Orientation Webinar</a:t>
            </a:r>
          </a:p>
        </p:txBody>
      </p:sp>
      <p:sp>
        <p:nvSpPr>
          <p:cNvPr id="3" name="Subtitle 2"/>
          <p:cNvSpPr>
            <a:spLocks noGrp="1"/>
          </p:cNvSpPr>
          <p:nvPr>
            <p:ph type="subTitle" idx="1"/>
          </p:nvPr>
        </p:nvSpPr>
        <p:spPr>
          <a:xfrm>
            <a:off x="388170" y="4455621"/>
            <a:ext cx="6197432" cy="1770518"/>
          </a:xfrm>
        </p:spPr>
        <p:txBody>
          <a:bodyPr vert="horz" lIns="91440" tIns="45720" rIns="91440" bIns="45720" rtlCol="0" anchor="t">
            <a:normAutofit/>
          </a:bodyPr>
          <a:lstStyle/>
          <a:p>
            <a:pPr algn="ctr">
              <a:lnSpc>
                <a:spcPct val="134000"/>
              </a:lnSpc>
              <a:spcBef>
                <a:spcPts val="0"/>
              </a:spcBef>
            </a:pPr>
            <a:r>
              <a:rPr lang="en-US" sz="1800" b="1" cap="none" spc="0" dirty="0">
                <a:solidFill>
                  <a:srgbClr val="595959"/>
                </a:solidFill>
                <a:latin typeface="+mn-lt"/>
              </a:rPr>
              <a:t>The Grand Hotel of Cape May</a:t>
            </a:r>
          </a:p>
          <a:p>
            <a:pPr algn="ctr">
              <a:lnSpc>
                <a:spcPct val="134000"/>
              </a:lnSpc>
              <a:spcBef>
                <a:spcPts val="0"/>
              </a:spcBef>
            </a:pPr>
            <a:r>
              <a:rPr lang="en-US" sz="1800" b="1" cap="none" spc="0" dirty="0">
                <a:solidFill>
                  <a:srgbClr val="595959"/>
                </a:solidFill>
                <a:latin typeface="+mn-lt"/>
                <a:cs typeface="Arial"/>
              </a:rPr>
              <a:t>May 18-21, 2025</a:t>
            </a:r>
            <a:endParaRPr lang="en-US" sz="1800" cap="none" spc="0" dirty="0">
              <a:solidFill>
                <a:srgbClr val="595959"/>
              </a:solidFill>
              <a:latin typeface="+mn-lt"/>
              <a:cs typeface="Arial"/>
            </a:endParaRPr>
          </a:p>
        </p:txBody>
      </p:sp>
      <p:pic>
        <p:nvPicPr>
          <p:cNvPr id="4" name="Picture 3" descr="A blue logo with a wave&#10;&#10;Description automatically generated">
            <a:extLst>
              <a:ext uri="{FF2B5EF4-FFF2-40B4-BE49-F238E27FC236}">
                <a16:creationId xmlns:a16="http://schemas.microsoft.com/office/drawing/2014/main" id="{6F0EB875-EBD5-178E-BA57-F67B3E693A80}"/>
              </a:ext>
            </a:extLst>
          </p:cNvPr>
          <p:cNvPicPr>
            <a:picLocks noChangeAspect="1"/>
          </p:cNvPicPr>
          <p:nvPr/>
        </p:nvPicPr>
        <p:blipFill>
          <a:blip r:embed="rId2"/>
          <a:stretch>
            <a:fillRect/>
          </a:stretch>
        </p:blipFill>
        <p:spPr>
          <a:xfrm>
            <a:off x="388169" y="416454"/>
            <a:ext cx="4657725" cy="1209675"/>
          </a:xfrm>
          <a:prstGeom prst="rect">
            <a:avLst/>
          </a:prstGeom>
        </p:spPr>
      </p:pic>
      <p:pic>
        <p:nvPicPr>
          <p:cNvPr id="5" name="Picture 4">
            <a:extLst>
              <a:ext uri="{FF2B5EF4-FFF2-40B4-BE49-F238E27FC236}">
                <a16:creationId xmlns:a16="http://schemas.microsoft.com/office/drawing/2014/main" id="{08C583C3-13CA-7877-66B3-A8F8612080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92937" y="587903"/>
            <a:ext cx="2933700" cy="866775"/>
          </a:xfrm>
          <a:prstGeom prst="rect">
            <a:avLst/>
          </a:prstGeom>
        </p:spPr>
      </p:pic>
      <p:pic>
        <p:nvPicPr>
          <p:cNvPr id="12" name="Content Placeholder 3" descr="A group of people posing for a photo&#10;&#10;Description automatically generated">
            <a:extLst>
              <a:ext uri="{FF2B5EF4-FFF2-40B4-BE49-F238E27FC236}">
                <a16:creationId xmlns:a16="http://schemas.microsoft.com/office/drawing/2014/main" id="{48E2D204-1495-8D9D-82CE-440738F8A12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83349" y="2357225"/>
            <a:ext cx="5419229" cy="2874647"/>
          </a:xfrm>
          <a:prstGeom prst="rect">
            <a:avLst/>
          </a:prstGeom>
          <a:effectLst>
            <a:outerShdw blurRad="190500" algn="tl" rotWithShape="0">
              <a:prstClr val="black">
                <a:alpha val="70000"/>
              </a:prstClr>
            </a:outerShdw>
          </a:effectLst>
        </p:spPr>
      </p:pic>
      <p:sp>
        <p:nvSpPr>
          <p:cNvPr id="6" name="TextBox 5">
            <a:extLst>
              <a:ext uri="{FF2B5EF4-FFF2-40B4-BE49-F238E27FC236}">
                <a16:creationId xmlns:a16="http://schemas.microsoft.com/office/drawing/2014/main" id="{221BA1CA-327B-5729-0CB6-DE490AB46A24}"/>
              </a:ext>
            </a:extLst>
          </p:cNvPr>
          <p:cNvSpPr txBox="1"/>
          <p:nvPr/>
        </p:nvSpPr>
        <p:spPr>
          <a:xfrm>
            <a:off x="1956084" y="5655192"/>
            <a:ext cx="8279831" cy="307777"/>
          </a:xfrm>
          <a:prstGeom prst="rect">
            <a:avLst/>
          </a:prstGeom>
          <a:noFill/>
        </p:spPr>
        <p:txBody>
          <a:bodyPr wrap="none" rtlCol="0">
            <a:spAutoFit/>
          </a:bodyPr>
          <a:lstStyle/>
          <a:p>
            <a:r>
              <a:rPr lang="en-US" dirty="0"/>
              <a:t>Workshop Page: </a:t>
            </a:r>
            <a:r>
              <a:rPr lang="en-US" dirty="0">
                <a:hlinkClick r:id="rId5"/>
              </a:rPr>
              <a:t>https://datalab.marine.rutgers.edu/workshops/2025-pilot-testing-pedagogy-workshop/</a:t>
            </a:r>
            <a:r>
              <a:rPr lang="en-US" dirty="0"/>
              <a:t> </a:t>
            </a:r>
          </a:p>
        </p:txBody>
      </p:sp>
    </p:spTree>
    <p:extLst>
      <p:ext uri="{BB962C8B-B14F-4D97-AF65-F5344CB8AC3E}">
        <p14:creationId xmlns:p14="http://schemas.microsoft.com/office/powerpoint/2010/main" val="2086880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20" name="Google Shape;112;p4" descr="A close-up of a machine at night&#10;&#10;Description automatically generated">
            <a:extLst>
              <a:ext uri="{FF2B5EF4-FFF2-40B4-BE49-F238E27FC236}">
                <a16:creationId xmlns:a16="http://schemas.microsoft.com/office/drawing/2014/main" id="{14B7BCA5-86DF-6B68-C26A-B3D5F0805F56}"/>
              </a:ext>
            </a:extLst>
          </p:cNvPr>
          <p:cNvPicPr preferRelativeResize="0"/>
          <p:nvPr/>
        </p:nvPicPr>
        <p:blipFill rotWithShape="1">
          <a:blip r:embed="rId3">
            <a:alphaModFix/>
          </a:blip>
          <a:srcRect/>
          <a:stretch/>
        </p:blipFill>
        <p:spPr>
          <a:xfrm>
            <a:off x="6761511" y="1124019"/>
            <a:ext cx="3081838" cy="1733534"/>
          </a:xfrm>
          <a:prstGeom prst="rect">
            <a:avLst/>
          </a:prstGeom>
          <a:noFill/>
          <a:ln>
            <a:noFill/>
          </a:ln>
        </p:spPr>
      </p:pic>
      <p:grpSp>
        <p:nvGrpSpPr>
          <p:cNvPr id="458" name="Google Shape;458;p32"/>
          <p:cNvGrpSpPr/>
          <p:nvPr/>
        </p:nvGrpSpPr>
        <p:grpSpPr>
          <a:xfrm>
            <a:off x="4182723" y="2241875"/>
            <a:ext cx="4119707" cy="3888398"/>
            <a:chOff x="2553843" y="85724"/>
            <a:chExt cx="7084314" cy="6686551"/>
          </a:xfrm>
        </p:grpSpPr>
        <p:sp>
          <p:nvSpPr>
            <p:cNvPr id="459" name="Google Shape;459;p32"/>
            <p:cNvSpPr/>
            <p:nvPr/>
          </p:nvSpPr>
          <p:spPr>
            <a:xfrm>
              <a:off x="4038600" y="85724"/>
              <a:ext cx="4114800" cy="4114800"/>
            </a:xfrm>
            <a:prstGeom prst="ellipse">
              <a:avLst/>
            </a:prstGeom>
            <a:solidFill>
              <a:srgbClr val="D6BD29">
                <a:alpha val="49803"/>
              </a:srgbClr>
            </a:solidFill>
            <a:ln w="25400" cap="flat" cmpd="sng">
              <a:solidFill>
                <a:srgbClr val="D7E9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60" name="Google Shape;460;p32"/>
            <p:cNvSpPr txBox="1"/>
            <p:nvPr/>
          </p:nvSpPr>
          <p:spPr>
            <a:xfrm>
              <a:off x="4587240" y="805815"/>
              <a:ext cx="3017520" cy="185166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900"/>
                <a:buFont typeface="Arial"/>
                <a:buNone/>
              </a:pPr>
              <a:r>
                <a:rPr lang="en-US" sz="2000" b="0" i="0" u="none" strike="noStrike" cap="none" dirty="0">
                  <a:solidFill>
                    <a:schemeClr val="dk1"/>
                  </a:solidFill>
                  <a:latin typeface="Arial"/>
                  <a:ea typeface="Arial"/>
                  <a:cs typeface="Arial"/>
                  <a:sym typeface="Arial"/>
                </a:rPr>
                <a:t>OOI</a:t>
              </a:r>
              <a:br>
                <a:rPr lang="en-US" sz="2000" b="0" i="0" u="none" strike="noStrike" cap="none" dirty="0">
                  <a:solidFill>
                    <a:schemeClr val="dk1"/>
                  </a:solidFill>
                  <a:latin typeface="Arial"/>
                  <a:ea typeface="Arial"/>
                  <a:cs typeface="Arial"/>
                  <a:sym typeface="Arial"/>
                </a:rPr>
              </a:br>
              <a:r>
                <a:rPr lang="en-US" sz="2000" b="0" i="0" u="none" strike="noStrike" cap="none" dirty="0">
                  <a:solidFill>
                    <a:schemeClr val="dk1"/>
                  </a:solidFill>
                  <a:latin typeface="Arial"/>
                  <a:ea typeface="Arial"/>
                  <a:cs typeface="Arial"/>
                  <a:sym typeface="Arial"/>
                </a:rPr>
                <a:t>Data + Science</a:t>
              </a:r>
            </a:p>
            <a:p>
              <a:pPr marL="0" marR="0" lvl="0" indent="0" algn="ctr" rtl="0">
                <a:lnSpc>
                  <a:spcPct val="90000"/>
                </a:lnSpc>
                <a:spcBef>
                  <a:spcPts val="0"/>
                </a:spcBef>
                <a:spcAft>
                  <a:spcPts val="0"/>
                </a:spcAft>
                <a:buClr>
                  <a:srgbClr val="000000"/>
                </a:buClr>
                <a:buSzPts val="2900"/>
                <a:buFont typeface="Arial"/>
                <a:buNone/>
              </a:pPr>
              <a:r>
                <a:rPr lang="en-US" sz="2000" dirty="0">
                  <a:solidFill>
                    <a:schemeClr val="dk1"/>
                  </a:solidFill>
                </a:rPr>
                <a:t>(content)</a:t>
              </a:r>
              <a:endParaRPr sz="2000" dirty="0"/>
            </a:p>
          </p:txBody>
        </p:sp>
        <p:sp>
          <p:nvSpPr>
            <p:cNvPr id="461" name="Google Shape;461;p32"/>
            <p:cNvSpPr/>
            <p:nvPr/>
          </p:nvSpPr>
          <p:spPr>
            <a:xfrm>
              <a:off x="5523357" y="2657475"/>
              <a:ext cx="4114800" cy="4114800"/>
            </a:xfrm>
            <a:prstGeom prst="ellipse">
              <a:avLst/>
            </a:prstGeom>
            <a:solidFill>
              <a:schemeClr val="accent3">
                <a:alpha val="49803"/>
              </a:schemeClr>
            </a:solidFill>
            <a:ln w="25400" cap="flat" cmpd="sng">
              <a:solidFill>
                <a:srgbClr val="D7E9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62" name="Google Shape;462;p32"/>
            <p:cNvSpPr txBox="1"/>
            <p:nvPr/>
          </p:nvSpPr>
          <p:spPr>
            <a:xfrm>
              <a:off x="6781800" y="3720465"/>
              <a:ext cx="2468880" cy="226314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900"/>
                <a:buFont typeface="Arial"/>
                <a:buNone/>
              </a:pPr>
              <a:r>
                <a:rPr lang="en-US" sz="2000" b="0" i="0" u="none" strike="noStrike" cap="none" dirty="0">
                  <a:solidFill>
                    <a:schemeClr val="dk1"/>
                  </a:solidFill>
                  <a:latin typeface="Arial"/>
                  <a:ea typeface="Arial"/>
                  <a:cs typeface="Arial"/>
                  <a:sym typeface="Arial"/>
                </a:rPr>
                <a:t>Data Literacy (skills)</a:t>
              </a:r>
            </a:p>
          </p:txBody>
        </p:sp>
        <p:sp>
          <p:nvSpPr>
            <p:cNvPr id="463" name="Google Shape;463;p32"/>
            <p:cNvSpPr/>
            <p:nvPr/>
          </p:nvSpPr>
          <p:spPr>
            <a:xfrm>
              <a:off x="2553843" y="2657475"/>
              <a:ext cx="4114800" cy="4114800"/>
            </a:xfrm>
            <a:prstGeom prst="ellipse">
              <a:avLst/>
            </a:prstGeom>
            <a:solidFill>
              <a:schemeClr val="accent4">
                <a:alpha val="49803"/>
              </a:schemeClr>
            </a:solidFill>
            <a:ln w="25400" cap="flat" cmpd="sng">
              <a:solidFill>
                <a:srgbClr val="D7E9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64" name="Google Shape;464;p32"/>
            <p:cNvSpPr txBox="1"/>
            <p:nvPr/>
          </p:nvSpPr>
          <p:spPr>
            <a:xfrm>
              <a:off x="2941320" y="3720465"/>
              <a:ext cx="2468880" cy="226314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900"/>
                <a:buFont typeface="Arial"/>
                <a:buNone/>
              </a:pPr>
              <a:r>
                <a:rPr lang="en-US" sz="2000" b="0" i="0" u="none" strike="noStrike" cap="none" dirty="0">
                  <a:solidFill>
                    <a:schemeClr val="dk1"/>
                  </a:solidFill>
                  <a:latin typeface="Arial"/>
                  <a:ea typeface="Arial"/>
                  <a:cs typeface="Arial"/>
                  <a:sym typeface="Arial"/>
                </a:rPr>
                <a:t>Educational Pedagogy</a:t>
              </a:r>
            </a:p>
            <a:p>
              <a:pPr marL="0" marR="0" lvl="0" indent="0" algn="ctr" rtl="0">
                <a:lnSpc>
                  <a:spcPct val="90000"/>
                </a:lnSpc>
                <a:spcBef>
                  <a:spcPts val="0"/>
                </a:spcBef>
                <a:spcAft>
                  <a:spcPts val="0"/>
                </a:spcAft>
                <a:buClr>
                  <a:srgbClr val="000000"/>
                </a:buClr>
                <a:buSzPts val="2900"/>
                <a:buFont typeface="Arial"/>
                <a:buNone/>
              </a:pPr>
              <a:r>
                <a:rPr lang="en-US" sz="2000" dirty="0">
                  <a:solidFill>
                    <a:schemeClr val="dk1"/>
                  </a:solidFill>
                </a:rPr>
                <a:t>(methods)</a:t>
              </a:r>
              <a:endParaRPr sz="2000" dirty="0"/>
            </a:p>
          </p:txBody>
        </p:sp>
      </p:grpSp>
      <p:sp>
        <p:nvSpPr>
          <p:cNvPr id="465" name="Google Shape;465;p32"/>
          <p:cNvSpPr txBox="1">
            <a:spLocks noGrp="1"/>
          </p:cNvSpPr>
          <p:nvPr>
            <p:ph type="title"/>
          </p:nvPr>
        </p:nvSpPr>
        <p:spPr>
          <a:xfrm>
            <a:off x="838200" y="365127"/>
            <a:ext cx="10515600" cy="8473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45464"/>
              <a:buNone/>
            </a:pPr>
            <a:r>
              <a:rPr lang="en-US" dirty="0"/>
              <a:t>Workshop Design</a:t>
            </a:r>
            <a:endParaRPr dirty="0"/>
          </a:p>
        </p:txBody>
      </p:sp>
      <p:pic>
        <p:nvPicPr>
          <p:cNvPr id="6" name="Google Shape;317;p20">
            <a:extLst>
              <a:ext uri="{FF2B5EF4-FFF2-40B4-BE49-F238E27FC236}">
                <a16:creationId xmlns:a16="http://schemas.microsoft.com/office/drawing/2014/main" id="{C5C38F61-3855-3868-506A-DE29623A3367}"/>
              </a:ext>
            </a:extLst>
          </p:cNvPr>
          <p:cNvPicPr preferRelativeResize="0"/>
          <p:nvPr/>
        </p:nvPicPr>
        <p:blipFill rotWithShape="1">
          <a:blip r:embed="rId4">
            <a:alphaModFix/>
          </a:blip>
          <a:srcRect/>
          <a:stretch/>
        </p:blipFill>
        <p:spPr>
          <a:xfrm>
            <a:off x="436245" y="2339522"/>
            <a:ext cx="3508334" cy="2801190"/>
          </a:xfrm>
          <a:prstGeom prst="rect">
            <a:avLst/>
          </a:prstGeom>
          <a:noFill/>
          <a:ln>
            <a:noFill/>
          </a:ln>
        </p:spPr>
      </p:pic>
      <p:pic>
        <p:nvPicPr>
          <p:cNvPr id="7" name="Google Shape;318;p20">
            <a:extLst>
              <a:ext uri="{FF2B5EF4-FFF2-40B4-BE49-F238E27FC236}">
                <a16:creationId xmlns:a16="http://schemas.microsoft.com/office/drawing/2014/main" id="{9715CEE1-B837-5FF4-1D29-9E4A31565632}"/>
              </a:ext>
            </a:extLst>
          </p:cNvPr>
          <p:cNvPicPr preferRelativeResize="0"/>
          <p:nvPr/>
        </p:nvPicPr>
        <p:blipFill rotWithShape="1">
          <a:blip r:embed="rId5">
            <a:alphaModFix/>
          </a:blip>
          <a:srcRect/>
          <a:stretch/>
        </p:blipFill>
        <p:spPr>
          <a:xfrm>
            <a:off x="8332544" y="3066928"/>
            <a:ext cx="3765278" cy="2876445"/>
          </a:xfrm>
          <a:prstGeom prst="rect">
            <a:avLst/>
          </a:prstGeom>
          <a:noFill/>
          <a:ln>
            <a:noFill/>
          </a:ln>
        </p:spPr>
      </p:pic>
      <p:sp>
        <p:nvSpPr>
          <p:cNvPr id="8" name="Google Shape;319;p20">
            <a:extLst>
              <a:ext uri="{FF2B5EF4-FFF2-40B4-BE49-F238E27FC236}">
                <a16:creationId xmlns:a16="http://schemas.microsoft.com/office/drawing/2014/main" id="{6C88C40F-6AD9-4E71-6752-B073DD351B3E}"/>
              </a:ext>
            </a:extLst>
          </p:cNvPr>
          <p:cNvSpPr txBox="1"/>
          <p:nvPr/>
        </p:nvSpPr>
        <p:spPr>
          <a:xfrm>
            <a:off x="10247968" y="5853314"/>
            <a:ext cx="1849854"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Trebuchet MS"/>
              <a:buNone/>
            </a:pPr>
            <a:r>
              <a:rPr lang="en-US" sz="1200" b="0" i="0" u="none" strike="noStrike" cap="none" dirty="0" err="1">
                <a:solidFill>
                  <a:srgbClr val="000000"/>
                </a:solidFill>
                <a:latin typeface="Trebuchet MS"/>
                <a:ea typeface="Trebuchet MS"/>
                <a:cs typeface="Trebuchet MS"/>
                <a:sym typeface="Trebuchet MS"/>
              </a:rPr>
              <a:t>Hotaling</a:t>
            </a:r>
            <a:r>
              <a:rPr lang="en-US" sz="1200" b="0" i="0" u="none" strike="noStrike" cap="none" dirty="0">
                <a:solidFill>
                  <a:srgbClr val="000000"/>
                </a:solidFill>
                <a:latin typeface="Trebuchet MS"/>
                <a:ea typeface="Trebuchet MS"/>
                <a:cs typeface="Trebuchet MS"/>
                <a:sym typeface="Trebuchet MS"/>
              </a:rPr>
              <a:t> et al. (2019)</a:t>
            </a:r>
            <a:endParaRPr sz="1200" b="0" i="0" u="none" strike="noStrike" cap="none" dirty="0">
              <a:solidFill>
                <a:schemeClr val="dk1"/>
              </a:solidFill>
              <a:latin typeface="Arial"/>
              <a:ea typeface="Arial"/>
              <a:cs typeface="Arial"/>
              <a:sym typeface="Arial"/>
            </a:endParaRPr>
          </a:p>
        </p:txBody>
      </p:sp>
      <p:sp>
        <p:nvSpPr>
          <p:cNvPr id="9" name="Google Shape;320;p20">
            <a:extLst>
              <a:ext uri="{FF2B5EF4-FFF2-40B4-BE49-F238E27FC236}">
                <a16:creationId xmlns:a16="http://schemas.microsoft.com/office/drawing/2014/main" id="{BF7AD8CC-D62E-62B8-47E2-96DDF4D239B7}"/>
              </a:ext>
            </a:extLst>
          </p:cNvPr>
          <p:cNvSpPr txBox="1"/>
          <p:nvPr/>
        </p:nvSpPr>
        <p:spPr>
          <a:xfrm>
            <a:off x="1606240" y="5140712"/>
            <a:ext cx="2392860"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Trebuchet MS"/>
              <a:buNone/>
            </a:pPr>
            <a:r>
              <a:rPr lang="en-US" sz="1200" b="0" i="0" u="none" strike="noStrike" cap="none" dirty="0">
                <a:solidFill>
                  <a:srgbClr val="000000"/>
                </a:solidFill>
                <a:latin typeface="Trebuchet MS"/>
                <a:ea typeface="Trebuchet MS"/>
                <a:cs typeface="Trebuchet MS"/>
                <a:sym typeface="Trebuchet MS"/>
              </a:rPr>
              <a:t>Lawrence Hall of Science</a:t>
            </a:r>
            <a:endParaRPr sz="1200" b="0" i="0" u="none" strike="noStrike" cap="none" dirty="0">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19370D-4AD2-C002-A0FD-6D8A414BAACE}"/>
              </a:ext>
            </a:extLst>
          </p:cNvPr>
          <p:cNvSpPr>
            <a:spLocks noGrp="1"/>
          </p:cNvSpPr>
          <p:nvPr>
            <p:ph type="title"/>
          </p:nvPr>
        </p:nvSpPr>
        <p:spPr/>
        <p:txBody>
          <a:bodyPr/>
          <a:lstStyle/>
          <a:p>
            <a:r>
              <a:rPr lang="en-US" dirty="0"/>
              <a:t>Daily Overview</a:t>
            </a:r>
          </a:p>
        </p:txBody>
      </p:sp>
      <p:sp>
        <p:nvSpPr>
          <p:cNvPr id="4" name="Text Placeholder 3">
            <a:extLst>
              <a:ext uri="{FF2B5EF4-FFF2-40B4-BE49-F238E27FC236}">
                <a16:creationId xmlns:a16="http://schemas.microsoft.com/office/drawing/2014/main" id="{017F9006-3D93-F03F-BB11-DC29C341D768}"/>
              </a:ext>
            </a:extLst>
          </p:cNvPr>
          <p:cNvSpPr>
            <a:spLocks noGrp="1"/>
          </p:cNvSpPr>
          <p:nvPr>
            <p:ph type="body" idx="1"/>
          </p:nvPr>
        </p:nvSpPr>
        <p:spPr/>
        <p:txBody>
          <a:bodyPr>
            <a:normAutofit lnSpcReduction="10000"/>
          </a:bodyPr>
          <a:lstStyle/>
          <a:p>
            <a:pPr>
              <a:lnSpc>
                <a:spcPct val="110000"/>
              </a:lnSpc>
              <a:spcBef>
                <a:spcPts val="0"/>
              </a:spcBef>
              <a:spcAft>
                <a:spcPts val="600"/>
              </a:spcAft>
            </a:pPr>
            <a:r>
              <a:rPr lang="en-US" b="1" dirty="0"/>
              <a:t>Sunday</a:t>
            </a:r>
            <a:r>
              <a:rPr lang="en-US" dirty="0"/>
              <a:t> (Day 1): Welcome dinner and workshop overview.</a:t>
            </a:r>
          </a:p>
          <a:p>
            <a:pPr>
              <a:lnSpc>
                <a:spcPct val="110000"/>
              </a:lnSpc>
              <a:spcBef>
                <a:spcPts val="0"/>
              </a:spcBef>
              <a:spcAft>
                <a:spcPts val="600"/>
              </a:spcAft>
            </a:pPr>
            <a:r>
              <a:rPr lang="en-US" b="1" dirty="0"/>
              <a:t>Monday</a:t>
            </a:r>
            <a:r>
              <a:rPr lang="en-US" dirty="0"/>
              <a:t> (Day 2): </a:t>
            </a:r>
          </a:p>
          <a:p>
            <a:pPr lvl="1">
              <a:lnSpc>
                <a:spcPct val="110000"/>
              </a:lnSpc>
              <a:spcBef>
                <a:spcPts val="0"/>
              </a:spcBef>
              <a:spcAft>
                <a:spcPts val="600"/>
              </a:spcAft>
            </a:pPr>
            <a:r>
              <a:rPr lang="en-US" dirty="0"/>
              <a:t>New participants learn about the OOI and how to use data effectively in their teaching. </a:t>
            </a:r>
          </a:p>
          <a:p>
            <a:pPr lvl="1">
              <a:lnSpc>
                <a:spcPct val="110000"/>
              </a:lnSpc>
              <a:spcBef>
                <a:spcPts val="0"/>
              </a:spcBef>
              <a:spcAft>
                <a:spcPts val="600"/>
              </a:spcAft>
            </a:pPr>
            <a:r>
              <a:rPr lang="en-US" dirty="0"/>
              <a:t>Lesson authors work on reviewing and finalizing their new activities.</a:t>
            </a:r>
          </a:p>
          <a:p>
            <a:pPr>
              <a:lnSpc>
                <a:spcPct val="110000"/>
              </a:lnSpc>
              <a:spcBef>
                <a:spcPts val="0"/>
              </a:spcBef>
              <a:spcAft>
                <a:spcPts val="600"/>
              </a:spcAft>
            </a:pPr>
            <a:r>
              <a:rPr lang="en-US" b="1" dirty="0"/>
              <a:t>Tuesday</a:t>
            </a:r>
            <a:r>
              <a:rPr lang="en-US" dirty="0"/>
              <a:t> (Day 3): All participants pilot test the new lesson collection.  Deep dives (field trips and presentations) on ocean acidification and forest fire impacts on the ocean will inspire participants to develop complete “learning cycle” driven lesson plans.</a:t>
            </a:r>
          </a:p>
          <a:p>
            <a:pPr>
              <a:lnSpc>
                <a:spcPct val="110000"/>
              </a:lnSpc>
              <a:spcBef>
                <a:spcPts val="0"/>
              </a:spcBef>
              <a:spcAft>
                <a:spcPts val="600"/>
              </a:spcAft>
            </a:pPr>
            <a:r>
              <a:rPr lang="en-US" b="1" dirty="0"/>
              <a:t>Wednesday</a:t>
            </a:r>
            <a:r>
              <a:rPr lang="en-US" dirty="0"/>
              <a:t> (Day 4): All participants share and collaboratively develop hands-on activities and strategies to supplement the Data Labs collection.</a:t>
            </a:r>
          </a:p>
        </p:txBody>
      </p:sp>
    </p:spTree>
    <p:extLst>
      <p:ext uri="{BB962C8B-B14F-4D97-AF65-F5344CB8AC3E}">
        <p14:creationId xmlns:p14="http://schemas.microsoft.com/office/powerpoint/2010/main" val="3329071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6B70C-1B98-D5CB-0B75-1E72F8770823}"/>
              </a:ext>
            </a:extLst>
          </p:cNvPr>
          <p:cNvSpPr>
            <a:spLocks noGrp="1"/>
          </p:cNvSpPr>
          <p:nvPr>
            <p:ph type="title"/>
          </p:nvPr>
        </p:nvSpPr>
        <p:spPr/>
        <p:txBody>
          <a:bodyPr/>
          <a:lstStyle/>
          <a:p>
            <a:r>
              <a:rPr lang="en-US" dirty="0"/>
              <a:t>Questions?</a:t>
            </a:r>
          </a:p>
        </p:txBody>
      </p:sp>
      <p:pic>
        <p:nvPicPr>
          <p:cNvPr id="4" name="Picture 3">
            <a:extLst>
              <a:ext uri="{FF2B5EF4-FFF2-40B4-BE49-F238E27FC236}">
                <a16:creationId xmlns:a16="http://schemas.microsoft.com/office/drawing/2014/main" id="{3EAC01BB-1D3A-F532-A9F0-0C2B339633C7}"/>
              </a:ext>
            </a:extLst>
          </p:cNvPr>
          <p:cNvPicPr>
            <a:picLocks noChangeAspect="1"/>
          </p:cNvPicPr>
          <p:nvPr/>
        </p:nvPicPr>
        <p:blipFill>
          <a:blip r:embed="rId2" cstate="screen">
            <a:extLst>
              <a:ext uri="{28A0092B-C50C-407E-A947-70E740481C1C}">
                <a14:useLocalDpi xmlns:a14="http://schemas.microsoft.com/office/drawing/2010/main"/>
              </a:ext>
            </a:extLst>
          </a:blip>
          <a:srcRect t="17515" b="27296"/>
          <a:stretch/>
        </p:blipFill>
        <p:spPr>
          <a:xfrm>
            <a:off x="838200" y="1881189"/>
            <a:ext cx="10515600" cy="4352544"/>
          </a:xfrm>
          <a:prstGeom prst="rect">
            <a:avLst/>
          </a:prstGeom>
          <a:noFill/>
          <a:ln>
            <a:noFill/>
          </a:ln>
        </p:spPr>
      </p:pic>
    </p:spTree>
    <p:extLst>
      <p:ext uri="{BB962C8B-B14F-4D97-AF65-F5344CB8AC3E}">
        <p14:creationId xmlns:p14="http://schemas.microsoft.com/office/powerpoint/2010/main" val="3930964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C1A81-B9DF-F0D4-DCC2-9CC7CF7D6060}"/>
              </a:ext>
            </a:extLst>
          </p:cNvPr>
          <p:cNvSpPr>
            <a:spLocks noGrp="1"/>
          </p:cNvSpPr>
          <p:nvPr>
            <p:ph type="title"/>
          </p:nvPr>
        </p:nvSpPr>
        <p:spPr/>
        <p:txBody>
          <a:bodyPr/>
          <a:lstStyle/>
          <a:p>
            <a:r>
              <a:rPr lang="en-US" dirty="0"/>
              <a:t>Welcome!</a:t>
            </a:r>
          </a:p>
        </p:txBody>
      </p:sp>
      <p:sp>
        <p:nvSpPr>
          <p:cNvPr id="3" name="Text Placeholder 2">
            <a:extLst>
              <a:ext uri="{FF2B5EF4-FFF2-40B4-BE49-F238E27FC236}">
                <a16:creationId xmlns:a16="http://schemas.microsoft.com/office/drawing/2014/main" id="{BC0B303E-6A58-5705-AE4F-F95D962B4B45}"/>
              </a:ext>
            </a:extLst>
          </p:cNvPr>
          <p:cNvSpPr>
            <a:spLocks noGrp="1"/>
          </p:cNvSpPr>
          <p:nvPr>
            <p:ph type="body" idx="1"/>
          </p:nvPr>
        </p:nvSpPr>
        <p:spPr/>
        <p:txBody>
          <a:bodyPr/>
          <a:lstStyle/>
          <a:p>
            <a:pPr marL="88900" indent="0">
              <a:buNone/>
            </a:pPr>
            <a:r>
              <a:rPr lang="en-US" dirty="0"/>
              <a:t>Goals for today’s call:</a:t>
            </a:r>
          </a:p>
          <a:p>
            <a:endParaRPr lang="en-US" dirty="0"/>
          </a:p>
          <a:p>
            <a:r>
              <a:rPr lang="en-US" dirty="0"/>
              <a:t>Review travel logistics for the workshop – what to expect &amp; bring.</a:t>
            </a:r>
          </a:p>
          <a:p>
            <a:r>
              <a:rPr lang="en-US" dirty="0"/>
              <a:t>Expectations as a workshop participant.</a:t>
            </a:r>
          </a:p>
          <a:p>
            <a:r>
              <a:rPr lang="en-US" dirty="0"/>
              <a:t>Answer your questions/concerns.</a:t>
            </a:r>
          </a:p>
          <a:p>
            <a:endParaRPr lang="en-US" dirty="0"/>
          </a:p>
          <a:p>
            <a:endParaRPr lang="en-US" dirty="0"/>
          </a:p>
        </p:txBody>
      </p:sp>
    </p:spTree>
    <p:extLst>
      <p:ext uri="{BB962C8B-B14F-4D97-AF65-F5344CB8AC3E}">
        <p14:creationId xmlns:p14="http://schemas.microsoft.com/office/powerpoint/2010/main" val="1664962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5" name="Google Shape;95;p3" descr="A bridge over water with a pink sky&#10;&#10;Description automatically generated"/>
          <p:cNvPicPr preferRelativeResize="0"/>
          <p:nvPr/>
        </p:nvPicPr>
        <p:blipFill rotWithShape="1">
          <a:blip r:embed="rId3">
            <a:alphaModFix/>
          </a:blip>
          <a:srcRect t="5300" b="21135"/>
          <a:stretch/>
        </p:blipFill>
        <p:spPr>
          <a:xfrm>
            <a:off x="3262876" y="1794425"/>
            <a:ext cx="8929124" cy="3694857"/>
          </a:xfrm>
          <a:prstGeom prst="rect">
            <a:avLst/>
          </a:prstGeom>
          <a:noFill/>
          <a:ln>
            <a:noFill/>
          </a:ln>
        </p:spPr>
      </p:pic>
      <p:pic>
        <p:nvPicPr>
          <p:cNvPr id="5" name="Picture Placeholder 4" descr="A picture containing outdoor, engine&#10;&#10;Description automatically generated">
            <a:extLst>
              <a:ext uri="{FF2B5EF4-FFF2-40B4-BE49-F238E27FC236}">
                <a16:creationId xmlns:a16="http://schemas.microsoft.com/office/drawing/2014/main" id="{443480CE-8131-3876-4924-06359190C76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7204" r="7204"/>
          <a:stretch/>
        </p:blipFill>
        <p:spPr>
          <a:xfrm>
            <a:off x="6240079" y="4182908"/>
            <a:ext cx="2485990" cy="2365757"/>
          </a:xfrm>
          <a:prstGeom prst="rect">
            <a:avLst/>
          </a:prstGeom>
          <a:noFill/>
          <a:ln>
            <a:noFill/>
          </a:ln>
        </p:spPr>
      </p:pic>
      <p:pic>
        <p:nvPicPr>
          <p:cNvPr id="2" name="Picture 1" descr="A map of the earth&#10;&#10;Description automatically generated">
            <a:extLst>
              <a:ext uri="{FF2B5EF4-FFF2-40B4-BE49-F238E27FC236}">
                <a16:creationId xmlns:a16="http://schemas.microsoft.com/office/drawing/2014/main" id="{4BFE3A9D-59CE-0647-30BD-9307A47EA296}"/>
              </a:ext>
            </a:extLst>
          </p:cNvPr>
          <p:cNvPicPr>
            <a:picLocks noChangeAspect="1"/>
          </p:cNvPicPr>
          <p:nvPr/>
        </p:nvPicPr>
        <p:blipFill>
          <a:blip r:embed="rId5"/>
          <a:stretch>
            <a:fillRect/>
          </a:stretch>
        </p:blipFill>
        <p:spPr>
          <a:xfrm>
            <a:off x="-164755" y="1794425"/>
            <a:ext cx="4329911" cy="3694857"/>
          </a:xfrm>
          <a:prstGeom prst="rect">
            <a:avLst/>
          </a:prstGeom>
        </p:spPr>
      </p:pic>
      <p:sp>
        <p:nvSpPr>
          <p:cNvPr id="94" name="Google Shape;94;p3"/>
          <p:cNvSpPr txBox="1">
            <a:spLocks noGrp="1"/>
          </p:cNvSpPr>
          <p:nvPr>
            <p:ph type="title"/>
          </p:nvPr>
        </p:nvSpPr>
        <p:spPr>
          <a:xfrm>
            <a:off x="838200" y="316266"/>
            <a:ext cx="10515600" cy="1325563"/>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SzPts val="4399"/>
              <a:buNone/>
            </a:pPr>
            <a:r>
              <a:rPr lang="en-US" sz="3200" b="0" i="1" dirty="0"/>
              <a:t>Our Challenge:</a:t>
            </a:r>
            <a:br>
              <a:rPr lang="en-US" sz="3200" dirty="0"/>
            </a:br>
            <a:r>
              <a:rPr lang="en-US" sz="3200" dirty="0"/>
              <a:t>How do we effectively teach students using authentic ocean data from ocean observatories like the OOI?</a:t>
            </a:r>
            <a:endParaRPr sz="3200" dirty="0"/>
          </a:p>
        </p:txBody>
      </p:sp>
      <p:sp>
        <p:nvSpPr>
          <p:cNvPr id="96" name="Google Shape;96;p3"/>
          <p:cNvSpPr txBox="1"/>
          <p:nvPr/>
        </p:nvSpPr>
        <p:spPr>
          <a:xfrm>
            <a:off x="3440543" y="2041891"/>
            <a:ext cx="3041150" cy="3200400"/>
          </a:xfrm>
          <a:prstGeom prst="rect">
            <a:avLst/>
          </a:prstGeom>
          <a:solidFill>
            <a:srgbClr val="D8E9F5">
              <a:alpha val="74901"/>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1" u="none" strike="noStrike" cap="none" dirty="0">
                <a:solidFill>
                  <a:srgbClr val="000000"/>
                </a:solidFill>
                <a:latin typeface="Arial"/>
                <a:ea typeface="Arial"/>
                <a:cs typeface="Arial"/>
                <a:sym typeface="Arial"/>
              </a:rPr>
              <a:t>Challenges</a:t>
            </a:r>
            <a:endParaRPr dirty="0"/>
          </a:p>
          <a:p>
            <a:pPr marL="285750" marR="0" lvl="0" indent="-285750" algn="l" rtl="0">
              <a:lnSpc>
                <a:spcPct val="100000"/>
              </a:lnSpc>
              <a:spcBef>
                <a:spcPts val="1200"/>
              </a:spcBef>
              <a:spcAft>
                <a:spcPts val="0"/>
              </a:spcAft>
              <a:buClr>
                <a:srgbClr val="000000"/>
              </a:buClr>
              <a:buSzPts val="1800"/>
              <a:buFont typeface="Arial"/>
              <a:buChar char="•"/>
            </a:pPr>
            <a:r>
              <a:rPr lang="en-US" sz="1800" b="0" i="0" u="none" strike="noStrike" cap="none" dirty="0">
                <a:solidFill>
                  <a:srgbClr val="000000"/>
                </a:solidFill>
                <a:latin typeface="Arial"/>
                <a:ea typeface="Arial"/>
                <a:cs typeface="Arial"/>
                <a:sym typeface="Arial"/>
              </a:rPr>
              <a:t>OOI arrays sample oceanographically complex regions</a:t>
            </a:r>
            <a:endParaRPr dirty="0"/>
          </a:p>
          <a:p>
            <a:pPr marL="285750" marR="0" lvl="0" indent="-285750" algn="l" rtl="0">
              <a:lnSpc>
                <a:spcPct val="100000"/>
              </a:lnSpc>
              <a:spcBef>
                <a:spcPts val="1200"/>
              </a:spcBef>
              <a:spcAft>
                <a:spcPts val="0"/>
              </a:spcAft>
              <a:buClr>
                <a:srgbClr val="000000"/>
              </a:buClr>
              <a:buSzPts val="1800"/>
              <a:buFont typeface="Arial"/>
              <a:buChar char="•"/>
            </a:pPr>
            <a:r>
              <a:rPr lang="en-US" sz="1800" b="0" i="0" u="none" strike="noStrike" cap="none" dirty="0">
                <a:solidFill>
                  <a:srgbClr val="000000"/>
                </a:solidFill>
                <a:latin typeface="Arial"/>
                <a:ea typeface="Arial"/>
                <a:cs typeface="Arial"/>
                <a:sym typeface="Arial"/>
              </a:rPr>
              <a:t>Data curation requires time and expertise</a:t>
            </a:r>
            <a:endParaRPr dirty="0"/>
          </a:p>
          <a:p>
            <a:pPr marL="285750" marR="0" lvl="0" indent="-285750" algn="l" rtl="0">
              <a:lnSpc>
                <a:spcPct val="100000"/>
              </a:lnSpc>
              <a:spcBef>
                <a:spcPts val="1200"/>
              </a:spcBef>
              <a:spcAft>
                <a:spcPts val="0"/>
              </a:spcAft>
              <a:buClr>
                <a:srgbClr val="000000"/>
              </a:buClr>
              <a:buSzPts val="1800"/>
              <a:buFont typeface="Arial"/>
              <a:buChar char="•"/>
            </a:pPr>
            <a:r>
              <a:rPr lang="en-US" sz="1800" b="0" i="0" u="none" strike="noStrike" cap="none" dirty="0">
                <a:solidFill>
                  <a:srgbClr val="000000"/>
                </a:solidFill>
                <a:latin typeface="Arial"/>
                <a:ea typeface="Arial"/>
                <a:cs typeface="Arial"/>
                <a:sym typeface="Arial"/>
              </a:rPr>
              <a:t>Learners need scaffolded data skills</a:t>
            </a:r>
            <a:endParaRPr dirty="0"/>
          </a:p>
        </p:txBody>
      </p:sp>
      <p:sp>
        <p:nvSpPr>
          <p:cNvPr id="97" name="Google Shape;97;p3"/>
          <p:cNvSpPr txBox="1"/>
          <p:nvPr/>
        </p:nvSpPr>
        <p:spPr>
          <a:xfrm>
            <a:off x="8388749" y="2041415"/>
            <a:ext cx="3041150" cy="3200876"/>
          </a:xfrm>
          <a:prstGeom prst="rect">
            <a:avLst/>
          </a:prstGeom>
          <a:solidFill>
            <a:srgbClr val="D8E9F5">
              <a:alpha val="74901"/>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1" u="none" strike="noStrike" cap="none" dirty="0">
                <a:solidFill>
                  <a:srgbClr val="000000"/>
                </a:solidFill>
                <a:latin typeface="Arial"/>
                <a:ea typeface="Arial"/>
                <a:cs typeface="Arial"/>
                <a:sym typeface="Arial"/>
              </a:rPr>
              <a:t>Opportunities</a:t>
            </a:r>
            <a:endParaRPr dirty="0"/>
          </a:p>
          <a:p>
            <a:pPr marL="285750" marR="0" lvl="0" indent="-285750" algn="l" rtl="0">
              <a:lnSpc>
                <a:spcPct val="100000"/>
              </a:lnSpc>
              <a:spcBef>
                <a:spcPts val="1200"/>
              </a:spcBef>
              <a:spcAft>
                <a:spcPts val="0"/>
              </a:spcAft>
              <a:buClr>
                <a:srgbClr val="000000"/>
              </a:buClr>
              <a:buSzPts val="1800"/>
              <a:buFont typeface="Arial"/>
              <a:buChar char="•"/>
            </a:pPr>
            <a:r>
              <a:rPr lang="en-US" sz="1800" b="0" i="0" u="none" strike="noStrike" cap="none" dirty="0">
                <a:solidFill>
                  <a:srgbClr val="000000"/>
                </a:solidFill>
                <a:latin typeface="Arial"/>
                <a:ea typeface="Arial"/>
                <a:cs typeface="Arial"/>
                <a:sym typeface="Arial"/>
              </a:rPr>
              <a:t>Broaden access to OOS &amp; OOI data</a:t>
            </a:r>
            <a:endParaRPr dirty="0"/>
          </a:p>
          <a:p>
            <a:pPr marL="285750" marR="0" lvl="0" indent="-285750" algn="l" rtl="0">
              <a:lnSpc>
                <a:spcPct val="100000"/>
              </a:lnSpc>
              <a:spcBef>
                <a:spcPts val="1200"/>
              </a:spcBef>
              <a:spcAft>
                <a:spcPts val="0"/>
              </a:spcAft>
              <a:buClr>
                <a:srgbClr val="000000"/>
              </a:buClr>
              <a:buSzPts val="1800"/>
              <a:buFont typeface="Arial"/>
              <a:buChar char="•"/>
            </a:pPr>
            <a:r>
              <a:rPr lang="en-US" sz="1800" b="0" i="0" u="none" strike="noStrike" cap="none" dirty="0">
                <a:solidFill>
                  <a:srgbClr val="000000"/>
                </a:solidFill>
                <a:latin typeface="Arial"/>
                <a:ea typeface="Arial"/>
                <a:cs typeface="Arial"/>
                <a:sym typeface="Arial"/>
              </a:rPr>
              <a:t>Prepare students for STEM careers</a:t>
            </a:r>
            <a:endParaRPr dirty="0"/>
          </a:p>
          <a:p>
            <a:pPr marL="285750" marR="0" lvl="0" indent="-285750" algn="l" rtl="0">
              <a:lnSpc>
                <a:spcPct val="100000"/>
              </a:lnSpc>
              <a:spcBef>
                <a:spcPts val="1200"/>
              </a:spcBef>
              <a:spcAft>
                <a:spcPts val="0"/>
              </a:spcAft>
              <a:buClr>
                <a:srgbClr val="000000"/>
              </a:buClr>
              <a:buSzPts val="1800"/>
              <a:buFont typeface="Arial"/>
              <a:buChar char="•"/>
            </a:pPr>
            <a:r>
              <a:rPr lang="en-US" sz="1800" b="0" i="0" u="none" strike="noStrike" cap="none" dirty="0">
                <a:solidFill>
                  <a:srgbClr val="000000"/>
                </a:solidFill>
                <a:latin typeface="Arial"/>
                <a:ea typeface="Arial"/>
                <a:cs typeface="Arial"/>
                <a:sym typeface="Arial"/>
              </a:rPr>
              <a:t>Develop a data literate society</a:t>
            </a:r>
            <a:endParaRPr dirty="0"/>
          </a:p>
          <a:p>
            <a:pPr marL="285750" marR="0" lvl="0" indent="-285750" algn="l" rtl="0">
              <a:lnSpc>
                <a:spcPct val="100000"/>
              </a:lnSpc>
              <a:spcBef>
                <a:spcPts val="1200"/>
              </a:spcBef>
              <a:spcAft>
                <a:spcPts val="0"/>
              </a:spcAft>
              <a:buClr>
                <a:srgbClr val="000000"/>
              </a:buClr>
              <a:buSzPts val="1800"/>
              <a:buFont typeface="Arial"/>
              <a:buChar char="•"/>
            </a:pPr>
            <a:r>
              <a:rPr lang="en-US" sz="1800" b="0" i="0" u="none" strike="noStrike" cap="none" dirty="0">
                <a:solidFill>
                  <a:srgbClr val="000000"/>
                </a:solidFill>
                <a:latin typeface="Arial"/>
                <a:ea typeface="Arial"/>
                <a:cs typeface="Arial"/>
                <a:sym typeface="Arial"/>
              </a:rPr>
              <a:t>Instill curiosity and the excitement of discovery</a:t>
            </a:r>
            <a:endParaRPr dirty="0"/>
          </a:p>
        </p:txBody>
      </p:sp>
      <p:sp>
        <p:nvSpPr>
          <p:cNvPr id="4" name="TextBox 3">
            <a:extLst>
              <a:ext uri="{FF2B5EF4-FFF2-40B4-BE49-F238E27FC236}">
                <a16:creationId xmlns:a16="http://schemas.microsoft.com/office/drawing/2014/main" id="{9F438A68-5D41-8CB5-2DCC-C467ECBA4DA8}"/>
              </a:ext>
            </a:extLst>
          </p:cNvPr>
          <p:cNvSpPr txBox="1"/>
          <p:nvPr/>
        </p:nvSpPr>
        <p:spPr>
          <a:xfrm>
            <a:off x="687519" y="5720156"/>
            <a:ext cx="184731" cy="307777"/>
          </a:xfrm>
          <a:prstGeom prst="rect">
            <a:avLst/>
          </a:prstGeom>
          <a:noFill/>
        </p:spPr>
        <p:txBody>
          <a:bodyPr wrap="none" rtlCol="0">
            <a:spAutoFit/>
          </a:bodyPr>
          <a:lstStyle/>
          <a:p>
            <a:endParaRPr lang="en-US" dirty="0"/>
          </a:p>
        </p:txBody>
      </p:sp>
      <p:pic>
        <p:nvPicPr>
          <p:cNvPr id="6" name="Google Shape;366;p71" descr="_DSC4007.jpg">
            <a:extLst>
              <a:ext uri="{FF2B5EF4-FFF2-40B4-BE49-F238E27FC236}">
                <a16:creationId xmlns:a16="http://schemas.microsoft.com/office/drawing/2014/main" id="{74956878-8C28-A23D-0B22-AEFF5ADB56EE}"/>
              </a:ext>
            </a:extLst>
          </p:cNvPr>
          <p:cNvPicPr preferRelativeResize="0"/>
          <p:nvPr/>
        </p:nvPicPr>
        <p:blipFill rotWithShape="1">
          <a:blip r:embed="rId6">
            <a:alphaModFix/>
          </a:blip>
          <a:srcRect/>
          <a:stretch/>
        </p:blipFill>
        <p:spPr>
          <a:xfrm>
            <a:off x="155694" y="3272136"/>
            <a:ext cx="963166" cy="15970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8"/>
          <p:cNvSpPr txBox="1">
            <a:spLocks noGrp="1"/>
          </p:cNvSpPr>
          <p:nvPr>
            <p:ph type="title"/>
          </p:nvPr>
        </p:nvSpPr>
        <p:spPr>
          <a:xfrm>
            <a:off x="1594200" y="365126"/>
            <a:ext cx="9759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4399"/>
              <a:buNone/>
            </a:pPr>
            <a:r>
              <a:rPr lang="en-US" sz="4000" dirty="0"/>
              <a:t>OOI Data Labs Project – Key Goals</a:t>
            </a:r>
            <a:endParaRPr dirty="0"/>
          </a:p>
        </p:txBody>
      </p:sp>
      <p:sp>
        <p:nvSpPr>
          <p:cNvPr id="169" name="Google Shape;169;p8"/>
          <p:cNvSpPr txBox="1">
            <a:spLocks noGrp="1"/>
          </p:cNvSpPr>
          <p:nvPr>
            <p:ph type="body" idx="1"/>
          </p:nvPr>
        </p:nvSpPr>
        <p:spPr>
          <a:xfrm>
            <a:off x="838200" y="4092497"/>
            <a:ext cx="10515600" cy="2084465"/>
          </a:xfrm>
          <a:prstGeom prst="rect">
            <a:avLst/>
          </a:prstGeom>
          <a:noFill/>
          <a:ln>
            <a:noFill/>
          </a:ln>
        </p:spPr>
        <p:txBody>
          <a:bodyPr spcFirstLastPara="1" wrap="square" lIns="91425" tIns="45700" rIns="91425" bIns="45700" anchor="t" anchorCtr="0">
            <a:normAutofit/>
          </a:bodyPr>
          <a:lstStyle/>
          <a:p>
            <a:pPr marL="285750" lvl="0" indent="-285750" algn="l" rtl="0">
              <a:lnSpc>
                <a:spcPct val="100000"/>
              </a:lnSpc>
              <a:spcBef>
                <a:spcPts val="1000"/>
              </a:spcBef>
              <a:spcAft>
                <a:spcPts val="0"/>
              </a:spcAft>
              <a:buSzPts val="2200"/>
              <a:buFont typeface="Arial"/>
              <a:buChar char="•"/>
            </a:pPr>
            <a:r>
              <a:rPr lang="en-US" sz="2800" dirty="0"/>
              <a:t>Build a </a:t>
            </a:r>
            <a:r>
              <a:rPr lang="en-US" sz="2800" b="1" dirty="0"/>
              <a:t>Community of Practice (CoP) </a:t>
            </a:r>
            <a:r>
              <a:rPr lang="en-US" sz="2800" dirty="0"/>
              <a:t>of professors, interested in using OOI data with their undergraduate students.</a:t>
            </a:r>
            <a:endParaRPr dirty="0"/>
          </a:p>
          <a:p>
            <a:pPr marL="285750" lvl="0" indent="-285750" algn="l" rtl="0">
              <a:lnSpc>
                <a:spcPct val="100000"/>
              </a:lnSpc>
              <a:spcBef>
                <a:spcPts val="1000"/>
              </a:spcBef>
              <a:spcAft>
                <a:spcPts val="0"/>
              </a:spcAft>
              <a:buSzPts val="2200"/>
              <a:buFont typeface="Arial"/>
              <a:buChar char="•"/>
            </a:pPr>
            <a:r>
              <a:rPr lang="en-US" sz="2800" dirty="0"/>
              <a:t>Make OOI data more </a:t>
            </a:r>
            <a:r>
              <a:rPr lang="en-US" sz="2800" b="1" dirty="0"/>
              <a:t>accessible</a:t>
            </a:r>
            <a:r>
              <a:rPr lang="en-US" sz="2800" dirty="0"/>
              <a:t> to educators and students.</a:t>
            </a:r>
            <a:endParaRPr dirty="0"/>
          </a:p>
          <a:p>
            <a:pPr marL="457200" lvl="0" indent="-228600" algn="l" rtl="0">
              <a:lnSpc>
                <a:spcPct val="90000"/>
              </a:lnSpc>
              <a:spcBef>
                <a:spcPts val="1000"/>
              </a:spcBef>
              <a:spcAft>
                <a:spcPts val="0"/>
              </a:spcAft>
              <a:buSzPts val="2200"/>
              <a:buNone/>
            </a:pPr>
            <a:endParaRPr dirty="0"/>
          </a:p>
          <a:p>
            <a:pPr marL="457200" lvl="0" indent="-228600" algn="l" rtl="0">
              <a:lnSpc>
                <a:spcPct val="90000"/>
              </a:lnSpc>
              <a:spcBef>
                <a:spcPts val="1000"/>
              </a:spcBef>
              <a:spcAft>
                <a:spcPts val="0"/>
              </a:spcAft>
              <a:buSzPts val="2200"/>
              <a:buNone/>
            </a:pPr>
            <a:endParaRPr dirty="0"/>
          </a:p>
        </p:txBody>
      </p:sp>
      <p:pic>
        <p:nvPicPr>
          <p:cNvPr id="170" name="Google Shape;170;p8"/>
          <p:cNvPicPr preferRelativeResize="0">
            <a:picLocks noChangeAspect="1"/>
          </p:cNvPicPr>
          <p:nvPr/>
        </p:nvPicPr>
        <p:blipFill rotWithShape="1">
          <a:blip r:embed="rId3">
            <a:alphaModFix/>
          </a:blip>
          <a:stretch/>
        </p:blipFill>
        <p:spPr>
          <a:xfrm>
            <a:off x="2280241" y="1092442"/>
            <a:ext cx="7631518" cy="2784614"/>
          </a:xfrm>
          <a:prstGeom prst="rect">
            <a:avLst/>
          </a:prstGeom>
          <a:noFill/>
          <a:ln>
            <a:noFill/>
          </a:ln>
        </p:spPr>
      </p:pic>
      <p:sp>
        <p:nvSpPr>
          <p:cNvPr id="171" name="Google Shape;171;p8"/>
          <p:cNvSpPr/>
          <p:nvPr/>
        </p:nvSpPr>
        <p:spPr>
          <a:xfrm>
            <a:off x="82200" y="144953"/>
            <a:ext cx="1512000" cy="15120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an aerial view of a beach with chairs and buildings at Grand Hotel Cape May in Cape May">
            <a:extLst>
              <a:ext uri="{FF2B5EF4-FFF2-40B4-BE49-F238E27FC236}">
                <a16:creationId xmlns:a16="http://schemas.microsoft.com/office/drawing/2014/main" id="{F09E5203-8A4B-C0FE-3E1D-46BC743C36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361" y="1446546"/>
            <a:ext cx="7615016" cy="46761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FE28766-9705-6035-3608-F367A61A01AC}"/>
              </a:ext>
            </a:extLst>
          </p:cNvPr>
          <p:cNvSpPr>
            <a:spLocks noGrp="1"/>
          </p:cNvSpPr>
          <p:nvPr>
            <p:ph type="title"/>
          </p:nvPr>
        </p:nvSpPr>
        <p:spPr/>
        <p:txBody>
          <a:bodyPr>
            <a:normAutofit/>
          </a:bodyPr>
          <a:lstStyle/>
          <a:p>
            <a:r>
              <a:rPr lang="en-US" dirty="0"/>
              <a:t>The Grand Hotel of Cape May</a:t>
            </a:r>
          </a:p>
        </p:txBody>
      </p:sp>
      <p:pic>
        <p:nvPicPr>
          <p:cNvPr id="1026" name="Picture 2" descr="thegrandhotelofcapemay specialevents crystalroom">
            <a:extLst>
              <a:ext uri="{FF2B5EF4-FFF2-40B4-BE49-F238E27FC236}">
                <a16:creationId xmlns:a16="http://schemas.microsoft.com/office/drawing/2014/main" id="{42BC17BC-7C93-1C4B-AD87-228A0DC869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9044" y="3836718"/>
            <a:ext cx="341524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room with tables and chairs">
            <a:extLst>
              <a:ext uri="{FF2B5EF4-FFF2-40B4-BE49-F238E27FC236}">
                <a16:creationId xmlns:a16="http://schemas.microsoft.com/office/drawing/2014/main" id="{17DFBD0E-0789-1EE3-998B-A39C7A79D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9044" y="1446546"/>
            <a:ext cx="3414713"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528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2E505-6D38-E20E-C1EF-5D09267983D5}"/>
              </a:ext>
            </a:extLst>
          </p:cNvPr>
          <p:cNvSpPr>
            <a:spLocks noGrp="1"/>
          </p:cNvSpPr>
          <p:nvPr>
            <p:ph type="title"/>
          </p:nvPr>
        </p:nvSpPr>
        <p:spPr/>
        <p:txBody>
          <a:bodyPr/>
          <a:lstStyle/>
          <a:p>
            <a:r>
              <a:rPr lang="en-US" dirty="0"/>
              <a:t>Logistics </a:t>
            </a:r>
          </a:p>
        </p:txBody>
      </p:sp>
      <p:graphicFrame>
        <p:nvGraphicFramePr>
          <p:cNvPr id="19" name="Content Placeholder 2">
            <a:extLst>
              <a:ext uri="{FF2B5EF4-FFF2-40B4-BE49-F238E27FC236}">
                <a16:creationId xmlns:a16="http://schemas.microsoft.com/office/drawing/2014/main" id="{50883BBF-CC46-D7E9-8B5F-0AAC4E621DB1}"/>
              </a:ext>
            </a:extLst>
          </p:cNvPr>
          <p:cNvGraphicFramePr>
            <a:graphicFrameLocks noGrp="1"/>
          </p:cNvGraphicFramePr>
          <p:nvPr>
            <p:ph idx="1"/>
            <p:extLst>
              <p:ext uri="{D42A27DB-BD31-4B8C-83A1-F6EECF244321}">
                <p14:modId xmlns:p14="http://schemas.microsoft.com/office/powerpoint/2010/main" val="1484041760"/>
              </p:ext>
            </p:extLst>
          </p:nvPr>
        </p:nvGraphicFramePr>
        <p:xfrm>
          <a:off x="-225778" y="1519518"/>
          <a:ext cx="12666134" cy="44375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FA5DBCD7-141D-7B1B-DE46-8058088B5C0E}"/>
              </a:ext>
            </a:extLst>
          </p:cNvPr>
          <p:cNvSpPr>
            <a:spLocks noGrp="1"/>
          </p:cNvSpPr>
          <p:nvPr>
            <p:ph type="sldNum" sz="quarter" idx="11"/>
          </p:nvPr>
        </p:nvSpPr>
        <p:spPr/>
        <p:txBody>
          <a:bodyPr/>
          <a:lstStyle/>
          <a:p>
            <a:fld id="{5EF5D831-06B2-D543-8946-72CD43B5155C}" type="slidenum">
              <a:rPr lang="en-US" smtClean="0">
                <a:solidFill>
                  <a:prstClr val="white"/>
                </a:solidFill>
              </a:rPr>
              <a:pPr/>
              <a:t>6</a:t>
            </a:fld>
            <a:endParaRPr lang="en-US">
              <a:solidFill>
                <a:prstClr val="white"/>
              </a:solidFill>
            </a:endParaRPr>
          </a:p>
        </p:txBody>
      </p:sp>
      <p:sp>
        <p:nvSpPr>
          <p:cNvPr id="3" name="TextBox 2">
            <a:extLst>
              <a:ext uri="{FF2B5EF4-FFF2-40B4-BE49-F238E27FC236}">
                <a16:creationId xmlns:a16="http://schemas.microsoft.com/office/drawing/2014/main" id="{B0B4F61D-7706-AD33-C91C-FA0A73A78E07}"/>
              </a:ext>
            </a:extLst>
          </p:cNvPr>
          <p:cNvSpPr txBox="1"/>
          <p:nvPr/>
        </p:nvSpPr>
        <p:spPr>
          <a:xfrm>
            <a:off x="838200" y="1347929"/>
            <a:ext cx="8988706" cy="400110"/>
          </a:xfrm>
          <a:prstGeom prst="rect">
            <a:avLst/>
          </a:prstGeom>
          <a:noFill/>
        </p:spPr>
        <p:txBody>
          <a:bodyPr wrap="square" rtlCol="0">
            <a:spAutoFit/>
          </a:bodyPr>
          <a:lstStyle/>
          <a:p>
            <a:r>
              <a:rPr lang="en-US" sz="2000" b="0" i="0" u="none" strike="noStrike" dirty="0">
                <a:solidFill>
                  <a:srgbClr val="666666"/>
                </a:solidFill>
                <a:effectLst/>
                <a:latin typeface="+mn-lt"/>
              </a:rPr>
              <a:t>Please contact </a:t>
            </a:r>
            <a:r>
              <a:rPr lang="en-US" sz="2000" b="0" i="0" u="none" strike="noStrike" dirty="0" err="1">
                <a:solidFill>
                  <a:srgbClr val="666666"/>
                </a:solidFill>
                <a:effectLst/>
                <a:latin typeface="+mn-lt"/>
              </a:rPr>
              <a:t>Mitaali</a:t>
            </a:r>
            <a:r>
              <a:rPr lang="en-US" sz="2000" b="0" i="0" u="none" strike="noStrike" dirty="0">
                <a:solidFill>
                  <a:srgbClr val="666666"/>
                </a:solidFill>
                <a:effectLst/>
                <a:latin typeface="+mn-lt"/>
              </a:rPr>
              <a:t> to confirm how you will travel to the workshop.</a:t>
            </a:r>
            <a:endParaRPr lang="en-US" sz="2000" dirty="0">
              <a:latin typeface="+mn-lt"/>
            </a:endParaRPr>
          </a:p>
        </p:txBody>
      </p:sp>
    </p:spTree>
    <p:extLst>
      <p:ext uri="{BB962C8B-B14F-4D97-AF65-F5344CB8AC3E}">
        <p14:creationId xmlns:p14="http://schemas.microsoft.com/office/powerpoint/2010/main" val="389043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C57DC-451C-6F04-02A5-DEE8B8C29FE6}"/>
              </a:ext>
            </a:extLst>
          </p:cNvPr>
          <p:cNvSpPr>
            <a:spLocks noGrp="1"/>
          </p:cNvSpPr>
          <p:nvPr>
            <p:ph type="title"/>
          </p:nvPr>
        </p:nvSpPr>
        <p:spPr/>
        <p:txBody>
          <a:bodyPr/>
          <a:lstStyle/>
          <a:p>
            <a:r>
              <a:rPr lang="en-US" dirty="0"/>
              <a:t>What to Bring/Expect</a:t>
            </a:r>
          </a:p>
        </p:txBody>
      </p:sp>
      <p:sp>
        <p:nvSpPr>
          <p:cNvPr id="3" name="Text Placeholder 2">
            <a:extLst>
              <a:ext uri="{FF2B5EF4-FFF2-40B4-BE49-F238E27FC236}">
                <a16:creationId xmlns:a16="http://schemas.microsoft.com/office/drawing/2014/main" id="{DF02CDD0-9810-D7F2-AA31-D96C2054F60B}"/>
              </a:ext>
            </a:extLst>
          </p:cNvPr>
          <p:cNvSpPr>
            <a:spLocks noGrp="1"/>
          </p:cNvSpPr>
          <p:nvPr>
            <p:ph type="body" idx="1"/>
          </p:nvPr>
        </p:nvSpPr>
        <p:spPr/>
        <p:txBody>
          <a:bodyPr/>
          <a:lstStyle/>
          <a:p>
            <a:r>
              <a:rPr lang="en-US" dirty="0"/>
              <a:t>Casual and comfortable clothes! </a:t>
            </a:r>
          </a:p>
          <a:p>
            <a:r>
              <a:rPr lang="en-US" dirty="0"/>
              <a:t>Syllabus or course schedule</a:t>
            </a:r>
          </a:p>
          <a:p>
            <a:r>
              <a:rPr lang="en-US" dirty="0"/>
              <a:t>Stories/worksheets/examples of how you have used Data Labs in the past.</a:t>
            </a:r>
          </a:p>
          <a:p>
            <a:r>
              <a:rPr lang="en-US" dirty="0"/>
              <a:t>Your favorite hands-on demonstration or activity to share</a:t>
            </a:r>
          </a:p>
          <a:p>
            <a:pPr lvl="1"/>
            <a:r>
              <a:rPr lang="en-US" sz="2000" dirty="0"/>
              <a:t>We can help gather materials, especially if you will be flying.</a:t>
            </a:r>
          </a:p>
          <a:p>
            <a:r>
              <a:rPr lang="en-US" dirty="0"/>
              <a:t>Don’t forget your laptop!</a:t>
            </a:r>
          </a:p>
          <a:p>
            <a:endParaRPr lang="en-US" dirty="0"/>
          </a:p>
          <a:p>
            <a:r>
              <a:rPr lang="en-US" dirty="0"/>
              <a:t>We will schedule car service to get you back to the airports on Sunday. Please let </a:t>
            </a:r>
            <a:r>
              <a:rPr lang="en-US" dirty="0" err="1"/>
              <a:t>Mitaali</a:t>
            </a:r>
            <a:r>
              <a:rPr lang="en-US" dirty="0"/>
              <a:t> know if you don’t want to be included in the carpool.</a:t>
            </a:r>
          </a:p>
          <a:p>
            <a:endParaRPr lang="en-US" dirty="0"/>
          </a:p>
        </p:txBody>
      </p:sp>
    </p:spTree>
    <p:extLst>
      <p:ext uri="{BB962C8B-B14F-4D97-AF65-F5344CB8AC3E}">
        <p14:creationId xmlns:p14="http://schemas.microsoft.com/office/powerpoint/2010/main" val="2341608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9"/>
          <p:cNvSpPr txBox="1"/>
          <p:nvPr/>
        </p:nvSpPr>
        <p:spPr>
          <a:xfrm>
            <a:off x="6186196" y="1008817"/>
            <a:ext cx="2321917" cy="307800"/>
          </a:xfrm>
          <a:prstGeom prst="rect">
            <a:avLst/>
          </a:prstGeom>
          <a:solidFill>
            <a:srgbClr val="00477D"/>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b="1" dirty="0">
                <a:solidFill>
                  <a:schemeClr val="bg1"/>
                </a:solidFill>
              </a:rPr>
              <a:t>Project Evaluator</a:t>
            </a:r>
            <a:endParaRPr sz="1400" b="1" i="0" u="none" strike="noStrike" cap="none" dirty="0">
              <a:solidFill>
                <a:schemeClr val="bg1"/>
              </a:solidFill>
              <a:latin typeface="Arial"/>
              <a:ea typeface="Arial"/>
              <a:cs typeface="Arial"/>
              <a:sym typeface="Arial"/>
            </a:endParaRPr>
          </a:p>
        </p:txBody>
      </p:sp>
      <p:sp>
        <p:nvSpPr>
          <p:cNvPr id="178" name="Google Shape;178;p9"/>
          <p:cNvSpPr txBox="1">
            <a:spLocks noGrp="1"/>
          </p:cNvSpPr>
          <p:nvPr>
            <p:ph type="title"/>
          </p:nvPr>
        </p:nvSpPr>
        <p:spPr>
          <a:xfrm>
            <a:off x="838200" y="249802"/>
            <a:ext cx="10515600" cy="64629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ts val="4399"/>
              <a:buNone/>
            </a:pPr>
            <a:r>
              <a:rPr lang="en-US" b="0" dirty="0"/>
              <a:t>OOI Data Labs 2.0 Project Team</a:t>
            </a:r>
            <a:endParaRPr b="0" dirty="0"/>
          </a:p>
        </p:txBody>
      </p:sp>
      <p:pic>
        <p:nvPicPr>
          <p:cNvPr id="179" name="Google Shape;179;p9"/>
          <p:cNvPicPr preferRelativeResize="0"/>
          <p:nvPr/>
        </p:nvPicPr>
        <p:blipFill rotWithShape="1">
          <a:blip r:embed="rId3">
            <a:alphaModFix/>
          </a:blip>
          <a:srcRect/>
          <a:stretch/>
        </p:blipFill>
        <p:spPr>
          <a:xfrm>
            <a:off x="9553904" y="1007639"/>
            <a:ext cx="1463040" cy="1463040"/>
          </a:xfrm>
          <a:prstGeom prst="rect">
            <a:avLst/>
          </a:prstGeom>
          <a:noFill/>
          <a:ln>
            <a:noFill/>
          </a:ln>
        </p:spPr>
      </p:pic>
      <p:sp>
        <p:nvSpPr>
          <p:cNvPr id="180" name="Google Shape;180;p9"/>
          <p:cNvSpPr txBox="1"/>
          <p:nvPr/>
        </p:nvSpPr>
        <p:spPr>
          <a:xfrm>
            <a:off x="446400" y="3708646"/>
            <a:ext cx="8061713" cy="307800"/>
          </a:xfrm>
          <a:prstGeom prst="rect">
            <a:avLst/>
          </a:prstGeom>
          <a:solidFill>
            <a:srgbClr val="00477D"/>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dirty="0">
                <a:solidFill>
                  <a:schemeClr val="bg1"/>
                </a:solidFill>
                <a:latin typeface="Arial"/>
                <a:ea typeface="Arial"/>
                <a:cs typeface="Arial"/>
                <a:sym typeface="Arial"/>
              </a:rPr>
              <a:t>Teaching Partners (Co-PIs)</a:t>
            </a:r>
            <a:endParaRPr sz="1400" b="1" i="0" u="none" strike="noStrike" cap="none" dirty="0">
              <a:solidFill>
                <a:schemeClr val="bg1"/>
              </a:solidFill>
              <a:latin typeface="Arial"/>
              <a:ea typeface="Arial"/>
              <a:cs typeface="Arial"/>
              <a:sym typeface="Arial"/>
            </a:endParaRPr>
          </a:p>
        </p:txBody>
      </p:sp>
      <p:sp>
        <p:nvSpPr>
          <p:cNvPr id="181" name="Google Shape;181;p9"/>
          <p:cNvSpPr txBox="1"/>
          <p:nvPr/>
        </p:nvSpPr>
        <p:spPr>
          <a:xfrm>
            <a:off x="446399" y="981526"/>
            <a:ext cx="3117254" cy="307800"/>
          </a:xfrm>
          <a:prstGeom prst="rect">
            <a:avLst/>
          </a:prstGeom>
          <a:solidFill>
            <a:srgbClr val="00477D"/>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dirty="0">
                <a:solidFill>
                  <a:schemeClr val="bg1"/>
                </a:solidFill>
                <a:latin typeface="Arial"/>
                <a:ea typeface="Arial"/>
                <a:cs typeface="Arial"/>
                <a:sym typeface="Arial"/>
              </a:rPr>
              <a:t>Team Leaders</a:t>
            </a:r>
            <a:endParaRPr sz="1400" b="1" i="0" u="none" strike="noStrike" cap="none" dirty="0">
              <a:solidFill>
                <a:schemeClr val="bg1"/>
              </a:solidFill>
              <a:latin typeface="Arial"/>
              <a:ea typeface="Arial"/>
              <a:cs typeface="Arial"/>
              <a:sym typeface="Arial"/>
            </a:endParaRPr>
          </a:p>
        </p:txBody>
      </p:sp>
      <p:pic>
        <p:nvPicPr>
          <p:cNvPr id="182" name="Google Shape;182;p9"/>
          <p:cNvPicPr preferRelativeResize="0">
            <a:picLocks noChangeAspect="1"/>
          </p:cNvPicPr>
          <p:nvPr/>
        </p:nvPicPr>
        <p:blipFill rotWithShape="1">
          <a:blip r:embed="rId4">
            <a:alphaModFix/>
          </a:blip>
          <a:srcRect/>
          <a:stretch/>
        </p:blipFill>
        <p:spPr>
          <a:xfrm>
            <a:off x="750106" y="4100268"/>
            <a:ext cx="1491099" cy="1463040"/>
          </a:xfrm>
          <a:prstGeom prst="rect">
            <a:avLst/>
          </a:prstGeom>
          <a:noFill/>
          <a:ln>
            <a:noFill/>
          </a:ln>
        </p:spPr>
      </p:pic>
      <p:pic>
        <p:nvPicPr>
          <p:cNvPr id="183" name="Google Shape;183;p9"/>
          <p:cNvPicPr preferRelativeResize="0">
            <a:picLocks noChangeAspect="1"/>
          </p:cNvPicPr>
          <p:nvPr/>
        </p:nvPicPr>
        <p:blipFill rotWithShape="1">
          <a:blip r:embed="rId5">
            <a:alphaModFix/>
          </a:blip>
          <a:srcRect/>
          <a:stretch/>
        </p:blipFill>
        <p:spPr>
          <a:xfrm>
            <a:off x="2486416" y="4100268"/>
            <a:ext cx="3991276" cy="1463040"/>
          </a:xfrm>
          <a:prstGeom prst="rect">
            <a:avLst/>
          </a:prstGeom>
          <a:noFill/>
          <a:ln>
            <a:noFill/>
          </a:ln>
        </p:spPr>
      </p:pic>
      <p:pic>
        <p:nvPicPr>
          <p:cNvPr id="184" name="Google Shape;184;p9"/>
          <p:cNvPicPr preferRelativeResize="0"/>
          <p:nvPr/>
        </p:nvPicPr>
        <p:blipFill rotWithShape="1">
          <a:blip r:embed="rId6">
            <a:alphaModFix/>
          </a:blip>
          <a:srcRect l="27739"/>
          <a:stretch/>
        </p:blipFill>
        <p:spPr>
          <a:xfrm>
            <a:off x="798126" y="1344794"/>
            <a:ext cx="2413799" cy="1823972"/>
          </a:xfrm>
          <a:prstGeom prst="rect">
            <a:avLst/>
          </a:prstGeom>
          <a:noFill/>
          <a:ln>
            <a:noFill/>
          </a:ln>
        </p:spPr>
      </p:pic>
      <p:sp>
        <p:nvSpPr>
          <p:cNvPr id="186" name="Google Shape;186;p9"/>
          <p:cNvSpPr txBox="1"/>
          <p:nvPr/>
        </p:nvSpPr>
        <p:spPr>
          <a:xfrm>
            <a:off x="349473" y="5575874"/>
            <a:ext cx="2292364"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Dax Soule </a:t>
            </a:r>
            <a:endParaRPr dirty="0"/>
          </a:p>
          <a:p>
            <a:pPr marL="0" marR="0" lvl="0" indent="0" algn="ctr"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Queens College CUNY</a:t>
            </a:r>
            <a:endParaRPr dirty="0"/>
          </a:p>
        </p:txBody>
      </p:sp>
      <p:sp>
        <p:nvSpPr>
          <p:cNvPr id="187" name="Google Shape;187;p9"/>
          <p:cNvSpPr txBox="1"/>
          <p:nvPr/>
        </p:nvSpPr>
        <p:spPr>
          <a:xfrm>
            <a:off x="3247556" y="5575874"/>
            <a:ext cx="24594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Anna Pfeiffer-Herbert</a:t>
            </a:r>
            <a:endParaRPr dirty="0"/>
          </a:p>
          <a:p>
            <a:pPr marL="0" marR="0" lvl="0" indent="0" algn="ctr"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Stockton University</a:t>
            </a:r>
            <a:endParaRPr dirty="0"/>
          </a:p>
        </p:txBody>
      </p:sp>
      <p:sp>
        <p:nvSpPr>
          <p:cNvPr id="188" name="Google Shape;188;p9"/>
          <p:cNvSpPr txBox="1"/>
          <p:nvPr/>
        </p:nvSpPr>
        <p:spPr>
          <a:xfrm>
            <a:off x="296087" y="3163622"/>
            <a:ext cx="3417879" cy="54864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Janice McDonnell &amp; Sage Lichtenwalner</a:t>
            </a:r>
            <a:endParaRPr dirty="0"/>
          </a:p>
          <a:p>
            <a:pPr marL="0" marR="0" lvl="0" indent="0" algn="ctr"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Rutgers University</a:t>
            </a:r>
            <a:endParaRPr dirty="0"/>
          </a:p>
        </p:txBody>
      </p:sp>
      <p:sp>
        <p:nvSpPr>
          <p:cNvPr id="189" name="Google Shape;189;p9"/>
          <p:cNvSpPr txBox="1"/>
          <p:nvPr/>
        </p:nvSpPr>
        <p:spPr>
          <a:xfrm>
            <a:off x="6512005" y="5575874"/>
            <a:ext cx="20394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Denise Bristol</a:t>
            </a:r>
            <a:endParaRPr dirty="0"/>
          </a:p>
          <a:p>
            <a:pPr marL="0" marR="0" lvl="0" indent="0" algn="ctr"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Hillsborough CC</a:t>
            </a:r>
            <a:endParaRPr dirty="0"/>
          </a:p>
        </p:txBody>
      </p:sp>
      <p:sp>
        <p:nvSpPr>
          <p:cNvPr id="190" name="Google Shape;190;p9"/>
          <p:cNvSpPr txBox="1"/>
          <p:nvPr/>
        </p:nvSpPr>
        <p:spPr>
          <a:xfrm>
            <a:off x="9553904" y="2470679"/>
            <a:ext cx="146304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i="0" strike="noStrike" cap="none" dirty="0">
                <a:solidFill>
                  <a:srgbClr val="000000"/>
                </a:solidFill>
                <a:latin typeface="Arial"/>
                <a:ea typeface="Arial"/>
                <a:cs typeface="Arial"/>
                <a:sym typeface="Arial"/>
              </a:rPr>
              <a:t>NSF awards 1831625</a:t>
            </a:r>
            <a:r>
              <a:rPr lang="en-US" sz="1200" dirty="0"/>
              <a:t> and </a:t>
            </a:r>
            <a:r>
              <a:rPr lang="en-US" sz="1200" i="0" strike="noStrike" cap="none" dirty="0">
                <a:solidFill>
                  <a:srgbClr val="000000"/>
                </a:solidFill>
                <a:latin typeface="Arial"/>
                <a:ea typeface="Arial"/>
                <a:cs typeface="Arial"/>
                <a:sym typeface="Arial"/>
              </a:rPr>
              <a:t>2316075</a:t>
            </a:r>
            <a:endParaRPr sz="1200" i="0" strike="noStrike" cap="none" dirty="0">
              <a:solidFill>
                <a:srgbClr val="000000"/>
              </a:solidFill>
              <a:latin typeface="Arial"/>
              <a:ea typeface="Arial"/>
              <a:cs typeface="Arial"/>
              <a:sym typeface="Arial"/>
            </a:endParaRPr>
          </a:p>
        </p:txBody>
      </p:sp>
      <p:pic>
        <p:nvPicPr>
          <p:cNvPr id="191" name="Google Shape;191;p9" descr="Kristin O'Connell"/>
          <p:cNvPicPr preferRelativeResize="0">
            <a:picLocks noChangeAspect="1"/>
          </p:cNvPicPr>
          <p:nvPr/>
        </p:nvPicPr>
        <p:blipFill rotWithShape="1">
          <a:blip r:embed="rId7">
            <a:alphaModFix/>
          </a:blip>
          <a:srcRect/>
          <a:stretch/>
        </p:blipFill>
        <p:spPr>
          <a:xfrm>
            <a:off x="6462778" y="1543481"/>
            <a:ext cx="1768750" cy="1463040"/>
          </a:xfrm>
          <a:prstGeom prst="rect">
            <a:avLst/>
          </a:prstGeom>
          <a:noFill/>
          <a:ln>
            <a:noFill/>
          </a:ln>
        </p:spPr>
      </p:pic>
      <p:sp>
        <p:nvSpPr>
          <p:cNvPr id="192" name="Google Shape;192;p9"/>
          <p:cNvSpPr txBox="1"/>
          <p:nvPr/>
        </p:nvSpPr>
        <p:spPr>
          <a:xfrm>
            <a:off x="6260348" y="3163622"/>
            <a:ext cx="2173610" cy="54864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Kristin O’Connell</a:t>
            </a:r>
            <a:endParaRPr dirty="0"/>
          </a:p>
          <a:p>
            <a:pPr marL="0" marR="0" lvl="0" indent="0" algn="ctr"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SERC, Carleton College</a:t>
            </a:r>
            <a:endParaRPr dirty="0"/>
          </a:p>
        </p:txBody>
      </p:sp>
      <p:sp>
        <p:nvSpPr>
          <p:cNvPr id="2" name="Google Shape;176;p9">
            <a:extLst>
              <a:ext uri="{FF2B5EF4-FFF2-40B4-BE49-F238E27FC236}">
                <a16:creationId xmlns:a16="http://schemas.microsoft.com/office/drawing/2014/main" id="{3B4873BF-C016-65F3-59ED-E23964A695F1}"/>
              </a:ext>
            </a:extLst>
          </p:cNvPr>
          <p:cNvSpPr txBox="1"/>
          <p:nvPr/>
        </p:nvSpPr>
        <p:spPr>
          <a:xfrm>
            <a:off x="3713966" y="986892"/>
            <a:ext cx="2321917" cy="307800"/>
          </a:xfrm>
          <a:prstGeom prst="rect">
            <a:avLst/>
          </a:prstGeom>
          <a:solidFill>
            <a:srgbClr val="00477D"/>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b="1" dirty="0">
                <a:solidFill>
                  <a:schemeClr val="bg1"/>
                </a:solidFill>
              </a:rPr>
              <a:t>Communications</a:t>
            </a:r>
            <a:endParaRPr sz="1400" b="1" i="0" u="none" strike="noStrike" cap="none" dirty="0">
              <a:solidFill>
                <a:schemeClr val="bg1"/>
              </a:solidFill>
              <a:latin typeface="Arial"/>
              <a:ea typeface="Arial"/>
              <a:cs typeface="Arial"/>
              <a:sym typeface="Arial"/>
            </a:endParaRPr>
          </a:p>
        </p:txBody>
      </p:sp>
      <p:sp>
        <p:nvSpPr>
          <p:cNvPr id="4" name="Google Shape;192;p9">
            <a:extLst>
              <a:ext uri="{FF2B5EF4-FFF2-40B4-BE49-F238E27FC236}">
                <a16:creationId xmlns:a16="http://schemas.microsoft.com/office/drawing/2014/main" id="{4A9113F6-D369-6A90-3992-314A26B5C411}"/>
              </a:ext>
            </a:extLst>
          </p:cNvPr>
          <p:cNvSpPr txBox="1"/>
          <p:nvPr/>
        </p:nvSpPr>
        <p:spPr>
          <a:xfrm>
            <a:off x="3863624" y="3163622"/>
            <a:ext cx="2025300" cy="54864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dirty="0" err="1">
                <a:solidFill>
                  <a:srgbClr val="000000"/>
                </a:solidFill>
                <a:latin typeface="Arial"/>
                <a:ea typeface="Arial"/>
                <a:cs typeface="Arial"/>
                <a:sym typeface="Arial"/>
              </a:rPr>
              <a:t>Mitaali</a:t>
            </a:r>
            <a:r>
              <a:rPr lang="en-US" sz="1400" b="0" i="0" u="none" strike="noStrike" cap="none" dirty="0">
                <a:solidFill>
                  <a:srgbClr val="000000"/>
                </a:solidFill>
                <a:latin typeface="Arial"/>
                <a:ea typeface="Arial"/>
                <a:cs typeface="Arial"/>
                <a:sym typeface="Arial"/>
              </a:rPr>
              <a:t> </a:t>
            </a:r>
            <a:r>
              <a:rPr lang="en-US" sz="1400" b="0" i="0" u="none" strike="noStrike" cap="none" dirty="0" err="1">
                <a:solidFill>
                  <a:srgbClr val="000000"/>
                </a:solidFill>
                <a:latin typeface="Arial"/>
                <a:ea typeface="Arial"/>
                <a:cs typeface="Arial"/>
                <a:sym typeface="Arial"/>
              </a:rPr>
              <a:t>Taskar</a:t>
            </a:r>
            <a:endParaRPr lang="en-US" dirty="0"/>
          </a:p>
          <a:p>
            <a:pPr marL="0" marR="0" lvl="0" indent="0" algn="ctr" rtl="0">
              <a:lnSpc>
                <a:spcPct val="100000"/>
              </a:lnSpc>
              <a:spcBef>
                <a:spcPts val="0"/>
              </a:spcBef>
              <a:spcAft>
                <a:spcPts val="0"/>
              </a:spcAft>
              <a:buNone/>
            </a:pPr>
            <a:r>
              <a:rPr lang="en-US" dirty="0"/>
              <a:t>Rutgers University</a:t>
            </a:r>
            <a:endParaRPr dirty="0"/>
          </a:p>
        </p:txBody>
      </p:sp>
      <p:pic>
        <p:nvPicPr>
          <p:cNvPr id="6" name="Picture 5" descr="A person smiling in front of a colorful wall&#10;&#10;Description automatically generated">
            <a:extLst>
              <a:ext uri="{FF2B5EF4-FFF2-40B4-BE49-F238E27FC236}">
                <a16:creationId xmlns:a16="http://schemas.microsoft.com/office/drawing/2014/main" id="{73E7A624-1092-0D18-5B43-8245109F14B2}"/>
              </a:ext>
            </a:extLst>
          </p:cNvPr>
          <p:cNvPicPr>
            <a:picLocks noChangeAspect="1"/>
          </p:cNvPicPr>
          <p:nvPr/>
        </p:nvPicPr>
        <p:blipFill>
          <a:blip r:embed="rId8"/>
          <a:stretch>
            <a:fillRect/>
          </a:stretch>
        </p:blipFill>
        <p:spPr>
          <a:xfrm>
            <a:off x="4149749" y="1543481"/>
            <a:ext cx="1463040" cy="1463040"/>
          </a:xfrm>
          <a:prstGeom prst="rect">
            <a:avLst/>
          </a:prstGeom>
        </p:spPr>
      </p:pic>
      <p:pic>
        <p:nvPicPr>
          <p:cNvPr id="1026" name="Picture 2" descr="Jean Anastasia">
            <a:extLst>
              <a:ext uri="{FF2B5EF4-FFF2-40B4-BE49-F238E27FC236}">
                <a16:creationId xmlns:a16="http://schemas.microsoft.com/office/drawing/2014/main" id="{B94A785A-B6A3-E787-E7F5-EF9289AE78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98619" y="4096532"/>
            <a:ext cx="1463040" cy="1463040"/>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192;p9">
            <a:extLst>
              <a:ext uri="{FF2B5EF4-FFF2-40B4-BE49-F238E27FC236}">
                <a16:creationId xmlns:a16="http://schemas.microsoft.com/office/drawing/2014/main" id="{33906B95-F031-2ACE-D40F-508C5607F5C9}"/>
              </a:ext>
            </a:extLst>
          </p:cNvPr>
          <p:cNvSpPr txBox="1"/>
          <p:nvPr/>
        </p:nvSpPr>
        <p:spPr>
          <a:xfrm>
            <a:off x="8843334" y="5575874"/>
            <a:ext cx="2173610"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Jean Anastasia</a:t>
            </a:r>
          </a:p>
          <a:p>
            <a:pPr marL="0" marR="0" lvl="0" indent="0" algn="ctr" rtl="0">
              <a:lnSpc>
                <a:spcPct val="100000"/>
              </a:lnSpc>
              <a:spcBef>
                <a:spcPts val="0"/>
              </a:spcBef>
              <a:spcAft>
                <a:spcPts val="0"/>
              </a:spcAft>
              <a:buNone/>
            </a:pPr>
            <a:r>
              <a:rPr lang="en-US" dirty="0"/>
              <a:t>Suffolk County CC</a:t>
            </a:r>
            <a:endParaRPr dirty="0"/>
          </a:p>
        </p:txBody>
      </p:sp>
      <p:sp>
        <p:nvSpPr>
          <p:cNvPr id="9" name="Google Shape;176;p9">
            <a:extLst>
              <a:ext uri="{FF2B5EF4-FFF2-40B4-BE49-F238E27FC236}">
                <a16:creationId xmlns:a16="http://schemas.microsoft.com/office/drawing/2014/main" id="{820A486B-03E0-2F11-D705-B126F51E5291}"/>
              </a:ext>
            </a:extLst>
          </p:cNvPr>
          <p:cNvSpPr txBox="1"/>
          <p:nvPr/>
        </p:nvSpPr>
        <p:spPr>
          <a:xfrm>
            <a:off x="8695027" y="3708646"/>
            <a:ext cx="2321917" cy="307800"/>
          </a:xfrm>
          <a:prstGeom prst="rect">
            <a:avLst/>
          </a:prstGeom>
          <a:solidFill>
            <a:srgbClr val="00477D"/>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b="1" dirty="0">
                <a:solidFill>
                  <a:schemeClr val="bg1"/>
                </a:solidFill>
              </a:rPr>
              <a:t>Teaching Partner</a:t>
            </a:r>
            <a:endParaRPr sz="1400" b="1" i="0" u="none" strike="noStrike" cap="none" dirty="0">
              <a:solidFill>
                <a:schemeClr val="bg1"/>
              </a:solidFill>
              <a:latin typeface="Arial"/>
              <a:ea typeface="Arial"/>
              <a:cs typeface="Arial"/>
              <a:sym typeface="Arial"/>
            </a:endParaRPr>
          </a:p>
        </p:txBody>
      </p:sp>
      <p:pic>
        <p:nvPicPr>
          <p:cNvPr id="1028" name="Picture 4">
            <a:extLst>
              <a:ext uri="{FF2B5EF4-FFF2-40B4-BE49-F238E27FC236}">
                <a16:creationId xmlns:a16="http://schemas.microsoft.com/office/drawing/2014/main" id="{B0FCA003-F6D3-5E8C-0DEA-71CD812BA0F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87968" y="4092722"/>
            <a:ext cx="1287475" cy="146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393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2C7AE-E3CB-68DD-E36A-A8625C428203}"/>
              </a:ext>
            </a:extLst>
          </p:cNvPr>
          <p:cNvSpPr>
            <a:spLocks noGrp="1"/>
          </p:cNvSpPr>
          <p:nvPr>
            <p:ph type="title"/>
          </p:nvPr>
        </p:nvSpPr>
        <p:spPr/>
        <p:txBody>
          <a:bodyPr/>
          <a:lstStyle/>
          <a:p>
            <a:r>
              <a:rPr lang="en" dirty="0"/>
              <a:t>Key Workshop Goals</a:t>
            </a:r>
            <a:endParaRPr lang="en-US" dirty="0"/>
          </a:p>
        </p:txBody>
      </p:sp>
      <p:sp>
        <p:nvSpPr>
          <p:cNvPr id="3" name="Text Placeholder 2">
            <a:extLst>
              <a:ext uri="{FF2B5EF4-FFF2-40B4-BE49-F238E27FC236}">
                <a16:creationId xmlns:a16="http://schemas.microsoft.com/office/drawing/2014/main" id="{F26B221A-2F36-EC48-45D4-2A95944E74B9}"/>
              </a:ext>
            </a:extLst>
          </p:cNvPr>
          <p:cNvSpPr>
            <a:spLocks noGrp="1"/>
          </p:cNvSpPr>
          <p:nvPr>
            <p:ph type="body" idx="1"/>
          </p:nvPr>
        </p:nvSpPr>
        <p:spPr/>
        <p:txBody>
          <a:bodyPr/>
          <a:lstStyle/>
          <a:p>
            <a:pPr marL="546100" indent="-457200">
              <a:buFont typeface="+mj-lt"/>
              <a:buAutoNum type="arabicPeriod"/>
            </a:pPr>
            <a:r>
              <a:rPr lang="en-US" dirty="0"/>
              <a:t>Learn about the OOI program and how to effectively incorporate OOI datasets into your classes.</a:t>
            </a:r>
          </a:p>
          <a:p>
            <a:pPr marL="546100" indent="-457200">
              <a:buFont typeface="+mj-lt"/>
              <a:buAutoNum type="arabicPeriod"/>
            </a:pPr>
            <a:r>
              <a:rPr lang="en-US" dirty="0"/>
              <a:t>Learn how to support data literacy skills development by using the learning cycle to structure your lessons.</a:t>
            </a:r>
          </a:p>
          <a:p>
            <a:pPr marL="546100" indent="-457200">
              <a:buFont typeface="+mj-lt"/>
              <a:buAutoNum type="arabicPeriod"/>
            </a:pPr>
            <a:r>
              <a:rPr lang="en-US" dirty="0"/>
              <a:t>Review and pilot test a new collection of data-focused lab activities.</a:t>
            </a:r>
          </a:p>
          <a:p>
            <a:pPr marL="546100" indent="-457200">
              <a:buFont typeface="+mj-lt"/>
              <a:buAutoNum type="arabicPeriod"/>
            </a:pPr>
            <a:r>
              <a:rPr lang="en-US" dirty="0"/>
              <a:t>Share your favorite hands-on activities and develop a compilation to support OOI Data Labs activities.</a:t>
            </a:r>
          </a:p>
          <a:p>
            <a:pPr marL="546100" indent="-457200">
              <a:buFont typeface="+mj-lt"/>
              <a:buAutoNum type="arabicPeriod"/>
            </a:pPr>
            <a:r>
              <a:rPr lang="en-US" dirty="0"/>
              <a:t>Network with other professors interested in using oceanographic data in undergraduate education.</a:t>
            </a:r>
          </a:p>
        </p:txBody>
      </p:sp>
    </p:spTree>
    <p:extLst>
      <p:ext uri="{BB962C8B-B14F-4D97-AF65-F5344CB8AC3E}">
        <p14:creationId xmlns:p14="http://schemas.microsoft.com/office/powerpoint/2010/main" val="2371891344"/>
      </p:ext>
    </p:extLst>
  </p:cSld>
  <p:clrMapOvr>
    <a:masterClrMapping/>
  </p:clrMapOvr>
</p:sld>
</file>

<file path=ppt/theme/theme1.xml><?xml version="1.0" encoding="utf-8"?>
<a:theme xmlns:a="http://schemas.openxmlformats.org/drawingml/2006/main" name="Wave">
  <a:themeElements>
    <a:clrScheme name="OOI Brand Colors">
      <a:dk1>
        <a:srgbClr val="004F8B"/>
      </a:dk1>
      <a:lt1>
        <a:srgbClr val="D8E9F5"/>
      </a:lt1>
      <a:dk2>
        <a:srgbClr val="004F8B"/>
      </a:dk2>
      <a:lt2>
        <a:srgbClr val="E7E6E6"/>
      </a:lt2>
      <a:accent1>
        <a:srgbClr val="00A4E1"/>
      </a:accent1>
      <a:accent2>
        <a:srgbClr val="D6BD2C"/>
      </a:accent2>
      <a:accent3>
        <a:srgbClr val="FF7F00"/>
      </a:accent3>
      <a:accent4>
        <a:srgbClr val="212121"/>
      </a:accent4>
      <a:accent5>
        <a:srgbClr val="5E5E5E"/>
      </a:accent5>
      <a:accent6>
        <a:srgbClr val="797979"/>
      </a:accent6>
      <a:hlink>
        <a:srgbClr val="929292"/>
      </a:hlink>
      <a:folHlink>
        <a:srgbClr val="FE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2013 - 2022 Theme</Template>
  <TotalTime>12913</TotalTime>
  <Words>629</Words>
  <Application>Microsoft Macintosh PowerPoint</Application>
  <PresentationFormat>Widescreen</PresentationFormat>
  <Paragraphs>85</Paragraphs>
  <Slides>12</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Trebuchet MS</vt:lpstr>
      <vt:lpstr>Wave</vt:lpstr>
      <vt:lpstr>OOI Data Labs  2025 Pilot Testing &amp; Pedagogy Workshop  Orientation Webinar</vt:lpstr>
      <vt:lpstr>Welcome!</vt:lpstr>
      <vt:lpstr>Our Challenge: How do we effectively teach students using authentic ocean data from ocean observatories like the OOI?</vt:lpstr>
      <vt:lpstr>OOI Data Labs Project – Key Goals</vt:lpstr>
      <vt:lpstr>The Grand Hotel of Cape May</vt:lpstr>
      <vt:lpstr>Logistics </vt:lpstr>
      <vt:lpstr>What to Bring/Expect</vt:lpstr>
      <vt:lpstr>OOI Data Labs 2.0 Project Team</vt:lpstr>
      <vt:lpstr>Key Workshop Goals</vt:lpstr>
      <vt:lpstr>Workshop Design</vt:lpstr>
      <vt:lpstr>Daily Overview</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Pfeiffer-Herbert, Anna</dc:creator>
  <cp:lastModifiedBy>Charles Lichtenwalner</cp:lastModifiedBy>
  <cp:revision>54</cp:revision>
  <cp:lastPrinted>2024-10-08T17:33:06Z</cp:lastPrinted>
  <dcterms:modified xsi:type="dcterms:W3CDTF">2025-04-29T02:05:37Z</dcterms:modified>
</cp:coreProperties>
</file>