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54" r:id="rId2"/>
    <p:sldId id="259" r:id="rId3"/>
    <p:sldId id="382" r:id="rId4"/>
    <p:sldId id="258" r:id="rId5"/>
    <p:sldId id="379" r:id="rId6"/>
    <p:sldId id="369" r:id="rId7"/>
    <p:sldId id="374" r:id="rId8"/>
    <p:sldId id="380" r:id="rId9"/>
    <p:sldId id="381" r:id="rId10"/>
    <p:sldId id="3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942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611AA-BADF-4424-0B57-59D93AB9D399}" v="7" dt="2025-05-20T12:09:11.325"/>
    <p1510:client id="{F1A26866-A5B8-F5B2-8E5C-48B6273DB9C4}" v="1179" dt="2025-05-20T01:56:30.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948D-6EB9-49D1-99D7-3AF2BB3D01BE}"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CC86D-EA7D-4160-AA1B-914B742F57D1}" type="slidenum">
              <a:rPr lang="en-US" smtClean="0"/>
              <a:t>‹#›</a:t>
            </a:fld>
            <a:endParaRPr lang="en-US"/>
          </a:p>
        </p:txBody>
      </p:sp>
    </p:spTree>
    <p:extLst>
      <p:ext uri="{BB962C8B-B14F-4D97-AF65-F5344CB8AC3E}">
        <p14:creationId xmlns:p14="http://schemas.microsoft.com/office/powerpoint/2010/main" val="421325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76517E-46E0-4DD2-956C-D030AF6060DE}" type="slidenum">
              <a:rPr lang="en-US" smtClean="0"/>
              <a:t>1</a:t>
            </a:fld>
            <a:endParaRPr lang="en-US"/>
          </a:p>
        </p:txBody>
      </p:sp>
    </p:spTree>
    <p:extLst>
      <p:ext uri="{BB962C8B-B14F-4D97-AF65-F5344CB8AC3E}">
        <p14:creationId xmlns:p14="http://schemas.microsoft.com/office/powerpoint/2010/main" val="345223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9CC86D-EA7D-4160-AA1B-914B742F57D1}" type="slidenum">
              <a:rPr lang="en-US" smtClean="0"/>
              <a:t>2</a:t>
            </a:fld>
            <a:endParaRPr lang="en-US"/>
          </a:p>
        </p:txBody>
      </p:sp>
    </p:spTree>
    <p:extLst>
      <p:ext uri="{BB962C8B-B14F-4D97-AF65-F5344CB8AC3E}">
        <p14:creationId xmlns:p14="http://schemas.microsoft.com/office/powerpoint/2010/main" val="128581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you’re looking at is a supercomputer model of carbon dioxide levels in the Earth’s atmosphere. The visualization compresses one year of data into a few minutes. Carbon dioxide is the most important greenhouse gas affected by human activity</a:t>
            </a:r>
            <a:r>
              <a:rPr lang="en-US" b="1"/>
              <a:t>. About half of the carbon dioxide emitted from fossil fuel combustion remains in the atmosphere, while the other half is absorbed by natural land and ocean reservoirs. In the Northern Hemisphere, we see the highest concentrations are focused around major emission sources over North America, Europe and Asia. Notice how the gas doesn’t stay in one place</a:t>
            </a:r>
            <a:r>
              <a:rPr lang="en-US"/>
              <a:t>. The dispersion of carbon dioxide is controlled by the large-scale weather patterns within the global circulation. During spring and summer in the Northern Hemisphere, plants absorb a substantial amount of carbon dioxide through photosynthesis, thus removing some of the gas from the atmosphere. We see this change in the model as the red and purple colors start to fade. Meanwhile, in the Southern Hemisphere, we see the release of another pollutant—carbon monoxide. This is a gas that’s both harmful to the environment and to humans. </a:t>
            </a:r>
            <a:r>
              <a:rPr lang="en-US" b="1"/>
              <a:t>During the summer months, plumes of carbon monoxide stream from fires in Africa, South America and Australia, contributing to high concentrations in the atmosphere. </a:t>
            </a:r>
            <a:r>
              <a:rPr lang="en-US"/>
              <a:t>Notice how these emissions are also transported by winds to other parts of the world. As summer transitions to fall, and plant photosynthesis decreases, carbon dioxide begins to accumulate in the atmosphere. Although this change is expected, we’re seeing higher concentrations of carbon dioxide accumulate in the atmosphere each year. This is contributing to the long-term trend of rising global temperatures. </a:t>
            </a:r>
          </a:p>
          <a:p>
            <a:endParaRPr lang="en-US"/>
          </a:p>
          <a:p>
            <a:r>
              <a:rPr lang="en-GB" b="0" i="0">
                <a:solidFill>
                  <a:srgbClr val="131313"/>
                </a:solidFill>
                <a:effectLst/>
                <a:latin typeface="Roboto" panose="02000000000000000000" pitchFamily="2" charset="0"/>
              </a:rPr>
              <a:t>Plumes of carbon dioxide in the simulation swirl and shift as winds disperse the greenhouse gas away from its sources. The simulation also illustrates differences in carbon dioxide levels in the northern and southern hemispheres and distinct swings in global carbon dioxide concentrations as the growth cycle of plants and trees changes with the seasons. The carbon dioxide visualization was produced by a computer model called GEOS-5, created by scientists at NASA Goddard Space Flight </a:t>
            </a:r>
            <a:r>
              <a:rPr lang="en-GB" b="0" i="0" err="1">
                <a:solidFill>
                  <a:srgbClr val="131313"/>
                </a:solidFill>
                <a:effectLst/>
                <a:latin typeface="Roboto" panose="02000000000000000000" pitchFamily="2" charset="0"/>
              </a:rPr>
              <a:t>Center’s</a:t>
            </a:r>
            <a:r>
              <a:rPr lang="en-GB" b="0" i="0">
                <a:solidFill>
                  <a:srgbClr val="131313"/>
                </a:solidFill>
                <a:effectLst/>
                <a:latin typeface="Roboto" panose="02000000000000000000" pitchFamily="2" charset="0"/>
              </a:rPr>
              <a:t> Global </a:t>
            </a:r>
            <a:r>
              <a:rPr lang="en-GB" b="0" i="0" err="1">
                <a:solidFill>
                  <a:srgbClr val="131313"/>
                </a:solidFill>
                <a:effectLst/>
                <a:latin typeface="Roboto" panose="02000000000000000000" pitchFamily="2" charset="0"/>
              </a:rPr>
              <a:t>Modeling</a:t>
            </a:r>
            <a:r>
              <a:rPr lang="en-GB" b="0" i="0">
                <a:solidFill>
                  <a:srgbClr val="131313"/>
                </a:solidFill>
                <a:effectLst/>
                <a:latin typeface="Roboto" panose="02000000000000000000" pitchFamily="2" charset="0"/>
              </a:rPr>
              <a:t> and Assimilation Office. The visualization is a product of a simulation called a “Nature Run.” The Nature Run ingests real data on atmospheric conditions and the emission of greenhouse gases and both natural and man-made particulates. The model is then left to run on its own and simulate the natural </a:t>
            </a:r>
            <a:r>
              <a:rPr lang="en-GB" b="0" i="0" err="1">
                <a:solidFill>
                  <a:srgbClr val="131313"/>
                </a:solidFill>
                <a:effectLst/>
                <a:latin typeface="Roboto" panose="02000000000000000000" pitchFamily="2" charset="0"/>
              </a:rPr>
              <a:t>behavior</a:t>
            </a:r>
            <a:r>
              <a:rPr lang="en-GB" b="0" i="0">
                <a:solidFill>
                  <a:srgbClr val="131313"/>
                </a:solidFill>
                <a:effectLst/>
                <a:latin typeface="Roboto" panose="02000000000000000000" pitchFamily="2" charset="0"/>
              </a:rPr>
              <a:t> of the Earth’s atmosphere. This Nature Run simulates January 2006 through December 2006. </a:t>
            </a:r>
            <a:br>
              <a:rPr lang="en-GB"/>
            </a:br>
            <a:endParaRPr lang="en-US"/>
          </a:p>
        </p:txBody>
      </p:sp>
      <p:sp>
        <p:nvSpPr>
          <p:cNvPr id="4" name="Slide Number Placeholder 3"/>
          <p:cNvSpPr>
            <a:spLocks noGrp="1"/>
          </p:cNvSpPr>
          <p:nvPr>
            <p:ph type="sldNum" sz="quarter" idx="5"/>
          </p:nvPr>
        </p:nvSpPr>
        <p:spPr/>
        <p:txBody>
          <a:bodyPr/>
          <a:lstStyle/>
          <a:p>
            <a:fld id="{BB9CC86D-EA7D-4160-AA1B-914B742F57D1}" type="slidenum">
              <a:rPr lang="en-US" smtClean="0"/>
              <a:t>5</a:t>
            </a:fld>
            <a:endParaRPr lang="en-US"/>
          </a:p>
        </p:txBody>
      </p:sp>
    </p:spTree>
    <p:extLst>
      <p:ext uri="{BB962C8B-B14F-4D97-AF65-F5344CB8AC3E}">
        <p14:creationId xmlns:p14="http://schemas.microsoft.com/office/powerpoint/2010/main" val="248027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Photosynthesis</a:t>
            </a:r>
          </a:p>
          <a:p>
            <a:pPr lvl="0"/>
            <a:r>
              <a:rPr lang="en-US" b="1"/>
              <a:t>Fixes carbon from CO</a:t>
            </a:r>
            <a:r>
              <a:rPr lang="en-US" b="1" baseline="-25000"/>
              <a:t>2</a:t>
            </a:r>
            <a:r>
              <a:rPr lang="en-US" b="1"/>
              <a:t> into biomass (organic matter)</a:t>
            </a:r>
          </a:p>
          <a:p>
            <a:pPr lvl="0"/>
            <a:r>
              <a:rPr lang="en-US" b="1"/>
              <a:t>Energy into the system (from light)</a:t>
            </a:r>
          </a:p>
          <a:p>
            <a:pPr lvl="0"/>
            <a:r>
              <a:rPr lang="en-US" b="1"/>
              <a:t>Consumes nutrients</a:t>
            </a:r>
          </a:p>
          <a:p>
            <a:pPr lvl="0"/>
            <a:r>
              <a:rPr lang="en-US" b="1"/>
              <a:t>Produces O</a:t>
            </a:r>
            <a:r>
              <a:rPr lang="en-US" b="1" baseline="-25000"/>
              <a:t>2</a:t>
            </a:r>
            <a:endParaRPr lang="en-US" b="1"/>
          </a:p>
          <a:p>
            <a:endParaRPr lang="en-US"/>
          </a:p>
          <a:p>
            <a:endParaRPr lang="en-US"/>
          </a:p>
          <a:p>
            <a:r>
              <a:rPr lang="en-US"/>
              <a:t>Respiration </a:t>
            </a:r>
          </a:p>
          <a:p>
            <a:pPr lvl="0"/>
            <a:r>
              <a:rPr lang="en-US" b="1"/>
              <a:t>Consumes organic matter</a:t>
            </a:r>
          </a:p>
          <a:p>
            <a:pPr lvl="0"/>
            <a:r>
              <a:rPr lang="en-US" b="1"/>
              <a:t>Energy is released from the organic matter</a:t>
            </a:r>
          </a:p>
          <a:p>
            <a:pPr lvl="0"/>
            <a:r>
              <a:rPr lang="en-US" b="1"/>
              <a:t>Releases nutrients</a:t>
            </a:r>
          </a:p>
          <a:p>
            <a:pPr lvl="0"/>
            <a:r>
              <a:rPr lang="en-US" b="1"/>
              <a:t>Consumes O</a:t>
            </a:r>
            <a:r>
              <a:rPr lang="en-US" b="1" baseline="-25000"/>
              <a:t>2</a:t>
            </a:r>
            <a:endParaRPr lang="en-US" b="1"/>
          </a:p>
          <a:p>
            <a:endParaRPr lang="en-US"/>
          </a:p>
        </p:txBody>
      </p:sp>
      <p:sp>
        <p:nvSpPr>
          <p:cNvPr id="4" name="Slide Number Placeholder 3"/>
          <p:cNvSpPr>
            <a:spLocks noGrp="1"/>
          </p:cNvSpPr>
          <p:nvPr>
            <p:ph type="sldNum" sz="quarter" idx="5"/>
          </p:nvPr>
        </p:nvSpPr>
        <p:spPr/>
        <p:txBody>
          <a:bodyPr/>
          <a:lstStyle/>
          <a:p>
            <a:fld id="{3176517E-46E0-4DD2-956C-D030AF6060DE}" type="slidenum">
              <a:rPr lang="en-US" smtClean="0"/>
              <a:t>6</a:t>
            </a:fld>
            <a:endParaRPr lang="en-US"/>
          </a:p>
        </p:txBody>
      </p:sp>
    </p:spTree>
    <p:extLst>
      <p:ext uri="{BB962C8B-B14F-4D97-AF65-F5344CB8AC3E}">
        <p14:creationId xmlns:p14="http://schemas.microsoft.com/office/powerpoint/2010/main" val="308494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Surface – o2 high and co2 low due to photosynthesis; uptake of gasses from the atmosphere </a:t>
            </a:r>
          </a:p>
          <a:p>
            <a:pPr eaLnBrk="1" hangingPunct="1"/>
            <a:r>
              <a:rPr lang="en-US"/>
              <a:t>Mid depth – o2 decrease and co2 increase from decomposition and respiration</a:t>
            </a:r>
          </a:p>
          <a:p>
            <a:pPr eaLnBrk="1" hangingPunct="1"/>
            <a:r>
              <a:rPr lang="en-US"/>
              <a:t>Deep – fewer organisms to use o2 &amp; oxygen rich polar water – co2 increases due to higher pressure and lower temperature increasing solubility</a:t>
            </a:r>
          </a:p>
          <a:p>
            <a:endParaRPr lang="en-US"/>
          </a:p>
        </p:txBody>
      </p:sp>
      <p:sp>
        <p:nvSpPr>
          <p:cNvPr id="4" name="Slide Number Placeholder 3"/>
          <p:cNvSpPr>
            <a:spLocks noGrp="1"/>
          </p:cNvSpPr>
          <p:nvPr>
            <p:ph type="sldNum" sz="quarter" idx="5"/>
          </p:nvPr>
        </p:nvSpPr>
        <p:spPr/>
        <p:txBody>
          <a:bodyPr/>
          <a:lstStyle/>
          <a:p>
            <a:fld id="{3176517E-46E0-4DD2-956C-D030AF6060DE}" type="slidenum">
              <a:rPr lang="en-US" smtClean="0"/>
              <a:t>7</a:t>
            </a:fld>
            <a:endParaRPr lang="en-US"/>
          </a:p>
        </p:txBody>
      </p:sp>
    </p:spTree>
    <p:extLst>
      <p:ext uri="{BB962C8B-B14F-4D97-AF65-F5344CB8AC3E}">
        <p14:creationId xmlns:p14="http://schemas.microsoft.com/office/powerpoint/2010/main" val="135093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Surface – o2 high and co2 low due to photosynthesis</a:t>
            </a:r>
          </a:p>
          <a:p>
            <a:pPr eaLnBrk="1" hangingPunct="1"/>
            <a:r>
              <a:rPr lang="en-US"/>
              <a:t>Mid depth – o2 decrease and co2 increase from decomposition and respiration</a:t>
            </a:r>
          </a:p>
          <a:p>
            <a:pPr eaLnBrk="1" hangingPunct="1"/>
            <a:r>
              <a:rPr lang="en-US"/>
              <a:t>Deep – fewer organisms to use o2 &amp; oxygen rich polar water – co2 increases due to higher pressure and lower temperature increasing solubility</a:t>
            </a:r>
          </a:p>
          <a:p>
            <a:endParaRPr lang="en-US"/>
          </a:p>
        </p:txBody>
      </p:sp>
      <p:sp>
        <p:nvSpPr>
          <p:cNvPr id="4" name="Slide Number Placeholder 3"/>
          <p:cNvSpPr>
            <a:spLocks noGrp="1"/>
          </p:cNvSpPr>
          <p:nvPr>
            <p:ph type="sldNum" sz="quarter" idx="5"/>
          </p:nvPr>
        </p:nvSpPr>
        <p:spPr/>
        <p:txBody>
          <a:bodyPr/>
          <a:lstStyle/>
          <a:p>
            <a:fld id="{3176517E-46E0-4DD2-956C-D030AF6060DE}" type="slidenum">
              <a:rPr lang="en-US" smtClean="0"/>
              <a:t>8</a:t>
            </a:fld>
            <a:endParaRPr lang="en-US"/>
          </a:p>
        </p:txBody>
      </p:sp>
    </p:spTree>
    <p:extLst>
      <p:ext uri="{BB962C8B-B14F-4D97-AF65-F5344CB8AC3E}">
        <p14:creationId xmlns:p14="http://schemas.microsoft.com/office/powerpoint/2010/main" val="358406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Surface – o2 high and co2 low due to photosynthesis</a:t>
            </a:r>
          </a:p>
          <a:p>
            <a:pPr eaLnBrk="1" hangingPunct="1"/>
            <a:r>
              <a:rPr lang="en-US"/>
              <a:t>Mid depth – o2 decrease and co2 increase from decomposition and respiration</a:t>
            </a:r>
          </a:p>
          <a:p>
            <a:pPr eaLnBrk="1" hangingPunct="1"/>
            <a:r>
              <a:rPr lang="en-US"/>
              <a:t>Deep – fewer organisms to use o2 &amp; oxygen rich polar water – co2 increases due to higher pressure and lower temperature increasing solubility</a:t>
            </a:r>
          </a:p>
          <a:p>
            <a:endParaRPr lang="en-US"/>
          </a:p>
        </p:txBody>
      </p:sp>
      <p:sp>
        <p:nvSpPr>
          <p:cNvPr id="4" name="Slide Number Placeholder 3"/>
          <p:cNvSpPr>
            <a:spLocks noGrp="1"/>
          </p:cNvSpPr>
          <p:nvPr>
            <p:ph type="sldNum" sz="quarter" idx="5"/>
          </p:nvPr>
        </p:nvSpPr>
        <p:spPr/>
        <p:txBody>
          <a:bodyPr/>
          <a:lstStyle/>
          <a:p>
            <a:fld id="{3176517E-46E0-4DD2-956C-D030AF6060DE}" type="slidenum">
              <a:rPr lang="en-US" smtClean="0"/>
              <a:t>9</a:t>
            </a:fld>
            <a:endParaRPr lang="en-US"/>
          </a:p>
        </p:txBody>
      </p:sp>
    </p:spTree>
    <p:extLst>
      <p:ext uri="{BB962C8B-B14F-4D97-AF65-F5344CB8AC3E}">
        <p14:creationId xmlns:p14="http://schemas.microsoft.com/office/powerpoint/2010/main" val="14774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Play half of it to show things are changing</a:t>
            </a:r>
          </a:p>
          <a:p>
            <a:endParaRPr lang="en-US"/>
          </a:p>
          <a:p>
            <a:r>
              <a:rPr lang="en-US"/>
              <a:t>Stop at 3:08</a:t>
            </a:r>
          </a:p>
          <a:p>
            <a:endParaRPr lang="en-US"/>
          </a:p>
          <a:p>
            <a:endParaRPr lang="en-US"/>
          </a:p>
        </p:txBody>
      </p:sp>
      <p:sp>
        <p:nvSpPr>
          <p:cNvPr id="4" name="Slide Number Placeholder 3"/>
          <p:cNvSpPr>
            <a:spLocks noGrp="1"/>
          </p:cNvSpPr>
          <p:nvPr>
            <p:ph type="sldNum" sz="quarter" idx="5"/>
          </p:nvPr>
        </p:nvSpPr>
        <p:spPr/>
        <p:txBody>
          <a:bodyPr/>
          <a:lstStyle/>
          <a:p>
            <a:fld id="{BB9CC86D-EA7D-4160-AA1B-914B742F57D1}" type="slidenum">
              <a:rPr lang="en-US" smtClean="0"/>
              <a:t>10</a:t>
            </a:fld>
            <a:endParaRPr lang="en-US"/>
          </a:p>
        </p:txBody>
      </p:sp>
    </p:spTree>
    <p:extLst>
      <p:ext uri="{BB962C8B-B14F-4D97-AF65-F5344CB8AC3E}">
        <p14:creationId xmlns:p14="http://schemas.microsoft.com/office/powerpoint/2010/main" val="251899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A191-3D21-4623-A2E5-4769FE8D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DA33BD-D4B1-49A0-A401-8FF2FC774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070E3-D65D-46C8-A6C9-673395B1BB29}"/>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5" name="Footer Placeholder 4">
            <a:extLst>
              <a:ext uri="{FF2B5EF4-FFF2-40B4-BE49-F238E27FC236}">
                <a16:creationId xmlns:a16="http://schemas.microsoft.com/office/drawing/2014/main" id="{84D4B950-F87F-44E3-B08D-7404D3937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D2539-5EA3-4E77-8EB8-8D5D43071446}"/>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310209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6FF8-DBBD-4D8D-8F3B-3A92080239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1DB431-3A01-4E33-8186-FCAE26FAA0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7C1B3-199C-4D0A-B563-DF6BDA9CEE4C}"/>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5" name="Footer Placeholder 4">
            <a:extLst>
              <a:ext uri="{FF2B5EF4-FFF2-40B4-BE49-F238E27FC236}">
                <a16:creationId xmlns:a16="http://schemas.microsoft.com/office/drawing/2014/main" id="{46746821-AB65-4936-A4AC-ECB1B107E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5236A-BC81-46F2-9D0D-A205EB71CF5D}"/>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270089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40C2D-7ED7-4955-AA06-C30AB23C7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A40D22-3A1B-4730-A2C6-3343CD6AF9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6FBA6-B0CB-4EA8-9304-A1AFE9BF55FA}"/>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5" name="Footer Placeholder 4">
            <a:extLst>
              <a:ext uri="{FF2B5EF4-FFF2-40B4-BE49-F238E27FC236}">
                <a16:creationId xmlns:a16="http://schemas.microsoft.com/office/drawing/2014/main" id="{CC1A417A-BFD0-4797-976A-511826970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54201-4A5D-49C6-BE0E-EF13E896F97A}"/>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383778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183B-A4AD-43A4-8363-101469C67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6CBC9-CF6D-434A-BD4A-BC7CE6BEFE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87396-4F05-453F-A7A5-F155660A8EF8}"/>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5" name="Footer Placeholder 4">
            <a:extLst>
              <a:ext uri="{FF2B5EF4-FFF2-40B4-BE49-F238E27FC236}">
                <a16:creationId xmlns:a16="http://schemas.microsoft.com/office/drawing/2014/main" id="{A78B187E-746D-4590-AD19-77ED4AA84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418E0-46CB-45A4-ADBE-0AC0D877EE44}"/>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100471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5522-B51A-4141-AE25-A7B9A136FC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6BA27-2C1A-486E-AE9A-7960E38E8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6B73F5-C40B-4EFF-BE81-DCC92D6BBCD9}"/>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5" name="Footer Placeholder 4">
            <a:extLst>
              <a:ext uri="{FF2B5EF4-FFF2-40B4-BE49-F238E27FC236}">
                <a16:creationId xmlns:a16="http://schemas.microsoft.com/office/drawing/2014/main" id="{677FB870-5335-499B-AF31-A57162865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81637-EB26-4254-88AF-8D87CE244D6F}"/>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428805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D93E-1DDF-4024-B54B-0E08A5370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ED3B2F-D254-4D59-89A8-EA14202DD8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77951-122E-40E5-A082-E086F685B9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E0B7A0-A10F-4A41-93CD-26BF9BE3BFCE}"/>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6" name="Footer Placeholder 5">
            <a:extLst>
              <a:ext uri="{FF2B5EF4-FFF2-40B4-BE49-F238E27FC236}">
                <a16:creationId xmlns:a16="http://schemas.microsoft.com/office/drawing/2014/main" id="{3C1C7027-1ECD-4D87-810B-634CA29D5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0B338-97C6-448D-8A7E-D5474FD04BB3}"/>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78619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1068-7B30-40ED-8942-A0FA1A9E14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34E34-C6BB-435C-A5F7-692FE562E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969821-D6FA-41CF-A5AB-2B0FF2C294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229E33-D2DE-4BCB-A071-FEED5738B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64245B-59A6-4FE9-909D-D466DA748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F72A2-CA51-48C4-BE3B-A0945264D070}"/>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8" name="Footer Placeholder 7">
            <a:extLst>
              <a:ext uri="{FF2B5EF4-FFF2-40B4-BE49-F238E27FC236}">
                <a16:creationId xmlns:a16="http://schemas.microsoft.com/office/drawing/2014/main" id="{E0E0C8DA-991C-426F-9A7D-D27D6BCD49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4E575D-9BC5-408E-B5D4-FA420C341C1A}"/>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213271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524D2-4CB8-468C-8AB0-6DE15E2E79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EFCAD3-DFD3-4A33-BAA9-64F548216A27}"/>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4" name="Footer Placeholder 3">
            <a:extLst>
              <a:ext uri="{FF2B5EF4-FFF2-40B4-BE49-F238E27FC236}">
                <a16:creationId xmlns:a16="http://schemas.microsoft.com/office/drawing/2014/main" id="{99913962-5C5E-424D-BA7E-3708CCD890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ACB612-E49F-4341-AAFA-A66DCFD56D0C}"/>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251471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2D3DD-9F92-45A5-96D7-FC0741818FD8}"/>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3" name="Footer Placeholder 2">
            <a:extLst>
              <a:ext uri="{FF2B5EF4-FFF2-40B4-BE49-F238E27FC236}">
                <a16:creationId xmlns:a16="http://schemas.microsoft.com/office/drawing/2014/main" id="{3991F066-A1F9-4344-9534-4546123002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BADC27-AA0E-44F9-941B-3E6C432F51E1}"/>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60388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F337-D313-4A12-A388-EEF2B44E3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CBB043-812D-4B7C-B1DD-9227833A5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6C862-F88D-4FD6-9CC1-BB6A0F951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663D92-C705-4429-9055-E64A67156116}"/>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6" name="Footer Placeholder 5">
            <a:extLst>
              <a:ext uri="{FF2B5EF4-FFF2-40B4-BE49-F238E27FC236}">
                <a16:creationId xmlns:a16="http://schemas.microsoft.com/office/drawing/2014/main" id="{D33D65E7-25D2-433A-80EF-A020F2BC6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1498A-137C-4EEE-A11F-153565265930}"/>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36359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DCDFA-75C3-403B-962A-8E0B089AA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F86309-3960-419B-8D97-17DF10BA4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270DBD-131D-400F-B1E8-348B2B4C3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5201EC-B1B2-40B6-B121-6334C20AAAFA}"/>
              </a:ext>
            </a:extLst>
          </p:cNvPr>
          <p:cNvSpPr>
            <a:spLocks noGrp="1"/>
          </p:cNvSpPr>
          <p:nvPr>
            <p:ph type="dt" sz="half" idx="10"/>
          </p:nvPr>
        </p:nvSpPr>
        <p:spPr/>
        <p:txBody>
          <a:bodyPr/>
          <a:lstStyle/>
          <a:p>
            <a:fld id="{FB738217-EBB5-4C1C-91BE-A9F27F543893}" type="datetimeFigureOut">
              <a:rPr lang="en-US" smtClean="0"/>
              <a:t>5/20/2025</a:t>
            </a:fld>
            <a:endParaRPr lang="en-US"/>
          </a:p>
        </p:txBody>
      </p:sp>
      <p:sp>
        <p:nvSpPr>
          <p:cNvPr id="6" name="Footer Placeholder 5">
            <a:extLst>
              <a:ext uri="{FF2B5EF4-FFF2-40B4-BE49-F238E27FC236}">
                <a16:creationId xmlns:a16="http://schemas.microsoft.com/office/drawing/2014/main" id="{D45AC4C3-D373-4A5D-BEE4-C667AA920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F0BBE-4D22-48EC-ABD9-8895E566C0FD}"/>
              </a:ext>
            </a:extLst>
          </p:cNvPr>
          <p:cNvSpPr>
            <a:spLocks noGrp="1"/>
          </p:cNvSpPr>
          <p:nvPr>
            <p:ph type="sldNum" sz="quarter" idx="12"/>
          </p:nvPr>
        </p:nvSpPr>
        <p:spPr/>
        <p:txBody>
          <a:bodyPr/>
          <a:lstStyle/>
          <a:p>
            <a:fld id="{3416F285-B65F-4042-8692-891B1FC0F889}" type="slidenum">
              <a:rPr lang="en-US" smtClean="0"/>
              <a:t>‹#›</a:t>
            </a:fld>
            <a:endParaRPr lang="en-US"/>
          </a:p>
        </p:txBody>
      </p:sp>
    </p:spTree>
    <p:extLst>
      <p:ext uri="{BB962C8B-B14F-4D97-AF65-F5344CB8AC3E}">
        <p14:creationId xmlns:p14="http://schemas.microsoft.com/office/powerpoint/2010/main" val="57592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BBFE81-78F9-4677-8EE7-D117EB67D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969B6-5EDD-4096-820D-644DF47C9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B327E-B5B1-4D06-B099-8A291DC1C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8217-EBB5-4C1C-91BE-A9F27F543893}" type="datetimeFigureOut">
              <a:rPr lang="en-US" smtClean="0"/>
              <a:t>5/20/2025</a:t>
            </a:fld>
            <a:endParaRPr lang="en-US"/>
          </a:p>
        </p:txBody>
      </p:sp>
      <p:sp>
        <p:nvSpPr>
          <p:cNvPr id="5" name="Footer Placeholder 4">
            <a:extLst>
              <a:ext uri="{FF2B5EF4-FFF2-40B4-BE49-F238E27FC236}">
                <a16:creationId xmlns:a16="http://schemas.microsoft.com/office/drawing/2014/main" id="{EAEC00FC-740F-44C6-8101-E1734803D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DEDB32-2ACF-4E27-8F02-6F36B2FBD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6F285-B65F-4042-8692-891B1FC0F889}" type="slidenum">
              <a:rPr lang="en-US" smtClean="0"/>
              <a:t>‹#›</a:t>
            </a:fld>
            <a:endParaRPr lang="en-US"/>
          </a:p>
        </p:txBody>
      </p:sp>
    </p:spTree>
    <p:extLst>
      <p:ext uri="{BB962C8B-B14F-4D97-AF65-F5344CB8AC3E}">
        <p14:creationId xmlns:p14="http://schemas.microsoft.com/office/powerpoint/2010/main" val="253618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x1SgmFa0r0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zeApiQ74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adLWh-MUfv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vs.gsfc.nasa.gov/vis/a010000/a011700/a011719/11719-1920-MASTER.webmhd.web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7460DCE8-B5D7-40D4-AA3F-FCAAA985B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B0CC916-4815-4CA5-95D1-4C18D745A818}"/>
              </a:ext>
            </a:extLst>
          </p:cNvPr>
          <p:cNvSpPr txBox="1"/>
          <p:nvPr/>
        </p:nvSpPr>
        <p:spPr>
          <a:xfrm>
            <a:off x="260301" y="3365642"/>
            <a:ext cx="11671397" cy="861774"/>
          </a:xfrm>
          <a:prstGeom prst="rect">
            <a:avLst/>
          </a:prstGeom>
          <a:solidFill>
            <a:srgbClr val="29421A">
              <a:alpha val="50196"/>
            </a:srgbClr>
          </a:solidFill>
        </p:spPr>
        <p:txBody>
          <a:bodyPr wrap="square" rtlCol="0">
            <a:spAutoFit/>
          </a:bodyPr>
          <a:lstStyle/>
          <a:p>
            <a:r>
              <a:rPr lang="en-US" sz="5000" b="1">
                <a:solidFill>
                  <a:schemeClr val="bg1"/>
                </a:solidFill>
              </a:rPr>
              <a:t>Uncovering the Drivers of CO</a:t>
            </a:r>
            <a:r>
              <a:rPr lang="en-US" sz="5000" b="1" baseline="-25000">
                <a:solidFill>
                  <a:schemeClr val="bg1"/>
                </a:solidFill>
              </a:rPr>
              <a:t>2</a:t>
            </a:r>
            <a:r>
              <a:rPr lang="en-US" sz="5000" b="1">
                <a:solidFill>
                  <a:schemeClr val="bg1"/>
                </a:solidFill>
              </a:rPr>
              <a:t> in the Ocean</a:t>
            </a:r>
          </a:p>
        </p:txBody>
      </p:sp>
    </p:spTree>
    <p:extLst>
      <p:ext uri="{BB962C8B-B14F-4D97-AF65-F5344CB8AC3E}">
        <p14:creationId xmlns:p14="http://schemas.microsoft.com/office/powerpoint/2010/main" val="394913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yster larvae and acidification | This image shows 1-day old… | Flickr">
            <a:hlinkClick r:id="rId3"/>
            <a:extLst>
              <a:ext uri="{FF2B5EF4-FFF2-40B4-BE49-F238E27FC236}">
                <a16:creationId xmlns:a16="http://schemas.microsoft.com/office/drawing/2014/main" id="{D7FBCDE7-982F-436E-8109-DFC26F626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174" y="1474827"/>
            <a:ext cx="9753600" cy="4581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563078-BE83-4882-8D90-92F626622009}"/>
              </a:ext>
            </a:extLst>
          </p:cNvPr>
          <p:cNvSpPr txBox="1"/>
          <p:nvPr/>
        </p:nvSpPr>
        <p:spPr>
          <a:xfrm>
            <a:off x="1" y="0"/>
            <a:ext cx="10489096" cy="861774"/>
          </a:xfrm>
          <a:prstGeom prst="rect">
            <a:avLst/>
          </a:prstGeom>
          <a:solidFill>
            <a:schemeClr val="accent5">
              <a:lumMod val="50000"/>
              <a:alpha val="50196"/>
            </a:schemeClr>
          </a:solidFill>
        </p:spPr>
        <p:txBody>
          <a:bodyPr wrap="square" rtlCol="0">
            <a:spAutoFit/>
          </a:bodyPr>
          <a:lstStyle/>
          <a:p>
            <a:r>
              <a:rPr lang="en-US" sz="5000" b="1">
                <a:solidFill>
                  <a:schemeClr val="bg1"/>
                </a:solidFill>
              </a:rPr>
              <a:t>Solving a West Coast Mystery</a:t>
            </a:r>
          </a:p>
        </p:txBody>
      </p:sp>
    </p:spTree>
    <p:extLst>
      <p:ext uri="{BB962C8B-B14F-4D97-AF65-F5344CB8AC3E}">
        <p14:creationId xmlns:p14="http://schemas.microsoft.com/office/powerpoint/2010/main" val="143949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7-rt.googleusercontent.com/docsz/AD_4nXcZkhqTjgDvnCwYIaARo3tFhvb4WuX_tn00Szm6CR6yfAt4DrueFKoXc8W_P6iRnO8NoY3QyfXFNPiwjCKMvw37DfkhMKX-r4vaLrbI1kXlUnycnHUpo4Hm_D5UI6og7BTwuwjYFxKaoJeMoan51A?key=470AMDDh0ftpBNHFGY6Mk9Ai">
            <a:extLst>
              <a:ext uri="{FF2B5EF4-FFF2-40B4-BE49-F238E27FC236}">
                <a16:creationId xmlns:a16="http://schemas.microsoft.com/office/drawing/2014/main" id="{7C4820A4-7441-40E7-B920-B2CB6E81B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609" y="1060087"/>
            <a:ext cx="7096721" cy="55386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2B7C9D-DE47-42F5-B8EE-B47DC5942D8B}"/>
              </a:ext>
            </a:extLst>
          </p:cNvPr>
          <p:cNvSpPr txBox="1"/>
          <p:nvPr/>
        </p:nvSpPr>
        <p:spPr>
          <a:xfrm>
            <a:off x="1" y="0"/>
            <a:ext cx="10489096" cy="861774"/>
          </a:xfrm>
          <a:prstGeom prst="rect">
            <a:avLst/>
          </a:prstGeom>
          <a:solidFill>
            <a:schemeClr val="accent5">
              <a:lumMod val="50000"/>
              <a:alpha val="50196"/>
            </a:schemeClr>
          </a:solidFill>
        </p:spPr>
        <p:txBody>
          <a:bodyPr wrap="square" rtlCol="0">
            <a:spAutoFit/>
          </a:bodyPr>
          <a:lstStyle/>
          <a:p>
            <a:r>
              <a:rPr lang="en-US" sz="5000" b="1">
                <a:solidFill>
                  <a:schemeClr val="bg1"/>
                </a:solidFill>
              </a:rPr>
              <a:t>Why has ocean pH declined over time?</a:t>
            </a:r>
          </a:p>
        </p:txBody>
      </p:sp>
    </p:spTree>
    <p:extLst>
      <p:ext uri="{BB962C8B-B14F-4D97-AF65-F5344CB8AC3E}">
        <p14:creationId xmlns:p14="http://schemas.microsoft.com/office/powerpoint/2010/main" val="273638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CBDE-0C66-1985-696F-8226EC03942A}"/>
              </a:ext>
            </a:extLst>
          </p:cNvPr>
          <p:cNvSpPr>
            <a:spLocks noGrp="1"/>
          </p:cNvSpPr>
          <p:nvPr>
            <p:ph type="title"/>
          </p:nvPr>
        </p:nvSpPr>
        <p:spPr>
          <a:xfrm>
            <a:off x="130629" y="111126"/>
            <a:ext cx="11885779" cy="1135062"/>
          </a:xfrm>
        </p:spPr>
        <p:txBody>
          <a:bodyPr>
            <a:normAutofit/>
          </a:bodyPr>
          <a:lstStyle/>
          <a:p>
            <a:pPr algn="ctr"/>
            <a:r>
              <a:rPr lang="en-US" sz="2000" b="1" u="sng" dirty="0">
                <a:solidFill>
                  <a:schemeClr val="accent5">
                    <a:lumMod val="49000"/>
                  </a:schemeClr>
                </a:solidFill>
                <a:ea typeface="Calibri Light"/>
                <a:cs typeface="Calibri Light"/>
              </a:rPr>
              <a:t>05/20/2025 ABC:</a:t>
            </a:r>
            <a:r>
              <a:rPr lang="en-US" sz="2000" dirty="0">
                <a:solidFill>
                  <a:schemeClr val="accent5">
                    <a:lumMod val="49000"/>
                  </a:schemeClr>
                </a:solidFill>
                <a:ea typeface="Calibri Light"/>
                <a:cs typeface="Calibri Light"/>
              </a:rPr>
              <a:t> </a:t>
            </a:r>
            <a:r>
              <a:rPr lang="en-US" sz="2000" dirty="0">
                <a:solidFill>
                  <a:schemeClr val="accent5">
                    <a:lumMod val="49000"/>
                  </a:schemeClr>
                </a:solidFill>
                <a:latin typeface="Calibri"/>
                <a:ea typeface="Calibri"/>
                <a:cs typeface="Calibri"/>
              </a:rPr>
              <a:t>Let's use the scientific method to investigate what happens when lemon juice meets antacid tablets. </a:t>
            </a:r>
            <a:r>
              <a:rPr lang="en-US" sz="2000" dirty="0">
                <a:latin typeface="Calibri"/>
                <a:ea typeface="Calibri"/>
                <a:cs typeface="Calibri"/>
              </a:rPr>
              <a:t> </a:t>
            </a:r>
            <a:br>
              <a:rPr lang="en-US" sz="2000" dirty="0">
                <a:latin typeface="Calibri"/>
                <a:ea typeface="Calibri"/>
                <a:cs typeface="Calibri"/>
              </a:rPr>
            </a:br>
            <a:r>
              <a:rPr lang="en-US" sz="2000" b="1" u="sng" dirty="0">
                <a:solidFill>
                  <a:schemeClr val="accent5">
                    <a:lumMod val="49000"/>
                  </a:schemeClr>
                </a:solidFill>
                <a:latin typeface="Calibri"/>
                <a:ea typeface="Calibri"/>
                <a:cs typeface="Calibri"/>
              </a:rPr>
              <a:t>Your task:</a:t>
            </a:r>
            <a:r>
              <a:rPr lang="en-US" sz="2000" dirty="0">
                <a:solidFill>
                  <a:schemeClr val="accent5">
                    <a:lumMod val="49000"/>
                  </a:schemeClr>
                </a:solidFill>
                <a:latin typeface="Calibri"/>
                <a:ea typeface="Calibri"/>
                <a:cs typeface="Calibri"/>
              </a:rPr>
              <a:t> Use your white board to record the following steps with your lab partners. </a:t>
            </a:r>
            <a:endParaRPr lang="en-US" sz="2000" dirty="0">
              <a:solidFill>
                <a:schemeClr val="accent5">
                  <a:lumMod val="49000"/>
                </a:schemeClr>
              </a:solidFill>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513CA4F9-8487-0E62-E772-EE8CEC026EB0}"/>
              </a:ext>
            </a:extLst>
          </p:cNvPr>
          <p:cNvSpPr>
            <a:spLocks noGrp="1"/>
          </p:cNvSpPr>
          <p:nvPr>
            <p:ph idx="1"/>
          </p:nvPr>
        </p:nvSpPr>
        <p:spPr>
          <a:xfrm>
            <a:off x="228443" y="1249785"/>
            <a:ext cx="11386457" cy="5255720"/>
          </a:xfrm>
        </p:spPr>
        <p:txBody>
          <a:bodyPr vert="horz" lIns="91440" tIns="45720" rIns="91440" bIns="45720" rtlCol="0" anchor="t">
            <a:noAutofit/>
          </a:bodyPr>
          <a:lstStyle/>
          <a:p>
            <a:pPr marL="514350" indent="-514350">
              <a:buAutoNum type="arabicPeriod"/>
            </a:pPr>
            <a:r>
              <a:rPr lang="en-US" sz="1600" b="1" dirty="0">
                <a:ea typeface="Calibri"/>
                <a:cs typeface="Calibri"/>
              </a:rPr>
              <a:t>Ask a question ( What do you want to find out?)</a:t>
            </a:r>
            <a:endParaRPr lang="en-US" sz="1600">
              <a:ea typeface="Calibri"/>
              <a:cs typeface="Calibri"/>
            </a:endParaRPr>
          </a:p>
          <a:p>
            <a:pPr marL="514350" indent="-514350">
              <a:buAutoNum type="arabicPeriod"/>
            </a:pPr>
            <a:r>
              <a:rPr lang="en-US" sz="1600" b="1" dirty="0">
                <a:ea typeface="Calibri"/>
                <a:cs typeface="Calibri"/>
              </a:rPr>
              <a:t>Do Background Research</a:t>
            </a:r>
            <a:endParaRPr lang="en-US" sz="1600" b="1">
              <a:ea typeface="Calibri"/>
              <a:cs typeface="Calibri"/>
            </a:endParaRPr>
          </a:p>
          <a:p>
            <a:pPr marL="971550" lvl="1" indent="-514350">
              <a:buFont typeface="Courier New,monospace" panose="020B0604020202020204" pitchFamily="34" charset="0"/>
              <a:buChar char="o"/>
            </a:pPr>
            <a:r>
              <a:rPr lang="en-US" sz="1600" dirty="0">
                <a:ea typeface="Calibri"/>
                <a:cs typeface="Calibri"/>
              </a:rPr>
              <a:t>What is lemon juice?</a:t>
            </a:r>
          </a:p>
          <a:p>
            <a:pPr marL="971550" lvl="1" indent="-514350">
              <a:buFont typeface="Courier New,monospace" panose="020B0604020202020204" pitchFamily="34" charset="0"/>
              <a:buChar char="o"/>
            </a:pPr>
            <a:r>
              <a:rPr lang="en-US" sz="1600" dirty="0">
                <a:ea typeface="Calibri"/>
                <a:cs typeface="Calibri"/>
              </a:rPr>
              <a:t>What are antacid tablets used for?</a:t>
            </a:r>
          </a:p>
          <a:p>
            <a:pPr marL="514350" indent="-514350">
              <a:buAutoNum type="arabicPeriod"/>
            </a:pPr>
            <a:r>
              <a:rPr lang="en-US" sz="1600" b="1" dirty="0">
                <a:ea typeface="Calibri"/>
                <a:cs typeface="Calibri"/>
              </a:rPr>
              <a:t>Form a hypothesis; let's write it as an if / then statement</a:t>
            </a:r>
            <a:endParaRPr lang="en-US" sz="1600" b="1">
              <a:ea typeface="Calibri"/>
              <a:cs typeface="Calibri"/>
            </a:endParaRPr>
          </a:p>
          <a:p>
            <a:pPr marL="514350" indent="-514350">
              <a:buAutoNum type="arabicPeriod"/>
            </a:pPr>
            <a:r>
              <a:rPr lang="en-US" sz="1600" b="1" dirty="0">
                <a:ea typeface="Calibri"/>
                <a:cs typeface="Calibri"/>
              </a:rPr>
              <a:t>Test</a:t>
            </a:r>
            <a:r>
              <a:rPr lang="en-US" sz="1600" b="1" dirty="0">
                <a:ea typeface="+mn-lt"/>
                <a:cs typeface="+mn-lt"/>
              </a:rPr>
              <a:t> Your Hypothesis by Doing an Experiment</a:t>
            </a:r>
            <a:endParaRPr lang="en-US" sz="1600">
              <a:ea typeface="Calibri"/>
              <a:cs typeface="Calibri"/>
            </a:endParaRPr>
          </a:p>
          <a:p>
            <a:pPr lvl="2">
              <a:buFont typeface="Wingdings" panose="020B0604020202020204" pitchFamily="34" charset="0"/>
              <a:buChar char="§"/>
            </a:pPr>
            <a:r>
              <a:rPr lang="en-US" sz="1600" dirty="0">
                <a:ea typeface="+mn-lt"/>
                <a:cs typeface="+mn-lt"/>
              </a:rPr>
              <a:t>Place an antacid tablet in a small dish.</a:t>
            </a:r>
          </a:p>
          <a:p>
            <a:pPr lvl="2">
              <a:buFont typeface="Wingdings" panose="020B0604020202020204" pitchFamily="34" charset="0"/>
              <a:buChar char="§"/>
            </a:pPr>
            <a:r>
              <a:rPr lang="en-US" sz="1600" dirty="0">
                <a:ea typeface="+mn-lt"/>
                <a:cs typeface="+mn-lt"/>
              </a:rPr>
              <a:t>Pour water onto the tablet so that it almost submerged.</a:t>
            </a:r>
          </a:p>
          <a:p>
            <a:pPr lvl="2">
              <a:buFont typeface="Wingdings" panose="020B0604020202020204" pitchFamily="34" charset="0"/>
              <a:buChar char="§"/>
            </a:pPr>
            <a:r>
              <a:rPr lang="en-US" sz="1600" dirty="0">
                <a:ea typeface="+mn-lt"/>
                <a:cs typeface="+mn-lt"/>
              </a:rPr>
              <a:t>Observe what happens</a:t>
            </a:r>
            <a:endParaRPr lang="en-US" sz="1600" dirty="0">
              <a:ea typeface="Calibri" panose="020F0502020204030204"/>
              <a:cs typeface="Calibri" panose="020F0502020204030204"/>
            </a:endParaRPr>
          </a:p>
          <a:p>
            <a:pPr lvl="2"/>
            <a:r>
              <a:rPr lang="en-US" sz="1600" dirty="0">
                <a:ea typeface="+mn-lt"/>
                <a:cs typeface="+mn-lt"/>
              </a:rPr>
              <a:t>Repeat the experiment but this time squeeze lemon juice onto the tablet.</a:t>
            </a:r>
          </a:p>
          <a:p>
            <a:pPr marL="0" indent="0">
              <a:buNone/>
            </a:pPr>
            <a:r>
              <a:rPr lang="en-US" sz="1600" b="1" dirty="0">
                <a:ea typeface="+mn-lt"/>
                <a:cs typeface="+mn-lt"/>
              </a:rPr>
              <a:t>5.   Record and Analyze Data</a:t>
            </a:r>
            <a:endParaRPr lang="en-US" sz="1600" dirty="0">
              <a:ea typeface="+mn-lt"/>
              <a:cs typeface="+mn-lt"/>
            </a:endParaRPr>
          </a:p>
          <a:p>
            <a:pPr marL="0" indent="0">
              <a:buNone/>
            </a:pPr>
            <a:r>
              <a:rPr lang="en-US" sz="1600" dirty="0">
                <a:ea typeface="+mn-lt"/>
                <a:cs typeface="+mn-lt"/>
              </a:rPr>
              <a:t>   What did you see, hear, or smell in each experiment?</a:t>
            </a:r>
            <a:endParaRPr lang="en-US" sz="1600" dirty="0">
              <a:ea typeface="Calibri"/>
              <a:cs typeface="Calibri"/>
            </a:endParaRPr>
          </a:p>
          <a:p>
            <a:pPr marL="0" indent="0">
              <a:buNone/>
            </a:pPr>
            <a:r>
              <a:rPr lang="en-US" sz="1600" b="1" dirty="0">
                <a:ea typeface="+mn-lt"/>
                <a:cs typeface="+mn-lt"/>
              </a:rPr>
              <a:t>6.   Draw a Conclusion</a:t>
            </a:r>
            <a:endParaRPr lang="en-US" sz="1600" dirty="0">
              <a:ea typeface="Calibri" panose="020F0502020204030204"/>
              <a:cs typeface="Calibri" panose="020F0502020204030204"/>
            </a:endParaRPr>
          </a:p>
          <a:p>
            <a:pPr marL="0" indent="0">
              <a:buNone/>
            </a:pPr>
            <a:r>
              <a:rPr lang="en-US" sz="1600" dirty="0">
                <a:ea typeface="+mn-lt"/>
                <a:cs typeface="+mn-lt"/>
              </a:rPr>
              <a:t>   Was your hypothesis correct?   What does your result tell you about acids? </a:t>
            </a:r>
          </a:p>
          <a:p>
            <a:pPr marL="0" indent="0">
              <a:buNone/>
            </a:pPr>
            <a:r>
              <a:rPr lang="en-US" sz="1600" dirty="0">
                <a:ea typeface="+mn-lt"/>
                <a:cs typeface="+mn-lt"/>
              </a:rPr>
              <a:t>   Compare both the tablet sitting in water and the tablet sitting in lemon juice.</a:t>
            </a:r>
            <a:endParaRPr lang="en-US" sz="1600">
              <a:ea typeface="Calibri"/>
              <a:cs typeface="Calibri"/>
            </a:endParaRPr>
          </a:p>
          <a:p>
            <a:pPr marL="0" indent="0">
              <a:buNone/>
            </a:pPr>
            <a:r>
              <a:rPr lang="en-US" sz="1600" b="1" dirty="0">
                <a:ea typeface="+mn-lt"/>
                <a:cs typeface="+mn-lt"/>
              </a:rPr>
              <a:t>7.   Communicate Your Results : </a:t>
            </a:r>
            <a:r>
              <a:rPr lang="en-US" sz="1600" dirty="0">
                <a:ea typeface="+mn-lt"/>
                <a:cs typeface="+mn-lt"/>
              </a:rPr>
              <a:t>Share your findings on the white board. </a:t>
            </a:r>
          </a:p>
          <a:p>
            <a:pPr marL="457200" lvl="1" indent="0">
              <a:buNone/>
            </a:pPr>
            <a:endParaRPr lang="en-US" dirty="0">
              <a:ea typeface="+mn-lt"/>
              <a:cs typeface="+mn-lt"/>
            </a:endParaRPr>
          </a:p>
        </p:txBody>
      </p:sp>
    </p:spTree>
    <p:extLst>
      <p:ext uri="{BB962C8B-B14F-4D97-AF65-F5344CB8AC3E}">
        <p14:creationId xmlns:p14="http://schemas.microsoft.com/office/powerpoint/2010/main" val="21948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yster larvae and acidification | This image shows 1-day old… | Flickr">
            <a:hlinkClick r:id="rId2"/>
            <a:extLst>
              <a:ext uri="{FF2B5EF4-FFF2-40B4-BE49-F238E27FC236}">
                <a16:creationId xmlns:a16="http://schemas.microsoft.com/office/drawing/2014/main" id="{D7FBCDE7-982F-436E-8109-DFC26F626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74" y="1474827"/>
            <a:ext cx="9753600" cy="4581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67948B-CFA1-4592-B83E-D38C6817031F}"/>
              </a:ext>
            </a:extLst>
          </p:cNvPr>
          <p:cNvSpPr txBox="1"/>
          <p:nvPr/>
        </p:nvSpPr>
        <p:spPr>
          <a:xfrm>
            <a:off x="1" y="0"/>
            <a:ext cx="10489096" cy="861774"/>
          </a:xfrm>
          <a:prstGeom prst="rect">
            <a:avLst/>
          </a:prstGeom>
          <a:solidFill>
            <a:schemeClr val="accent5">
              <a:lumMod val="50000"/>
              <a:alpha val="50196"/>
            </a:schemeClr>
          </a:solidFill>
        </p:spPr>
        <p:txBody>
          <a:bodyPr wrap="square" rtlCol="0">
            <a:spAutoFit/>
          </a:bodyPr>
          <a:lstStyle/>
          <a:p>
            <a:r>
              <a:rPr lang="en-US" sz="5000" b="1">
                <a:solidFill>
                  <a:schemeClr val="bg1"/>
                </a:solidFill>
              </a:rPr>
              <a:t>What does this mean for marine life?</a:t>
            </a:r>
          </a:p>
        </p:txBody>
      </p:sp>
    </p:spTree>
    <p:extLst>
      <p:ext uri="{BB962C8B-B14F-4D97-AF65-F5344CB8AC3E}">
        <p14:creationId xmlns:p14="http://schemas.microsoft.com/office/powerpoint/2010/main" val="147083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svs.gsfc.nasa.gov/vis/a010000/a011700/a011719/Still-Jan_1_2006-1920x959_print.jpg">
            <a:hlinkClick r:id="rId3"/>
            <a:extLst>
              <a:ext uri="{FF2B5EF4-FFF2-40B4-BE49-F238E27FC236}">
                <a16:creationId xmlns:a16="http://schemas.microsoft.com/office/drawing/2014/main" id="{51AA105B-E4A4-418C-9827-B24942052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687" y="1325563"/>
            <a:ext cx="9753600" cy="4867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69EDF0-BE49-4617-BC01-C50FF4B19F95}"/>
              </a:ext>
            </a:extLst>
          </p:cNvPr>
          <p:cNvSpPr txBox="1"/>
          <p:nvPr/>
        </p:nvSpPr>
        <p:spPr>
          <a:xfrm>
            <a:off x="1" y="0"/>
            <a:ext cx="10489096" cy="861774"/>
          </a:xfrm>
          <a:prstGeom prst="rect">
            <a:avLst/>
          </a:prstGeom>
          <a:solidFill>
            <a:schemeClr val="accent5">
              <a:lumMod val="50000"/>
              <a:alpha val="50196"/>
            </a:schemeClr>
          </a:solidFill>
        </p:spPr>
        <p:txBody>
          <a:bodyPr wrap="square" rtlCol="0">
            <a:spAutoFit/>
          </a:bodyPr>
          <a:lstStyle/>
          <a:p>
            <a:r>
              <a:rPr lang="en-US" sz="5000" b="1">
                <a:solidFill>
                  <a:schemeClr val="bg1"/>
                </a:solidFill>
              </a:rPr>
              <a:t>A Year in the Life of Atmospheric CO</a:t>
            </a:r>
            <a:r>
              <a:rPr lang="en-US" sz="5000" b="1" baseline="-25000">
                <a:solidFill>
                  <a:schemeClr val="bg1"/>
                </a:solidFill>
              </a:rPr>
              <a:t>2</a:t>
            </a:r>
          </a:p>
        </p:txBody>
      </p:sp>
      <p:pic>
        <p:nvPicPr>
          <p:cNvPr id="7" name="Picture 2" descr="File:Phytopla.jpg">
            <a:extLst>
              <a:ext uri="{FF2B5EF4-FFF2-40B4-BE49-F238E27FC236}">
                <a16:creationId xmlns:a16="http://schemas.microsoft.com/office/drawing/2014/main" id="{069027DC-31A5-4042-AB37-EC8740FCEB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3063" y="2105327"/>
            <a:ext cx="2876379" cy="367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4DA3F4B-47B0-451F-B07D-8E8A0EB6CD33}"/>
              </a:ext>
            </a:extLst>
          </p:cNvPr>
          <p:cNvSpPr txBox="1"/>
          <p:nvPr/>
        </p:nvSpPr>
        <p:spPr>
          <a:xfrm>
            <a:off x="1" y="0"/>
            <a:ext cx="10489096" cy="861774"/>
          </a:xfrm>
          <a:prstGeom prst="rect">
            <a:avLst/>
          </a:prstGeom>
          <a:solidFill>
            <a:schemeClr val="accent5">
              <a:lumMod val="50000"/>
              <a:alpha val="50196"/>
            </a:schemeClr>
          </a:solidFill>
        </p:spPr>
        <p:txBody>
          <a:bodyPr wrap="square" rtlCol="0">
            <a:spAutoFit/>
          </a:bodyPr>
          <a:lstStyle/>
          <a:p>
            <a:r>
              <a:rPr lang="en-US" sz="5000" b="1">
                <a:solidFill>
                  <a:schemeClr val="bg1"/>
                </a:solidFill>
              </a:rPr>
              <a:t>Two Key Biological Processes</a:t>
            </a:r>
          </a:p>
        </p:txBody>
      </p:sp>
      <p:pic>
        <p:nvPicPr>
          <p:cNvPr id="2052" name="Picture 4" descr="File:Marine microplankton.jpg - Wikimedia Commons">
            <a:extLst>
              <a:ext uri="{FF2B5EF4-FFF2-40B4-BE49-F238E27FC236}">
                <a16:creationId xmlns:a16="http://schemas.microsoft.com/office/drawing/2014/main" id="{95EEAF0B-1A03-4E7F-8C56-9018F7E64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70" y="2498466"/>
            <a:ext cx="3803373" cy="26582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332DE3E-E903-48AB-AE61-9449E5D720F2}"/>
              </a:ext>
            </a:extLst>
          </p:cNvPr>
          <p:cNvSpPr txBox="1"/>
          <p:nvPr/>
        </p:nvSpPr>
        <p:spPr>
          <a:xfrm>
            <a:off x="-5610" y="1939012"/>
            <a:ext cx="12027446" cy="461665"/>
          </a:xfrm>
          <a:prstGeom prst="rect">
            <a:avLst/>
          </a:prstGeom>
          <a:noFill/>
        </p:spPr>
        <p:txBody>
          <a:bodyPr wrap="square">
            <a:spAutoFit/>
          </a:bodyPr>
          <a:lstStyle/>
          <a:p>
            <a:pPr lvl="0" algn="ctr"/>
            <a:r>
              <a:rPr lang="en-US" sz="2400" b="1">
                <a:solidFill>
                  <a:schemeClr val="accent6">
                    <a:lumMod val="75000"/>
                  </a:schemeClr>
                </a:solidFill>
                <a:latin typeface="Calibri" panose="020F0502020204030204" pitchFamily="34" charset="0"/>
                <a:cs typeface="Calibri" panose="020F0502020204030204" pitchFamily="34" charset="0"/>
              </a:rPr>
              <a:t>Carbon Dioxide </a:t>
            </a:r>
            <a:r>
              <a:rPr lang="en-US" sz="2400" b="1">
                <a:latin typeface="Calibri" panose="020F0502020204030204" pitchFamily="34" charset="0"/>
                <a:cs typeface="Calibri" panose="020F0502020204030204" pitchFamily="34" charset="0"/>
              </a:rPr>
              <a:t>+</a:t>
            </a:r>
            <a:r>
              <a:rPr lang="en-US" sz="2400" b="1">
                <a:solidFill>
                  <a:schemeClr val="accent6">
                    <a:lumMod val="75000"/>
                  </a:schemeClr>
                </a:solidFill>
                <a:latin typeface="Calibri" panose="020F0502020204030204" pitchFamily="34" charset="0"/>
                <a:cs typeface="Calibri" panose="020F0502020204030204" pitchFamily="34" charset="0"/>
              </a:rPr>
              <a:t> Nitrate </a:t>
            </a:r>
            <a:r>
              <a:rPr lang="en-US" sz="2400" b="1">
                <a:latin typeface="Calibri" panose="020F0502020204030204" pitchFamily="34" charset="0"/>
                <a:cs typeface="Calibri" panose="020F0502020204030204" pitchFamily="34" charset="0"/>
              </a:rPr>
              <a:t>+</a:t>
            </a:r>
            <a:r>
              <a:rPr lang="en-US" sz="2400" b="1">
                <a:solidFill>
                  <a:schemeClr val="accent6">
                    <a:lumMod val="75000"/>
                  </a:schemeClr>
                </a:solidFill>
                <a:latin typeface="Calibri" panose="020F0502020204030204" pitchFamily="34" charset="0"/>
                <a:cs typeface="Calibri" panose="020F0502020204030204" pitchFamily="34" charset="0"/>
              </a:rPr>
              <a:t> Phosphate </a:t>
            </a:r>
            <a:r>
              <a:rPr lang="en-US" sz="2400" b="1">
                <a:latin typeface="Calibri" panose="020F0502020204030204" pitchFamily="34" charset="0"/>
                <a:cs typeface="Calibri" panose="020F0502020204030204" pitchFamily="34" charset="0"/>
              </a:rPr>
              <a:t>+</a:t>
            </a:r>
            <a:r>
              <a:rPr lang="en-US" sz="2400" b="1">
                <a:solidFill>
                  <a:schemeClr val="accent6">
                    <a:lumMod val="75000"/>
                  </a:schemeClr>
                </a:solidFill>
                <a:latin typeface="Calibri" panose="020F0502020204030204" pitchFamily="34" charset="0"/>
                <a:cs typeface="Calibri" panose="020F0502020204030204" pitchFamily="34" charset="0"/>
              </a:rPr>
              <a:t> Energy </a:t>
            </a:r>
            <a:r>
              <a:rPr lang="en-US" sz="2400" b="1">
                <a:latin typeface="Calibri" panose="020F0502020204030204" pitchFamily="34" charset="0"/>
                <a:cs typeface="Calibri" panose="020F0502020204030204" pitchFamily="34" charset="0"/>
                <a:sym typeface="Wingdings" panose="05000000000000000000" pitchFamily="2" charset="2"/>
              </a:rPr>
              <a:t></a:t>
            </a:r>
            <a:r>
              <a:rPr lang="en-US" sz="2400" b="1">
                <a:latin typeface="Calibri" panose="020F0502020204030204" pitchFamily="34" charset="0"/>
                <a:cs typeface="Calibri" panose="020F0502020204030204" pitchFamily="34" charset="0"/>
              </a:rPr>
              <a:t> </a:t>
            </a:r>
            <a:r>
              <a:rPr lang="en-US" sz="2400" b="1">
                <a:solidFill>
                  <a:schemeClr val="accent1">
                    <a:lumMod val="75000"/>
                  </a:schemeClr>
                </a:solidFill>
                <a:latin typeface="Calibri" panose="020F0502020204030204" pitchFamily="34" charset="0"/>
                <a:cs typeface="Calibri" panose="020F0502020204030204" pitchFamily="34" charset="0"/>
              </a:rPr>
              <a:t>Organic Matter </a:t>
            </a:r>
            <a:r>
              <a:rPr lang="en-US" sz="2400" b="1">
                <a:latin typeface="Calibri" panose="020F0502020204030204" pitchFamily="34" charset="0"/>
                <a:cs typeface="Calibri" panose="020F0502020204030204" pitchFamily="34" charset="0"/>
              </a:rPr>
              <a:t>+ </a:t>
            </a:r>
            <a:r>
              <a:rPr lang="en-US" sz="2400" b="1">
                <a:solidFill>
                  <a:schemeClr val="accent1">
                    <a:lumMod val="75000"/>
                  </a:schemeClr>
                </a:solidFill>
                <a:latin typeface="Calibri" panose="020F0502020204030204" pitchFamily="34" charset="0"/>
                <a:cs typeface="Calibri" panose="020F0502020204030204" pitchFamily="34" charset="0"/>
              </a:rPr>
              <a:t>Oxygen </a:t>
            </a:r>
            <a:endParaRPr lang="en-US" sz="2400" b="1">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2E1044C-4B72-4243-A419-3A892304C3B4}"/>
              </a:ext>
            </a:extLst>
          </p:cNvPr>
          <p:cNvSpPr/>
          <p:nvPr/>
        </p:nvSpPr>
        <p:spPr>
          <a:xfrm>
            <a:off x="3705620" y="979958"/>
            <a:ext cx="4657344" cy="838950"/>
          </a:xfrm>
          <a:prstGeom prst="rect">
            <a:avLst/>
          </a:prstGeom>
          <a:solidFill>
            <a:srgbClr val="BAC4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cs typeface="Calibri" panose="020F0502020204030204" pitchFamily="34" charset="0"/>
              </a:rPr>
              <a:t>Photosynthesis</a:t>
            </a:r>
          </a:p>
        </p:txBody>
      </p:sp>
      <p:sp>
        <p:nvSpPr>
          <p:cNvPr id="18" name="TextBox 17">
            <a:extLst>
              <a:ext uri="{FF2B5EF4-FFF2-40B4-BE49-F238E27FC236}">
                <a16:creationId xmlns:a16="http://schemas.microsoft.com/office/drawing/2014/main" id="{6D4B2A8F-D759-41B3-A1CE-1F3697EF4116}"/>
              </a:ext>
            </a:extLst>
          </p:cNvPr>
          <p:cNvSpPr txBox="1"/>
          <p:nvPr/>
        </p:nvSpPr>
        <p:spPr>
          <a:xfrm>
            <a:off x="0" y="6270745"/>
            <a:ext cx="12192000" cy="461665"/>
          </a:xfrm>
          <a:prstGeom prst="rect">
            <a:avLst/>
          </a:prstGeom>
          <a:noFill/>
        </p:spPr>
        <p:txBody>
          <a:bodyPr wrap="square">
            <a:spAutoFit/>
          </a:bodyPr>
          <a:lstStyle/>
          <a:p>
            <a:pPr lvl="0" algn="ctr"/>
            <a:r>
              <a:rPr lang="en-US" sz="2400" b="1">
                <a:solidFill>
                  <a:schemeClr val="accent1">
                    <a:lumMod val="75000"/>
                  </a:schemeClr>
                </a:solidFill>
                <a:latin typeface="Calibri" panose="020F0502020204030204" pitchFamily="34" charset="0"/>
                <a:cs typeface="Calibri" panose="020F0502020204030204" pitchFamily="34" charset="0"/>
              </a:rPr>
              <a:t>Organic Matter </a:t>
            </a:r>
            <a:r>
              <a:rPr lang="en-US" sz="2400" b="1">
                <a:latin typeface="Calibri" panose="020F0502020204030204" pitchFamily="34" charset="0"/>
                <a:cs typeface="Calibri" panose="020F0502020204030204" pitchFamily="34" charset="0"/>
              </a:rPr>
              <a:t>+ </a:t>
            </a:r>
            <a:r>
              <a:rPr lang="en-US" sz="2400" b="1">
                <a:solidFill>
                  <a:schemeClr val="accent1">
                    <a:lumMod val="75000"/>
                  </a:schemeClr>
                </a:solidFill>
                <a:latin typeface="Calibri" panose="020F0502020204030204" pitchFamily="34" charset="0"/>
                <a:cs typeface="Calibri" panose="020F0502020204030204" pitchFamily="34" charset="0"/>
              </a:rPr>
              <a:t>Oxygen </a:t>
            </a:r>
            <a:r>
              <a:rPr lang="en-US" sz="2400" b="1">
                <a:latin typeface="Calibri" panose="020F0502020204030204" pitchFamily="34" charset="0"/>
                <a:cs typeface="Calibri" panose="020F0502020204030204" pitchFamily="34" charset="0"/>
                <a:sym typeface="Wingdings" panose="05000000000000000000" pitchFamily="2" charset="2"/>
              </a:rPr>
              <a:t></a:t>
            </a:r>
            <a:r>
              <a:rPr lang="en-US" sz="2400" b="1">
                <a:latin typeface="Calibri" panose="020F0502020204030204" pitchFamily="34" charset="0"/>
                <a:cs typeface="Calibri" panose="020F0502020204030204" pitchFamily="34" charset="0"/>
              </a:rPr>
              <a:t>  </a:t>
            </a:r>
            <a:r>
              <a:rPr lang="en-US" sz="2400" b="1">
                <a:solidFill>
                  <a:schemeClr val="accent6">
                    <a:lumMod val="75000"/>
                  </a:schemeClr>
                </a:solidFill>
                <a:latin typeface="Calibri" panose="020F0502020204030204" pitchFamily="34" charset="0"/>
                <a:cs typeface="Calibri" panose="020F0502020204030204" pitchFamily="34" charset="0"/>
              </a:rPr>
              <a:t>Carbon Dioxide </a:t>
            </a:r>
            <a:r>
              <a:rPr lang="en-US" sz="2400" b="1">
                <a:latin typeface="Calibri" panose="020F0502020204030204" pitchFamily="34" charset="0"/>
                <a:cs typeface="Calibri" panose="020F0502020204030204" pitchFamily="34" charset="0"/>
              </a:rPr>
              <a:t>+</a:t>
            </a:r>
            <a:r>
              <a:rPr lang="en-US" sz="2400" b="1">
                <a:solidFill>
                  <a:schemeClr val="accent6">
                    <a:lumMod val="75000"/>
                  </a:schemeClr>
                </a:solidFill>
                <a:latin typeface="Calibri" panose="020F0502020204030204" pitchFamily="34" charset="0"/>
                <a:cs typeface="Calibri" panose="020F0502020204030204" pitchFamily="34" charset="0"/>
              </a:rPr>
              <a:t> Nitrate </a:t>
            </a:r>
            <a:r>
              <a:rPr lang="en-US" sz="2400" b="1">
                <a:latin typeface="Calibri" panose="020F0502020204030204" pitchFamily="34" charset="0"/>
                <a:cs typeface="Calibri" panose="020F0502020204030204" pitchFamily="34" charset="0"/>
              </a:rPr>
              <a:t>+</a:t>
            </a:r>
            <a:r>
              <a:rPr lang="en-US" sz="2400" b="1">
                <a:solidFill>
                  <a:schemeClr val="accent6">
                    <a:lumMod val="75000"/>
                  </a:schemeClr>
                </a:solidFill>
                <a:latin typeface="Calibri" panose="020F0502020204030204" pitchFamily="34" charset="0"/>
                <a:cs typeface="Calibri" panose="020F0502020204030204" pitchFamily="34" charset="0"/>
              </a:rPr>
              <a:t> Phosphate </a:t>
            </a:r>
            <a:r>
              <a:rPr lang="en-US" sz="2400" b="1">
                <a:latin typeface="Calibri" panose="020F0502020204030204" pitchFamily="34" charset="0"/>
                <a:cs typeface="Calibri" panose="020F0502020204030204" pitchFamily="34" charset="0"/>
              </a:rPr>
              <a:t>+</a:t>
            </a:r>
            <a:r>
              <a:rPr lang="en-US" sz="2400" b="1">
                <a:solidFill>
                  <a:schemeClr val="accent6">
                    <a:lumMod val="75000"/>
                  </a:schemeClr>
                </a:solidFill>
                <a:latin typeface="Calibri" panose="020F0502020204030204" pitchFamily="34" charset="0"/>
                <a:cs typeface="Calibri" panose="020F0502020204030204" pitchFamily="34" charset="0"/>
              </a:rPr>
              <a:t> Energy</a:t>
            </a:r>
          </a:p>
        </p:txBody>
      </p:sp>
      <p:sp>
        <p:nvSpPr>
          <p:cNvPr id="19" name="Rectangle 18">
            <a:extLst>
              <a:ext uri="{FF2B5EF4-FFF2-40B4-BE49-F238E27FC236}">
                <a16:creationId xmlns:a16="http://schemas.microsoft.com/office/drawing/2014/main" id="{2527A88F-1E7A-45B6-AAFF-5506A95BC635}"/>
              </a:ext>
            </a:extLst>
          </p:cNvPr>
          <p:cNvSpPr/>
          <p:nvPr/>
        </p:nvSpPr>
        <p:spPr>
          <a:xfrm>
            <a:off x="3774455" y="5340632"/>
            <a:ext cx="4696965" cy="838950"/>
          </a:xfrm>
          <a:prstGeom prst="rect">
            <a:avLst/>
          </a:prstGeom>
          <a:solidFill>
            <a:srgbClr val="BAC4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cs typeface="Calibri" panose="020F0502020204030204" pitchFamily="34" charset="0"/>
              </a:rPr>
              <a:t>Respiration</a:t>
            </a:r>
          </a:p>
        </p:txBody>
      </p:sp>
    </p:spTree>
    <p:extLst>
      <p:ext uri="{BB962C8B-B14F-4D97-AF65-F5344CB8AC3E}">
        <p14:creationId xmlns:p14="http://schemas.microsoft.com/office/powerpoint/2010/main" val="387828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89694-129F-4ADC-9DBA-264753F030E3}"/>
              </a:ext>
            </a:extLst>
          </p:cNvPr>
          <p:cNvPicPr>
            <a:picLocks noChangeAspect="1"/>
          </p:cNvPicPr>
          <p:nvPr/>
        </p:nvPicPr>
        <p:blipFill>
          <a:blip r:embed="rId3"/>
          <a:stretch>
            <a:fillRect/>
          </a:stretch>
        </p:blipFill>
        <p:spPr>
          <a:xfrm>
            <a:off x="1954696" y="1032277"/>
            <a:ext cx="6810008" cy="5496690"/>
          </a:xfrm>
          <a:prstGeom prst="rect">
            <a:avLst/>
          </a:prstGeom>
        </p:spPr>
      </p:pic>
      <p:sp>
        <p:nvSpPr>
          <p:cNvPr id="6" name="TextBox 5">
            <a:extLst>
              <a:ext uri="{FF2B5EF4-FFF2-40B4-BE49-F238E27FC236}">
                <a16:creationId xmlns:a16="http://schemas.microsoft.com/office/drawing/2014/main" id="{D26EA7A4-7594-48EA-9BA7-DCF1CB414893}"/>
              </a:ext>
            </a:extLst>
          </p:cNvPr>
          <p:cNvSpPr txBox="1"/>
          <p:nvPr/>
        </p:nvSpPr>
        <p:spPr>
          <a:xfrm>
            <a:off x="1" y="0"/>
            <a:ext cx="10489096" cy="861774"/>
          </a:xfrm>
          <a:prstGeom prst="rect">
            <a:avLst/>
          </a:prstGeom>
          <a:solidFill>
            <a:schemeClr val="accent5">
              <a:lumMod val="50000"/>
              <a:alpha val="50196"/>
            </a:schemeClr>
          </a:solidFill>
        </p:spPr>
        <p:txBody>
          <a:bodyPr wrap="square" rtlCol="0">
            <a:spAutoFit/>
          </a:bodyPr>
          <a:lstStyle/>
          <a:p>
            <a:r>
              <a:rPr lang="en-US" sz="5000" b="1">
                <a:solidFill>
                  <a:schemeClr val="bg1"/>
                </a:solidFill>
              </a:rPr>
              <a:t>What are the dominant processes?</a:t>
            </a:r>
          </a:p>
        </p:txBody>
      </p:sp>
    </p:spTree>
    <p:extLst>
      <p:ext uri="{BB962C8B-B14F-4D97-AF65-F5344CB8AC3E}">
        <p14:creationId xmlns:p14="http://schemas.microsoft.com/office/powerpoint/2010/main" val="200796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6EA7A4-7594-48EA-9BA7-DCF1CB414893}"/>
              </a:ext>
            </a:extLst>
          </p:cNvPr>
          <p:cNvSpPr txBox="1"/>
          <p:nvPr/>
        </p:nvSpPr>
        <p:spPr>
          <a:xfrm>
            <a:off x="1" y="0"/>
            <a:ext cx="10489096" cy="861774"/>
          </a:xfrm>
          <a:prstGeom prst="rect">
            <a:avLst/>
          </a:prstGeom>
          <a:solidFill>
            <a:schemeClr val="accent5">
              <a:lumMod val="50000"/>
              <a:alpha val="50196"/>
            </a:schemeClr>
          </a:solidFill>
        </p:spPr>
        <p:txBody>
          <a:bodyPr wrap="square" rtlCol="0">
            <a:spAutoFit/>
          </a:bodyPr>
          <a:lstStyle/>
          <a:p>
            <a:r>
              <a:rPr lang="en-US" sz="5000" b="1">
                <a:solidFill>
                  <a:schemeClr val="bg1"/>
                </a:solidFill>
              </a:rPr>
              <a:t>Upwelling: Nutrients from the Deep</a:t>
            </a:r>
          </a:p>
        </p:txBody>
      </p:sp>
      <p:pic>
        <p:nvPicPr>
          <p:cNvPr id="5" name="Picture 2" descr="File:Drivers of hypoxia and acidification in upwelling shelf systems.jpg">
            <a:extLst>
              <a:ext uri="{FF2B5EF4-FFF2-40B4-BE49-F238E27FC236}">
                <a16:creationId xmlns:a16="http://schemas.microsoft.com/office/drawing/2014/main" id="{F55AC600-D0C9-45AA-8CF2-CE39CED8B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610" y="1060174"/>
            <a:ext cx="6794143" cy="551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9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6EA7A4-7594-48EA-9BA7-DCF1CB414893}"/>
              </a:ext>
            </a:extLst>
          </p:cNvPr>
          <p:cNvSpPr txBox="1"/>
          <p:nvPr/>
        </p:nvSpPr>
        <p:spPr>
          <a:xfrm>
            <a:off x="1" y="0"/>
            <a:ext cx="10489096" cy="861774"/>
          </a:xfrm>
          <a:prstGeom prst="rect">
            <a:avLst/>
          </a:prstGeom>
          <a:solidFill>
            <a:schemeClr val="accent5">
              <a:lumMod val="50000"/>
              <a:alpha val="50196"/>
            </a:schemeClr>
          </a:solidFill>
        </p:spPr>
        <p:txBody>
          <a:bodyPr wrap="square" rtlCol="0">
            <a:spAutoFit/>
          </a:bodyPr>
          <a:lstStyle/>
          <a:p>
            <a:r>
              <a:rPr lang="en-US" sz="5000" b="1">
                <a:solidFill>
                  <a:schemeClr val="bg1"/>
                </a:solidFill>
              </a:rPr>
              <a:t>Upwelling: Nutrients from the Deep</a:t>
            </a:r>
          </a:p>
        </p:txBody>
      </p:sp>
      <p:pic>
        <p:nvPicPr>
          <p:cNvPr id="4098" name="Picture 2" descr="Coastal Endurance Array - Ocean Observatories Initiative">
            <a:extLst>
              <a:ext uri="{FF2B5EF4-FFF2-40B4-BE49-F238E27FC236}">
                <a16:creationId xmlns:a16="http://schemas.microsoft.com/office/drawing/2014/main" id="{65033034-22A8-4F9A-A12B-8CB92E11A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215" y="1079846"/>
            <a:ext cx="971550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781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8</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05/20/2025 ABC: Let's use the scientific method to investigate what happens when lemon juice meets antacid tablets.   Your task: Use your white board to record the following steps with your lab partners.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Uncovering the Drivers of CO₂ Seasonality</dc:title>
  <dc:creator>Natasha Gownaris</dc:creator>
  <cp:revision>92</cp:revision>
  <dcterms:created xsi:type="dcterms:W3CDTF">2025-05-19T00:53:29Z</dcterms:created>
  <dcterms:modified xsi:type="dcterms:W3CDTF">2025-05-20T12:31:21Z</dcterms:modified>
</cp:coreProperties>
</file>