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Lst>
  <p:notesMasterIdLst>
    <p:notesMasterId r:id="rId33"/>
  </p:notesMasterIdLst>
  <p:sldIdLst>
    <p:sldId id="256" r:id="rId2"/>
    <p:sldId id="684" r:id="rId3"/>
    <p:sldId id="685" r:id="rId4"/>
    <p:sldId id="261" r:id="rId5"/>
    <p:sldId id="262" r:id="rId6"/>
    <p:sldId id="259" r:id="rId7"/>
    <p:sldId id="295" r:id="rId8"/>
    <p:sldId id="268" r:id="rId9"/>
    <p:sldId id="267" r:id="rId10"/>
    <p:sldId id="269" r:id="rId11"/>
    <p:sldId id="273" r:id="rId12"/>
    <p:sldId id="270" r:id="rId13"/>
    <p:sldId id="274" r:id="rId14"/>
    <p:sldId id="275" r:id="rId15"/>
    <p:sldId id="276" r:id="rId16"/>
    <p:sldId id="683" r:id="rId17"/>
    <p:sldId id="277" r:id="rId18"/>
    <p:sldId id="282" r:id="rId19"/>
    <p:sldId id="288" r:id="rId20"/>
    <p:sldId id="679" r:id="rId21"/>
    <p:sldId id="680" r:id="rId22"/>
    <p:sldId id="573" r:id="rId23"/>
    <p:sldId id="284" r:id="rId24"/>
    <p:sldId id="289" r:id="rId25"/>
    <p:sldId id="291" r:id="rId26"/>
    <p:sldId id="290" r:id="rId27"/>
    <p:sldId id="681" r:id="rId28"/>
    <p:sldId id="682" r:id="rId29"/>
    <p:sldId id="292" r:id="rId30"/>
    <p:sldId id="293" r:id="rId31"/>
    <p:sldId id="287"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818C1B1-2EB8-40B0-808A-B06F0ECCA5DC}">
  <a:tblStyle styleId="{5818C1B1-2EB8-40B0-808A-B06F0ECCA5DC}"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D"/>
          </a:solidFill>
        </a:fill>
      </a:tcStyle>
    </a:wholeTbl>
    <a:band1H>
      <a:tcTxStyle/>
      <a:tcStyle>
        <a:tcBdr/>
        <a:fill>
          <a:solidFill>
            <a:srgbClr val="CACFDA"/>
          </a:solidFill>
        </a:fill>
      </a:tcStyle>
    </a:band1H>
    <a:band2H>
      <a:tcTxStyle/>
      <a:tcStyle>
        <a:tcBdr/>
      </a:tcStyle>
    </a:band2H>
    <a:band1V>
      <a:tcTxStyle/>
      <a:tcStyle>
        <a:tcBdr/>
        <a:fill>
          <a:solidFill>
            <a:srgbClr val="CACFDA"/>
          </a:solidFill>
        </a:fill>
      </a:tcStyle>
    </a:band1V>
    <a:band2V>
      <a:tcTxStyle/>
      <a:tcStyle>
        <a:tcBdr/>
      </a:tcStyle>
    </a:band2V>
    <a:lastCol>
      <a:tcTxStyle b="on" i="off">
        <a:font>
          <a:latin typeface="Arial"/>
          <a:ea typeface="Arial"/>
          <a:cs typeface="Arial"/>
        </a:font>
        <a:schemeClr val="lt1"/>
      </a:tcTxStyle>
      <a:tcStyle>
        <a:tcBdr/>
        <a:fill>
          <a:solidFill>
            <a:schemeClr val="dk1"/>
          </a:solidFill>
        </a:fill>
      </a:tcStyle>
    </a:lastCol>
    <a:firstCol>
      <a:tcTxStyle b="on" i="off">
        <a:font>
          <a:latin typeface="Arial"/>
          <a:ea typeface="Arial"/>
          <a:cs typeface="Arial"/>
        </a:font>
        <a:schemeClr val="lt1"/>
      </a:tcTxStyle>
      <a:tcStyle>
        <a:tcBdr/>
        <a:fill>
          <a:solidFill>
            <a:schemeClr val="dk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82"/>
    <p:restoredTop sz="61769"/>
  </p:normalViewPr>
  <p:slideViewPr>
    <p:cSldViewPr snapToGrid="0">
      <p:cViewPr varScale="1">
        <p:scale>
          <a:sx n="76" d="100"/>
          <a:sy n="76" d="100"/>
        </p:scale>
        <p:origin x="6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349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u="none" strike="noStrike" dirty="0">
                <a:solidFill>
                  <a:srgbClr val="202020"/>
                </a:solidFill>
                <a:effectLst/>
                <a:latin typeface="Arial" panose="020B0604020202020204" pitchFamily="34" charset="0"/>
              </a:rPr>
              <a:t>The surface and subsurface elements of the array are in a region with high wind and large surface waves; strong atmosphere-ocean exchanges of heat, momentum, energy and gases; carbon dioxide sequestration; high biological productivity; and an important fishery. It is one of the few places on Earth with deep-water formation that feeds the large-scale thermohaline circulation.</a:t>
            </a:r>
            <a:endParaRPr lang="en-US" dirty="0"/>
          </a:p>
        </p:txBody>
      </p:sp>
    </p:spTree>
    <p:extLst>
      <p:ext uri="{BB962C8B-B14F-4D97-AF65-F5344CB8AC3E}">
        <p14:creationId xmlns:p14="http://schemas.microsoft.com/office/powerpoint/2010/main" val="3778832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0984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6419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9079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5859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5fa01a78b9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5fa01a78b9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There are two coastal arrays… One is called the Endurance array. And the idea was that in one coastal area we should have a fixed timeseries The choice was to sample the evolution of the California current. </a:t>
            </a:r>
            <a:endParaRPr/>
          </a:p>
          <a:p>
            <a:pPr marL="0" lvl="0" indent="0" algn="l" rtl="0">
              <a:spcBef>
                <a:spcPts val="0"/>
              </a:spcBef>
              <a:spcAft>
                <a:spcPts val="0"/>
              </a:spcAft>
              <a:buClr>
                <a:schemeClr val="dk1"/>
              </a:buClr>
              <a:buSzPts val="1200"/>
              <a:buFont typeface="Calibri"/>
              <a:buNone/>
            </a:pPr>
            <a:endParaRPr/>
          </a:p>
          <a:p>
            <a:pPr marL="228600" lvl="0" indent="-228600" algn="l" rtl="0">
              <a:spcBef>
                <a:spcPts val="0"/>
              </a:spcBef>
              <a:spcAft>
                <a:spcPts val="0"/>
              </a:spcAft>
              <a:buClr>
                <a:schemeClr val="dk1"/>
              </a:buClr>
              <a:buSzPts val="1200"/>
              <a:buFont typeface="Calibri"/>
              <a:buAutoNum type="arabicPeriod"/>
            </a:pPr>
            <a:r>
              <a:rPr lang="en-US"/>
              <a:t>Examining the structures of the ecosystems along the western seaboard. </a:t>
            </a:r>
            <a:endParaRPr/>
          </a:p>
          <a:p>
            <a:pPr marL="228600" lvl="0" indent="-228600" algn="l" rtl="0">
              <a:spcBef>
                <a:spcPts val="0"/>
              </a:spcBef>
              <a:spcAft>
                <a:spcPts val="0"/>
              </a:spcAft>
              <a:buClr>
                <a:schemeClr val="dk1"/>
              </a:buClr>
              <a:buSzPts val="1200"/>
              <a:buFont typeface="Calibri"/>
              <a:buAutoNum type="arabicPeriod"/>
            </a:pPr>
            <a:r>
              <a:rPr lang="en-US"/>
              <a:t>Fixed arrays with moorings and profilers </a:t>
            </a:r>
            <a:endParaRPr/>
          </a:p>
          <a:p>
            <a:pPr marL="228600" lvl="0" indent="-228600" algn="l" rtl="0">
              <a:spcBef>
                <a:spcPts val="0"/>
              </a:spcBef>
              <a:spcAft>
                <a:spcPts val="0"/>
              </a:spcAft>
              <a:buClr>
                <a:schemeClr val="dk1"/>
              </a:buClr>
              <a:buSzPts val="1200"/>
              <a:buFont typeface="Calibri"/>
              <a:buAutoNum type="arabicPeriod"/>
            </a:pPr>
            <a:r>
              <a:rPr lang="en-US"/>
              <a:t>Different types of data latency based on your real time framework. </a:t>
            </a:r>
            <a:endParaRPr/>
          </a:p>
          <a:p>
            <a:pPr marL="228600" lvl="0" indent="-228600" algn="l" rtl="0">
              <a:spcBef>
                <a:spcPts val="0"/>
              </a:spcBef>
              <a:spcAft>
                <a:spcPts val="0"/>
              </a:spcAft>
              <a:buClr>
                <a:schemeClr val="dk1"/>
              </a:buClr>
              <a:buSzPts val="1200"/>
              <a:buFont typeface="Calibri"/>
              <a:buAutoNum type="arabicPeriod"/>
            </a:pPr>
            <a:r>
              <a:rPr lang="en-US"/>
              <a:t>Sampling volumes with the glider. </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30" name="Google Shape;230;g5fa01a78b9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200"/>
              <a:t>That’s the whole story in one slide! </a:t>
            </a:r>
            <a:endParaRPr/>
          </a:p>
          <a:p>
            <a:pPr marL="457200" lvl="0" indent="-298450" algn="l" rtl="0">
              <a:lnSpc>
                <a:spcPct val="100000"/>
              </a:lnSpc>
              <a:spcBef>
                <a:spcPts val="0"/>
              </a:spcBef>
              <a:spcAft>
                <a:spcPts val="0"/>
              </a:spcAft>
              <a:buSzPts val="1100"/>
              <a:buChar char="●"/>
            </a:pPr>
            <a:r>
              <a:rPr lang="en-US" sz="1200"/>
              <a:t>I will provide more details on the process, timeline, and array design</a:t>
            </a:r>
            <a:endParaRPr/>
          </a:p>
          <a:p>
            <a:pPr marL="457200" lvl="0" indent="-298450" algn="l" rtl="0">
              <a:lnSpc>
                <a:spcPct val="100000"/>
              </a:lnSpc>
              <a:spcBef>
                <a:spcPts val="0"/>
              </a:spcBef>
              <a:spcAft>
                <a:spcPts val="0"/>
              </a:spcAft>
              <a:buSzPts val="1100"/>
              <a:buChar char="●"/>
            </a:pPr>
            <a:r>
              <a:rPr lang="en-US" sz="1200"/>
              <a:t>*Initially deployed late 2013, but not full array. 7 year run from 2016-2022</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8811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7113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adf3c1aa8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adf3c1aa8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Interactions between </a:t>
            </a:r>
            <a:endParaRPr dirty="0"/>
          </a:p>
        </p:txBody>
      </p:sp>
    </p:spTree>
    <p:extLst>
      <p:ext uri="{BB962C8B-B14F-4D97-AF65-F5344CB8AC3E}">
        <p14:creationId xmlns:p14="http://schemas.microsoft.com/office/powerpoint/2010/main" val="2098893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2868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3116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529862225c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g3529862225c_0_1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529862225c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g3529862225c_0_2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adf3c1aa8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adf3c1aa8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0921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adf3c1aa8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adf3c1aa8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67951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6337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130 White Papers </a:t>
            </a:r>
          </a:p>
        </p:txBody>
      </p:sp>
    </p:spTree>
    <p:extLst>
      <p:ext uri="{BB962C8B-B14F-4D97-AF65-F5344CB8AC3E}">
        <p14:creationId xmlns:p14="http://schemas.microsoft.com/office/powerpoint/2010/main" val="8097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2965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1409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u="none" strike="noStrike" dirty="0">
                <a:solidFill>
                  <a:srgbClr val="202020"/>
                </a:solidFill>
                <a:effectLst/>
                <a:latin typeface="Arial" panose="020B0604020202020204" pitchFamily="34" charset="0"/>
              </a:rPr>
              <a:t>Coastal Global Scales Node (CGSN) team heads to the Global Station Papa Array site. Papa is in the Gulf of Alaska, which is about 620 nautical miles from Seward, Alaska. This location is already occupied by the Ocean Station Papa surface mooring deployed by NOAA’s Pacific Marine Environmental Laboratory last month. This will be the 11</a:t>
            </a:r>
            <a:r>
              <a:rPr lang="en-US" b="0" i="0" u="none" strike="noStrike" baseline="30000" dirty="0">
                <a:solidFill>
                  <a:srgbClr val="202020"/>
                </a:solidFill>
                <a:effectLst/>
                <a:latin typeface="Arial" panose="020B0604020202020204" pitchFamily="34" charset="0"/>
              </a:rPr>
              <a:t>th</a:t>
            </a:r>
            <a:r>
              <a:rPr lang="en-US" b="0" i="0" u="none" strike="noStrike" dirty="0">
                <a:solidFill>
                  <a:srgbClr val="202020"/>
                </a:solidFill>
                <a:effectLst/>
                <a:latin typeface="Arial" panose="020B0604020202020204" pitchFamily="34" charset="0"/>
              </a:rPr>
              <a:t> time the subsurface array will be refreshed so it continues to provide ocean data from a critical region of the northeast Pacific with a productive fishery subject to ocean acidification, low eddy variability, and impacted by the Pacific Decadal Oscillation.</a:t>
            </a:r>
          </a:p>
          <a:p>
            <a:endParaRPr lang="en-US" dirty="0"/>
          </a:p>
        </p:txBody>
      </p:sp>
    </p:spTree>
    <p:extLst>
      <p:ext uri="{BB962C8B-B14F-4D97-AF65-F5344CB8AC3E}">
        <p14:creationId xmlns:p14="http://schemas.microsoft.com/office/powerpoint/2010/main" val="803943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6349" y="2232"/>
            <a:ext cx="12188032" cy="6855768"/>
          </a:xfrm>
          <a:prstGeom prst="rect">
            <a:avLst/>
          </a:prstGeom>
          <a:noFill/>
          <a:ln>
            <a:noFill/>
          </a:ln>
        </p:spPr>
      </p:pic>
      <p:pic>
        <p:nvPicPr>
          <p:cNvPr id="13" name="Google Shape;13;p2" descr="OOI_URL_Vert_Blue.png"/>
          <p:cNvPicPr preferRelativeResize="0"/>
          <p:nvPr/>
        </p:nvPicPr>
        <p:blipFill rotWithShape="1">
          <a:blip r:embed="rId3">
            <a:alphaModFix/>
          </a:blip>
          <a:srcRect/>
          <a:stretch/>
        </p:blipFill>
        <p:spPr>
          <a:xfrm>
            <a:off x="11546580" y="328083"/>
            <a:ext cx="176660" cy="1872840"/>
          </a:xfrm>
          <a:prstGeom prst="rect">
            <a:avLst/>
          </a:prstGeom>
          <a:noFill/>
          <a:ln>
            <a:noFill/>
          </a:ln>
        </p:spPr>
      </p:pic>
      <p:sp>
        <p:nvSpPr>
          <p:cNvPr id="14" name="Google Shape;14;p2"/>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2"/>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 name="Google Shape;16;p2"/>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1"/>
        <p:cNvGrpSpPr/>
        <p:nvPr/>
      </p:nvGrpSpPr>
      <p:grpSpPr>
        <a:xfrm>
          <a:off x="0" y="0"/>
          <a:ext cx="0" cy="0"/>
          <a:chOff x="0" y="0"/>
          <a:chExt cx="0" cy="0"/>
        </a:xfrm>
      </p:grpSpPr>
      <p:sp>
        <p:nvSpPr>
          <p:cNvPr id="72" name="Google Shape;72;p15"/>
          <p:cNvSpPr/>
          <p:nvPr/>
        </p:nvSpPr>
        <p:spPr>
          <a:xfrm>
            <a:off x="0" y="0"/>
            <a:ext cx="12192000" cy="6858000"/>
          </a:xfrm>
          <a:prstGeom prst="rect">
            <a:avLst/>
          </a:prstGeom>
          <a:solidFill>
            <a:srgbClr val="FFFFFF"/>
          </a:solidFill>
          <a:ln w="12700" cap="flat" cmpd="sng">
            <a:solidFill>
              <a:srgbClr val="0077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pic>
        <p:nvPicPr>
          <p:cNvPr id="73" name="Google Shape;73;p15"/>
          <p:cNvPicPr preferRelativeResize="0"/>
          <p:nvPr/>
        </p:nvPicPr>
        <p:blipFill rotWithShape="1">
          <a:blip r:embed="rId2">
            <a:alphaModFix/>
          </a:blip>
          <a:srcRect/>
          <a:stretch/>
        </p:blipFill>
        <p:spPr>
          <a:xfrm>
            <a:off x="-2184" y="5759450"/>
            <a:ext cx="12184064" cy="1098550"/>
          </a:xfrm>
          <a:prstGeom prst="rect">
            <a:avLst/>
          </a:prstGeom>
          <a:noFill/>
          <a:ln>
            <a:noFill/>
          </a:ln>
        </p:spPr>
      </p:pic>
      <p:pic>
        <p:nvPicPr>
          <p:cNvPr id="74" name="Google Shape;74;p15" descr="OOI_NSF_Logo_White_150px.png"/>
          <p:cNvPicPr preferRelativeResize="0"/>
          <p:nvPr/>
        </p:nvPicPr>
        <p:blipFill rotWithShape="1">
          <a:blip r:embed="rId3">
            <a:alphaModFix/>
          </a:blip>
          <a:srcRect/>
          <a:stretch/>
        </p:blipFill>
        <p:spPr>
          <a:xfrm>
            <a:off x="11437427" y="6324313"/>
            <a:ext cx="446658" cy="446717"/>
          </a:xfrm>
          <a:prstGeom prst="rect">
            <a:avLst/>
          </a:prstGeom>
          <a:noFill/>
          <a:ln>
            <a:noFill/>
          </a:ln>
        </p:spPr>
      </p:pic>
      <p:pic>
        <p:nvPicPr>
          <p:cNvPr id="75" name="Google Shape;75;p15" descr="OOI_URL_Vert_Blue.png"/>
          <p:cNvPicPr preferRelativeResize="0"/>
          <p:nvPr/>
        </p:nvPicPr>
        <p:blipFill rotWithShape="1">
          <a:blip r:embed="rId4">
            <a:alphaModFix/>
          </a:blip>
          <a:srcRect/>
          <a:stretch/>
        </p:blipFill>
        <p:spPr>
          <a:xfrm>
            <a:off x="11813245" y="277283"/>
            <a:ext cx="176660" cy="187284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2">
            <a:alphaModFix/>
          </a:blip>
          <a:srcRect/>
          <a:stretch/>
        </p:blipFill>
        <p:spPr>
          <a:xfrm>
            <a:off x="0" y="446"/>
            <a:ext cx="12190413" cy="6857107"/>
          </a:xfrm>
          <a:prstGeom prst="rect">
            <a:avLst/>
          </a:prstGeom>
          <a:noFill/>
          <a:ln>
            <a:noFill/>
          </a:ln>
        </p:spPr>
      </p:pic>
      <p:sp>
        <p:nvSpPr>
          <p:cNvPr id="78" name="Google Shape;78;p16"/>
          <p:cNvSpPr txBox="1">
            <a:spLocks noGrp="1"/>
          </p:cNvSpPr>
          <p:nvPr>
            <p:ph type="body" idx="1"/>
          </p:nvPr>
        </p:nvSpPr>
        <p:spPr>
          <a:xfrm>
            <a:off x="946038" y="2604194"/>
            <a:ext cx="4851562" cy="3098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5749"/>
              <a:buNone/>
              <a:defRPr sz="5749"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 name="Google Shape;79;p16"/>
          <p:cNvPicPr preferRelativeResize="0"/>
          <p:nvPr/>
        </p:nvPicPr>
        <p:blipFill rotWithShape="1">
          <a:blip r:embed="rId3">
            <a:alphaModFix/>
          </a:blip>
          <a:srcRect l="27772"/>
          <a:stretch/>
        </p:blipFill>
        <p:spPr>
          <a:xfrm>
            <a:off x="2228849" y="319438"/>
            <a:ext cx="3356371" cy="1204470"/>
          </a:xfrm>
          <a:prstGeom prst="rect">
            <a:avLst/>
          </a:prstGeom>
          <a:noFill/>
          <a:ln>
            <a:noFill/>
          </a:ln>
        </p:spPr>
      </p:pic>
      <p:pic>
        <p:nvPicPr>
          <p:cNvPr id="80" name="Google Shape;80;p16"/>
          <p:cNvPicPr preferRelativeResize="0"/>
          <p:nvPr/>
        </p:nvPicPr>
        <p:blipFill rotWithShape="1">
          <a:blip r:embed="rId4">
            <a:alphaModFix/>
          </a:blip>
          <a:srcRect r="71913"/>
          <a:stretch/>
        </p:blipFill>
        <p:spPr>
          <a:xfrm>
            <a:off x="936013" y="328083"/>
            <a:ext cx="1292836" cy="11958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1"/>
        <p:cNvGrpSpPr/>
        <p:nvPr/>
      </p:nvGrpSpPr>
      <p:grpSpPr>
        <a:xfrm>
          <a:off x="0" y="0"/>
          <a:ext cx="0" cy="0"/>
          <a:chOff x="0" y="0"/>
          <a:chExt cx="0" cy="0"/>
        </a:xfrm>
      </p:grpSpPr>
      <p:sp>
        <p:nvSpPr>
          <p:cNvPr id="22" name="Google Shape;22;p4"/>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Google Shape;23;p4"/>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 name="Google Shape;25;p4"/>
          <p:cNvPicPr preferRelativeResize="0"/>
          <p:nvPr/>
        </p:nvPicPr>
        <p:blipFill rotWithShape="1">
          <a:blip r:embed="rId2">
            <a:alphaModFix/>
          </a:blip>
          <a:srcRect/>
          <a:stretch/>
        </p:blipFill>
        <p:spPr>
          <a:xfrm>
            <a:off x="-2184" y="5762980"/>
            <a:ext cx="12184064" cy="1091489"/>
          </a:xfrm>
          <a:prstGeom prst="rect">
            <a:avLst/>
          </a:prstGeom>
          <a:noFill/>
          <a:ln>
            <a:noFill/>
          </a:ln>
        </p:spPr>
      </p:pic>
      <p:pic>
        <p:nvPicPr>
          <p:cNvPr id="26" name="Google Shape;26;p4" descr="OOI_URL_Vert_Blue.png"/>
          <p:cNvPicPr preferRelativeResize="0"/>
          <p:nvPr/>
        </p:nvPicPr>
        <p:blipFill rotWithShape="1">
          <a:blip r:embed="rId3">
            <a:alphaModFix/>
          </a:blip>
          <a:srcRect/>
          <a:stretch/>
        </p:blipFill>
        <p:spPr>
          <a:xfrm>
            <a:off x="11813245" y="277283"/>
            <a:ext cx="176660" cy="1872840"/>
          </a:xfrm>
          <a:prstGeom prst="rect">
            <a:avLst/>
          </a:prstGeom>
          <a:noFill/>
          <a:ln>
            <a:noFill/>
          </a:ln>
        </p:spPr>
      </p:pic>
      <p:pic>
        <p:nvPicPr>
          <p:cNvPr id="27" name="Google Shape;27;p4"/>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8"/>
        <p:cNvGrpSpPr/>
        <p:nvPr/>
      </p:nvGrpSpPr>
      <p:grpSpPr>
        <a:xfrm>
          <a:off x="0" y="0"/>
          <a:ext cx="0" cy="0"/>
          <a:chOff x="0" y="0"/>
          <a:chExt cx="0" cy="0"/>
        </a:xfrm>
      </p:grpSpPr>
      <p:sp>
        <p:nvSpPr>
          <p:cNvPr id="29" name="Google Shape;29;p5"/>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p5"/>
          <p:cNvSpPr>
            <a:spLocks noGrp="1"/>
          </p:cNvSpPr>
          <p:nvPr>
            <p:ph type="pic" idx="2"/>
          </p:nvPr>
        </p:nvSpPr>
        <p:spPr>
          <a:xfrm>
            <a:off x="-63796" y="0"/>
            <a:ext cx="12255796" cy="6858000"/>
          </a:xfrm>
          <a:prstGeom prst="rect">
            <a:avLst/>
          </a:prstGeom>
          <a:noFill/>
          <a:ln>
            <a:noFill/>
          </a:ln>
        </p:spPr>
      </p:sp>
      <p:sp>
        <p:nvSpPr>
          <p:cNvPr id="31" name="Google Shape;31;p5"/>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3"/>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5"/>
          <p:cNvPicPr preferRelativeResize="0"/>
          <p:nvPr/>
        </p:nvPicPr>
        <p:blipFill rotWithShape="1">
          <a:blip r:embed="rId2">
            <a:alphaModFix/>
          </a:blip>
          <a:srcRect/>
          <a:stretch/>
        </p:blipFill>
        <p:spPr>
          <a:xfrm>
            <a:off x="-2184" y="5762980"/>
            <a:ext cx="12184064" cy="1091489"/>
          </a:xfrm>
          <a:prstGeom prst="rect">
            <a:avLst/>
          </a:prstGeom>
          <a:noFill/>
          <a:ln>
            <a:noFill/>
          </a:ln>
        </p:spPr>
      </p:pic>
      <p:pic>
        <p:nvPicPr>
          <p:cNvPr id="34" name="Google Shape;34;p5" descr="OOI_URL_Vert_Blue.png"/>
          <p:cNvPicPr preferRelativeResize="0"/>
          <p:nvPr/>
        </p:nvPicPr>
        <p:blipFill rotWithShape="1">
          <a:blip r:embed="rId3">
            <a:alphaModFix/>
          </a:blip>
          <a:srcRect/>
          <a:stretch/>
        </p:blipFill>
        <p:spPr>
          <a:xfrm>
            <a:off x="11813245" y="277283"/>
            <a:ext cx="176660" cy="1872840"/>
          </a:xfrm>
          <a:prstGeom prst="rect">
            <a:avLst/>
          </a:prstGeom>
          <a:noFill/>
          <a:ln>
            <a:noFill/>
          </a:ln>
        </p:spPr>
      </p:pic>
      <p:pic>
        <p:nvPicPr>
          <p:cNvPr id="35" name="Google Shape;35;p5"/>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6"/>
        <p:cNvGrpSpPr/>
        <p:nvPr/>
      </p:nvGrpSpPr>
      <p:grpSpPr>
        <a:xfrm>
          <a:off x="0" y="0"/>
          <a:ext cx="0" cy="0"/>
          <a:chOff x="0" y="0"/>
          <a:chExt cx="0" cy="0"/>
        </a:xfrm>
      </p:grpSpPr>
      <p:sp>
        <p:nvSpPr>
          <p:cNvPr id="37" name="Google Shape;37;p6"/>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8" name="Google Shape;38;p6"/>
          <p:cNvSpPr>
            <a:spLocks noGrp="1"/>
          </p:cNvSpPr>
          <p:nvPr>
            <p:ph type="pic" idx="2"/>
          </p:nvPr>
        </p:nvSpPr>
        <p:spPr>
          <a:xfrm>
            <a:off x="-63796" y="0"/>
            <a:ext cx="12255796" cy="6858000"/>
          </a:xfrm>
          <a:prstGeom prst="rect">
            <a:avLst/>
          </a:prstGeom>
          <a:noFill/>
          <a:ln>
            <a:noFill/>
          </a:ln>
        </p:spPr>
      </p:sp>
      <p:pic>
        <p:nvPicPr>
          <p:cNvPr id="39" name="Google Shape;39;p6" descr="OOI_URL_Vert_Blue.png"/>
          <p:cNvPicPr preferRelativeResize="0"/>
          <p:nvPr/>
        </p:nvPicPr>
        <p:blipFill rotWithShape="1">
          <a:blip r:embed="rId2">
            <a:alphaModFix/>
          </a:blip>
          <a:srcRect/>
          <a:stretch/>
        </p:blipFill>
        <p:spPr>
          <a:xfrm>
            <a:off x="11546580" y="328083"/>
            <a:ext cx="176660" cy="1872840"/>
          </a:xfrm>
          <a:prstGeom prst="rect">
            <a:avLst/>
          </a:prstGeom>
          <a:noFill/>
          <a:ln>
            <a:noFill/>
          </a:ln>
        </p:spPr>
      </p:pic>
      <p:sp>
        <p:nvSpPr>
          <p:cNvPr id="40" name="Google Shape;40;p6"/>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body" idx="3"/>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 name="Google Shape;42;p6"/>
          <p:cNvPicPr preferRelativeResize="0"/>
          <p:nvPr/>
        </p:nvPicPr>
        <p:blipFill rotWithShape="1">
          <a:blip r:embed="rId3">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8"/>
          <p:cNvSpPr txBox="1">
            <a:spLocks noGrp="1"/>
          </p:cNvSpPr>
          <p:nvPr>
            <p:ph type="body" idx="1"/>
          </p:nvPr>
        </p:nvSpPr>
        <p:spPr>
          <a:xfrm>
            <a:off x="839678" y="1825625"/>
            <a:ext cx="10514122" cy="4035425"/>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a:lvl1pPr>
            <a:lvl2pPr marL="914400" marR="0" lvl="1" indent="-330200" algn="l">
              <a:lnSpc>
                <a:spcPct val="100000"/>
              </a:lnSpc>
              <a:spcBef>
                <a:spcPts val="1000"/>
              </a:spcBef>
              <a:spcAft>
                <a:spcPts val="0"/>
              </a:spcAft>
              <a:buClr>
                <a:schemeClr val="dk1"/>
              </a:buClr>
              <a:buSzPts val="1600"/>
              <a:buFont typeface="Arial"/>
              <a:buChar char="•"/>
              <a:defRPr sz="1600"/>
            </a:lvl2pPr>
            <a:lvl3pPr marL="1371600" lvl="2" indent="-317500" algn="l">
              <a:lnSpc>
                <a:spcPct val="10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831850" y="15065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99"/>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
          <p:cNvSpPr txBox="1">
            <a:spLocks noGrp="1"/>
          </p:cNvSpPr>
          <p:nvPr>
            <p:ph type="body" idx="1"/>
          </p:nvPr>
        </p:nvSpPr>
        <p:spPr>
          <a:xfrm>
            <a:off x="831850"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1000"/>
              </a:spcBef>
              <a:spcAft>
                <a:spcPts val="0"/>
              </a:spcAft>
              <a:buClr>
                <a:srgbClr val="8895B1"/>
              </a:buClr>
              <a:buSzPts val="2000"/>
              <a:buNone/>
              <a:defRPr sz="2000">
                <a:solidFill>
                  <a:srgbClr val="8895B1"/>
                </a:solidFill>
              </a:defRPr>
            </a:lvl2pPr>
            <a:lvl3pPr marL="1371600" lvl="2" indent="-228600" algn="l">
              <a:lnSpc>
                <a:spcPct val="90000"/>
              </a:lnSpc>
              <a:spcBef>
                <a:spcPts val="500"/>
              </a:spcBef>
              <a:spcAft>
                <a:spcPts val="0"/>
              </a:spcAft>
              <a:buClr>
                <a:srgbClr val="8895B1"/>
              </a:buClr>
              <a:buSzPts val="1800"/>
              <a:buNone/>
              <a:defRPr sz="1800">
                <a:solidFill>
                  <a:srgbClr val="8895B1"/>
                </a:solidFill>
              </a:defRPr>
            </a:lvl3pPr>
            <a:lvl4pPr marL="1828800" lvl="3" indent="-228600" algn="l">
              <a:lnSpc>
                <a:spcPct val="90000"/>
              </a:lnSpc>
              <a:spcBef>
                <a:spcPts val="500"/>
              </a:spcBef>
              <a:spcAft>
                <a:spcPts val="0"/>
              </a:spcAft>
              <a:buClr>
                <a:srgbClr val="8895B1"/>
              </a:buClr>
              <a:buSzPts val="1600"/>
              <a:buNone/>
              <a:defRPr sz="1600">
                <a:solidFill>
                  <a:srgbClr val="8895B1"/>
                </a:solidFill>
              </a:defRPr>
            </a:lvl4pPr>
            <a:lvl5pPr marL="2286000" lvl="4" indent="-228600" algn="l">
              <a:lnSpc>
                <a:spcPct val="90000"/>
              </a:lnSpc>
              <a:spcBef>
                <a:spcPts val="500"/>
              </a:spcBef>
              <a:spcAft>
                <a:spcPts val="0"/>
              </a:spcAft>
              <a:buClr>
                <a:srgbClr val="8895B1"/>
              </a:buClr>
              <a:buSzPts val="1600"/>
              <a:buNone/>
              <a:defRPr sz="1600">
                <a:solidFill>
                  <a:srgbClr val="8895B1"/>
                </a:solidFill>
              </a:defRPr>
            </a:lvl5pPr>
            <a:lvl6pPr marL="2743200" lvl="5" indent="-228600" algn="l">
              <a:lnSpc>
                <a:spcPct val="90000"/>
              </a:lnSpc>
              <a:spcBef>
                <a:spcPts val="500"/>
              </a:spcBef>
              <a:spcAft>
                <a:spcPts val="0"/>
              </a:spcAft>
              <a:buClr>
                <a:srgbClr val="8895B1"/>
              </a:buClr>
              <a:buSzPts val="1600"/>
              <a:buNone/>
              <a:defRPr sz="1600">
                <a:solidFill>
                  <a:srgbClr val="8895B1"/>
                </a:solidFill>
              </a:defRPr>
            </a:lvl6pPr>
            <a:lvl7pPr marL="3200400" lvl="6" indent="-228600" algn="l">
              <a:lnSpc>
                <a:spcPct val="90000"/>
              </a:lnSpc>
              <a:spcBef>
                <a:spcPts val="500"/>
              </a:spcBef>
              <a:spcAft>
                <a:spcPts val="0"/>
              </a:spcAft>
              <a:buClr>
                <a:srgbClr val="8895B1"/>
              </a:buClr>
              <a:buSzPts val="1600"/>
              <a:buNone/>
              <a:defRPr sz="1600">
                <a:solidFill>
                  <a:srgbClr val="8895B1"/>
                </a:solidFill>
              </a:defRPr>
            </a:lvl7pPr>
            <a:lvl8pPr marL="3657600" lvl="7" indent="-228600" algn="l">
              <a:lnSpc>
                <a:spcPct val="90000"/>
              </a:lnSpc>
              <a:spcBef>
                <a:spcPts val="500"/>
              </a:spcBef>
              <a:spcAft>
                <a:spcPts val="0"/>
              </a:spcAft>
              <a:buClr>
                <a:srgbClr val="8895B1"/>
              </a:buClr>
              <a:buSzPts val="1600"/>
              <a:buNone/>
              <a:defRPr sz="1600">
                <a:solidFill>
                  <a:srgbClr val="8895B1"/>
                </a:solidFill>
              </a:defRPr>
            </a:lvl8pPr>
            <a:lvl9pPr marL="4114800" lvl="8" indent="-228600" algn="l">
              <a:lnSpc>
                <a:spcPct val="90000"/>
              </a:lnSpc>
              <a:spcBef>
                <a:spcPts val="500"/>
              </a:spcBef>
              <a:spcAft>
                <a:spcPts val="0"/>
              </a:spcAft>
              <a:buClr>
                <a:srgbClr val="8895B1"/>
              </a:buClr>
              <a:buSzPts val="1600"/>
              <a:buNone/>
              <a:defRPr sz="1600">
                <a:solidFill>
                  <a:srgbClr val="8895B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
          <p:cNvSpPr txBox="1">
            <a:spLocks noGrp="1"/>
          </p:cNvSpPr>
          <p:nvPr>
            <p:ph type="body" idx="1"/>
          </p:nvPr>
        </p:nvSpPr>
        <p:spPr>
          <a:xfrm>
            <a:off x="838200" y="1848678"/>
            <a:ext cx="4787168" cy="432828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200"/>
              <a:buNone/>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0"/>
          <p:cNvSpPr txBox="1">
            <a:spLocks noGrp="1"/>
          </p:cNvSpPr>
          <p:nvPr>
            <p:ph type="body" idx="2"/>
          </p:nvPr>
        </p:nvSpPr>
        <p:spPr>
          <a:xfrm>
            <a:off x="6566632" y="1865313"/>
            <a:ext cx="4787168"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200"/>
              <a:buNone/>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0"/>
          <p:cNvSpPr/>
          <p:nvPr/>
        </p:nvSpPr>
        <p:spPr>
          <a:xfrm>
            <a:off x="6083301" y="1825625"/>
            <a:ext cx="63492" cy="439102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 Bullets">
  <p:cSld name="2 Bullets">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
          <p:cNvSpPr txBox="1">
            <a:spLocks noGrp="1"/>
          </p:cNvSpPr>
          <p:nvPr>
            <p:ph type="body" idx="1"/>
          </p:nvPr>
        </p:nvSpPr>
        <p:spPr>
          <a:xfrm>
            <a:off x="838200" y="1825625"/>
            <a:ext cx="4787168"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1"/>
          <p:cNvSpPr txBox="1">
            <a:spLocks noGrp="1"/>
          </p:cNvSpPr>
          <p:nvPr>
            <p:ph type="body" idx="2"/>
          </p:nvPr>
        </p:nvSpPr>
        <p:spPr>
          <a:xfrm>
            <a:off x="6566632" y="1865313"/>
            <a:ext cx="4787168"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00000"/>
              </a:lnSpc>
              <a:spcBef>
                <a:spcPts val="1000"/>
              </a:spcBef>
              <a:spcAft>
                <a:spcPts val="0"/>
              </a:spcAft>
              <a:buClr>
                <a:schemeClr val="dk1"/>
              </a:buClr>
              <a:buSzPts val="1800"/>
              <a:buChar char="•"/>
              <a:defRPr sz="18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4">
            <a:alphaModFix/>
          </a:blip>
          <a:srcRect/>
          <a:stretch/>
        </p:blipFill>
        <p:spPr>
          <a:xfrm>
            <a:off x="-2184" y="5762980"/>
            <a:ext cx="12184064" cy="1091489"/>
          </a:xfrm>
          <a:prstGeom prst="rect">
            <a:avLst/>
          </a:prstGeom>
          <a:noFill/>
          <a:ln>
            <a:noFill/>
          </a:ln>
        </p:spPr>
      </p:pic>
      <p:pic>
        <p:nvPicPr>
          <p:cNvPr id="7" name="Google Shape;7;p1" descr="OOI_URL_Vert_Blue.png"/>
          <p:cNvPicPr preferRelativeResize="0"/>
          <p:nvPr/>
        </p:nvPicPr>
        <p:blipFill rotWithShape="1">
          <a:blip r:embed="rId15">
            <a:alphaModFix/>
          </a:blip>
          <a:srcRect/>
          <a:stretch/>
        </p:blipFill>
        <p:spPr>
          <a:xfrm>
            <a:off x="11813245" y="277283"/>
            <a:ext cx="176660" cy="1872840"/>
          </a:xfrm>
          <a:prstGeom prst="rect">
            <a:avLst/>
          </a:prstGeom>
          <a:noFill/>
          <a:ln>
            <a:noFill/>
          </a:ln>
        </p:spPr>
      </p:pic>
      <p:sp>
        <p:nvSpPr>
          <p:cNvPr id="8" name="Google Shape;8;p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Arial"/>
              <a:buNone/>
              <a:defRPr sz="4399"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0" name="Google Shape;10;p1"/>
          <p:cNvPicPr preferRelativeResize="0"/>
          <p:nvPr/>
        </p:nvPicPr>
        <p:blipFill rotWithShape="1">
          <a:blip r:embed="rId16">
            <a:alphaModFix/>
          </a:blip>
          <a:srcRect/>
          <a:stretch/>
        </p:blipFill>
        <p:spPr>
          <a:xfrm>
            <a:off x="799767" y="6297099"/>
            <a:ext cx="1877020" cy="4876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6" r:id="rId7"/>
    <p:sldLayoutId id="2147483657"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7.gi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oceanobservatories.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30.jp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900"/>
              <a:buNone/>
            </a:pPr>
            <a:r>
              <a:rPr lang="en-US" dirty="0"/>
              <a:t>OOI Overview for Ocean Data Labs Workshop</a:t>
            </a:r>
            <a:endParaRPr dirty="0"/>
          </a:p>
          <a:p>
            <a:pPr marL="0" lvl="0" indent="0" algn="l" rtl="0">
              <a:lnSpc>
                <a:spcPct val="100000"/>
              </a:lnSpc>
              <a:spcBef>
                <a:spcPts val="1000"/>
              </a:spcBef>
              <a:spcAft>
                <a:spcPts val="0"/>
              </a:spcAft>
              <a:buClr>
                <a:schemeClr val="dk1"/>
              </a:buClr>
              <a:buSzPts val="3999"/>
              <a:buNone/>
            </a:pPr>
            <a:endParaRPr dirty="0"/>
          </a:p>
        </p:txBody>
      </p:sp>
      <p:sp>
        <p:nvSpPr>
          <p:cNvPr id="86" name="Google Shape;86;p17"/>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500"/>
              <a:buNone/>
            </a:pPr>
            <a:r>
              <a:rPr lang="en-US" dirty="0"/>
              <a:t>Dax Soule, Chair OOIFB</a:t>
            </a:r>
          </a:p>
          <a:p>
            <a:pPr marL="0" lvl="0" indent="0" algn="l" rtl="0">
              <a:lnSpc>
                <a:spcPct val="100000"/>
              </a:lnSpc>
              <a:spcBef>
                <a:spcPts val="0"/>
              </a:spcBef>
              <a:spcAft>
                <a:spcPts val="0"/>
              </a:spcAft>
              <a:buClr>
                <a:schemeClr val="dk1"/>
              </a:buClr>
              <a:buSzPts val="2500"/>
              <a:buNone/>
            </a:pPr>
            <a:r>
              <a:rPr lang="en-US" dirty="0"/>
              <a:t>May 19, 2025</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8B073A-AC66-E8CF-CF58-FC14EF34F717}"/>
              </a:ext>
            </a:extLst>
          </p:cNvPr>
          <p:cNvPicPr>
            <a:picLocks noChangeAspect="1"/>
          </p:cNvPicPr>
          <p:nvPr/>
        </p:nvPicPr>
        <p:blipFill rotWithShape="1">
          <a:blip r:embed="rId2"/>
          <a:srcRect t="21599"/>
          <a:stretch/>
        </p:blipFill>
        <p:spPr>
          <a:xfrm>
            <a:off x="0" y="0"/>
            <a:ext cx="12192000" cy="7692081"/>
          </a:xfrm>
          <a:prstGeom prst="rect">
            <a:avLst/>
          </a:prstGeom>
        </p:spPr>
      </p:pic>
    </p:spTree>
    <p:extLst>
      <p:ext uri="{BB962C8B-B14F-4D97-AF65-F5344CB8AC3E}">
        <p14:creationId xmlns:p14="http://schemas.microsoft.com/office/powerpoint/2010/main" val="283644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D8BD-4594-AD3F-8AB0-053111955243}"/>
              </a:ext>
            </a:extLst>
          </p:cNvPr>
          <p:cNvSpPr>
            <a:spLocks noGrp="1"/>
          </p:cNvSpPr>
          <p:nvPr>
            <p:ph type="title"/>
          </p:nvPr>
        </p:nvSpPr>
        <p:spPr/>
        <p:txBody>
          <a:bodyPr>
            <a:normAutofit fontScale="90000"/>
          </a:bodyPr>
          <a:lstStyle/>
          <a:p>
            <a:r>
              <a:rPr lang="en-US" sz="4400" dirty="0"/>
              <a:t>OOI operates &amp; maintains sophisticated instrumentation in demanding locations</a:t>
            </a:r>
            <a:endParaRPr lang="en-US" dirty="0"/>
          </a:p>
        </p:txBody>
      </p:sp>
      <p:pic>
        <p:nvPicPr>
          <p:cNvPr id="5" name="Picture 4">
            <a:extLst>
              <a:ext uri="{FF2B5EF4-FFF2-40B4-BE49-F238E27FC236}">
                <a16:creationId xmlns:a16="http://schemas.microsoft.com/office/drawing/2014/main" id="{B1BCEDBC-57FB-4065-9DF8-37DB6FF2F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67" y="2132758"/>
            <a:ext cx="5487487" cy="3084208"/>
          </a:xfrm>
          <a:prstGeom prst="rect">
            <a:avLst/>
          </a:prstGeom>
        </p:spPr>
      </p:pic>
      <p:pic>
        <p:nvPicPr>
          <p:cNvPr id="6" name="Picture 5" descr="A boat in the ocean&#10;&#10;Description automatically generated with low confidence">
            <a:extLst>
              <a:ext uri="{FF2B5EF4-FFF2-40B4-BE49-F238E27FC236}">
                <a16:creationId xmlns:a16="http://schemas.microsoft.com/office/drawing/2014/main" id="{34001029-F46C-5CC5-814F-803E04886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132757"/>
            <a:ext cx="5483037" cy="3084208"/>
          </a:xfrm>
          <a:prstGeom prst="rect">
            <a:avLst/>
          </a:prstGeom>
        </p:spPr>
      </p:pic>
      <p:sp>
        <p:nvSpPr>
          <p:cNvPr id="7" name="TextBox 6">
            <a:extLst>
              <a:ext uri="{FF2B5EF4-FFF2-40B4-BE49-F238E27FC236}">
                <a16:creationId xmlns:a16="http://schemas.microsoft.com/office/drawing/2014/main" id="{64AAE6C4-B9F1-886C-D335-22844E05A3C6}"/>
              </a:ext>
            </a:extLst>
          </p:cNvPr>
          <p:cNvSpPr txBox="1"/>
          <p:nvPr/>
        </p:nvSpPr>
        <p:spPr>
          <a:xfrm>
            <a:off x="1456660" y="5433237"/>
            <a:ext cx="3359889"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Hydrothermal Vents</a:t>
            </a:r>
          </a:p>
        </p:txBody>
      </p:sp>
      <p:sp>
        <p:nvSpPr>
          <p:cNvPr id="8" name="TextBox 7">
            <a:extLst>
              <a:ext uri="{FF2B5EF4-FFF2-40B4-BE49-F238E27FC236}">
                <a16:creationId xmlns:a16="http://schemas.microsoft.com/office/drawing/2014/main" id="{C3CD3DA0-D272-63CD-2CC5-D55FB555D0BA}"/>
              </a:ext>
            </a:extLst>
          </p:cNvPr>
          <p:cNvSpPr txBox="1"/>
          <p:nvPr/>
        </p:nvSpPr>
        <p:spPr>
          <a:xfrm>
            <a:off x="6283842" y="5433237"/>
            <a:ext cx="5613992" cy="523220"/>
          </a:xfrm>
          <a:prstGeom prst="rect">
            <a:avLst/>
          </a:prstGeom>
          <a:noFill/>
        </p:spPr>
        <p:txBody>
          <a:bodyPr wrap="square" rtlCol="0">
            <a:spAutoFit/>
          </a:bodyPr>
          <a:lstStyle/>
          <a:p>
            <a:r>
              <a:rPr lang="en-US" sz="2800" dirty="0"/>
              <a:t>Atmosphere Ocean Exchange </a:t>
            </a:r>
          </a:p>
        </p:txBody>
      </p:sp>
    </p:spTree>
    <p:extLst>
      <p:ext uri="{BB962C8B-B14F-4D97-AF65-F5344CB8AC3E}">
        <p14:creationId xmlns:p14="http://schemas.microsoft.com/office/powerpoint/2010/main" val="2090971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ap of the earth&#10;&#10;Description automatically generated">
            <a:extLst>
              <a:ext uri="{FF2B5EF4-FFF2-40B4-BE49-F238E27FC236}">
                <a16:creationId xmlns:a16="http://schemas.microsoft.com/office/drawing/2014/main" id="{45587D70-6154-4D7D-7B28-D56A678CCB42}"/>
              </a:ext>
            </a:extLst>
          </p:cNvPr>
          <p:cNvPicPr>
            <a:picLocks noChangeAspect="1"/>
          </p:cNvPicPr>
          <p:nvPr/>
        </p:nvPicPr>
        <p:blipFill>
          <a:blip r:embed="rId3"/>
          <a:srcRect t="1" b="-14089"/>
          <a:stretch>
            <a:fillRect/>
          </a:stretch>
        </p:blipFill>
        <p:spPr>
          <a:xfrm>
            <a:off x="15240" y="-135469"/>
            <a:ext cx="12161520" cy="6993469"/>
          </a:xfrm>
          <a:prstGeom prst="rect">
            <a:avLst/>
          </a:prstGeom>
        </p:spPr>
      </p:pic>
    </p:spTree>
    <p:extLst>
      <p:ext uri="{BB962C8B-B14F-4D97-AF65-F5344CB8AC3E}">
        <p14:creationId xmlns:p14="http://schemas.microsoft.com/office/powerpoint/2010/main" val="1396372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global array&#10;&#10;Description automatically generated">
            <a:extLst>
              <a:ext uri="{FF2B5EF4-FFF2-40B4-BE49-F238E27FC236}">
                <a16:creationId xmlns:a16="http://schemas.microsoft.com/office/drawing/2014/main" id="{2CB85CF3-B6AB-8D46-CAC1-77303B76C6F4}"/>
              </a:ext>
            </a:extLst>
          </p:cNvPr>
          <p:cNvPicPr>
            <a:picLocks noChangeAspect="1"/>
          </p:cNvPicPr>
          <p:nvPr/>
        </p:nvPicPr>
        <p:blipFill rotWithShape="1">
          <a:blip r:embed="rId3"/>
          <a:srcRect l="122" r="12517"/>
          <a:stretch/>
        </p:blipFill>
        <p:spPr>
          <a:xfrm>
            <a:off x="-256674" y="1"/>
            <a:ext cx="12448674" cy="6858000"/>
          </a:xfrm>
          <a:prstGeom prst="rect">
            <a:avLst/>
          </a:prstGeom>
        </p:spPr>
      </p:pic>
    </p:spTree>
    <p:extLst>
      <p:ext uri="{BB962C8B-B14F-4D97-AF65-F5344CB8AC3E}">
        <p14:creationId xmlns:p14="http://schemas.microsoft.com/office/powerpoint/2010/main" val="1887759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boat&#10;&#10;Description automatically generated">
            <a:extLst>
              <a:ext uri="{FF2B5EF4-FFF2-40B4-BE49-F238E27FC236}">
                <a16:creationId xmlns:a16="http://schemas.microsoft.com/office/drawing/2014/main" id="{AD24AD21-091C-3B17-6113-188D056CA3A7}"/>
              </a:ext>
            </a:extLst>
          </p:cNvPr>
          <p:cNvPicPr>
            <a:picLocks noChangeAspect="1"/>
          </p:cNvPicPr>
          <p:nvPr/>
        </p:nvPicPr>
        <p:blipFill rotWithShape="1">
          <a:blip r:embed="rId3"/>
          <a:srcRect l="2181" t="684" r="2663" b="-684"/>
          <a:stretch/>
        </p:blipFill>
        <p:spPr>
          <a:xfrm>
            <a:off x="0" y="0"/>
            <a:ext cx="12192000" cy="6858000"/>
          </a:xfrm>
          <a:prstGeom prst="rect">
            <a:avLst/>
          </a:prstGeom>
        </p:spPr>
      </p:pic>
    </p:spTree>
    <p:extLst>
      <p:ext uri="{BB962C8B-B14F-4D97-AF65-F5344CB8AC3E}">
        <p14:creationId xmlns:p14="http://schemas.microsoft.com/office/powerpoint/2010/main" val="2647286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uck on the road&#10;&#10;Description automatically generated">
            <a:extLst>
              <a:ext uri="{FF2B5EF4-FFF2-40B4-BE49-F238E27FC236}">
                <a16:creationId xmlns:a16="http://schemas.microsoft.com/office/drawing/2014/main" id="{6A4BD6FE-735C-B476-8460-CB2E0DCD1EEF}"/>
              </a:ext>
            </a:extLst>
          </p:cNvPr>
          <p:cNvPicPr>
            <a:picLocks noChangeAspect="1"/>
          </p:cNvPicPr>
          <p:nvPr/>
        </p:nvPicPr>
        <p:blipFill rotWithShape="1">
          <a:blip r:embed="rId3"/>
          <a:srcRect l="1657" t="1273" r="2851"/>
          <a:stretch/>
        </p:blipFill>
        <p:spPr>
          <a:xfrm>
            <a:off x="0" y="0"/>
            <a:ext cx="12192566" cy="6858000"/>
          </a:xfrm>
          <a:prstGeom prst="rect">
            <a:avLst/>
          </a:prstGeom>
        </p:spPr>
      </p:pic>
    </p:spTree>
    <p:extLst>
      <p:ext uri="{BB962C8B-B14F-4D97-AF65-F5344CB8AC3E}">
        <p14:creationId xmlns:p14="http://schemas.microsoft.com/office/powerpoint/2010/main" val="487072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746F3C-BC1C-D769-A51B-F7E001730CDF}"/>
              </a:ext>
            </a:extLst>
          </p:cNvPr>
          <p:cNvSpPr>
            <a:spLocks noGrp="1"/>
          </p:cNvSpPr>
          <p:nvPr>
            <p:ph type="body" idx="1"/>
          </p:nvPr>
        </p:nvSpPr>
        <p:spPr>
          <a:xfrm>
            <a:off x="133238" y="3213794"/>
            <a:ext cx="5962762" cy="3098800"/>
          </a:xfrm>
        </p:spPr>
        <p:txBody>
          <a:bodyPr/>
          <a:lstStyle/>
          <a:p>
            <a:r>
              <a:rPr lang="en-US" dirty="0"/>
              <a:t>They are Big!</a:t>
            </a:r>
          </a:p>
        </p:txBody>
      </p:sp>
      <p:pic>
        <p:nvPicPr>
          <p:cNvPr id="4" name="Picture 3" descr="A person standing next to a large yellow object&#10;&#10;AI-generated content may be incorrect.">
            <a:extLst>
              <a:ext uri="{FF2B5EF4-FFF2-40B4-BE49-F238E27FC236}">
                <a16:creationId xmlns:a16="http://schemas.microsoft.com/office/drawing/2014/main" id="{4918C814-1C78-004B-BC9B-EF14FBC5D6B9}"/>
              </a:ext>
            </a:extLst>
          </p:cNvPr>
          <p:cNvPicPr>
            <a:picLocks noChangeAspect="1"/>
          </p:cNvPicPr>
          <p:nvPr/>
        </p:nvPicPr>
        <p:blipFill>
          <a:blip r:embed="rId3"/>
          <a:stretch>
            <a:fillRect/>
          </a:stretch>
        </p:blipFill>
        <p:spPr>
          <a:xfrm>
            <a:off x="6096000" y="0"/>
            <a:ext cx="5143500" cy="6858000"/>
          </a:xfrm>
          <a:prstGeom prst="rect">
            <a:avLst/>
          </a:prstGeom>
        </p:spPr>
      </p:pic>
    </p:spTree>
    <p:extLst>
      <p:ext uri="{BB962C8B-B14F-4D97-AF65-F5344CB8AC3E}">
        <p14:creationId xmlns:p14="http://schemas.microsoft.com/office/powerpoint/2010/main" val="3863990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boat&#10;&#10;Description automatically generated">
            <a:extLst>
              <a:ext uri="{FF2B5EF4-FFF2-40B4-BE49-F238E27FC236}">
                <a16:creationId xmlns:a16="http://schemas.microsoft.com/office/drawing/2014/main" id="{9E6C188D-7F42-ECAA-86FB-45B1F9F7FBED}"/>
              </a:ext>
            </a:extLst>
          </p:cNvPr>
          <p:cNvPicPr>
            <a:picLocks noChangeAspect="1"/>
          </p:cNvPicPr>
          <p:nvPr/>
        </p:nvPicPr>
        <p:blipFill rotWithShape="1">
          <a:blip r:embed="rId3"/>
          <a:srcRect l="-48" t="1053" r="1496" b="-1053"/>
          <a:stretch/>
        </p:blipFill>
        <p:spPr>
          <a:xfrm>
            <a:off x="-194059" y="0"/>
            <a:ext cx="12386059" cy="7026442"/>
          </a:xfrm>
          <a:prstGeom prst="rect">
            <a:avLst/>
          </a:prstGeom>
        </p:spPr>
      </p:pic>
    </p:spTree>
    <p:extLst>
      <p:ext uri="{BB962C8B-B14F-4D97-AF65-F5344CB8AC3E}">
        <p14:creationId xmlns:p14="http://schemas.microsoft.com/office/powerpoint/2010/main" val="3476192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10;&#10;Description automatically generated">
            <a:extLst>
              <a:ext uri="{FF2B5EF4-FFF2-40B4-BE49-F238E27FC236}">
                <a16:creationId xmlns:a16="http://schemas.microsoft.com/office/drawing/2014/main" id="{58118255-105A-967D-2895-1F66782E9D6F}"/>
              </a:ext>
            </a:extLst>
          </p:cNvPr>
          <p:cNvPicPr>
            <a:picLocks noChangeAspect="1"/>
          </p:cNvPicPr>
          <p:nvPr/>
        </p:nvPicPr>
        <p:blipFill>
          <a:blip r:embed="rId3"/>
          <a:stretch>
            <a:fillRect/>
          </a:stretch>
        </p:blipFill>
        <p:spPr>
          <a:xfrm>
            <a:off x="0" y="0"/>
            <a:ext cx="12192000" cy="7166344"/>
          </a:xfrm>
          <a:prstGeom prst="rect">
            <a:avLst/>
          </a:prstGeom>
        </p:spPr>
      </p:pic>
    </p:spTree>
    <p:extLst>
      <p:ext uri="{BB962C8B-B14F-4D97-AF65-F5344CB8AC3E}">
        <p14:creationId xmlns:p14="http://schemas.microsoft.com/office/powerpoint/2010/main" val="1062861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n ocean&#10;&#10;Description automatically generated">
            <a:extLst>
              <a:ext uri="{FF2B5EF4-FFF2-40B4-BE49-F238E27FC236}">
                <a16:creationId xmlns:a16="http://schemas.microsoft.com/office/drawing/2014/main" id="{7C55C253-A50D-54D5-FB2D-03387E75AAFF}"/>
              </a:ext>
            </a:extLst>
          </p:cNvPr>
          <p:cNvPicPr>
            <a:picLocks noChangeAspect="1"/>
          </p:cNvPicPr>
          <p:nvPr/>
        </p:nvPicPr>
        <p:blipFill>
          <a:blip r:embed="rId3"/>
          <a:stretch>
            <a:fillRect/>
          </a:stretch>
        </p:blipFill>
        <p:spPr>
          <a:xfrm>
            <a:off x="0" y="0"/>
            <a:ext cx="12273438" cy="6857999"/>
          </a:xfrm>
          <a:prstGeom prst="rect">
            <a:avLst/>
          </a:prstGeom>
        </p:spPr>
      </p:pic>
      <p:sp>
        <p:nvSpPr>
          <p:cNvPr id="6" name="Picture Placeholder 5">
            <a:extLst>
              <a:ext uri="{FF2B5EF4-FFF2-40B4-BE49-F238E27FC236}">
                <a16:creationId xmlns:a16="http://schemas.microsoft.com/office/drawing/2014/main" id="{B5C968DC-42DE-ADD3-220A-89DDD43A6F99}"/>
              </a:ext>
            </a:extLst>
          </p:cNvPr>
          <p:cNvSpPr>
            <a:spLocks noGrp="1"/>
          </p:cNvSpPr>
          <p:nvPr>
            <p:ph type="pic" idx="2"/>
          </p:nvPr>
        </p:nvSpPr>
        <p:spPr/>
        <p:txBody>
          <a:bodyPr/>
          <a:lstStyle/>
          <a:p>
            <a:endParaRPr lang="en-US"/>
          </a:p>
        </p:txBody>
      </p:sp>
    </p:spTree>
    <p:extLst>
      <p:ext uri="{BB962C8B-B14F-4D97-AF65-F5344CB8AC3E}">
        <p14:creationId xmlns:p14="http://schemas.microsoft.com/office/powerpoint/2010/main" val="353260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6815A5-D3F6-8AA8-34D7-577212C41B3C}"/>
              </a:ext>
            </a:extLst>
          </p:cNvPr>
          <p:cNvSpPr>
            <a:spLocks noGrp="1"/>
          </p:cNvSpPr>
          <p:nvPr>
            <p:ph type="body" idx="1"/>
          </p:nvPr>
        </p:nvSpPr>
        <p:spPr>
          <a:xfrm>
            <a:off x="936013" y="2460475"/>
            <a:ext cx="6129788" cy="1608754"/>
          </a:xfrm>
        </p:spPr>
        <p:txBody>
          <a:bodyPr/>
          <a:lstStyle/>
          <a:p>
            <a:r>
              <a:rPr lang="en-US" dirty="0"/>
              <a:t>The Facility Board</a:t>
            </a:r>
          </a:p>
        </p:txBody>
      </p:sp>
      <p:sp>
        <p:nvSpPr>
          <p:cNvPr id="3" name="Text Placeholder 2">
            <a:extLst>
              <a:ext uri="{FF2B5EF4-FFF2-40B4-BE49-F238E27FC236}">
                <a16:creationId xmlns:a16="http://schemas.microsoft.com/office/drawing/2014/main" id="{D927D3DC-3DA0-61D8-792A-1E4A806D6B81}"/>
              </a:ext>
            </a:extLst>
          </p:cNvPr>
          <p:cNvSpPr>
            <a:spLocks noGrp="1"/>
          </p:cNvSpPr>
          <p:nvPr>
            <p:ph type="body" idx="2"/>
          </p:nvPr>
        </p:nvSpPr>
        <p:spPr>
          <a:xfrm>
            <a:off x="936013" y="3714489"/>
            <a:ext cx="10358520" cy="2364578"/>
          </a:xfrm>
        </p:spPr>
        <p:txBody>
          <a:bodyPr>
            <a:normAutofit/>
          </a:bodyPr>
          <a:lstStyle/>
          <a:p>
            <a:r>
              <a:rPr lang="en-US" dirty="0"/>
              <a:t>The U.S. National Science Foundation (NSF) Ocean Observatories Initiative Facility Board (OOIFB) provides independent input and guidance regarding the management and operation of the U.S. National Science Foundation </a:t>
            </a:r>
            <a:r>
              <a:rPr lang="en-US" dirty="0">
                <a:hlinkClick r:id="rId2"/>
              </a:rPr>
              <a:t>Ocean Observatories Initiative</a:t>
            </a:r>
            <a:r>
              <a:rPr lang="en-US" dirty="0"/>
              <a:t> (NSF OOI).</a:t>
            </a:r>
          </a:p>
        </p:txBody>
      </p:sp>
    </p:spTree>
    <p:extLst>
      <p:ext uri="{BB962C8B-B14F-4D97-AF65-F5344CB8AC3E}">
        <p14:creationId xmlns:p14="http://schemas.microsoft.com/office/powerpoint/2010/main" val="1440684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67294"/>
            <a:ext cx="5181600" cy="609600"/>
          </a:xfrm>
        </p:spPr>
        <p:txBody>
          <a:bodyPr>
            <a:normAutofit fontScale="90000"/>
          </a:bodyPr>
          <a:lstStyle/>
          <a:p>
            <a:r>
              <a:rPr lang="en-US" b="1" dirty="0"/>
              <a:t>Axial Seamount Prediction</a:t>
            </a:r>
          </a:p>
        </p:txBody>
      </p:sp>
      <p:sp>
        <p:nvSpPr>
          <p:cNvPr id="4" name="Slide Number Placeholder 3"/>
          <p:cNvSpPr>
            <a:spLocks noGrp="1"/>
          </p:cNvSpPr>
          <p:nvPr>
            <p:ph type="sldNum" sz="quarter" idx="10"/>
          </p:nvPr>
        </p:nvSpPr>
        <p:spPr>
          <a:xfrm>
            <a:off x="1349189" y="6356350"/>
            <a:ext cx="292697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white"/>
                </a:solidFill>
              </a:rPr>
              <a:t>Ocean Data Labs 2019</a:t>
            </a:r>
            <a:endParaRPr lang="en-US"/>
          </a:p>
        </p:txBody>
      </p:sp>
      <p:pic>
        <p:nvPicPr>
          <p:cNvPr id="5"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1968" y="2209800"/>
            <a:ext cx="9156032" cy="4076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6" name="Content Placeholder 5"/>
          <p:cNvSpPr txBox="1">
            <a:spLocks/>
          </p:cNvSpPr>
          <p:nvPr/>
        </p:nvSpPr>
        <p:spPr bwMode="auto">
          <a:xfrm>
            <a:off x="1676400" y="1156374"/>
            <a:ext cx="88392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3C3C3C"/>
                </a:solidFill>
                <a:latin typeface="+mn-lt"/>
                <a:ea typeface="MS PGothic" pitchFamily="34" charset="-128"/>
                <a:cs typeface="+mn-cs"/>
              </a:defRPr>
            </a:lvl1pPr>
            <a:lvl2pPr marL="742950" indent="-285750" algn="l" rtl="0" eaLnBrk="1" fontAlgn="base" hangingPunct="1">
              <a:spcBef>
                <a:spcPct val="20000"/>
              </a:spcBef>
              <a:spcAft>
                <a:spcPct val="0"/>
              </a:spcAft>
              <a:buChar char="–"/>
              <a:defRPr sz="2000">
                <a:solidFill>
                  <a:srgbClr val="3C3C3C"/>
                </a:solidFill>
                <a:latin typeface="+mn-lt"/>
                <a:ea typeface="Arial" charset="0"/>
                <a:cs typeface="+mn-cs"/>
              </a:defRPr>
            </a:lvl2pPr>
            <a:lvl3pPr marL="1143000" indent="-228600" algn="l" rtl="0" eaLnBrk="1" fontAlgn="base" hangingPunct="1">
              <a:spcBef>
                <a:spcPct val="20000"/>
              </a:spcBef>
              <a:spcAft>
                <a:spcPct val="0"/>
              </a:spcAft>
              <a:buChar char="•"/>
              <a:defRPr sz="1800">
                <a:solidFill>
                  <a:srgbClr val="3C3C3C"/>
                </a:solidFill>
                <a:latin typeface="+mn-lt"/>
                <a:ea typeface="Arial" charset="0"/>
                <a:cs typeface="+mn-cs"/>
              </a:defRPr>
            </a:lvl3pPr>
            <a:lvl4pPr marL="1600200" indent="-228600" algn="l" rtl="0" eaLnBrk="1" fontAlgn="base" hangingPunct="1">
              <a:spcBef>
                <a:spcPct val="20000"/>
              </a:spcBef>
              <a:spcAft>
                <a:spcPct val="0"/>
              </a:spcAft>
              <a:buChar char="–"/>
              <a:defRPr sz="1800">
                <a:solidFill>
                  <a:srgbClr val="3C3C3C"/>
                </a:solidFill>
                <a:latin typeface="+mn-lt"/>
                <a:ea typeface="Arial" charset="0"/>
                <a:cs typeface="+mn-cs"/>
              </a:defRPr>
            </a:lvl4pPr>
            <a:lvl5pPr marL="2057400" indent="-228600" algn="l" rtl="0" eaLnBrk="1" fontAlgn="base" hangingPunct="1">
              <a:spcBef>
                <a:spcPct val="20000"/>
              </a:spcBef>
              <a:spcAft>
                <a:spcPct val="0"/>
              </a:spcAft>
              <a:buChar char="»"/>
              <a:defRPr sz="1800">
                <a:solidFill>
                  <a:srgbClr val="3C3C3C"/>
                </a:solidFill>
                <a:latin typeface="+mn-lt"/>
                <a:ea typeface="Arial" charset="0"/>
                <a:cs typeface="+mn-cs"/>
              </a:defRPr>
            </a:lvl5pPr>
            <a:lvl6pPr marL="2514600" indent="-228600" algn="l" rtl="0" eaLnBrk="1" fontAlgn="base" hangingPunct="1">
              <a:spcBef>
                <a:spcPct val="20000"/>
              </a:spcBef>
              <a:spcAft>
                <a:spcPct val="0"/>
              </a:spcAft>
              <a:buChar char="»"/>
              <a:defRPr sz="2000">
                <a:solidFill>
                  <a:srgbClr val="3C3C3C"/>
                </a:solidFill>
                <a:latin typeface="+mn-lt"/>
                <a:ea typeface="Arial" charset="0"/>
                <a:cs typeface="+mn-cs"/>
              </a:defRPr>
            </a:lvl6pPr>
            <a:lvl7pPr marL="2971800" indent="-228600" algn="l" rtl="0" eaLnBrk="1" fontAlgn="base" hangingPunct="1">
              <a:spcBef>
                <a:spcPct val="20000"/>
              </a:spcBef>
              <a:spcAft>
                <a:spcPct val="0"/>
              </a:spcAft>
              <a:buChar char="»"/>
              <a:defRPr sz="2000">
                <a:solidFill>
                  <a:srgbClr val="3C3C3C"/>
                </a:solidFill>
                <a:latin typeface="+mn-lt"/>
                <a:ea typeface="Arial" charset="0"/>
                <a:cs typeface="+mn-cs"/>
              </a:defRPr>
            </a:lvl7pPr>
            <a:lvl8pPr marL="3429000" indent="-228600" algn="l" rtl="0" eaLnBrk="1" fontAlgn="base" hangingPunct="1">
              <a:spcBef>
                <a:spcPct val="20000"/>
              </a:spcBef>
              <a:spcAft>
                <a:spcPct val="0"/>
              </a:spcAft>
              <a:buChar char="»"/>
              <a:defRPr sz="2000">
                <a:solidFill>
                  <a:srgbClr val="3C3C3C"/>
                </a:solidFill>
                <a:latin typeface="+mn-lt"/>
                <a:ea typeface="Arial" charset="0"/>
                <a:cs typeface="+mn-cs"/>
              </a:defRPr>
            </a:lvl8pPr>
            <a:lvl9pPr marL="3886200" indent="-228600" algn="l" rtl="0" eaLnBrk="1" fontAlgn="base" hangingPunct="1">
              <a:spcBef>
                <a:spcPct val="20000"/>
              </a:spcBef>
              <a:spcAft>
                <a:spcPct val="0"/>
              </a:spcAft>
              <a:buChar char="»"/>
              <a:defRPr sz="2000">
                <a:solidFill>
                  <a:srgbClr val="3C3C3C"/>
                </a:solidFill>
                <a:latin typeface="+mn-lt"/>
                <a:ea typeface="Arial" charset="0"/>
                <a:cs typeface="+mn-cs"/>
              </a:defRPr>
            </a:lvl9pPr>
          </a:lstStyle>
          <a:p>
            <a:pPr marL="0" indent="0">
              <a:lnSpc>
                <a:spcPct val="80000"/>
              </a:lnSpc>
              <a:buNone/>
            </a:pPr>
            <a:r>
              <a:rPr lang="en-US" altLang="en-US" kern="0" dirty="0">
                <a:solidFill>
                  <a:schemeClr val="tx1"/>
                </a:solidFill>
              </a:rPr>
              <a:t>First place in world </a:t>
            </a:r>
            <a:r>
              <a:rPr lang="en-US" altLang="ja-JP" kern="0" dirty="0">
                <a:solidFill>
                  <a:schemeClr val="tx1"/>
                </a:solidFill>
              </a:rPr>
              <a:t>ocean where a </a:t>
            </a:r>
            <a:r>
              <a:rPr lang="en-US" altLang="en-US" kern="0" dirty="0">
                <a:solidFill>
                  <a:schemeClr val="tx1"/>
                </a:solidFill>
              </a:rPr>
              <a:t>submarine eruption can be predicted and tested.</a:t>
            </a:r>
          </a:p>
        </p:txBody>
      </p:sp>
    </p:spTree>
    <p:extLst>
      <p:ext uri="{BB962C8B-B14F-4D97-AF65-F5344CB8AC3E}">
        <p14:creationId xmlns:p14="http://schemas.microsoft.com/office/powerpoint/2010/main" val="2450806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FFFFFF"/>
                </a:solidFill>
                <a:latin typeface="Cambria"/>
                <a:ea typeface="Cambria"/>
                <a:cs typeface="Cambria"/>
                <a:sym typeface="Cambria"/>
              </a:defRPr>
            </a:lvl9pPr>
          </a:lstStyle>
          <a:p>
            <a:pPr marL="0" lvl="0" indent="0" algn="r" rtl="0">
              <a:spcBef>
                <a:spcPts val="0"/>
              </a:spcBef>
              <a:spcAft>
                <a:spcPts val="0"/>
              </a:spcAft>
              <a:buClr>
                <a:srgbClr val="000000"/>
              </a:buClr>
              <a:buFont typeface="Arial"/>
              <a:buNone/>
            </a:pPr>
            <a:fld id="{00000000-1234-1234-1234-123412341234}" type="slidenum">
              <a:rPr lang="en-US" smtClean="0"/>
              <a:pPr marL="0" lvl="0" indent="0" algn="r" rtl="0">
                <a:spcBef>
                  <a:spcPts val="0"/>
                </a:spcBef>
                <a:spcAft>
                  <a:spcPts val="0"/>
                </a:spcAft>
                <a:buClr>
                  <a:srgbClr val="000000"/>
                </a:buClr>
                <a:buFont typeface="Arial"/>
                <a:buNone/>
              </a:pPr>
              <a:t>21</a:t>
            </a:fld>
            <a:endParaRPr/>
          </a:p>
        </p:txBody>
      </p:sp>
      <p:pic>
        <p:nvPicPr>
          <p:cNvPr id="233" name="Google Shape;233;p30"/>
          <p:cNvPicPr preferRelativeResize="0"/>
          <p:nvPr/>
        </p:nvPicPr>
        <p:blipFill>
          <a:blip r:embed="rId3">
            <a:alphaModFix/>
          </a:blip>
          <a:stretch>
            <a:fillRect/>
          </a:stretch>
        </p:blipFill>
        <p:spPr>
          <a:xfrm>
            <a:off x="152400" y="152400"/>
            <a:ext cx="11910702" cy="6705600"/>
          </a:xfrm>
          <a:prstGeom prst="rect">
            <a:avLst/>
          </a:prstGeom>
          <a:noFill/>
          <a:ln>
            <a:noFill/>
          </a:ln>
        </p:spPr>
      </p:pic>
      <p:sp>
        <p:nvSpPr>
          <p:cNvPr id="234" name="Google Shape;234;p30"/>
          <p:cNvSpPr txBox="1"/>
          <p:nvPr/>
        </p:nvSpPr>
        <p:spPr>
          <a:xfrm>
            <a:off x="8610600" y="1035550"/>
            <a:ext cx="3469200" cy="2415600"/>
          </a:xfrm>
          <a:prstGeom prst="rect">
            <a:avLst/>
          </a:prstGeom>
          <a:noFill/>
          <a:ln>
            <a:noFill/>
          </a:ln>
        </p:spPr>
        <p:txBody>
          <a:bodyPr spcFirstLastPara="1" wrap="square" lIns="91425" tIns="45700" rIns="91425" bIns="45700" anchor="t" anchorCtr="0">
            <a:noAutofit/>
          </a:bodyPr>
          <a:lstStyle/>
          <a:p>
            <a:pPr marL="228600" marR="0" lvl="0" indent="-330200" algn="l" rtl="0">
              <a:lnSpc>
                <a:spcPct val="100000"/>
              </a:lnSpc>
              <a:spcBef>
                <a:spcPts val="0"/>
              </a:spcBef>
              <a:spcAft>
                <a:spcPts val="0"/>
              </a:spcAft>
              <a:buClr>
                <a:srgbClr val="FFFFFF"/>
              </a:buClr>
              <a:buSzPts val="3000"/>
              <a:buChar char="•"/>
            </a:pPr>
            <a:r>
              <a:rPr lang="en-US" sz="3000" b="1" i="0" u="none" strike="noStrike" cap="none">
                <a:solidFill>
                  <a:srgbClr val="FFFFFF"/>
                </a:solidFill>
              </a:rPr>
              <a:t>Glider AUVs</a:t>
            </a:r>
            <a:endParaRPr sz="3000" b="1">
              <a:solidFill>
                <a:srgbClr val="FFFFFF"/>
              </a:solidFill>
            </a:endParaRPr>
          </a:p>
          <a:p>
            <a:pPr marL="228600" marR="0" lvl="0" indent="-330200" algn="l" rtl="0">
              <a:lnSpc>
                <a:spcPct val="100000"/>
              </a:lnSpc>
              <a:spcBef>
                <a:spcPts val="0"/>
              </a:spcBef>
              <a:spcAft>
                <a:spcPts val="0"/>
              </a:spcAft>
              <a:buClr>
                <a:srgbClr val="FFFFFF"/>
              </a:buClr>
              <a:buSzPts val="3000"/>
              <a:buChar char="•"/>
            </a:pPr>
            <a:r>
              <a:rPr lang="en-US" sz="3000" b="1" i="0" u="none" strike="noStrike" cap="none">
                <a:solidFill>
                  <a:srgbClr val="FFFFFF"/>
                </a:solidFill>
              </a:rPr>
              <a:t>Moorings</a:t>
            </a:r>
            <a:endParaRPr sz="3000" b="1">
              <a:solidFill>
                <a:srgbClr val="FFFFFF"/>
              </a:solidFill>
            </a:endParaRPr>
          </a:p>
          <a:p>
            <a:pPr marL="228600" marR="0" lvl="0" indent="-330200" algn="l" rtl="0">
              <a:lnSpc>
                <a:spcPct val="100000"/>
              </a:lnSpc>
              <a:spcBef>
                <a:spcPts val="0"/>
              </a:spcBef>
              <a:spcAft>
                <a:spcPts val="0"/>
              </a:spcAft>
              <a:buClr>
                <a:srgbClr val="FFFFFF"/>
              </a:buClr>
              <a:buSzPts val="3000"/>
              <a:buChar char="•"/>
            </a:pPr>
            <a:r>
              <a:rPr lang="en-US" sz="3000" b="1" i="0" u="none" strike="noStrike" cap="none">
                <a:solidFill>
                  <a:srgbClr val="FFFFFF"/>
                </a:solidFill>
              </a:rPr>
              <a:t>Profilers</a:t>
            </a:r>
            <a:endParaRPr sz="3000" b="1">
              <a:solidFill>
                <a:srgbClr val="FFFFFF"/>
              </a:solidFill>
            </a:endParaRPr>
          </a:p>
          <a:p>
            <a:pPr marL="228600" marR="0" lvl="0" indent="-330200" algn="l" rtl="0">
              <a:lnSpc>
                <a:spcPct val="100000"/>
              </a:lnSpc>
              <a:spcBef>
                <a:spcPts val="0"/>
              </a:spcBef>
              <a:spcAft>
                <a:spcPts val="0"/>
              </a:spcAft>
              <a:buClr>
                <a:srgbClr val="FFFFFF"/>
              </a:buClr>
              <a:buSzPts val="3000"/>
              <a:buChar char="•"/>
            </a:pPr>
            <a:r>
              <a:rPr lang="en-US" sz="3000" b="1" i="0" u="none" strike="noStrike" cap="none">
                <a:solidFill>
                  <a:srgbClr val="FFFFFF"/>
                </a:solidFill>
              </a:rPr>
              <a:t>Me</a:t>
            </a:r>
            <a:r>
              <a:rPr lang="en-US" sz="3000" b="1">
                <a:solidFill>
                  <a:srgbClr val="FFFFFF"/>
                </a:solidFill>
              </a:rPr>
              <a:t>ta da</a:t>
            </a:r>
            <a:r>
              <a:rPr lang="en-US" sz="3000" b="1" i="0" u="none" strike="noStrike" cap="none">
                <a:solidFill>
                  <a:srgbClr val="FFFFFF"/>
                </a:solidFill>
              </a:rPr>
              <a:t>ta</a:t>
            </a:r>
            <a:endParaRPr sz="3000" b="1">
              <a:solidFill>
                <a:srgbClr val="FFFFFF"/>
              </a:solidFill>
            </a:endParaRPr>
          </a:p>
          <a:p>
            <a:pPr marL="228600" marR="0" lvl="0" indent="-330200" algn="l" rtl="0">
              <a:lnSpc>
                <a:spcPct val="100000"/>
              </a:lnSpc>
              <a:spcBef>
                <a:spcPts val="0"/>
              </a:spcBef>
              <a:spcAft>
                <a:spcPts val="0"/>
              </a:spcAft>
              <a:buClr>
                <a:srgbClr val="FFFFFF"/>
              </a:buClr>
              <a:buSzPts val="3000"/>
              <a:buChar char="•"/>
            </a:pPr>
            <a:r>
              <a:rPr lang="en-US" sz="3000" b="1" i="0" u="none" strike="noStrike" cap="none">
                <a:solidFill>
                  <a:srgbClr val="FFFFFF"/>
                </a:solidFill>
              </a:rPr>
              <a:t>Telemetered &amp; recovered</a:t>
            </a:r>
            <a:endParaRPr sz="3000" b="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60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18" descr="OOI_Wave_Baseline.png"/>
          <p:cNvPicPr preferRelativeResize="0"/>
          <p:nvPr/>
        </p:nvPicPr>
        <p:blipFill rotWithShape="1">
          <a:blip r:embed="rId3">
            <a:alphaModFix/>
          </a:blip>
          <a:srcRect/>
          <a:stretch/>
        </p:blipFill>
        <p:spPr>
          <a:xfrm>
            <a:off x="0" y="5743262"/>
            <a:ext cx="12192000" cy="1104900"/>
          </a:xfrm>
          <a:prstGeom prst="rect">
            <a:avLst/>
          </a:prstGeom>
          <a:noFill/>
          <a:ln>
            <a:noFill/>
          </a:ln>
        </p:spPr>
      </p:pic>
      <p:sp>
        <p:nvSpPr>
          <p:cNvPr id="390" name="Google Shape;390;p18"/>
          <p:cNvSpPr txBox="1"/>
          <p:nvPr/>
        </p:nvSpPr>
        <p:spPr>
          <a:xfrm>
            <a:off x="985259" y="593066"/>
            <a:ext cx="9987541" cy="605294"/>
          </a:xfrm>
          <a:prstGeom prst="rect">
            <a:avLst/>
          </a:prstGeom>
          <a:noFill/>
          <a:ln>
            <a:noFill/>
          </a:ln>
        </p:spPr>
        <p:txBody>
          <a:bodyPr spcFirstLastPara="1" wrap="square" lIns="25400" tIns="25400" rIns="25400" bIns="25400" anchor="ctr" anchorCtr="0">
            <a:spAutoFit/>
          </a:bodyPr>
          <a:lstStyle/>
          <a:p>
            <a:r>
              <a:rPr lang="en-US" sz="3600" dirty="0">
                <a:solidFill>
                  <a:srgbClr val="005087"/>
                </a:solidFill>
                <a:latin typeface="Calibri"/>
                <a:ea typeface="Calibri"/>
                <a:cs typeface="Calibri"/>
                <a:sym typeface="Calibri"/>
              </a:rPr>
              <a:t>Pioneer MAB/ NES</a:t>
            </a:r>
            <a:endParaRPr sz="1867" dirty="0"/>
          </a:p>
        </p:txBody>
      </p:sp>
      <p:pic>
        <p:nvPicPr>
          <p:cNvPr id="391" name="Google Shape;391;p18" descr="OOI_NSF_Logo_White_150px.png"/>
          <p:cNvPicPr preferRelativeResize="0"/>
          <p:nvPr/>
        </p:nvPicPr>
        <p:blipFill rotWithShape="1">
          <a:blip r:embed="rId4">
            <a:alphaModFix/>
          </a:blip>
          <a:srcRect/>
          <a:stretch/>
        </p:blipFill>
        <p:spPr>
          <a:xfrm>
            <a:off x="11413067" y="6307569"/>
            <a:ext cx="446716" cy="446716"/>
          </a:xfrm>
          <a:prstGeom prst="rect">
            <a:avLst/>
          </a:prstGeom>
          <a:noFill/>
          <a:ln>
            <a:noFill/>
          </a:ln>
        </p:spPr>
      </p:pic>
      <p:sp>
        <p:nvSpPr>
          <p:cNvPr id="392" name="Google Shape;392;p18"/>
          <p:cNvSpPr txBox="1"/>
          <p:nvPr/>
        </p:nvSpPr>
        <p:spPr>
          <a:xfrm>
            <a:off x="1015999" y="1251907"/>
            <a:ext cx="10117439" cy="4658195"/>
          </a:xfrm>
          <a:prstGeom prst="rect">
            <a:avLst/>
          </a:prstGeom>
          <a:noFill/>
          <a:ln>
            <a:noFill/>
          </a:ln>
        </p:spPr>
        <p:txBody>
          <a:bodyPr spcFirstLastPara="1" wrap="square" lIns="121900" tIns="60933" rIns="121900" bIns="60933" anchor="t" anchorCtr="0">
            <a:normAutofit/>
          </a:bodyPr>
          <a:lstStyle/>
          <a:p>
            <a:pPr marL="846646" indent="-846646">
              <a:buSzPts val="2063"/>
              <a:buFont typeface="Arial"/>
              <a:buChar char="•"/>
            </a:pPr>
            <a:r>
              <a:rPr lang="en-US" sz="2200">
                <a:latin typeface="Calibri"/>
                <a:ea typeface="Calibri"/>
                <a:cs typeface="Calibri"/>
                <a:sym typeface="Calibri"/>
              </a:rPr>
              <a:t>The Pioneer Array was conceived within OOI as a re-locatable, coastal array suitable for moderate wave and current regimes on the continental shelf and upper slope.</a:t>
            </a:r>
            <a:endParaRPr sz="1867"/>
          </a:p>
        </p:txBody>
      </p:sp>
      <p:pic>
        <p:nvPicPr>
          <p:cNvPr id="393" name="Google Shape;393;p18"/>
          <p:cNvPicPr preferRelativeResize="0"/>
          <p:nvPr/>
        </p:nvPicPr>
        <p:blipFill rotWithShape="1">
          <a:blip r:embed="rId5">
            <a:alphaModFix/>
          </a:blip>
          <a:srcRect/>
          <a:stretch/>
        </p:blipFill>
        <p:spPr>
          <a:xfrm>
            <a:off x="5024307" y="2245309"/>
            <a:ext cx="6285709" cy="3537956"/>
          </a:xfrm>
          <a:prstGeom prst="rect">
            <a:avLst/>
          </a:prstGeom>
          <a:noFill/>
          <a:ln>
            <a:noFill/>
          </a:ln>
        </p:spPr>
      </p:pic>
      <p:sp>
        <p:nvSpPr>
          <p:cNvPr id="394" name="Google Shape;394;p18"/>
          <p:cNvSpPr txBox="1"/>
          <p:nvPr/>
        </p:nvSpPr>
        <p:spPr>
          <a:xfrm>
            <a:off x="1015999" y="2154141"/>
            <a:ext cx="3935735" cy="4658195"/>
          </a:xfrm>
          <a:prstGeom prst="rect">
            <a:avLst/>
          </a:prstGeom>
          <a:noFill/>
          <a:ln>
            <a:noFill/>
          </a:ln>
        </p:spPr>
        <p:txBody>
          <a:bodyPr spcFirstLastPara="1" wrap="square" lIns="121900" tIns="60933" rIns="121900" bIns="60933" anchor="t" anchorCtr="0">
            <a:normAutofit/>
          </a:bodyPr>
          <a:lstStyle/>
          <a:p>
            <a:pPr>
              <a:buSzPts val="1500"/>
            </a:pPr>
            <a:endParaRPr sz="1600" dirty="0">
              <a:latin typeface="Calibri"/>
              <a:ea typeface="Calibri"/>
              <a:cs typeface="Calibri"/>
              <a:sym typeface="Calibri"/>
            </a:endParaRPr>
          </a:p>
          <a:p>
            <a:pPr marL="846646" indent="-846646">
              <a:buSzPts val="2063"/>
              <a:buFont typeface="Arial"/>
              <a:buChar char="•"/>
            </a:pPr>
            <a:r>
              <a:rPr lang="en-US" sz="2200" dirty="0">
                <a:latin typeface="Calibri"/>
                <a:ea typeface="Calibri"/>
                <a:cs typeface="Calibri"/>
                <a:sym typeface="Calibri"/>
              </a:rPr>
              <a:t>Deployed on the New England Shelf 2016-2022</a:t>
            </a:r>
            <a:endParaRPr sz="1867" dirty="0"/>
          </a:p>
          <a:p>
            <a:pPr marL="846646" indent="-719649">
              <a:buSzPts val="1500"/>
            </a:pPr>
            <a:endParaRPr sz="1600" dirty="0">
              <a:latin typeface="Calibri"/>
              <a:ea typeface="Calibri"/>
              <a:cs typeface="Calibri"/>
              <a:sym typeface="Calibri"/>
            </a:endParaRPr>
          </a:p>
          <a:p>
            <a:pPr marL="846646" indent="-846646">
              <a:buSzPts val="2063"/>
              <a:buFont typeface="Arial"/>
              <a:buChar char="•"/>
            </a:pPr>
            <a:r>
              <a:rPr lang="en-US" sz="2200" dirty="0">
                <a:latin typeface="Calibri"/>
                <a:ea typeface="Calibri"/>
                <a:cs typeface="Calibri"/>
                <a:sym typeface="Calibri"/>
              </a:rPr>
              <a:t>Relocated to the southern MAB offshore of North Carolina in April 2024</a:t>
            </a:r>
            <a:endParaRPr sz="1867" dirty="0"/>
          </a:p>
          <a:p>
            <a:pPr marL="846646" indent="-719649">
              <a:buSzPts val="1500"/>
            </a:pPr>
            <a:endParaRPr sz="1600" dirty="0">
              <a:latin typeface="Calibri"/>
              <a:ea typeface="Calibri"/>
              <a:cs typeface="Calibri"/>
              <a:sym typeface="Calibri"/>
            </a:endParaRPr>
          </a:p>
          <a:p>
            <a:pPr marL="846646" indent="-846646">
              <a:buSzPts val="2063"/>
              <a:buFont typeface="Arial"/>
              <a:buChar char="•"/>
            </a:pPr>
            <a:r>
              <a:rPr lang="en-US" sz="2200" dirty="0">
                <a:latin typeface="Calibri"/>
                <a:ea typeface="Calibri"/>
                <a:cs typeface="Calibri"/>
                <a:sym typeface="Calibri"/>
              </a:rPr>
              <a:t>A community workshop will be held in Sep 2024 to inform and engage users.</a:t>
            </a:r>
            <a:endParaRPr sz="1867"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the ocean&#10;&#10;Description automatically generated">
            <a:extLst>
              <a:ext uri="{FF2B5EF4-FFF2-40B4-BE49-F238E27FC236}">
                <a16:creationId xmlns:a16="http://schemas.microsoft.com/office/drawing/2014/main" id="{B6704E2E-883B-B659-5CB6-6EBB2B6061D9}"/>
              </a:ext>
            </a:extLst>
          </p:cNvPr>
          <p:cNvPicPr>
            <a:picLocks noChangeAspect="1"/>
          </p:cNvPicPr>
          <p:nvPr/>
        </p:nvPicPr>
        <p:blipFill rotWithShape="1">
          <a:blip r:embed="rId3"/>
          <a:srcRect l="-565" t="-2614" b="-4545"/>
          <a:stretch/>
        </p:blipFill>
        <p:spPr>
          <a:xfrm>
            <a:off x="-325119" y="-182880"/>
            <a:ext cx="13004798" cy="7315200"/>
          </a:xfrm>
          <a:prstGeom prst="rect">
            <a:avLst/>
          </a:prstGeom>
        </p:spPr>
      </p:pic>
    </p:spTree>
    <p:extLst>
      <p:ext uri="{BB962C8B-B14F-4D97-AF65-F5344CB8AC3E}">
        <p14:creationId xmlns:p14="http://schemas.microsoft.com/office/powerpoint/2010/main" val="672948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ocean&#10;&#10;Description automatically generated">
            <a:extLst>
              <a:ext uri="{FF2B5EF4-FFF2-40B4-BE49-F238E27FC236}">
                <a16:creationId xmlns:a16="http://schemas.microsoft.com/office/drawing/2014/main" id="{21E59BF0-06D8-3E0A-D283-5F46A9F6EF86}"/>
              </a:ext>
            </a:extLst>
          </p:cNvPr>
          <p:cNvPicPr>
            <a:picLocks noChangeAspect="1"/>
          </p:cNvPicPr>
          <p:nvPr/>
        </p:nvPicPr>
        <p:blipFill rotWithShape="1">
          <a:blip r:embed="rId3"/>
          <a:srcRect l="814" t="1353" r="-530" b="-1"/>
          <a:stretch/>
        </p:blipFill>
        <p:spPr>
          <a:xfrm>
            <a:off x="-185532" y="92765"/>
            <a:ext cx="12427595" cy="6765235"/>
          </a:xfrm>
          <a:prstGeom prst="rect">
            <a:avLst/>
          </a:prstGeom>
        </p:spPr>
      </p:pic>
    </p:spTree>
    <p:extLst>
      <p:ext uri="{BB962C8B-B14F-4D97-AF65-F5344CB8AC3E}">
        <p14:creationId xmlns:p14="http://schemas.microsoft.com/office/powerpoint/2010/main" val="710958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network&#10;&#10;Description automatically generated">
            <a:extLst>
              <a:ext uri="{FF2B5EF4-FFF2-40B4-BE49-F238E27FC236}">
                <a16:creationId xmlns:a16="http://schemas.microsoft.com/office/drawing/2014/main" id="{B256D4E0-E421-0501-3E57-9FDADBD59DAB}"/>
              </a:ext>
            </a:extLst>
          </p:cNvPr>
          <p:cNvPicPr>
            <a:picLocks noChangeAspect="1"/>
          </p:cNvPicPr>
          <p:nvPr/>
        </p:nvPicPr>
        <p:blipFill rotWithShape="1">
          <a:blip r:embed="rId3"/>
          <a:srcRect t="-1103" b="621"/>
          <a:stretch/>
        </p:blipFill>
        <p:spPr>
          <a:xfrm>
            <a:off x="-273607" y="-76952"/>
            <a:ext cx="12465607" cy="7011904"/>
          </a:xfrm>
          <a:prstGeom prst="rect">
            <a:avLst/>
          </a:prstGeom>
        </p:spPr>
      </p:pic>
    </p:spTree>
    <p:extLst>
      <p:ext uri="{BB962C8B-B14F-4D97-AF65-F5344CB8AC3E}">
        <p14:creationId xmlns:p14="http://schemas.microsoft.com/office/powerpoint/2010/main" val="1125706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number&#10;&#10;Description automatically generated">
            <a:extLst>
              <a:ext uri="{FF2B5EF4-FFF2-40B4-BE49-F238E27FC236}">
                <a16:creationId xmlns:a16="http://schemas.microsoft.com/office/drawing/2014/main" id="{1877D7B6-6822-9BAD-E733-4F2400C36C5F}"/>
              </a:ext>
            </a:extLst>
          </p:cNvPr>
          <p:cNvPicPr>
            <a:picLocks noChangeAspect="1"/>
          </p:cNvPicPr>
          <p:nvPr/>
        </p:nvPicPr>
        <p:blipFill rotWithShape="1">
          <a:blip r:embed="rId3"/>
          <a:srcRect t="1872"/>
          <a:stretch/>
        </p:blipFill>
        <p:spPr>
          <a:xfrm>
            <a:off x="0" y="0"/>
            <a:ext cx="12192000" cy="6858000"/>
          </a:xfrm>
          <a:prstGeom prst="rect">
            <a:avLst/>
          </a:prstGeom>
        </p:spPr>
      </p:pic>
    </p:spTree>
    <p:extLst>
      <p:ext uri="{BB962C8B-B14F-4D97-AF65-F5344CB8AC3E}">
        <p14:creationId xmlns:p14="http://schemas.microsoft.com/office/powerpoint/2010/main" val="1025840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7" descr="A logo of the earth and the logo of the association of observationists&#10;&#10;Description automatically generated with medium confidence"/>
          <p:cNvPicPr preferRelativeResize="0"/>
          <p:nvPr/>
        </p:nvPicPr>
        <p:blipFill rotWithShape="1">
          <a:blip r:embed="rId3">
            <a:alphaModFix/>
          </a:blip>
          <a:srcRect/>
          <a:stretch/>
        </p:blipFill>
        <p:spPr>
          <a:xfrm>
            <a:off x="10439400" y="5912124"/>
            <a:ext cx="1536822" cy="871394"/>
          </a:xfrm>
          <a:prstGeom prst="rect">
            <a:avLst/>
          </a:prstGeom>
          <a:noFill/>
          <a:ln>
            <a:noFill/>
          </a:ln>
        </p:spPr>
      </p:pic>
      <p:sp>
        <p:nvSpPr>
          <p:cNvPr id="295" name="Google Shape;295;p47"/>
          <p:cNvSpPr txBox="1">
            <a:spLocks noGrp="1"/>
          </p:cNvSpPr>
          <p:nvPr>
            <p:ph type="title"/>
          </p:nvPr>
        </p:nvSpPr>
        <p:spPr>
          <a:xfrm>
            <a:off x="335667" y="187325"/>
            <a:ext cx="1134319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Play"/>
              <a:buNone/>
            </a:pPr>
            <a:r>
              <a:rPr lang="en-US" dirty="0">
                <a:solidFill>
                  <a:srgbClr val="002060"/>
                </a:solidFill>
                <a:latin typeface="Arial"/>
                <a:ea typeface="Arial"/>
                <a:cs typeface="Arial"/>
                <a:sym typeface="Arial"/>
              </a:rPr>
              <a:t>OOIFB - Engaging the Observing Community</a:t>
            </a:r>
            <a:endParaRPr dirty="0">
              <a:latin typeface="Arial"/>
              <a:ea typeface="Arial"/>
              <a:cs typeface="Arial"/>
              <a:sym typeface="Arial"/>
            </a:endParaRPr>
          </a:p>
        </p:txBody>
      </p:sp>
      <p:sp>
        <p:nvSpPr>
          <p:cNvPr id="296" name="Google Shape;296;p47"/>
          <p:cNvSpPr txBox="1">
            <a:spLocks noGrp="1"/>
          </p:cNvSpPr>
          <p:nvPr>
            <p:ph type="body" idx="1"/>
          </p:nvPr>
        </p:nvSpPr>
        <p:spPr>
          <a:xfrm>
            <a:off x="335675" y="1412100"/>
            <a:ext cx="11640600" cy="4340400"/>
          </a:xfrm>
          <a:prstGeom prst="rect">
            <a:avLst/>
          </a:prstGeom>
          <a:solidFill>
            <a:srgbClr val="BEC7D4">
              <a:alpha val="63921"/>
            </a:srgbClr>
          </a:solidFill>
          <a:ln>
            <a:noFill/>
          </a:ln>
        </p:spPr>
        <p:txBody>
          <a:bodyPr spcFirstLastPara="1" wrap="square" lIns="91425" tIns="45700" rIns="91425" bIns="45700" anchor="t" anchorCtr="0">
            <a:normAutofit lnSpcReduction="10000"/>
          </a:bodyPr>
          <a:lstStyle/>
          <a:p>
            <a:pPr marL="457200" lvl="0" indent="-393700" algn="l" rtl="0">
              <a:lnSpc>
                <a:spcPct val="115000"/>
              </a:lnSpc>
              <a:spcBef>
                <a:spcPts val="0"/>
              </a:spcBef>
              <a:spcAft>
                <a:spcPts val="0"/>
              </a:spcAft>
              <a:buSzPts val="2600"/>
              <a:buChar char="➔"/>
            </a:pPr>
            <a:r>
              <a:rPr lang="en-US" sz="2600"/>
              <a:t>Update/Discussion: </a:t>
            </a:r>
            <a:r>
              <a:rPr lang="en-US" sz="2600" b="1"/>
              <a:t>IFCB Community Focus Group</a:t>
            </a:r>
            <a:r>
              <a:rPr lang="en-US" sz="2600"/>
              <a:t>, June 2025 (UNC Wilmington)</a:t>
            </a:r>
            <a:endParaRPr sz="2600"/>
          </a:p>
          <a:p>
            <a:pPr marL="914400" lvl="1" indent="-393700" algn="l" rtl="0">
              <a:lnSpc>
                <a:spcPct val="115000"/>
              </a:lnSpc>
              <a:spcBef>
                <a:spcPts val="0"/>
              </a:spcBef>
              <a:spcAft>
                <a:spcPts val="0"/>
              </a:spcAft>
              <a:buSzPts val="2600"/>
              <a:buChar char="●"/>
            </a:pPr>
            <a:r>
              <a:rPr lang="en-US" sz="2600"/>
              <a:t>Pioneer MAB Community Workshop Follow-up Event</a:t>
            </a:r>
            <a:endParaRPr sz="2600"/>
          </a:p>
          <a:p>
            <a:pPr marL="914400" lvl="1" indent="-393700" algn="l" rtl="0">
              <a:lnSpc>
                <a:spcPct val="115000"/>
              </a:lnSpc>
              <a:spcBef>
                <a:spcPts val="0"/>
              </a:spcBef>
              <a:spcAft>
                <a:spcPts val="0"/>
              </a:spcAft>
              <a:buSzPts val="2600"/>
              <a:buChar char="●"/>
            </a:pPr>
            <a:r>
              <a:rPr lang="en-US" sz="2600"/>
              <a:t>June 18-20, 2025</a:t>
            </a:r>
            <a:endParaRPr sz="2600"/>
          </a:p>
          <a:p>
            <a:pPr marL="914400" lvl="1" indent="-393700" algn="l" rtl="0">
              <a:lnSpc>
                <a:spcPct val="115000"/>
              </a:lnSpc>
              <a:spcBef>
                <a:spcPts val="0"/>
              </a:spcBef>
              <a:spcAft>
                <a:spcPts val="0"/>
              </a:spcAft>
              <a:buSzPts val="2600"/>
              <a:buChar char="●"/>
            </a:pPr>
            <a:r>
              <a:rPr lang="en-US" sz="2600"/>
              <a:t>20-25 new/experienced IFCB users</a:t>
            </a:r>
            <a:endParaRPr sz="2600"/>
          </a:p>
          <a:p>
            <a:pPr marL="914400" lvl="1" indent="-393700" algn="l" rtl="0">
              <a:lnSpc>
                <a:spcPct val="115000"/>
              </a:lnSpc>
              <a:spcBef>
                <a:spcPts val="0"/>
              </a:spcBef>
              <a:spcAft>
                <a:spcPts val="0"/>
              </a:spcAft>
              <a:buSzPts val="2600"/>
              <a:buChar char="●"/>
            </a:pPr>
            <a:r>
              <a:rPr lang="en-US" sz="2600"/>
              <a:t>Goal(s):</a:t>
            </a:r>
            <a:endParaRPr sz="2600"/>
          </a:p>
          <a:p>
            <a:pPr marL="1371600" lvl="2" indent="-393700" algn="l" rtl="0">
              <a:lnSpc>
                <a:spcPct val="115000"/>
              </a:lnSpc>
              <a:spcBef>
                <a:spcPts val="0"/>
              </a:spcBef>
              <a:spcAft>
                <a:spcPts val="0"/>
              </a:spcAft>
              <a:buSzPts val="2600"/>
              <a:buChar char="○"/>
            </a:pPr>
            <a:r>
              <a:rPr lang="en-US" sz="2600"/>
              <a:t>Demonstrate/show an onramp to OOI-IFCB data</a:t>
            </a:r>
            <a:endParaRPr sz="2600"/>
          </a:p>
          <a:p>
            <a:pPr marL="1371600" lvl="2" indent="-393700" algn="l" rtl="0">
              <a:lnSpc>
                <a:spcPct val="115000"/>
              </a:lnSpc>
              <a:spcBef>
                <a:spcPts val="0"/>
              </a:spcBef>
              <a:spcAft>
                <a:spcPts val="0"/>
              </a:spcAft>
              <a:buSzPts val="2600"/>
              <a:buChar char="○"/>
            </a:pPr>
            <a:r>
              <a:rPr lang="en-US" sz="2600"/>
              <a:t>Work through use-case scenarios (what does/doesn’t work)</a:t>
            </a:r>
            <a:endParaRPr sz="2600"/>
          </a:p>
          <a:p>
            <a:pPr marL="1371600" lvl="2" indent="-393700" algn="l" rtl="0">
              <a:lnSpc>
                <a:spcPct val="115000"/>
              </a:lnSpc>
              <a:spcBef>
                <a:spcPts val="0"/>
              </a:spcBef>
              <a:spcAft>
                <a:spcPts val="0"/>
              </a:spcAft>
              <a:buSzPts val="2600"/>
              <a:buChar char="○"/>
            </a:pPr>
            <a:r>
              <a:rPr lang="en-US" sz="2600"/>
              <a:t>Have a conversation about community expectations for OOI, and OOI expectations for the community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8"/>
          <p:cNvSpPr txBox="1">
            <a:spLocks noGrp="1"/>
          </p:cNvSpPr>
          <p:nvPr>
            <p:ph type="title"/>
          </p:nvPr>
        </p:nvSpPr>
        <p:spPr>
          <a:xfrm>
            <a:off x="335667" y="187325"/>
            <a:ext cx="113433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2060"/>
              </a:buClr>
              <a:buSzPts val="4400"/>
              <a:buFont typeface="Play"/>
              <a:buNone/>
            </a:pPr>
            <a:r>
              <a:rPr lang="en-US">
                <a:solidFill>
                  <a:srgbClr val="002060"/>
                </a:solidFill>
                <a:latin typeface="Arial"/>
                <a:ea typeface="Arial"/>
                <a:cs typeface="Arial"/>
                <a:sym typeface="Arial"/>
              </a:rPr>
              <a:t>Engaging the Observing Community</a:t>
            </a:r>
            <a:endParaRPr>
              <a:solidFill>
                <a:srgbClr val="002060"/>
              </a:solidFill>
            </a:endParaRPr>
          </a:p>
        </p:txBody>
      </p:sp>
      <p:sp>
        <p:nvSpPr>
          <p:cNvPr id="302" name="Google Shape;302;p48"/>
          <p:cNvSpPr txBox="1">
            <a:spLocks noGrp="1"/>
          </p:cNvSpPr>
          <p:nvPr>
            <p:ph type="body" idx="1"/>
          </p:nvPr>
        </p:nvSpPr>
        <p:spPr>
          <a:xfrm>
            <a:off x="335675" y="1597300"/>
            <a:ext cx="11465400" cy="4607400"/>
          </a:xfrm>
          <a:prstGeom prst="rect">
            <a:avLst/>
          </a:prstGeom>
          <a:solidFill>
            <a:srgbClr val="BEC7D4">
              <a:alpha val="63919"/>
            </a:srgbClr>
          </a:solidFill>
          <a:ln>
            <a:noFill/>
          </a:ln>
        </p:spPr>
        <p:txBody>
          <a:bodyPr spcFirstLastPara="1" wrap="square" lIns="91425" tIns="45700" rIns="91425" bIns="45700" anchor="t" anchorCtr="0">
            <a:normAutofit fontScale="70000" lnSpcReduction="20000"/>
          </a:bodyPr>
          <a:lstStyle/>
          <a:p>
            <a:pPr marL="342900" lvl="0" indent="-241340" algn="l" rtl="0">
              <a:lnSpc>
                <a:spcPct val="115000"/>
              </a:lnSpc>
              <a:spcBef>
                <a:spcPts val="0"/>
              </a:spcBef>
              <a:spcAft>
                <a:spcPts val="0"/>
              </a:spcAft>
              <a:buSzPct val="100000"/>
              <a:buChar char="➔"/>
            </a:pPr>
            <a:r>
              <a:rPr lang="en-US" sz="2858"/>
              <a:t>Update/Discussion: July 2025 </a:t>
            </a:r>
            <a:r>
              <a:rPr lang="en-US" sz="2858" b="1"/>
              <a:t>Summer School on Acoustics</a:t>
            </a:r>
            <a:r>
              <a:rPr lang="en-US" sz="2858"/>
              <a:t> (U Washington)</a:t>
            </a:r>
            <a:endParaRPr sz="3058"/>
          </a:p>
          <a:p>
            <a:pPr marL="1033462" lvl="1" indent="-442933" algn="l" rtl="0">
              <a:lnSpc>
                <a:spcPct val="115000"/>
              </a:lnSpc>
              <a:spcBef>
                <a:spcPts val="500"/>
              </a:spcBef>
              <a:spcAft>
                <a:spcPts val="0"/>
              </a:spcAft>
              <a:buSzPct val="100000"/>
              <a:buChar char="•"/>
            </a:pPr>
            <a:r>
              <a:rPr lang="en-US" sz="2714"/>
              <a:t>Dates: July 14-18, 2025</a:t>
            </a:r>
            <a:endParaRPr sz="2714"/>
          </a:p>
          <a:p>
            <a:pPr marL="1033462" lvl="1" indent="-442933" algn="l" rtl="0">
              <a:lnSpc>
                <a:spcPct val="115000"/>
              </a:lnSpc>
              <a:spcBef>
                <a:spcPts val="500"/>
              </a:spcBef>
              <a:spcAft>
                <a:spcPts val="0"/>
              </a:spcAft>
              <a:buSzPct val="100000"/>
              <a:buChar char="•"/>
            </a:pPr>
            <a:r>
              <a:rPr lang="en-US" sz="2714"/>
              <a:t>Co-chairs: Shima Abadi and Wu-Jung Lee</a:t>
            </a:r>
            <a:endParaRPr sz="2714"/>
          </a:p>
          <a:p>
            <a:pPr marL="1033462" lvl="1" indent="-442933" algn="l" rtl="0">
              <a:lnSpc>
                <a:spcPct val="115000"/>
              </a:lnSpc>
              <a:spcBef>
                <a:spcPts val="500"/>
              </a:spcBef>
              <a:spcAft>
                <a:spcPts val="0"/>
              </a:spcAft>
              <a:buSzPct val="100000"/>
              <a:buChar char="•"/>
            </a:pPr>
            <a:r>
              <a:rPr lang="en-US" sz="2714"/>
              <a:t>Focus: passive and active acoustics. 25 participants to finish the 5-day program with:</a:t>
            </a:r>
            <a:endParaRPr sz="2714"/>
          </a:p>
          <a:p>
            <a:pPr marL="1143000" lvl="2" indent="-218440" algn="l" rtl="0">
              <a:lnSpc>
                <a:spcPct val="115000"/>
              </a:lnSpc>
              <a:spcBef>
                <a:spcPts val="500"/>
              </a:spcBef>
              <a:spcAft>
                <a:spcPts val="0"/>
              </a:spcAft>
              <a:buSzPct val="100000"/>
              <a:buChar char="•"/>
            </a:pPr>
            <a:r>
              <a:rPr lang="en-US" sz="2342"/>
              <a:t>A high level understanding of how sound propagates under water and the main factors influencing propagation.</a:t>
            </a:r>
            <a:endParaRPr sz="2342"/>
          </a:p>
          <a:p>
            <a:pPr marL="1143000" lvl="2" indent="-218440" algn="l" rtl="0">
              <a:lnSpc>
                <a:spcPct val="115000"/>
              </a:lnSpc>
              <a:spcBef>
                <a:spcPts val="500"/>
              </a:spcBef>
              <a:spcAft>
                <a:spcPts val="0"/>
              </a:spcAft>
              <a:buSzPct val="100000"/>
              <a:buChar char="•"/>
            </a:pPr>
            <a:r>
              <a:rPr lang="en-US" sz="2342"/>
              <a:t>An awareness of passive and active acoustic instruments deployed through NSF OOI (e.g. hydrophones and echosounders) and the data sets available.</a:t>
            </a:r>
            <a:endParaRPr sz="2342"/>
          </a:p>
          <a:p>
            <a:pPr marL="1143000" lvl="2" indent="-218440" algn="l" rtl="0">
              <a:lnSpc>
                <a:spcPct val="115000"/>
              </a:lnSpc>
              <a:spcBef>
                <a:spcPts val="500"/>
              </a:spcBef>
              <a:spcAft>
                <a:spcPts val="0"/>
              </a:spcAft>
              <a:buSzPct val="100000"/>
              <a:buChar char="•"/>
            </a:pPr>
            <a:r>
              <a:rPr lang="en-US" sz="2342"/>
              <a:t>The ability to navigate NSF OOI data portals to access and download acoustic and oceanographic data products.</a:t>
            </a:r>
            <a:endParaRPr sz="2342"/>
          </a:p>
          <a:p>
            <a:pPr marL="1143000" lvl="2" indent="-218440" algn="l" rtl="0">
              <a:lnSpc>
                <a:spcPct val="115000"/>
              </a:lnSpc>
              <a:spcBef>
                <a:spcPts val="500"/>
              </a:spcBef>
              <a:spcAft>
                <a:spcPts val="0"/>
              </a:spcAft>
              <a:buSzPct val="100000"/>
              <a:buChar char="•"/>
            </a:pPr>
            <a:r>
              <a:rPr lang="en-US" sz="2342"/>
              <a:t>Basic processing methods for acoustic data (including coding, and working with data in JupyterHub environments).</a:t>
            </a:r>
            <a:endParaRPr sz="2342"/>
          </a:p>
          <a:p>
            <a:pPr marL="1143000" lvl="2" indent="-218440" algn="l" rtl="0">
              <a:lnSpc>
                <a:spcPct val="115000"/>
              </a:lnSpc>
              <a:spcBef>
                <a:spcPts val="500"/>
              </a:spcBef>
              <a:spcAft>
                <a:spcPts val="0"/>
              </a:spcAft>
              <a:buSzPct val="100000"/>
              <a:buChar char="•"/>
            </a:pPr>
            <a:r>
              <a:rPr lang="en-US" sz="2342"/>
              <a:t>A comprehensive understanding about what scientific questions can be addressed using NSF OOI data.</a:t>
            </a:r>
            <a:endParaRPr sz="2342"/>
          </a:p>
          <a:p>
            <a:pPr marL="1143000" lvl="2" indent="-218440" algn="l" rtl="0">
              <a:lnSpc>
                <a:spcPct val="115000"/>
              </a:lnSpc>
              <a:spcBef>
                <a:spcPts val="500"/>
              </a:spcBef>
              <a:spcAft>
                <a:spcPts val="0"/>
              </a:spcAft>
              <a:buSzPct val="100000"/>
              <a:buChar char="•"/>
            </a:pPr>
            <a:r>
              <a:rPr lang="en-US" sz="2342"/>
              <a:t>Connections to a network of professionals who are using or planning to use NSF OOI data in their research and education activities.</a:t>
            </a:r>
            <a:endParaRPr sz="2342"/>
          </a:p>
        </p:txBody>
      </p:sp>
      <p:pic>
        <p:nvPicPr>
          <p:cNvPr id="303" name="Google Shape;303;p48" descr="A logo of the earth and the logo of the association of observationists&#10;&#10;Description automatically generated with medium confidence"/>
          <p:cNvPicPr preferRelativeResize="0"/>
          <p:nvPr/>
        </p:nvPicPr>
        <p:blipFill rotWithShape="1">
          <a:blip r:embed="rId3">
            <a:alphaModFix/>
          </a:blip>
          <a:srcRect/>
          <a:stretch/>
        </p:blipFill>
        <p:spPr>
          <a:xfrm>
            <a:off x="10439400" y="5912124"/>
            <a:ext cx="1536822" cy="87139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9" descr="A logo of the earth and the logo of the association of observationists&#10;&#10;Description automatically generated with medium confidence"/>
          <p:cNvPicPr preferRelativeResize="0"/>
          <p:nvPr/>
        </p:nvPicPr>
        <p:blipFill rotWithShape="1">
          <a:blip r:embed="rId3">
            <a:alphaModFix/>
          </a:blip>
          <a:srcRect/>
          <a:stretch/>
        </p:blipFill>
        <p:spPr>
          <a:xfrm>
            <a:off x="10439400" y="5912124"/>
            <a:ext cx="1536822" cy="871394"/>
          </a:xfrm>
          <a:prstGeom prst="rect">
            <a:avLst/>
          </a:prstGeom>
          <a:noFill/>
          <a:ln>
            <a:noFill/>
          </a:ln>
        </p:spPr>
      </p:pic>
      <p:sp>
        <p:nvSpPr>
          <p:cNvPr id="309" name="Google Shape;309;p49"/>
          <p:cNvSpPr txBox="1">
            <a:spLocks noGrp="1"/>
          </p:cNvSpPr>
          <p:nvPr>
            <p:ph type="title"/>
          </p:nvPr>
        </p:nvSpPr>
        <p:spPr>
          <a:xfrm>
            <a:off x="335667" y="187325"/>
            <a:ext cx="113433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2060"/>
              </a:buClr>
              <a:buSzPts val="4400"/>
              <a:buFont typeface="Play"/>
              <a:buNone/>
            </a:pPr>
            <a:r>
              <a:rPr lang="en-US">
                <a:solidFill>
                  <a:srgbClr val="002060"/>
                </a:solidFill>
                <a:latin typeface="Arial"/>
                <a:ea typeface="Arial"/>
                <a:cs typeface="Arial"/>
                <a:sym typeface="Arial"/>
              </a:rPr>
              <a:t>Engaging the Observing Community</a:t>
            </a:r>
            <a:endParaRPr>
              <a:solidFill>
                <a:srgbClr val="002060"/>
              </a:solidFill>
            </a:endParaRPr>
          </a:p>
        </p:txBody>
      </p:sp>
      <p:sp>
        <p:nvSpPr>
          <p:cNvPr id="310" name="Google Shape;310;p49"/>
          <p:cNvSpPr txBox="1">
            <a:spLocks noGrp="1"/>
          </p:cNvSpPr>
          <p:nvPr>
            <p:ph type="body" idx="1"/>
          </p:nvPr>
        </p:nvSpPr>
        <p:spPr>
          <a:xfrm>
            <a:off x="335675" y="1597300"/>
            <a:ext cx="11465400" cy="4314900"/>
          </a:xfrm>
          <a:prstGeom prst="rect">
            <a:avLst/>
          </a:prstGeom>
          <a:solidFill>
            <a:srgbClr val="BEC7D4">
              <a:alpha val="63919"/>
            </a:srgbClr>
          </a:solidFill>
          <a:ln>
            <a:noFill/>
          </a:ln>
        </p:spPr>
        <p:txBody>
          <a:bodyPr spcFirstLastPara="1" wrap="square" lIns="91425" tIns="45700" rIns="91425" bIns="45700" anchor="t" anchorCtr="0">
            <a:normAutofit/>
          </a:bodyPr>
          <a:lstStyle/>
          <a:p>
            <a:pPr marL="342900" lvl="0" indent="-279400" algn="l" rtl="0">
              <a:lnSpc>
                <a:spcPct val="115000"/>
              </a:lnSpc>
              <a:spcBef>
                <a:spcPts val="1000"/>
              </a:spcBef>
              <a:spcAft>
                <a:spcPts val="0"/>
              </a:spcAft>
              <a:buSzPts val="2600"/>
              <a:buChar char="➔"/>
            </a:pPr>
            <a:r>
              <a:rPr lang="en-US" sz="2600"/>
              <a:t>Update: </a:t>
            </a:r>
            <a:r>
              <a:rPr lang="en-US" sz="2600" b="1"/>
              <a:t>AGU 2025</a:t>
            </a:r>
            <a:r>
              <a:rPr lang="en-US" sz="2600"/>
              <a:t> (New Orleans, LA)</a:t>
            </a:r>
            <a:endParaRPr/>
          </a:p>
          <a:p>
            <a:pPr marL="1033462" lvl="1" indent="-461962" algn="l" rtl="0">
              <a:lnSpc>
                <a:spcPct val="115000"/>
              </a:lnSpc>
              <a:spcBef>
                <a:spcPts val="500"/>
              </a:spcBef>
              <a:spcAft>
                <a:spcPts val="0"/>
              </a:spcAft>
              <a:buSzPts val="2200"/>
              <a:buChar char="•"/>
            </a:pPr>
            <a:r>
              <a:rPr lang="en-US" sz="2200"/>
              <a:t>December 15-19, 2025 (abstract submitted; hear back in June if accepted, scheduled in October)</a:t>
            </a:r>
            <a:endParaRPr sz="2200"/>
          </a:p>
          <a:p>
            <a:pPr marL="1033462" lvl="1" indent="-461962" algn="l" rtl="0">
              <a:lnSpc>
                <a:spcPct val="115000"/>
              </a:lnSpc>
              <a:spcBef>
                <a:spcPts val="500"/>
              </a:spcBef>
              <a:spcAft>
                <a:spcPts val="0"/>
              </a:spcAft>
              <a:buSzPts val="2200"/>
              <a:buChar char="•"/>
            </a:pPr>
            <a:r>
              <a:rPr lang="en-US" sz="2200"/>
              <a:t>Axial Seamount focus (keynote presentation[s] and potential lightning talks)</a:t>
            </a:r>
            <a:endParaRPr sz="2200"/>
          </a:p>
          <a:p>
            <a:pPr marL="1600200" lvl="3" indent="-254000" algn="l" rtl="0">
              <a:lnSpc>
                <a:spcPct val="115000"/>
              </a:lnSpc>
              <a:spcBef>
                <a:spcPts val="500"/>
              </a:spcBef>
              <a:spcAft>
                <a:spcPts val="0"/>
              </a:spcAft>
              <a:buSzPts val="2200"/>
              <a:buChar char="•"/>
            </a:pPr>
            <a:r>
              <a:rPr lang="en-US" sz="2200"/>
              <a:t>Title: </a:t>
            </a:r>
            <a:r>
              <a:rPr lang="en-US" sz="2200" i="1"/>
              <a:t>Inevitable Eruption? An Ocean Observatories Initiative Facility Board (OOIFB) Town Hall to Discuss the Status of Axial Seamount</a:t>
            </a:r>
            <a:endParaRPr sz="2200" i="1"/>
          </a:p>
          <a:p>
            <a:pPr marL="1033462" lvl="1" indent="-461962" algn="l" rtl="0">
              <a:lnSpc>
                <a:spcPct val="115000"/>
              </a:lnSpc>
              <a:spcBef>
                <a:spcPts val="500"/>
              </a:spcBef>
              <a:spcAft>
                <a:spcPts val="0"/>
              </a:spcAft>
              <a:buSzPts val="2200"/>
              <a:buChar char="•"/>
            </a:pPr>
            <a:r>
              <a:rPr lang="en-US" sz="2200"/>
              <a:t>Potential for an ECS style luncheon event (no offsite TH sessions)</a:t>
            </a:r>
            <a:endParaRPr sz="2200"/>
          </a:p>
          <a:p>
            <a:pPr marL="685800" lvl="0" indent="0" algn="l" rtl="0">
              <a:lnSpc>
                <a:spcPct val="115000"/>
              </a:lnSpc>
              <a:spcBef>
                <a:spcPts val="1000"/>
              </a:spcBef>
              <a:spcAft>
                <a:spcPts val="0"/>
              </a:spcAft>
              <a:buNone/>
            </a:pPr>
            <a:endParaRPr sz="1023"/>
          </a:p>
          <a:p>
            <a:pPr marL="342900" lvl="0" indent="-281459" algn="l" rtl="0">
              <a:lnSpc>
                <a:spcPct val="115000"/>
              </a:lnSpc>
              <a:spcBef>
                <a:spcPts val="1000"/>
              </a:spcBef>
              <a:spcAft>
                <a:spcPts val="0"/>
              </a:spcAft>
              <a:buSzPts val="2632"/>
              <a:buChar char="➔"/>
            </a:pPr>
            <a:r>
              <a:rPr lang="en-US" sz="2632"/>
              <a:t>Future plans/ideas for </a:t>
            </a:r>
            <a:r>
              <a:rPr lang="en-US" sz="2632" b="1"/>
              <a:t>Early Career Scientist (ECS) engagement</a:t>
            </a:r>
            <a:r>
              <a:rPr lang="en-US" sz="2632"/>
              <a:t>? </a:t>
            </a:r>
            <a:endParaRPr sz="2632"/>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83EDFD-2681-319C-4B9E-533FB08E60E6}"/>
              </a:ext>
            </a:extLst>
          </p:cNvPr>
          <p:cNvSpPr>
            <a:spLocks noGrp="1"/>
          </p:cNvSpPr>
          <p:nvPr>
            <p:ph type="body" idx="1"/>
          </p:nvPr>
        </p:nvSpPr>
        <p:spPr/>
        <p:txBody>
          <a:bodyPr/>
          <a:lstStyle/>
          <a:p>
            <a:r>
              <a:rPr lang="en-US" dirty="0"/>
              <a:t>Catalyst Question</a:t>
            </a:r>
          </a:p>
        </p:txBody>
      </p:sp>
      <p:sp>
        <p:nvSpPr>
          <p:cNvPr id="3" name="Text Placeholder 2">
            <a:extLst>
              <a:ext uri="{FF2B5EF4-FFF2-40B4-BE49-F238E27FC236}">
                <a16:creationId xmlns:a16="http://schemas.microsoft.com/office/drawing/2014/main" id="{0F939002-B577-45A8-B1CD-E4773FA44458}"/>
              </a:ext>
            </a:extLst>
          </p:cNvPr>
          <p:cNvSpPr>
            <a:spLocks noGrp="1"/>
          </p:cNvSpPr>
          <p:nvPr>
            <p:ph type="body" idx="2"/>
          </p:nvPr>
        </p:nvSpPr>
        <p:spPr>
          <a:xfrm>
            <a:off x="936012" y="3714489"/>
            <a:ext cx="10392387" cy="2246044"/>
          </a:xfrm>
        </p:spPr>
        <p:txBody>
          <a:bodyPr>
            <a:normAutofit/>
          </a:bodyPr>
          <a:lstStyle/>
          <a:p>
            <a:r>
              <a:rPr lang="en-US" sz="4400" dirty="0"/>
              <a:t>Historically, where have we studied Oceanography? </a:t>
            </a:r>
          </a:p>
        </p:txBody>
      </p:sp>
    </p:spTree>
    <p:extLst>
      <p:ext uri="{BB962C8B-B14F-4D97-AF65-F5344CB8AC3E}">
        <p14:creationId xmlns:p14="http://schemas.microsoft.com/office/powerpoint/2010/main" val="3631908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50" descr="A logo of the earth and the logo of the association of observationists&#10;&#10;Description automatically generated with medium confidence"/>
          <p:cNvPicPr preferRelativeResize="0"/>
          <p:nvPr/>
        </p:nvPicPr>
        <p:blipFill rotWithShape="1">
          <a:blip r:embed="rId3">
            <a:alphaModFix/>
          </a:blip>
          <a:srcRect/>
          <a:stretch/>
        </p:blipFill>
        <p:spPr>
          <a:xfrm>
            <a:off x="10439400" y="5912124"/>
            <a:ext cx="1536822" cy="871394"/>
          </a:xfrm>
          <a:prstGeom prst="rect">
            <a:avLst/>
          </a:prstGeom>
          <a:noFill/>
          <a:ln>
            <a:noFill/>
          </a:ln>
        </p:spPr>
      </p:pic>
      <p:sp>
        <p:nvSpPr>
          <p:cNvPr id="316" name="Google Shape;316;p50"/>
          <p:cNvSpPr txBox="1">
            <a:spLocks noGrp="1"/>
          </p:cNvSpPr>
          <p:nvPr>
            <p:ph type="title"/>
          </p:nvPr>
        </p:nvSpPr>
        <p:spPr>
          <a:xfrm>
            <a:off x="335667" y="187325"/>
            <a:ext cx="11343190" cy="1325563"/>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2060"/>
              </a:buClr>
              <a:buSzPts val="4400"/>
              <a:buFont typeface="Play"/>
              <a:buNone/>
            </a:pPr>
            <a:r>
              <a:rPr lang="en-US">
                <a:solidFill>
                  <a:srgbClr val="002060"/>
                </a:solidFill>
                <a:latin typeface="Arial"/>
                <a:ea typeface="Arial"/>
                <a:cs typeface="Arial"/>
                <a:sym typeface="Arial"/>
              </a:rPr>
              <a:t>Engaging the Observing Community</a:t>
            </a:r>
            <a:endParaRPr>
              <a:solidFill>
                <a:srgbClr val="002060"/>
              </a:solidFill>
            </a:endParaRPr>
          </a:p>
        </p:txBody>
      </p:sp>
      <p:sp>
        <p:nvSpPr>
          <p:cNvPr id="317" name="Google Shape;317;p50"/>
          <p:cNvSpPr txBox="1">
            <a:spLocks noGrp="1"/>
          </p:cNvSpPr>
          <p:nvPr>
            <p:ph type="body" idx="1"/>
          </p:nvPr>
        </p:nvSpPr>
        <p:spPr>
          <a:xfrm>
            <a:off x="335675" y="1597299"/>
            <a:ext cx="11146500" cy="4314900"/>
          </a:xfrm>
          <a:prstGeom prst="rect">
            <a:avLst/>
          </a:prstGeom>
          <a:solidFill>
            <a:srgbClr val="BEC7D4">
              <a:alpha val="63921"/>
            </a:srgbClr>
          </a:solidFill>
          <a:ln>
            <a:noFill/>
          </a:ln>
        </p:spPr>
        <p:txBody>
          <a:bodyPr spcFirstLastPara="1" wrap="square" lIns="91425" tIns="45700" rIns="91425" bIns="45700" anchor="t" anchorCtr="0">
            <a:normAutofit fontScale="92500" lnSpcReduction="10000"/>
          </a:bodyPr>
          <a:lstStyle/>
          <a:p>
            <a:pPr marL="576262" lvl="0" indent="-449580" algn="l" rtl="0">
              <a:lnSpc>
                <a:spcPct val="115000"/>
              </a:lnSpc>
              <a:spcBef>
                <a:spcPts val="1000"/>
              </a:spcBef>
              <a:spcAft>
                <a:spcPts val="0"/>
              </a:spcAft>
              <a:buClr>
                <a:schemeClr val="dk1"/>
              </a:buClr>
              <a:buSzPct val="100000"/>
              <a:buFont typeface="Noto Sans Symbols"/>
              <a:buChar char="➔"/>
            </a:pPr>
            <a:r>
              <a:rPr lang="en-US" sz="2600"/>
              <a:t>Update: </a:t>
            </a:r>
            <a:r>
              <a:rPr lang="en-US" sz="2600" b="1"/>
              <a:t>OSM 2026</a:t>
            </a:r>
            <a:r>
              <a:rPr lang="en-US" sz="2600"/>
              <a:t> (Glasgow, Scotland)</a:t>
            </a:r>
            <a:endParaRPr sz="2600"/>
          </a:p>
          <a:p>
            <a:pPr marL="1085850" lvl="0" indent="-381317" algn="l" rtl="0">
              <a:lnSpc>
                <a:spcPct val="115000"/>
              </a:lnSpc>
              <a:spcBef>
                <a:spcPts val="0"/>
              </a:spcBef>
              <a:spcAft>
                <a:spcPts val="0"/>
              </a:spcAft>
              <a:buSzPct val="100000"/>
              <a:buChar char="●"/>
            </a:pPr>
            <a:r>
              <a:rPr lang="en-US" sz="2600"/>
              <a:t>Special Session and TH abstracts due by May 28, 2025</a:t>
            </a:r>
            <a:endParaRPr sz="2600"/>
          </a:p>
          <a:p>
            <a:pPr marL="1085850" lvl="0" indent="-381317" algn="l" rtl="0">
              <a:lnSpc>
                <a:spcPct val="115000"/>
              </a:lnSpc>
              <a:spcBef>
                <a:spcPts val="0"/>
              </a:spcBef>
              <a:spcAft>
                <a:spcPts val="0"/>
              </a:spcAft>
              <a:buSzPct val="100000"/>
              <a:buChar char="●"/>
            </a:pPr>
            <a:r>
              <a:rPr lang="en-US" sz="2600"/>
              <a:t>Town Hall: broad observatory focus (Q&amp;A session with scientists from diff observatories- have a conversation about challenges and opportunities)</a:t>
            </a:r>
            <a:endParaRPr sz="2600"/>
          </a:p>
          <a:p>
            <a:pPr marL="1085850" lvl="0" indent="-381317" algn="l" rtl="0">
              <a:lnSpc>
                <a:spcPct val="115000"/>
              </a:lnSpc>
              <a:spcBef>
                <a:spcPts val="0"/>
              </a:spcBef>
              <a:spcAft>
                <a:spcPts val="0"/>
              </a:spcAft>
              <a:buSzPct val="100000"/>
              <a:buChar char="●"/>
            </a:pPr>
            <a:r>
              <a:rPr lang="en-US" sz="2600"/>
              <a:t>Special Session: thematic to ocean observing in the North Atlantic</a:t>
            </a:r>
            <a:endParaRPr sz="2600"/>
          </a:p>
          <a:p>
            <a:pPr marL="1085850" lvl="0" indent="-381317" algn="l" rtl="0">
              <a:lnSpc>
                <a:spcPct val="115000"/>
              </a:lnSpc>
              <a:spcBef>
                <a:spcPts val="0"/>
              </a:spcBef>
              <a:spcAft>
                <a:spcPts val="0"/>
              </a:spcAft>
              <a:buSzPct val="100000"/>
              <a:buChar char="●"/>
            </a:pPr>
            <a:r>
              <a:rPr lang="en-US" sz="2600"/>
              <a:t>Potential collaborations: </a:t>
            </a:r>
            <a:endParaRPr sz="2600"/>
          </a:p>
          <a:p>
            <a:pPr marL="457200" lvl="0" indent="0" algn="l" rtl="0">
              <a:lnSpc>
                <a:spcPct val="115000"/>
              </a:lnSpc>
              <a:spcBef>
                <a:spcPts val="1000"/>
              </a:spcBef>
              <a:spcAft>
                <a:spcPts val="0"/>
              </a:spcAft>
              <a:buNone/>
            </a:pPr>
            <a:endParaRPr sz="2600"/>
          </a:p>
          <a:p>
            <a:pPr marL="576262" lvl="0" indent="-449580" algn="l" rtl="0">
              <a:lnSpc>
                <a:spcPct val="115000"/>
              </a:lnSpc>
              <a:spcBef>
                <a:spcPts val="1000"/>
              </a:spcBef>
              <a:spcAft>
                <a:spcPts val="0"/>
              </a:spcAft>
              <a:buClr>
                <a:schemeClr val="dk1"/>
              </a:buClr>
              <a:buSzPct val="100000"/>
              <a:buFont typeface="Noto Sans Symbols"/>
              <a:buChar char="➔"/>
            </a:pPr>
            <a:r>
              <a:rPr lang="en-US" sz="2600"/>
              <a:t>Discussion: </a:t>
            </a:r>
            <a:r>
              <a:rPr lang="en-US" sz="2600" b="1"/>
              <a:t>other engagement opportunities </a:t>
            </a:r>
            <a:r>
              <a:rPr lang="en-US" sz="2600"/>
              <a:t>(scientific and engineering communities)?</a:t>
            </a:r>
            <a:endParaRPr sz="2600"/>
          </a:p>
          <a:p>
            <a:pPr marL="228600" lvl="0" indent="0" algn="l" rtl="0">
              <a:lnSpc>
                <a:spcPct val="90000"/>
              </a:lnSpc>
              <a:spcBef>
                <a:spcPts val="1000"/>
              </a:spcBef>
              <a:spcAft>
                <a:spcPts val="0"/>
              </a:spcAft>
              <a:buNone/>
            </a:pPr>
            <a:endParaRPr sz="26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6B262C-E871-3131-8081-0D34502B1473}"/>
              </a:ext>
            </a:extLst>
          </p:cNvPr>
          <p:cNvSpPr>
            <a:spLocks noGrp="1"/>
          </p:cNvSpPr>
          <p:nvPr>
            <p:ph type="body" idx="1"/>
          </p:nvPr>
        </p:nvSpPr>
        <p:spPr/>
        <p:txBody>
          <a:bodyPr/>
          <a:lstStyle/>
          <a:p>
            <a:r>
              <a:rPr lang="en-US" dirty="0"/>
              <a:t>Questions?</a:t>
            </a:r>
          </a:p>
        </p:txBody>
      </p:sp>
    </p:spTree>
    <p:extLst>
      <p:ext uri="{BB962C8B-B14F-4D97-AF65-F5344CB8AC3E}">
        <p14:creationId xmlns:p14="http://schemas.microsoft.com/office/powerpoint/2010/main" val="4047230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Title 1">
            <a:extLst>
              <a:ext uri="{FF2B5EF4-FFF2-40B4-BE49-F238E27FC236}">
                <a16:creationId xmlns:a16="http://schemas.microsoft.com/office/drawing/2014/main" id="{2C8E89ED-36CA-C2EA-B3C4-94C336741D44}"/>
              </a:ext>
            </a:extLst>
          </p:cNvPr>
          <p:cNvSpPr>
            <a:spLocks noGrp="1"/>
          </p:cNvSpPr>
          <p:nvPr>
            <p:ph type="title"/>
          </p:nvPr>
        </p:nvSpPr>
        <p:spPr/>
        <p:txBody>
          <a:bodyPr/>
          <a:lstStyle/>
          <a:p>
            <a:r>
              <a:rPr lang="en-US" dirty="0"/>
              <a:t>Key Points</a:t>
            </a:r>
          </a:p>
        </p:txBody>
      </p:sp>
      <p:sp>
        <p:nvSpPr>
          <p:cNvPr id="3" name="Text Placeholder 2">
            <a:extLst>
              <a:ext uri="{FF2B5EF4-FFF2-40B4-BE49-F238E27FC236}">
                <a16:creationId xmlns:a16="http://schemas.microsoft.com/office/drawing/2014/main" id="{FE9D02E7-313F-AA39-E757-844A7964589A}"/>
              </a:ext>
            </a:extLst>
          </p:cNvPr>
          <p:cNvSpPr>
            <a:spLocks noGrp="1"/>
          </p:cNvSpPr>
          <p:nvPr>
            <p:ph type="body" idx="1"/>
          </p:nvPr>
        </p:nvSpPr>
        <p:spPr/>
        <p:txBody>
          <a:bodyPr>
            <a:normAutofit/>
          </a:bodyPr>
          <a:lstStyle/>
          <a:p>
            <a:pPr marL="0" lvl="0" indent="0" algn="l" rtl="0">
              <a:spcBef>
                <a:spcPts val="1000"/>
              </a:spcBef>
              <a:spcAft>
                <a:spcPts val="0"/>
              </a:spcAft>
              <a:buNone/>
            </a:pPr>
            <a:r>
              <a:rPr lang="en-US" sz="3600" b="1" dirty="0">
                <a:solidFill>
                  <a:srgbClr val="555555"/>
                </a:solidFill>
                <a:latin typeface="Arial"/>
                <a:ea typeface="Arial"/>
                <a:cs typeface="Arial"/>
                <a:sym typeface="Arial"/>
              </a:rPr>
              <a:t>Wanted: </a:t>
            </a:r>
            <a:r>
              <a:rPr lang="en-US" sz="3600" dirty="0">
                <a:solidFill>
                  <a:srgbClr val="555555"/>
                </a:solidFill>
                <a:latin typeface="Arial"/>
                <a:ea typeface="Arial"/>
                <a:cs typeface="Arial"/>
                <a:sym typeface="Arial"/>
              </a:rPr>
              <a:t>One shovel ready project that </a:t>
            </a:r>
            <a:r>
              <a:rPr lang="en-US" sz="3600" dirty="0" err="1">
                <a:solidFill>
                  <a:srgbClr val="555555"/>
                </a:solidFill>
                <a:latin typeface="Arial"/>
                <a:ea typeface="Arial"/>
                <a:cs typeface="Arial"/>
                <a:sym typeface="Arial"/>
              </a:rPr>
              <a:t>delives</a:t>
            </a:r>
            <a:r>
              <a:rPr lang="en-US" sz="3600" dirty="0">
                <a:solidFill>
                  <a:srgbClr val="555555"/>
                </a:solidFill>
                <a:latin typeface="Arial"/>
                <a:ea typeface="Arial"/>
                <a:cs typeface="Arial"/>
                <a:sym typeface="Arial"/>
              </a:rPr>
              <a:t> a sustained, research-driven, ocean observing capability.</a:t>
            </a:r>
          </a:p>
          <a:p>
            <a:pPr marL="0" lvl="0" indent="0" algn="l" rtl="0">
              <a:spcBef>
                <a:spcPts val="1000"/>
              </a:spcBef>
              <a:spcAft>
                <a:spcPts val="0"/>
              </a:spcAft>
              <a:buNone/>
            </a:pPr>
            <a:endParaRPr lang="en-US" sz="3600" dirty="0">
              <a:solidFill>
                <a:srgbClr val="555555"/>
              </a:solidFill>
              <a:latin typeface="Arial"/>
              <a:ea typeface="Arial"/>
              <a:cs typeface="Arial"/>
              <a:sym typeface="Arial"/>
            </a:endParaRPr>
          </a:p>
          <a:p>
            <a:pPr marL="0" lvl="0" indent="0" algn="l" rtl="0">
              <a:spcBef>
                <a:spcPts val="1000"/>
              </a:spcBef>
              <a:spcAft>
                <a:spcPts val="0"/>
              </a:spcAft>
              <a:buNone/>
            </a:pPr>
            <a:r>
              <a:rPr lang="en-US" sz="3600" dirty="0">
                <a:solidFill>
                  <a:srgbClr val="555555"/>
                </a:solidFill>
                <a:latin typeface="Arial"/>
                <a:ea typeface="Arial"/>
                <a:cs typeface="Arial"/>
                <a:sym typeface="Arial"/>
              </a:rPr>
              <a:t>What should such a system be comprised of? </a:t>
            </a:r>
          </a:p>
          <a:p>
            <a:pPr marL="0" lvl="0" indent="0" algn="l" rtl="0">
              <a:spcBef>
                <a:spcPts val="1000"/>
              </a:spcBef>
              <a:spcAft>
                <a:spcPts val="0"/>
              </a:spcAft>
              <a:buNone/>
            </a:pPr>
            <a:endParaRPr lang="en-US" sz="3600" dirty="0">
              <a:solidFill>
                <a:srgbClr val="555555"/>
              </a:solidFill>
              <a:latin typeface="Arial"/>
              <a:ea typeface="Arial"/>
              <a:cs typeface="Arial"/>
              <a:sym typeface="Arial"/>
            </a:endParaRPr>
          </a:p>
          <a:p>
            <a:endParaRPr lang="en-US" dirty="0"/>
          </a:p>
        </p:txBody>
      </p:sp>
      <p:pic>
        <p:nvPicPr>
          <p:cNvPr id="6" name="Picture 5" descr="A diagram of the earth's structure&#10;&#10;Description automatically generated">
            <a:extLst>
              <a:ext uri="{FF2B5EF4-FFF2-40B4-BE49-F238E27FC236}">
                <a16:creationId xmlns:a16="http://schemas.microsoft.com/office/drawing/2014/main" id="{38E2579C-49D4-34E4-EB3E-C91B1432FC90}"/>
              </a:ext>
            </a:extLst>
          </p:cNvPr>
          <p:cNvPicPr>
            <a:picLocks noChangeAspect="1"/>
          </p:cNvPicPr>
          <p:nvPr/>
        </p:nvPicPr>
        <p:blipFill>
          <a:blip r:embed="rId3"/>
          <a:stretch>
            <a:fillRect/>
          </a:stretch>
        </p:blipFill>
        <p:spPr>
          <a:xfrm>
            <a:off x="-1" y="16836"/>
            <a:ext cx="12222081" cy="6841164"/>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19191A41-8F95-50B4-704A-741F0C95A15F}"/>
              </a:ext>
            </a:extLst>
          </p:cNvPr>
          <p:cNvPicPr>
            <a:picLocks noChangeAspect="1"/>
          </p:cNvPicPr>
          <p:nvPr/>
        </p:nvPicPr>
        <p:blipFill>
          <a:blip r:embed="rId4"/>
          <a:stretch>
            <a:fillRect/>
          </a:stretch>
        </p:blipFill>
        <p:spPr>
          <a:xfrm>
            <a:off x="0" y="310"/>
            <a:ext cx="12192000" cy="6857377"/>
          </a:xfrm>
          <a:prstGeom prst="rect">
            <a:avLst/>
          </a:prstGeom>
        </p:spPr>
      </p:pic>
    </p:spTree>
    <p:extLst>
      <p:ext uri="{BB962C8B-B14F-4D97-AF65-F5344CB8AC3E}">
        <p14:creationId xmlns:p14="http://schemas.microsoft.com/office/powerpoint/2010/main" val="409075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Title 1">
            <a:extLst>
              <a:ext uri="{FF2B5EF4-FFF2-40B4-BE49-F238E27FC236}">
                <a16:creationId xmlns:a16="http://schemas.microsoft.com/office/drawing/2014/main" id="{2C8E89ED-36CA-C2EA-B3C4-94C336741D44}"/>
              </a:ext>
            </a:extLst>
          </p:cNvPr>
          <p:cNvSpPr>
            <a:spLocks noGrp="1"/>
          </p:cNvSpPr>
          <p:nvPr>
            <p:ph type="title"/>
          </p:nvPr>
        </p:nvSpPr>
        <p:spPr/>
        <p:txBody>
          <a:bodyPr/>
          <a:lstStyle/>
          <a:p>
            <a:r>
              <a:rPr lang="en-US" dirty="0"/>
              <a:t>Key Points</a:t>
            </a:r>
          </a:p>
        </p:txBody>
      </p:sp>
      <p:sp>
        <p:nvSpPr>
          <p:cNvPr id="3" name="Text Placeholder 2">
            <a:extLst>
              <a:ext uri="{FF2B5EF4-FFF2-40B4-BE49-F238E27FC236}">
                <a16:creationId xmlns:a16="http://schemas.microsoft.com/office/drawing/2014/main" id="{FE9D02E7-313F-AA39-E757-844A7964589A}"/>
              </a:ext>
            </a:extLst>
          </p:cNvPr>
          <p:cNvSpPr>
            <a:spLocks noGrp="1"/>
          </p:cNvSpPr>
          <p:nvPr>
            <p:ph type="body" idx="1"/>
          </p:nvPr>
        </p:nvSpPr>
        <p:spPr/>
        <p:txBody>
          <a:bodyPr>
            <a:normAutofit/>
          </a:bodyPr>
          <a:lstStyle/>
          <a:p>
            <a:pPr marL="0" lvl="0" indent="0" algn="l" rtl="0">
              <a:spcBef>
                <a:spcPts val="1000"/>
              </a:spcBef>
              <a:spcAft>
                <a:spcPts val="0"/>
              </a:spcAft>
              <a:buNone/>
            </a:pPr>
            <a:r>
              <a:rPr lang="en-US" sz="3600" b="1" dirty="0">
                <a:solidFill>
                  <a:srgbClr val="555555"/>
                </a:solidFill>
                <a:latin typeface="Arial"/>
                <a:ea typeface="Arial"/>
                <a:cs typeface="Arial"/>
                <a:sym typeface="Arial"/>
              </a:rPr>
              <a:t>Wanted: </a:t>
            </a:r>
            <a:r>
              <a:rPr lang="en-US" sz="3600" dirty="0">
                <a:solidFill>
                  <a:srgbClr val="555555"/>
                </a:solidFill>
                <a:latin typeface="Arial"/>
                <a:ea typeface="Arial"/>
                <a:cs typeface="Arial"/>
                <a:sym typeface="Arial"/>
              </a:rPr>
              <a:t>One shovel ready project that </a:t>
            </a:r>
            <a:r>
              <a:rPr lang="en-US" sz="3600" dirty="0" err="1">
                <a:solidFill>
                  <a:srgbClr val="555555"/>
                </a:solidFill>
                <a:latin typeface="Arial"/>
                <a:ea typeface="Arial"/>
                <a:cs typeface="Arial"/>
                <a:sym typeface="Arial"/>
              </a:rPr>
              <a:t>delives</a:t>
            </a:r>
            <a:r>
              <a:rPr lang="en-US" sz="3600" dirty="0">
                <a:solidFill>
                  <a:srgbClr val="555555"/>
                </a:solidFill>
                <a:latin typeface="Arial"/>
                <a:ea typeface="Arial"/>
                <a:cs typeface="Arial"/>
                <a:sym typeface="Arial"/>
              </a:rPr>
              <a:t> a sustained, research-driven, ocean observing capability.</a:t>
            </a:r>
          </a:p>
          <a:p>
            <a:pPr marL="0" lvl="0" indent="0" algn="l" rtl="0">
              <a:spcBef>
                <a:spcPts val="1000"/>
              </a:spcBef>
              <a:spcAft>
                <a:spcPts val="0"/>
              </a:spcAft>
              <a:buNone/>
            </a:pPr>
            <a:endParaRPr lang="en-US" sz="3600" dirty="0">
              <a:solidFill>
                <a:srgbClr val="555555"/>
              </a:solidFill>
              <a:latin typeface="Arial"/>
              <a:ea typeface="Arial"/>
              <a:cs typeface="Arial"/>
              <a:sym typeface="Arial"/>
            </a:endParaRPr>
          </a:p>
          <a:p>
            <a:pPr marL="0" lvl="0" indent="0" algn="l" rtl="0">
              <a:spcBef>
                <a:spcPts val="1000"/>
              </a:spcBef>
              <a:spcAft>
                <a:spcPts val="0"/>
              </a:spcAft>
              <a:buNone/>
            </a:pPr>
            <a:r>
              <a:rPr lang="en-US" sz="3600" dirty="0">
                <a:solidFill>
                  <a:srgbClr val="555555"/>
                </a:solidFill>
                <a:latin typeface="Arial"/>
                <a:ea typeface="Arial"/>
                <a:cs typeface="Arial"/>
                <a:sym typeface="Arial"/>
              </a:rPr>
              <a:t>What should such a system be comprised of? </a:t>
            </a:r>
          </a:p>
          <a:p>
            <a:pPr marL="0" lvl="0" indent="0" algn="l" rtl="0">
              <a:spcBef>
                <a:spcPts val="1000"/>
              </a:spcBef>
              <a:spcAft>
                <a:spcPts val="0"/>
              </a:spcAft>
              <a:buNone/>
            </a:pPr>
            <a:endParaRPr lang="en-US" sz="3600" dirty="0">
              <a:solidFill>
                <a:srgbClr val="555555"/>
              </a:solidFill>
              <a:latin typeface="Arial"/>
              <a:ea typeface="Arial"/>
              <a:cs typeface="Arial"/>
              <a:sym typeface="Arial"/>
            </a:endParaRPr>
          </a:p>
          <a:p>
            <a:endParaRPr lang="en-US" dirty="0"/>
          </a:p>
        </p:txBody>
      </p:sp>
      <p:pic>
        <p:nvPicPr>
          <p:cNvPr id="7" name="Picture 6" descr="A screenshot of a computer screen&#10;&#10;Description automatically generated">
            <a:extLst>
              <a:ext uri="{FF2B5EF4-FFF2-40B4-BE49-F238E27FC236}">
                <a16:creationId xmlns:a16="http://schemas.microsoft.com/office/drawing/2014/main" id="{36CBE0D3-E82B-8E97-03B0-0EB2C35E274E}"/>
              </a:ext>
            </a:extLst>
          </p:cNvPr>
          <p:cNvPicPr>
            <a:picLocks noChangeAspect="1"/>
          </p:cNvPicPr>
          <p:nvPr/>
        </p:nvPicPr>
        <p:blipFill>
          <a:blip r:embed="rId3"/>
          <a:stretch>
            <a:fillRect/>
          </a:stretch>
        </p:blipFill>
        <p:spPr>
          <a:xfrm>
            <a:off x="-1" y="31802"/>
            <a:ext cx="12249067" cy="6826198"/>
          </a:xfrm>
          <a:prstGeom prst="rect">
            <a:avLst/>
          </a:prstGeom>
        </p:spPr>
      </p:pic>
    </p:spTree>
    <p:extLst>
      <p:ext uri="{BB962C8B-B14F-4D97-AF65-F5344CB8AC3E}">
        <p14:creationId xmlns:p14="http://schemas.microsoft.com/office/powerpoint/2010/main" val="152825051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Title 1">
            <a:extLst>
              <a:ext uri="{FF2B5EF4-FFF2-40B4-BE49-F238E27FC236}">
                <a16:creationId xmlns:a16="http://schemas.microsoft.com/office/drawing/2014/main" id="{2C8E89ED-36CA-C2EA-B3C4-94C336741D44}"/>
              </a:ext>
            </a:extLst>
          </p:cNvPr>
          <p:cNvSpPr>
            <a:spLocks noGrp="1"/>
          </p:cNvSpPr>
          <p:nvPr>
            <p:ph type="title"/>
          </p:nvPr>
        </p:nvSpPr>
        <p:spPr/>
        <p:txBody>
          <a:bodyPr/>
          <a:lstStyle/>
          <a:p>
            <a:r>
              <a:rPr lang="en-US" dirty="0"/>
              <a:t>Key Points</a:t>
            </a:r>
          </a:p>
        </p:txBody>
      </p:sp>
      <p:sp>
        <p:nvSpPr>
          <p:cNvPr id="3" name="Text Placeholder 2">
            <a:extLst>
              <a:ext uri="{FF2B5EF4-FFF2-40B4-BE49-F238E27FC236}">
                <a16:creationId xmlns:a16="http://schemas.microsoft.com/office/drawing/2014/main" id="{FE9D02E7-313F-AA39-E757-844A7964589A}"/>
              </a:ext>
            </a:extLst>
          </p:cNvPr>
          <p:cNvSpPr>
            <a:spLocks noGrp="1"/>
          </p:cNvSpPr>
          <p:nvPr>
            <p:ph type="body" idx="1"/>
          </p:nvPr>
        </p:nvSpPr>
        <p:spPr/>
        <p:txBody>
          <a:bodyPr>
            <a:normAutofit/>
          </a:bodyPr>
          <a:lstStyle/>
          <a:p>
            <a:pPr marL="0" lvl="0" indent="0" algn="l" rtl="0">
              <a:spcBef>
                <a:spcPts val="1000"/>
              </a:spcBef>
              <a:spcAft>
                <a:spcPts val="0"/>
              </a:spcAft>
              <a:buNone/>
            </a:pPr>
            <a:r>
              <a:rPr lang="en-US" sz="3600" b="1" dirty="0">
                <a:solidFill>
                  <a:srgbClr val="555555"/>
                </a:solidFill>
                <a:latin typeface="Arial"/>
                <a:ea typeface="Arial"/>
                <a:cs typeface="Arial"/>
                <a:sym typeface="Arial"/>
              </a:rPr>
              <a:t>Wanted: </a:t>
            </a:r>
            <a:r>
              <a:rPr lang="en-US" sz="3600" dirty="0">
                <a:solidFill>
                  <a:srgbClr val="555555"/>
                </a:solidFill>
                <a:latin typeface="Arial"/>
                <a:ea typeface="Arial"/>
                <a:cs typeface="Arial"/>
                <a:sym typeface="Arial"/>
              </a:rPr>
              <a:t>One shovel ready project that delivers a sustained, research-driven, ocean observing capability.</a:t>
            </a:r>
          </a:p>
          <a:p>
            <a:pPr marL="0" lvl="0" indent="0" algn="l" rtl="0">
              <a:spcBef>
                <a:spcPts val="1000"/>
              </a:spcBef>
              <a:spcAft>
                <a:spcPts val="0"/>
              </a:spcAft>
              <a:buNone/>
            </a:pPr>
            <a:endParaRPr lang="en-US" sz="3600" dirty="0">
              <a:solidFill>
                <a:srgbClr val="555555"/>
              </a:solidFill>
              <a:latin typeface="Arial"/>
              <a:ea typeface="Arial"/>
              <a:cs typeface="Arial"/>
              <a:sym typeface="Arial"/>
            </a:endParaRPr>
          </a:p>
          <a:p>
            <a:pPr marL="0" lvl="0" indent="0" algn="l" rtl="0">
              <a:spcBef>
                <a:spcPts val="1000"/>
              </a:spcBef>
              <a:spcAft>
                <a:spcPts val="0"/>
              </a:spcAft>
              <a:buNone/>
            </a:pPr>
            <a:r>
              <a:rPr lang="en-US" sz="3600" dirty="0">
                <a:solidFill>
                  <a:srgbClr val="555555"/>
                </a:solidFill>
                <a:latin typeface="Arial"/>
                <a:ea typeface="Arial"/>
                <a:cs typeface="Arial"/>
                <a:sym typeface="Arial"/>
              </a:rPr>
              <a:t>What should such a system be comprised of? </a:t>
            </a:r>
          </a:p>
          <a:p>
            <a:pPr marL="0" lvl="0" indent="0" algn="l" rtl="0">
              <a:spcBef>
                <a:spcPts val="1000"/>
              </a:spcBef>
              <a:spcAft>
                <a:spcPts val="0"/>
              </a:spcAft>
              <a:buNone/>
            </a:pPr>
            <a:endParaRPr lang="en-US" sz="3600" dirty="0">
              <a:solidFill>
                <a:srgbClr val="555555"/>
              </a:solidFill>
              <a:latin typeface="Arial"/>
              <a:ea typeface="Arial"/>
              <a:cs typeface="Arial"/>
              <a:sym typeface="Arial"/>
            </a:endParaRPr>
          </a:p>
          <a:p>
            <a:endParaRPr lang="en-US" dirty="0"/>
          </a:p>
        </p:txBody>
      </p:sp>
      <p:pic>
        <p:nvPicPr>
          <p:cNvPr id="5" name="Picture 4" descr="A close-up of a key points&#10;&#10;Description automatically generated">
            <a:extLst>
              <a:ext uri="{FF2B5EF4-FFF2-40B4-BE49-F238E27FC236}">
                <a16:creationId xmlns:a16="http://schemas.microsoft.com/office/drawing/2014/main" id="{4DC57F61-AD77-FD9C-E8B6-CEC2A48B8B60}"/>
              </a:ext>
            </a:extLst>
          </p:cNvPr>
          <p:cNvPicPr>
            <a:picLocks noChangeAspect="1"/>
          </p:cNvPicPr>
          <p:nvPr/>
        </p:nvPicPr>
        <p:blipFill>
          <a:blip r:embed="rId3"/>
          <a:stretch>
            <a:fillRect/>
          </a:stretch>
        </p:blipFill>
        <p:spPr>
          <a:xfrm>
            <a:off x="-112353" y="-10061"/>
            <a:ext cx="12304353" cy="6858000"/>
          </a:xfrm>
          <a:prstGeom prst="rect">
            <a:avLst/>
          </a:prstGeom>
        </p:spPr>
      </p:pic>
    </p:spTree>
    <p:extLst>
      <p:ext uri="{BB962C8B-B14F-4D97-AF65-F5344CB8AC3E}">
        <p14:creationId xmlns:p14="http://schemas.microsoft.com/office/powerpoint/2010/main" val="849778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fontScale="70000" lnSpcReduction="20000"/>
          </a:bodyPr>
          <a:lstStyle/>
          <a:p>
            <a:pPr lvl="0"/>
            <a:r>
              <a:rPr lang="en-US" b="1" dirty="0"/>
              <a:t>Wanted: </a:t>
            </a:r>
            <a:r>
              <a:rPr lang="en-US" dirty="0"/>
              <a:t>One shovel ready project that delivers a sustained, research-driven, ocean observing capability.</a:t>
            </a:r>
          </a:p>
          <a:p>
            <a:pPr marL="0" lvl="0" indent="0" rtl="0">
              <a:lnSpc>
                <a:spcPct val="100000"/>
              </a:lnSpc>
              <a:spcBef>
                <a:spcPts val="1000"/>
              </a:spcBef>
              <a:spcAft>
                <a:spcPts val="0"/>
              </a:spcAft>
              <a:buClr>
                <a:schemeClr val="dk1"/>
              </a:buClr>
              <a:buSzPts val="3999"/>
              <a:buNone/>
            </a:pPr>
            <a:endParaRPr dirty="0"/>
          </a:p>
        </p:txBody>
      </p:sp>
      <p:sp>
        <p:nvSpPr>
          <p:cNvPr id="86" name="Google Shape;86;p17"/>
          <p:cNvSpPr txBox="1">
            <a:spLocks noGrp="1"/>
          </p:cNvSpPr>
          <p:nvPr>
            <p:ph type="body" idx="2"/>
          </p:nvPr>
        </p:nvSpPr>
        <p:spPr>
          <a:xfrm>
            <a:off x="787157" y="3671958"/>
            <a:ext cx="6129788" cy="1059347"/>
          </a:xfrm>
          <a:prstGeom prst="rect">
            <a:avLst/>
          </a:prstGeom>
          <a:noFill/>
          <a:ln>
            <a:noFill/>
          </a:ln>
        </p:spPr>
        <p:txBody>
          <a:bodyPr spcFirstLastPara="1" wrap="square" lIns="91425" tIns="45700" rIns="91425" bIns="45700" anchor="t" anchorCtr="0">
            <a:normAutofit/>
          </a:bodyPr>
          <a:lstStyle/>
          <a:p>
            <a:pPr lvl="0"/>
            <a:r>
              <a:rPr lang="en-US" dirty="0"/>
              <a:t>What should such a system be comprised of? </a:t>
            </a:r>
          </a:p>
        </p:txBody>
      </p:sp>
    </p:spTree>
    <p:extLst>
      <p:ext uri="{BB962C8B-B14F-4D97-AF65-F5344CB8AC3E}">
        <p14:creationId xmlns:p14="http://schemas.microsoft.com/office/powerpoint/2010/main" val="1196310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54CC64-C4A6-586C-03C8-233D445DDCFF}"/>
              </a:ext>
            </a:extLst>
          </p:cNvPr>
          <p:cNvSpPr>
            <a:spLocks noGrp="1"/>
          </p:cNvSpPr>
          <p:nvPr>
            <p:ph type="title"/>
          </p:nvPr>
        </p:nvSpPr>
        <p:spPr>
          <a:xfrm>
            <a:off x="0" y="365126"/>
            <a:ext cx="6187000" cy="1325563"/>
          </a:xfrm>
        </p:spPr>
        <p:txBody>
          <a:bodyPr>
            <a:normAutofit fontScale="90000"/>
          </a:bodyPr>
          <a:lstStyle/>
          <a:p>
            <a:r>
              <a:rPr lang="en-US" dirty="0"/>
              <a:t>A System of Systems Designed by the oceanographic community</a:t>
            </a:r>
          </a:p>
        </p:txBody>
      </p:sp>
      <p:sp>
        <p:nvSpPr>
          <p:cNvPr id="4" name="Text Placeholder 3">
            <a:extLst>
              <a:ext uri="{FF2B5EF4-FFF2-40B4-BE49-F238E27FC236}">
                <a16:creationId xmlns:a16="http://schemas.microsoft.com/office/drawing/2014/main" id="{BABCBF75-28B6-5B73-758A-E5CC5E2ABE31}"/>
              </a:ext>
            </a:extLst>
          </p:cNvPr>
          <p:cNvSpPr>
            <a:spLocks noGrp="1"/>
          </p:cNvSpPr>
          <p:nvPr>
            <p:ph type="body" idx="1"/>
          </p:nvPr>
        </p:nvSpPr>
        <p:spPr>
          <a:xfrm>
            <a:off x="90376" y="2141536"/>
            <a:ext cx="6006248" cy="4351338"/>
          </a:xfrm>
        </p:spPr>
        <p:txBody>
          <a:bodyPr>
            <a:normAutofit fontScale="25000" lnSpcReduction="20000"/>
          </a:bodyPr>
          <a:lstStyle/>
          <a:p>
            <a:pPr marL="365760" indent="-274320">
              <a:spcBef>
                <a:spcPts val="800"/>
              </a:spcBef>
              <a:buSzPct val="100000"/>
              <a:buFont typeface="Arial" panose="020B0604020202020204" pitchFamily="34" charset="0"/>
              <a:buChar char="•"/>
              <a:defRPr sz="4400" b="0">
                <a:latin typeface="Calibri"/>
                <a:ea typeface="Calibri"/>
                <a:cs typeface="Calibri"/>
                <a:sym typeface="Calibri"/>
              </a:defRPr>
            </a:pPr>
            <a:r>
              <a:rPr lang="en-US" sz="11200" dirty="0"/>
              <a:t>Five active arrays united by a common cyberinfrastructure</a:t>
            </a:r>
          </a:p>
          <a:p>
            <a:pPr marL="365760" indent="-274320">
              <a:spcBef>
                <a:spcPts val="800"/>
              </a:spcBef>
              <a:buSzPct val="100000"/>
              <a:buFont typeface="Arial" panose="020B0604020202020204" pitchFamily="34" charset="0"/>
              <a:buChar char="•"/>
              <a:defRPr sz="4400" b="0">
                <a:latin typeface="Calibri"/>
                <a:ea typeface="Calibri"/>
                <a:cs typeface="Calibri"/>
                <a:sym typeface="Calibri"/>
              </a:defRPr>
            </a:pPr>
            <a:r>
              <a:rPr lang="en-US" sz="11200" dirty="0"/>
              <a:t>Sensors measuring physical, chemical, geological and biological variables in the atmosphere, ocean, and seafloor</a:t>
            </a:r>
          </a:p>
          <a:p>
            <a:pPr marL="365760" indent="-274320">
              <a:spcBef>
                <a:spcPts val="800"/>
              </a:spcBef>
              <a:buSzPct val="100000"/>
              <a:buFont typeface="Arial" panose="020B0604020202020204" pitchFamily="34" charset="0"/>
              <a:buChar char="•"/>
              <a:defRPr sz="4400" b="0">
                <a:latin typeface="Calibri"/>
                <a:ea typeface="Calibri"/>
                <a:cs typeface="Calibri"/>
                <a:sym typeface="Calibri"/>
              </a:defRPr>
            </a:pPr>
            <a:r>
              <a:rPr lang="en-US" sz="11200" dirty="0"/>
              <a:t>Fully integrated system collecting data on coastal, regional and global scales.</a:t>
            </a:r>
          </a:p>
          <a:p>
            <a:pPr marL="365760" indent="-274320">
              <a:spcBef>
                <a:spcPts val="800"/>
              </a:spcBef>
              <a:buSzPct val="100000"/>
              <a:buFont typeface="Arial" panose="020B0604020202020204" pitchFamily="34" charset="0"/>
              <a:buChar char="•"/>
              <a:defRPr sz="4400" b="0">
                <a:latin typeface="Calibri"/>
                <a:ea typeface="Calibri"/>
                <a:cs typeface="Calibri"/>
                <a:sym typeface="Calibri"/>
              </a:defRPr>
            </a:pPr>
            <a:r>
              <a:rPr lang="en-US" sz="11200" dirty="0"/>
              <a:t>Short-term (episodic) &amp; climate scale data (~30yrs)</a:t>
            </a:r>
          </a:p>
          <a:p>
            <a:pPr marL="365760" indent="-274320">
              <a:spcBef>
                <a:spcPts val="800"/>
              </a:spcBef>
              <a:buSzPct val="100000"/>
              <a:buFont typeface="Arial" panose="020B0604020202020204" pitchFamily="34" charset="0"/>
              <a:buChar char="•"/>
              <a:defRPr sz="4400" b="0">
                <a:latin typeface="Calibri"/>
                <a:ea typeface="Calibri"/>
                <a:cs typeface="Calibri"/>
                <a:sym typeface="Calibri"/>
              </a:defRPr>
            </a:pPr>
            <a:endParaRPr lang="en-US" sz="9600" dirty="0"/>
          </a:p>
          <a:p>
            <a:endParaRPr lang="en-US" dirty="0"/>
          </a:p>
        </p:txBody>
      </p:sp>
      <p:sp>
        <p:nvSpPr>
          <p:cNvPr id="5" name="Text Placeholder 4">
            <a:extLst>
              <a:ext uri="{FF2B5EF4-FFF2-40B4-BE49-F238E27FC236}">
                <a16:creationId xmlns:a16="http://schemas.microsoft.com/office/drawing/2014/main" id="{D86B1F03-F470-4D94-77DC-0354C7B57A76}"/>
              </a:ext>
            </a:extLst>
          </p:cNvPr>
          <p:cNvSpPr>
            <a:spLocks noGrp="1"/>
          </p:cNvSpPr>
          <p:nvPr>
            <p:ph type="body" idx="2"/>
          </p:nvPr>
        </p:nvSpPr>
        <p:spPr/>
        <p:txBody>
          <a:bodyPr/>
          <a:lstStyle/>
          <a:p>
            <a:endParaRPr lang="en-US" dirty="0"/>
          </a:p>
        </p:txBody>
      </p:sp>
      <p:pic>
        <p:nvPicPr>
          <p:cNvPr id="7" name="Picture 6" descr="A map of the earth&#10;&#10;Description automatically generated">
            <a:extLst>
              <a:ext uri="{FF2B5EF4-FFF2-40B4-BE49-F238E27FC236}">
                <a16:creationId xmlns:a16="http://schemas.microsoft.com/office/drawing/2014/main" id="{87865037-DCE3-DFCC-3EAE-C46178F667ED}"/>
              </a:ext>
            </a:extLst>
          </p:cNvPr>
          <p:cNvPicPr>
            <a:picLocks noChangeAspect="1"/>
          </p:cNvPicPr>
          <p:nvPr/>
        </p:nvPicPr>
        <p:blipFill>
          <a:blip r:embed="rId3"/>
          <a:stretch>
            <a:fillRect/>
          </a:stretch>
        </p:blipFill>
        <p:spPr>
          <a:xfrm>
            <a:off x="6187001" y="21265"/>
            <a:ext cx="8036720" cy="6858000"/>
          </a:xfrm>
          <a:prstGeom prst="rect">
            <a:avLst/>
          </a:prstGeom>
        </p:spPr>
      </p:pic>
    </p:spTree>
    <p:extLst>
      <p:ext uri="{BB962C8B-B14F-4D97-AF65-F5344CB8AC3E}">
        <p14:creationId xmlns:p14="http://schemas.microsoft.com/office/powerpoint/2010/main" val="26041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E3696-E3E2-46DB-CC5E-4C7A908AB44E}"/>
              </a:ext>
            </a:extLst>
          </p:cNvPr>
          <p:cNvSpPr>
            <a:spLocks noGrp="1"/>
          </p:cNvSpPr>
          <p:nvPr>
            <p:ph type="title"/>
          </p:nvPr>
        </p:nvSpPr>
        <p:spPr/>
        <p:txBody>
          <a:bodyPr>
            <a:noAutofit/>
          </a:bodyPr>
          <a:lstStyle/>
          <a:p>
            <a:r>
              <a:rPr lang="en-US" sz="4400" dirty="0"/>
              <a:t>Our Mission</a:t>
            </a:r>
          </a:p>
        </p:txBody>
      </p:sp>
      <p:sp>
        <p:nvSpPr>
          <p:cNvPr id="4" name="Text Placeholder 3">
            <a:extLst>
              <a:ext uri="{FF2B5EF4-FFF2-40B4-BE49-F238E27FC236}">
                <a16:creationId xmlns:a16="http://schemas.microsoft.com/office/drawing/2014/main" id="{09F15FB6-6FCB-CF69-BEAD-98E3E5CA30EB}"/>
              </a:ext>
            </a:extLst>
          </p:cNvPr>
          <p:cNvSpPr>
            <a:spLocks noGrp="1"/>
          </p:cNvSpPr>
          <p:nvPr>
            <p:ph type="body" idx="4294967295"/>
          </p:nvPr>
        </p:nvSpPr>
        <p:spPr>
          <a:xfrm>
            <a:off x="838200" y="1420812"/>
            <a:ext cx="4837113" cy="4440237"/>
          </a:xfrm>
        </p:spPr>
        <p:txBody>
          <a:bodyPr>
            <a:normAutofit fontScale="92500"/>
          </a:bodyPr>
          <a:lstStyle/>
          <a:p>
            <a:pPr marL="101600" indent="0">
              <a:buNone/>
            </a:pPr>
            <a:r>
              <a:rPr lang="en-US" sz="3900" dirty="0"/>
              <a:t>The OOI does not conduct research, the OOI provides research quality data to the user community (scientists, educators, and the public).</a:t>
            </a:r>
          </a:p>
          <a:p>
            <a:endParaRPr lang="en-US" dirty="0"/>
          </a:p>
        </p:txBody>
      </p:sp>
      <p:pic>
        <p:nvPicPr>
          <p:cNvPr id="5" name="Picture Placeholder 4" descr="A picture containing outdoor, engine&#10;&#10;Description automatically generated">
            <a:extLst>
              <a:ext uri="{FF2B5EF4-FFF2-40B4-BE49-F238E27FC236}">
                <a16:creationId xmlns:a16="http://schemas.microsoft.com/office/drawing/2014/main" id="{0C92CF92-6990-DB38-0621-0BDA23DC3181}"/>
              </a:ext>
            </a:extLst>
          </p:cNvPr>
          <p:cNvPicPr>
            <a:picLocks noGrp="1" noChangeAspect="1"/>
          </p:cNvPicPr>
          <p:nvPr>
            <p:ph type="pic" idx="4294967295"/>
          </p:nvPr>
        </p:nvPicPr>
        <p:blipFill rotWithShape="1">
          <a:blip r:embed="rId2" cstate="print">
            <a:extLst>
              <a:ext uri="{28A0092B-C50C-407E-A947-70E740481C1C}">
                <a14:useLocalDpi xmlns:a14="http://schemas.microsoft.com/office/drawing/2010/main"/>
              </a:ext>
            </a:extLst>
          </a:blip>
          <a:srcRect l="7204" r="7204"/>
          <a:stretch/>
        </p:blipFill>
        <p:spPr>
          <a:xfrm>
            <a:off x="6314731" y="365126"/>
            <a:ext cx="5678487" cy="5403850"/>
          </a:xfrm>
          <a:prstGeom prst="rect">
            <a:avLst/>
          </a:prstGeom>
        </p:spPr>
      </p:pic>
    </p:spTree>
    <p:extLst>
      <p:ext uri="{BB962C8B-B14F-4D97-AF65-F5344CB8AC3E}">
        <p14:creationId xmlns:p14="http://schemas.microsoft.com/office/powerpoint/2010/main" val="267153055"/>
      </p:ext>
    </p:extLst>
  </p:cSld>
  <p:clrMapOvr>
    <a:masterClrMapping/>
  </p:clrMapOvr>
</p:sld>
</file>

<file path=ppt/theme/theme1.xml><?xml version="1.0" encoding="utf-8"?>
<a:theme xmlns:a="http://schemas.openxmlformats.org/drawingml/2006/main" name="Wave">
  <a:themeElements>
    <a:clrScheme name="OOI Brand Colors">
      <a:dk1>
        <a:srgbClr val="004F8B"/>
      </a:dk1>
      <a:lt1>
        <a:srgbClr val="D8E9F5"/>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4140</TotalTime>
  <Words>1087</Words>
  <Application>Microsoft Macintosh PowerPoint</Application>
  <PresentationFormat>Widescreen</PresentationFormat>
  <Paragraphs>100</Paragraphs>
  <Slides>31</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Noto Sans Symbols</vt:lpstr>
      <vt:lpstr>Play</vt:lpstr>
      <vt:lpstr>Wave</vt:lpstr>
      <vt:lpstr>PowerPoint Presentation</vt:lpstr>
      <vt:lpstr>PowerPoint Presentation</vt:lpstr>
      <vt:lpstr>PowerPoint Presentation</vt:lpstr>
      <vt:lpstr>Key Points</vt:lpstr>
      <vt:lpstr>Key Points</vt:lpstr>
      <vt:lpstr>Key Points</vt:lpstr>
      <vt:lpstr>PowerPoint Presentation</vt:lpstr>
      <vt:lpstr>A System of Systems Designed by the oceanographic community</vt:lpstr>
      <vt:lpstr>Our Mission</vt:lpstr>
      <vt:lpstr>PowerPoint Presentation</vt:lpstr>
      <vt:lpstr>OOI operates &amp; maintains sophisticated instrumentation in demanding locations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Axial Seamount Prediction</vt:lpstr>
      <vt:lpstr>PowerPoint Presentation</vt:lpstr>
      <vt:lpstr>PowerPoint Presentation</vt:lpstr>
      <vt:lpstr>PowerPoint Presentation</vt:lpstr>
      <vt:lpstr>PowerPoint Presentation</vt:lpstr>
      <vt:lpstr>PowerPoint Presentation</vt:lpstr>
      <vt:lpstr>PowerPoint Presentation</vt:lpstr>
      <vt:lpstr>OOIFB - Engaging the Observing Community</vt:lpstr>
      <vt:lpstr>Engaging the Observing Community</vt:lpstr>
      <vt:lpstr>Engaging the Observing Community</vt:lpstr>
      <vt:lpstr>Engaging the Observing Community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Dax Soule</cp:lastModifiedBy>
  <cp:revision>47</cp:revision>
  <dcterms:modified xsi:type="dcterms:W3CDTF">2025-05-19T12:46:10Z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a1855b2-0a05-4494-a903-f3f23f3f98e0_Enabled">
    <vt:lpwstr>true</vt:lpwstr>
  </property>
  <property fmtid="{D5CDD505-2E9C-101B-9397-08002B2CF9AE}" pid="3" name="MSIP_Label_fa1855b2-0a05-4494-a903-f3f23f3f98e0_SetDate">
    <vt:lpwstr>2024-06-01T09:56:39Z</vt:lpwstr>
  </property>
  <property fmtid="{D5CDD505-2E9C-101B-9397-08002B2CF9AE}" pid="4" name="MSIP_Label_fa1855b2-0a05-4494-a903-f3f23f3f98e0_Method">
    <vt:lpwstr>Standard</vt:lpwstr>
  </property>
  <property fmtid="{D5CDD505-2E9C-101B-9397-08002B2CF9AE}" pid="5" name="MSIP_Label_fa1855b2-0a05-4494-a903-f3f23f3f98e0_Name">
    <vt:lpwstr>defa4170-0d19-0005-0004-bc88714345d2</vt:lpwstr>
  </property>
  <property fmtid="{D5CDD505-2E9C-101B-9397-08002B2CF9AE}" pid="6" name="MSIP_Label_fa1855b2-0a05-4494-a903-f3f23f3f98e0_SiteId">
    <vt:lpwstr>6f60f0b3-5f06-4e09-9715-989dba8cc7d8</vt:lpwstr>
  </property>
  <property fmtid="{D5CDD505-2E9C-101B-9397-08002B2CF9AE}" pid="7" name="MSIP_Label_fa1855b2-0a05-4494-a903-f3f23f3f98e0_ActionId">
    <vt:lpwstr>ff376280-b3aa-4c6e-8885-f4604fb2e9e1</vt:lpwstr>
  </property>
  <property fmtid="{D5CDD505-2E9C-101B-9397-08002B2CF9AE}" pid="8" name="MSIP_Label_fa1855b2-0a05-4494-a903-f3f23f3f98e0_ContentBits">
    <vt:lpwstr>0</vt:lpwstr>
  </property>
</Properties>
</file>