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66" r:id="rId5"/>
    <p:sldId id="267" r:id="rId6"/>
    <p:sldId id="265" r:id="rId7"/>
    <p:sldId id="268" r:id="rId8"/>
    <p:sldId id="263" r:id="rId9"/>
    <p:sldId id="269" r:id="rId10"/>
    <p:sldId id="2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9763E9-6707-7548-9B0C-1C50CAD5EB48}" v="1726" dt="2025-05-18T19:33:42.4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78"/>
    <p:restoredTop sz="94651"/>
  </p:normalViewPr>
  <p:slideViewPr>
    <p:cSldViewPr snapToGrid="0">
      <p:cViewPr varScale="1">
        <p:scale>
          <a:sx n="65" d="100"/>
          <a:sy n="65" d="100"/>
        </p:scale>
        <p:origin x="224" y="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C419A-BDB2-F5E1-21C9-1B3CD7E34C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D892D0-409B-BF01-E666-63F373FDD1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B0213B-9E26-0D7C-1D16-EB3A68C1F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4FE62-CC86-0C4B-8A96-5F3D323A2E51}" type="datetimeFigureOut">
              <a:rPr lang="en-US" smtClean="0"/>
              <a:t>5/18/25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73E8E-7691-0F86-BD16-8B9D6EB4E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00FA3-D8D7-5D51-D26E-9FA150EDA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108D8-F8F5-5E43-901E-99F7499D7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646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B0FE-147B-BB22-9E1B-674001BE5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2077AB-B0E9-872F-15BF-086F10EC03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699D7-CFAD-BE8E-C4A4-E031CFCCA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4FE62-CC86-0C4B-8A96-5F3D323A2E51}" type="datetimeFigureOut">
              <a:rPr lang="en-US" smtClean="0"/>
              <a:t>5/18/25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B7A5D-023E-8282-0147-8198E07E1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31E46-8BB1-48F6-6E0D-4DC77C9F7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108D8-F8F5-5E43-901E-99F7499D7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35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257309-8C5E-F84E-3700-F5F5E03ECE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B63A1A-868A-6D96-A84B-01ABF8945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F09E7-2096-8AF5-E8A2-C6912A2BD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4FE62-CC86-0C4B-8A96-5F3D323A2E51}" type="datetimeFigureOut">
              <a:rPr lang="en-US" smtClean="0"/>
              <a:t>5/18/25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A9B52-F7DE-72C0-76AB-41B80C75E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526F2-BD34-23DF-A1D9-C996EBCB3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108D8-F8F5-5E43-901E-99F7499D7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67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B20D0-F88C-B353-7C8C-6BB7DA8E4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C37BA-98C6-A2C8-8078-24559E60A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900C8-7AA3-FD80-8EEE-67C372960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4FE62-CC86-0C4B-8A96-5F3D323A2E51}" type="datetimeFigureOut">
              <a:rPr lang="en-US" smtClean="0"/>
              <a:t>5/18/25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4B7E2-15D5-8455-EA41-22122CDE8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972F5-5757-70E2-7DDC-80E81E864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108D8-F8F5-5E43-901E-99F7499D7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0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20D11-AEF1-C85C-70AB-50A07C9F6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CEE690-9C32-ED01-D173-36672ED085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EFA19-BD96-388E-08AE-535293536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4FE62-CC86-0C4B-8A96-5F3D323A2E51}" type="datetimeFigureOut">
              <a:rPr lang="en-US" smtClean="0"/>
              <a:t>5/18/25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622B2-79CD-F578-293E-56B514A37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56AE3-170C-E51E-AA02-E29D22FF2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108D8-F8F5-5E43-901E-99F7499D7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19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155CD-4F4D-EA02-BB8C-EA2BC922B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A6477-AC23-41E1-3296-BD735732CA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8F6650-C14F-DC13-82C7-C27A4842F3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18DAC7-88EC-B090-2BF6-264203D82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4FE62-CC86-0C4B-8A96-5F3D323A2E51}" type="datetimeFigureOut">
              <a:rPr lang="en-US" smtClean="0"/>
              <a:t>5/18/25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56541-F221-4705-6273-74A13AED9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0C383B-605F-F49F-87DE-6155CF3C9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108D8-F8F5-5E43-901E-99F7499D7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3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59EDD-607D-655B-38B0-06E8BDC27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3EB529-A102-5119-5F4D-1146A58A2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D7626C-A902-63F5-3CE7-3FA9B1CC8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3EF688-23C7-CA61-2824-45F5A83090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0646A8-12A0-262B-C09F-BC4EBC4377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EAC9B0-A71C-26D4-1B5C-F5EBFE8E7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4FE62-CC86-0C4B-8A96-5F3D323A2E51}" type="datetimeFigureOut">
              <a:rPr lang="en-US" smtClean="0"/>
              <a:t>5/18/25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C889F7-3CBD-2029-CB3A-1BFE68BA6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4AFBC4-7A73-034C-DAB9-1314266AC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108D8-F8F5-5E43-901E-99F7499D7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49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AF6B7-4FC5-59F4-602A-6FC3F49BC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209996-B728-B1BA-15E7-46731FAF8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4FE62-CC86-0C4B-8A96-5F3D323A2E51}" type="datetimeFigureOut">
              <a:rPr lang="en-US" smtClean="0"/>
              <a:t>5/18/25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4CC4DF-2E20-11DA-62D3-AB0FAC70A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8EA1C0-9207-C410-8242-F0805B650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108D8-F8F5-5E43-901E-99F7499D7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2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CB246E-C4DE-9745-4044-AD74DA385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4FE62-CC86-0C4B-8A96-5F3D323A2E51}" type="datetimeFigureOut">
              <a:rPr lang="en-US" smtClean="0"/>
              <a:t>5/18/25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EC641A-CDAA-A7D9-36AA-9550BBE63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1A1C08-9907-169C-A963-DD4138997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108D8-F8F5-5E43-901E-99F7499D7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230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09263-AD43-B09F-7420-BE28194DD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A68D9-48E4-FDFA-9B5E-339B725A2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8403B7-62A8-E1A6-781C-07E465F157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471585-35DE-35EA-22A6-56AD98F6E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4FE62-CC86-0C4B-8A96-5F3D323A2E51}" type="datetimeFigureOut">
              <a:rPr lang="en-US" smtClean="0"/>
              <a:t>5/18/25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CCFB7F-6D54-A66B-8013-098B95831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23DE9-605E-469C-FCB3-F4DA2FCA6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108D8-F8F5-5E43-901E-99F7499D7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56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611B4-159A-2EEA-9B34-8433238D2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B11B6A-A315-5165-EB42-F9191A2322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2FC3C0-5B82-2BF2-594A-AB35ED3491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97A550-81E7-CF5B-8AE9-E2F2C7BFB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4FE62-CC86-0C4B-8A96-5F3D323A2E51}" type="datetimeFigureOut">
              <a:rPr lang="en-US" smtClean="0"/>
              <a:t>5/18/25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48FECE-A41F-A610-58F5-6BF4997BC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CB53CC-A272-E536-D0C9-123365BC6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108D8-F8F5-5E43-901E-99F7499D7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630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D619B8-108C-3F43-9DCA-EC2F27657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E2FDFE-2146-E115-44D8-4123016E0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C47EC-0DBC-EF43-BB77-0696DEDFAA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54FE62-CC86-0C4B-8A96-5F3D323A2E51}" type="datetimeFigureOut">
              <a:rPr lang="en-US" smtClean="0"/>
              <a:t>5/18/25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728D8-7B61-B0E7-B6DE-A23B3E2490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352BE-DDB5-1005-1B7C-E7B4865729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2108D8-F8F5-5E43-901E-99F7499D7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89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ody of water with rocks and clouds in the sky&#10;&#10;AI-generated content may be incorrect.">
            <a:extLst>
              <a:ext uri="{FF2B5EF4-FFF2-40B4-BE49-F238E27FC236}">
                <a16:creationId xmlns:a16="http://schemas.microsoft.com/office/drawing/2014/main" id="{3792AF7D-016A-C086-75A5-50E7D4DC4F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808" r="5808"/>
          <a:stretch>
            <a:fillRect/>
          </a:stretch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FBBBFE-C31A-D88D-94C7-637AF918CC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/>
              <a:t>Learning Cycles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4B40D6-84A0-5E83-B07D-0ACD1D31C8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1" y="4872922"/>
            <a:ext cx="4023360" cy="1628860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/>
              <a:t>Troy Sadler</a:t>
            </a:r>
            <a:r>
              <a:rPr lang="en-US" sz="2000" dirty="0"/>
              <a:t>, Thomas James Distinguished Professor of Experiential Learning,        University of North Carolina -Chapel Hill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E0E728-E037-7B1E-B1D0-B2519526A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81" y="575938"/>
            <a:ext cx="2891881" cy="50366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576383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B3F59054-3394-4D87-8BD0-A28DCD47F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4" descr="A sunset over a beach&#10;&#10;AI-generated content may be incorrect.">
            <a:extLst>
              <a:ext uri="{FF2B5EF4-FFF2-40B4-BE49-F238E27FC236}">
                <a16:creationId xmlns:a16="http://schemas.microsoft.com/office/drawing/2014/main" id="{84E9B811-32DD-9B13-B88F-B8D8A2F60D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27" r="5750"/>
          <a:stretch>
            <a:fillRect/>
          </a:stretch>
        </p:blipFill>
        <p:spPr>
          <a:xfrm>
            <a:off x="7381653" y="10"/>
            <a:ext cx="4810347" cy="6857990"/>
          </a:xfrm>
          <a:custGeom>
            <a:avLst/>
            <a:gdLst/>
            <a:ahLst/>
            <a:cxnLst/>
            <a:rect l="l" t="t" r="r" b="b"/>
            <a:pathLst>
              <a:path w="4817171" h="6858000">
                <a:moveTo>
                  <a:pt x="22751" y="0"/>
                </a:moveTo>
                <a:lnTo>
                  <a:pt x="4817171" y="0"/>
                </a:lnTo>
                <a:lnTo>
                  <a:pt x="4817171" y="6858000"/>
                </a:lnTo>
                <a:lnTo>
                  <a:pt x="0" y="6858000"/>
                </a:lnTo>
                <a:lnTo>
                  <a:pt x="6679" y="6845555"/>
                </a:lnTo>
                <a:cubicBezTo>
                  <a:pt x="496584" y="5886487"/>
                  <a:pt x="786702" y="4695963"/>
                  <a:pt x="786702" y="3406233"/>
                </a:cubicBezTo>
                <a:cubicBezTo>
                  <a:pt x="786702" y="2215714"/>
                  <a:pt x="539501" y="1109724"/>
                  <a:pt x="116147" y="192283"/>
                </a:cubicBezTo>
                <a:close/>
              </a:path>
            </a:pathLst>
          </a:custGeom>
        </p:spPr>
      </p:pic>
      <p:pic>
        <p:nvPicPr>
          <p:cNvPr id="13" name="Picture 12" descr="A body of water with buildings in the background&#10;&#10;AI-generated content may be incorrect.">
            <a:extLst>
              <a:ext uri="{FF2B5EF4-FFF2-40B4-BE49-F238E27FC236}">
                <a16:creationId xmlns:a16="http://schemas.microsoft.com/office/drawing/2014/main" id="{0F6DD06A-F64E-0DFA-F40F-F1CD146497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915" r="-2" b="-2"/>
          <a:stretch>
            <a:fillRect/>
          </a:stretch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7" name="Picture 6" descr="A person walking on a beach with birds flying in the water&#10;&#10;AI-generated content may be incorrect.">
            <a:extLst>
              <a:ext uri="{FF2B5EF4-FFF2-40B4-BE49-F238E27FC236}">
                <a16:creationId xmlns:a16="http://schemas.microsoft.com/office/drawing/2014/main" id="{E0DC086D-9456-68AF-C13F-B92CCDEE1AE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444" r="2" b="1477"/>
          <a:stretch>
            <a:fillRect/>
          </a:stretch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28" name="Freeform: Shape 27">
            <a:extLst>
              <a:ext uri="{FF2B5EF4-FFF2-40B4-BE49-F238E27FC236}">
                <a16:creationId xmlns:a16="http://schemas.microsoft.com/office/drawing/2014/main" id="{2FE0ABA9-CAF1-4816-837D-5F28AAA08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0" name="Freeform: Shape 29">
            <a:extLst>
              <a:ext uri="{FF2B5EF4-FFF2-40B4-BE49-F238E27FC236}">
                <a16:creationId xmlns:a16="http://schemas.microsoft.com/office/drawing/2014/main" id="{BC8B9C14-70F0-4F42-85FF-0DD3D5A58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26ED21-9F8C-5F1A-E74D-08BB05CA8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2807208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 kern="1200" dirty="0">
                <a:latin typeface="+mj-lt"/>
                <a:ea typeface="+mj-ea"/>
                <a:cs typeface="+mj-cs"/>
              </a:rPr>
              <a:t>Thanks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685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DD5EC337-3A0B-BC74-E3BB-073841DC1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2258568"/>
            <a:ext cx="3110153" cy="39227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tsadler@unc.edu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798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54FA9D-4DBB-4212-A85A-5994F8DD9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158525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300" dirty="0"/>
              <a:t>Learning Cycles—Key Points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rocky beach with a hill in the background&#10;&#10;AI-generated content may be incorrect.">
            <a:extLst>
              <a:ext uri="{FF2B5EF4-FFF2-40B4-BE49-F238E27FC236}">
                <a16:creationId xmlns:a16="http://schemas.microsoft.com/office/drawing/2014/main" id="{918E4A1A-9BCD-2955-DE69-2E00AD39A7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0619" r="14382" b="2"/>
          <a:stretch>
            <a:fillRect/>
          </a:stretch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6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993AC0-2A7B-E17B-19D1-B6A2711B4D6A}"/>
              </a:ext>
            </a:extLst>
          </p:cNvPr>
          <p:cNvSpPr txBox="1"/>
          <p:nvPr/>
        </p:nvSpPr>
        <p:spPr>
          <a:xfrm>
            <a:off x="6430060" y="2052522"/>
            <a:ext cx="5015889" cy="433820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alpha val="80000"/>
                  </a:schemeClr>
                </a:solidFill>
              </a:rPr>
              <a:t>Instructional strategy—focuses on sequencing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alpha val="80000"/>
                  </a:schemeClr>
                </a:solidFill>
              </a:rPr>
              <a:t>Based on research about how people learn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alpha val="80000"/>
                  </a:schemeClr>
                </a:solidFill>
              </a:rPr>
              <a:t>Big ideas: </a:t>
            </a:r>
          </a:p>
          <a:p>
            <a:pPr marL="9715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alpha val="80000"/>
                  </a:schemeClr>
                </a:solidFill>
              </a:rPr>
              <a:t>Learners explore ideas or phenomena before formal instruction</a:t>
            </a:r>
          </a:p>
          <a:p>
            <a:pPr marL="9715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alpha val="80000"/>
                  </a:schemeClr>
                </a:solidFill>
              </a:rPr>
              <a:t>Learners have opportunity to apply what they learn in a new context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20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2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3895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A95E2-B60D-F898-29EC-08635E54B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298" y="647700"/>
            <a:ext cx="2651120" cy="5557838"/>
          </a:xfrm>
        </p:spPr>
        <p:txBody>
          <a:bodyPr anchor="ctr">
            <a:normAutofit/>
          </a:bodyPr>
          <a:lstStyle/>
          <a:p>
            <a:r>
              <a:rPr lang="en-US" sz="3600" dirty="0"/>
              <a:t>Learning Cycles—Background Info</a:t>
            </a:r>
          </a:p>
        </p:txBody>
      </p:sp>
      <p:pic>
        <p:nvPicPr>
          <p:cNvPr id="4" name="Content Placeholder 4" descr="A view of a body of water from a hill&#10;&#10;AI-generated content may be incorrect.">
            <a:extLst>
              <a:ext uri="{FF2B5EF4-FFF2-40B4-BE49-F238E27FC236}">
                <a16:creationId xmlns:a16="http://schemas.microsoft.com/office/drawing/2014/main" id="{07D820A6-08D6-2BAB-3B7F-B82CA5F224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50" r="14772"/>
          <a:stretch>
            <a:fillRect/>
          </a:stretch>
        </p:blipFill>
        <p:spPr>
          <a:xfrm>
            <a:off x="20" y="-1"/>
            <a:ext cx="4143544" cy="6856413"/>
          </a:xfrm>
          <a:custGeom>
            <a:avLst/>
            <a:gdLst/>
            <a:ahLst/>
            <a:cxnLst/>
            <a:rect l="l" t="t" r="r" b="b"/>
            <a:pathLst>
              <a:path w="4143564" h="6856413">
                <a:moveTo>
                  <a:pt x="0" y="0"/>
                </a:moveTo>
                <a:lnTo>
                  <a:pt x="4141667" y="0"/>
                </a:lnTo>
                <a:lnTo>
                  <a:pt x="4141086" y="145208"/>
                </a:lnTo>
                <a:cubicBezTo>
                  <a:pt x="4109790" y="1611281"/>
                  <a:pt x="3796834" y="3077353"/>
                  <a:pt x="4047199" y="4543426"/>
                </a:cubicBezTo>
                <a:cubicBezTo>
                  <a:pt x="4172382" y="5276463"/>
                  <a:pt x="4156734" y="6009499"/>
                  <a:pt x="4105878" y="6742536"/>
                </a:cubicBezTo>
                <a:lnTo>
                  <a:pt x="4096763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15299-31D0-857B-E617-E9177968E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6419" y="1391478"/>
            <a:ext cx="4592982" cy="4814060"/>
          </a:xfrm>
        </p:spPr>
        <p:txBody>
          <a:bodyPr anchor="ctr">
            <a:normAutofit fontScale="92500" lnSpcReduction="10000"/>
          </a:bodyPr>
          <a:lstStyle/>
          <a:p>
            <a:r>
              <a:rPr lang="en-US" dirty="0"/>
              <a:t>Developed in 1950s</a:t>
            </a:r>
          </a:p>
          <a:p>
            <a:r>
              <a:rPr lang="en-US" dirty="0"/>
              <a:t>Several versions have been developed</a:t>
            </a:r>
          </a:p>
          <a:p>
            <a:r>
              <a:rPr lang="en-US" dirty="0"/>
              <a:t>Popularized in 1980s/90s by BSCS: 5E Model</a:t>
            </a:r>
          </a:p>
          <a:p>
            <a:endParaRPr lang="en-US" dirty="0"/>
          </a:p>
          <a:p>
            <a:r>
              <a:rPr lang="en-US" dirty="0"/>
              <a:t>Stage model for sequencing instruction</a:t>
            </a:r>
          </a:p>
          <a:p>
            <a:r>
              <a:rPr lang="en-US" dirty="0"/>
              <a:t>Stage variation </a:t>
            </a:r>
          </a:p>
          <a:p>
            <a:pPr lvl="1"/>
            <a:r>
              <a:rPr lang="en-US" sz="2800" dirty="0"/>
              <a:t>3-6</a:t>
            </a:r>
          </a:p>
          <a:p>
            <a:pPr lvl="1"/>
            <a:r>
              <a:rPr lang="en-US" sz="2800" dirty="0"/>
              <a:t>Could have more</a:t>
            </a:r>
          </a:p>
          <a:p>
            <a:pPr lvl="1"/>
            <a:r>
              <a:rPr lang="en-US" sz="2800" dirty="0"/>
              <a:t>Must have at 3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98764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76EBA3-B1CF-86FC-3BA2-015DBDC2A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36929-5B84-3286-458F-44030D0D6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Cycle—Basic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EBF56-2EBF-6F6F-C563-5322F903F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6138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1- Explore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2- Explain/Introduce ideas/ Formalize concepts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3- Learner Application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2785D4C-19BB-6A36-FEB6-F372A33C708D}"/>
              </a:ext>
            </a:extLst>
          </p:cNvPr>
          <p:cNvSpPr txBox="1">
            <a:spLocks/>
          </p:cNvSpPr>
          <p:nvPr/>
        </p:nvSpPr>
        <p:spPr>
          <a:xfrm>
            <a:off x="5506278" y="1470991"/>
            <a:ext cx="6351105" cy="462086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Learners explore an idea, concept, system or situation. They are challenged to figure something out.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Ex (HS): learners take apart an owl pellet with very limited directions.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Ex (UG): Read two contrasting article on benefits/concerns associated with nuclear power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Nonexample: Teaching basic concepts and then letting students explore</a:t>
            </a:r>
          </a:p>
        </p:txBody>
      </p:sp>
    </p:spTree>
    <p:extLst>
      <p:ext uri="{BB962C8B-B14F-4D97-AF65-F5344CB8AC3E}">
        <p14:creationId xmlns:p14="http://schemas.microsoft.com/office/powerpoint/2010/main" val="182915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272E86-3D6B-CD0A-10D7-B3A26F716B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830CB-8E67-8C51-D680-C0B99E1CC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Cycle—Basic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B77E9-433E-DABA-DEC6-CEF4D018F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6138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1- Explore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2- Explain/Introduce ideas/ Formalize concepts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3- Learner Application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E74C4C0-901C-21A6-2733-03236FFBC47D}"/>
              </a:ext>
            </a:extLst>
          </p:cNvPr>
          <p:cNvSpPr txBox="1">
            <a:spLocks/>
          </p:cNvSpPr>
          <p:nvPr/>
        </p:nvSpPr>
        <p:spPr>
          <a:xfrm>
            <a:off x="5406888" y="1490869"/>
            <a:ext cx="6450496" cy="500200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7030A0"/>
                </a:solidFill>
              </a:rPr>
              <a:t>Instructor works with learners to identify &amp; explain concepts, new terms, issues, processes, etc.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7030A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7030A0"/>
                </a:solidFill>
              </a:rPr>
              <a:t>Ex (HS): Teacher identifies owl pellets. Students use bone sorting chart. Introduce food web as a way to explain pellet.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7030A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7030A0"/>
                </a:solidFill>
              </a:rPr>
              <a:t>Ex (UG): Students categorize benefits &amp; risks of nuclear power. Instructor explains nuclear power generation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7030A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7030A0"/>
                </a:solidFill>
              </a:rPr>
              <a:t>Consideration: Instructor &amp; learners work together to build meaningful explanations.</a:t>
            </a:r>
          </a:p>
        </p:txBody>
      </p:sp>
    </p:spTree>
    <p:extLst>
      <p:ext uri="{BB962C8B-B14F-4D97-AF65-F5344CB8AC3E}">
        <p14:creationId xmlns:p14="http://schemas.microsoft.com/office/powerpoint/2010/main" val="169045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82F58-BAE6-88D8-8576-309133DFA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Cycle—Basic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9527D-1F73-88AA-CA44-73F2A6280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6138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1- Explore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2- Explain/Introduce ideas/ Formalize concepts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3- Learner Application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ACFAA21-C8B3-DE09-EEDF-BC1F9D0E938B}"/>
              </a:ext>
            </a:extLst>
          </p:cNvPr>
          <p:cNvSpPr txBox="1">
            <a:spLocks/>
          </p:cNvSpPr>
          <p:nvPr/>
        </p:nvSpPr>
        <p:spPr>
          <a:xfrm>
            <a:off x="5645426" y="1451113"/>
            <a:ext cx="6211957" cy="47258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6"/>
                </a:solidFill>
              </a:rPr>
              <a:t>Learners use the ideas/concepts in a new way that forces them to apply their understandings.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accent6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6"/>
                </a:solidFill>
              </a:rPr>
              <a:t>Ex (HS): learners create a food web for an different ecological community.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accent6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6"/>
                </a:solidFill>
              </a:rPr>
              <a:t>Ex (UG): learners develop a plan for distribution of energy generation strategies for their state.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accent6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6"/>
                </a:solidFill>
              </a:rPr>
              <a:t>Nonexample: Answer questions about the exploration activity</a:t>
            </a:r>
          </a:p>
        </p:txBody>
      </p:sp>
    </p:spTree>
    <p:extLst>
      <p:ext uri="{BB962C8B-B14F-4D97-AF65-F5344CB8AC3E}">
        <p14:creationId xmlns:p14="http://schemas.microsoft.com/office/powerpoint/2010/main" val="177243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801D6A-AA9B-4663-8BAF-B614604365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C807B-16D3-3175-7C99-BBB0AC80E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OOI Learning Cycle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45539-38AE-FEEB-A31F-D28FAA931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2574" y="2328735"/>
            <a:ext cx="4071730" cy="3064427"/>
          </a:xfrm>
        </p:spPr>
        <p:txBody>
          <a:bodyPr/>
          <a:lstStyle/>
          <a:p>
            <a:r>
              <a:rPr lang="en-US" dirty="0"/>
              <a:t>Invitation</a:t>
            </a:r>
          </a:p>
          <a:p>
            <a:r>
              <a:rPr lang="en-US" dirty="0"/>
              <a:t>Exploration</a:t>
            </a:r>
          </a:p>
          <a:p>
            <a:r>
              <a:rPr lang="en-US" dirty="0"/>
              <a:t>Concept Invention</a:t>
            </a:r>
          </a:p>
          <a:p>
            <a:r>
              <a:rPr lang="en-US" dirty="0"/>
              <a:t>Application </a:t>
            </a:r>
          </a:p>
          <a:p>
            <a:r>
              <a:rPr lang="en-US" dirty="0"/>
              <a:t>Reflection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09203BE0-03F9-7EA9-D9E0-CC72F2DB54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FEFD5A-56A9-1B93-A348-229CFE60D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034" y="1469403"/>
            <a:ext cx="5581679" cy="44095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5010D5-13DB-3551-0CCC-5AFA38B50254}"/>
              </a:ext>
            </a:extLst>
          </p:cNvPr>
          <p:cNvSpPr txBox="1"/>
          <p:nvPr/>
        </p:nvSpPr>
        <p:spPr>
          <a:xfrm>
            <a:off x="838200" y="6031210"/>
            <a:ext cx="10141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https://</a:t>
            </a:r>
            <a:r>
              <a:rPr lang="en-US" sz="2400" dirty="0" err="1"/>
              <a:t>datalab.marine.rutgers.edu</a:t>
            </a:r>
            <a:r>
              <a:rPr lang="en-US" sz="2400" dirty="0"/>
              <a:t>/teaching-with-data/the-learning-cycle/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4D56BF2-8314-DC46-64CE-735D613FFBA7}"/>
              </a:ext>
            </a:extLst>
          </p:cNvPr>
          <p:cNvSpPr/>
          <p:nvPr/>
        </p:nvSpPr>
        <p:spPr>
          <a:xfrm rot="494329">
            <a:off x="6027900" y="1318292"/>
            <a:ext cx="4194313" cy="1964162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8141D0-9220-CE04-EF45-55B20523D2DB}"/>
              </a:ext>
            </a:extLst>
          </p:cNvPr>
          <p:cNvSpPr txBox="1"/>
          <p:nvPr/>
        </p:nvSpPr>
        <p:spPr>
          <a:xfrm>
            <a:off x="8984974" y="993913"/>
            <a:ext cx="1418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Explore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A924CED-7FF9-4D8B-E55C-D525A237EE10}"/>
              </a:ext>
            </a:extLst>
          </p:cNvPr>
          <p:cNvSpPr/>
          <p:nvPr/>
        </p:nvSpPr>
        <p:spPr>
          <a:xfrm>
            <a:off x="8507896" y="3429000"/>
            <a:ext cx="1934817" cy="1675021"/>
          </a:xfrm>
          <a:prstGeom prst="ellipse">
            <a:avLst/>
          </a:pr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D69134-A87C-011F-4FC2-4E36127CA57D}"/>
              </a:ext>
            </a:extLst>
          </p:cNvPr>
          <p:cNvSpPr txBox="1"/>
          <p:nvPr/>
        </p:nvSpPr>
        <p:spPr>
          <a:xfrm>
            <a:off x="10270353" y="3347456"/>
            <a:ext cx="1386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Explain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2CE6F07-573D-52CE-9A1E-22A67EDB107C}"/>
              </a:ext>
            </a:extLst>
          </p:cNvPr>
          <p:cNvSpPr/>
          <p:nvPr/>
        </p:nvSpPr>
        <p:spPr>
          <a:xfrm>
            <a:off x="6493484" y="4235621"/>
            <a:ext cx="1934817" cy="1675021"/>
          </a:xfrm>
          <a:prstGeom prst="ellipse">
            <a:avLst/>
          </a:pr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727871-A391-289B-718D-7777B5CBC4B2}"/>
              </a:ext>
            </a:extLst>
          </p:cNvPr>
          <p:cNvSpPr txBox="1"/>
          <p:nvPr/>
        </p:nvSpPr>
        <p:spPr>
          <a:xfrm>
            <a:off x="8250563" y="5388597"/>
            <a:ext cx="1111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</a:rPr>
              <a:t>Apply</a:t>
            </a:r>
          </a:p>
        </p:txBody>
      </p:sp>
    </p:spTree>
    <p:extLst>
      <p:ext uri="{BB962C8B-B14F-4D97-AF65-F5344CB8AC3E}">
        <p14:creationId xmlns:p14="http://schemas.microsoft.com/office/powerpoint/2010/main" val="311770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 animBg="1"/>
      <p:bldP spid="10" grpId="0"/>
      <p:bldP spid="11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D61ADD-54F8-E2CC-8677-0367C953A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5E Learning Cycle</a:t>
            </a:r>
          </a:p>
        </p:txBody>
      </p:sp>
      <p:sp>
        <p:nvSpPr>
          <p:cNvPr id="410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89D8C-79AC-1E26-8CF4-B2D269EEE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dirty="0"/>
              <a:t>Engage</a:t>
            </a:r>
          </a:p>
          <a:p>
            <a:r>
              <a:rPr lang="en-US" dirty="0"/>
              <a:t>Explore</a:t>
            </a:r>
          </a:p>
          <a:p>
            <a:r>
              <a:rPr lang="en-US" dirty="0"/>
              <a:t>Explain</a:t>
            </a:r>
          </a:p>
          <a:p>
            <a:r>
              <a:rPr lang="en-US" dirty="0"/>
              <a:t>Extend</a:t>
            </a:r>
          </a:p>
          <a:p>
            <a:r>
              <a:rPr lang="en-US" dirty="0"/>
              <a:t>Evaluate</a:t>
            </a:r>
          </a:p>
        </p:txBody>
      </p:sp>
      <p:pic>
        <p:nvPicPr>
          <p:cNvPr id="4098" name="Picture 2" descr="The 5E Instructional Model | NASA eClips">
            <a:extLst>
              <a:ext uri="{FF2B5EF4-FFF2-40B4-BE49-F238E27FC236}">
                <a16:creationId xmlns:a16="http://schemas.microsoft.com/office/drawing/2014/main" id="{499786CF-BA18-4E68-AF65-3799E058D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7" r="4617" b="-2"/>
          <a:stretch>
            <a:fillRect/>
          </a:stretch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472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A3D5D8-251B-1409-8D42-F09F3E7C7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1" y="298696"/>
            <a:ext cx="4954288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Learning cycle about learning cycles…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59A78-1F1C-BCA3-229F-7B0BA7B02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583" y="2686296"/>
            <a:ext cx="4036333" cy="3535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457200" indent="-457200">
              <a:buAutoNum type="arabicParenR"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Explore OOI lessons structured as learning cycles</a:t>
            </a:r>
          </a:p>
          <a:p>
            <a:pPr marL="457200" indent="-457200">
              <a:buAutoNum type="arabicParenR"/>
            </a:pPr>
            <a:r>
              <a:rPr lang="en-US" sz="2400" dirty="0"/>
              <a:t>Introduce/explain learning cycles</a:t>
            </a:r>
          </a:p>
          <a:p>
            <a:pPr marL="457200" indent="-457200">
              <a:buAutoNum type="arabicParenR"/>
            </a:pPr>
            <a:r>
              <a:rPr lang="en-US" sz="2400" dirty="0"/>
              <a:t>Use the data explorer to create a learning cycle lesson for your students</a:t>
            </a:r>
          </a:p>
          <a:p>
            <a:pPr marL="457200" indent="-457200">
              <a:buAutoNum type="arabicParenR"/>
            </a:pP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167D87-5ACA-29FF-40FE-8481BD037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492" y="915343"/>
            <a:ext cx="5536001" cy="49685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8D66E5-F71A-9349-05C7-246B8A982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661" y="1229987"/>
            <a:ext cx="7772400" cy="4339271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F5118C-4351-9783-B79E-8EEE9C61C0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9870" y="89096"/>
            <a:ext cx="7772400" cy="667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23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416</Words>
  <Application>Microsoft Macintosh PowerPoint</Application>
  <PresentationFormat>Widescreen</PresentationFormat>
  <Paragraphs>80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Office Theme</vt:lpstr>
      <vt:lpstr>Learning Cycles</vt:lpstr>
      <vt:lpstr>Learning Cycles—Key Points</vt:lpstr>
      <vt:lpstr>Learning Cycles—Background Info</vt:lpstr>
      <vt:lpstr>Learning Cycle—Basic </vt:lpstr>
      <vt:lpstr>Learning Cycle—Basic </vt:lpstr>
      <vt:lpstr>Learning Cycle—Basic </vt:lpstr>
      <vt:lpstr>From OOI Learning Cycle Page</vt:lpstr>
      <vt:lpstr>5E Learning Cycle</vt:lpstr>
      <vt:lpstr>Learning cycle about learning cycles…</vt:lpstr>
      <vt:lpstr>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Troy Sadler</dc:creator>
  <cp:lastModifiedBy>Troy Sadler</cp:lastModifiedBy>
  <cp:revision>1</cp:revision>
  <dcterms:created xsi:type="dcterms:W3CDTF">2025-05-18T10:37:17Z</dcterms:created>
  <dcterms:modified xsi:type="dcterms:W3CDTF">2025-05-18T19:33:52Z</dcterms:modified>
</cp:coreProperties>
</file>