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hyzwJkgMdJvdBPKyJJxY76mBX0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57C2D5-1EED-47DA-BD11-D4C3B5038FF2}">
  <a:tblStyle styleId="{3D57C2D5-1EED-47DA-BD11-D4C3B5038F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097" autoAdjust="0"/>
  </p:normalViewPr>
  <p:slideViewPr>
    <p:cSldViewPr snapToGrid="0" showGuides="1">
      <p:cViewPr>
        <p:scale>
          <a:sx n="50" d="100"/>
          <a:sy n="50" d="100"/>
        </p:scale>
        <p:origin x="955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customschemas.google.com/relationships/presentationmetadata" Target="metadata"/><Relationship Id="rId5" Type="http://schemas.openxmlformats.org/officeDocument/2006/relationships/slide" Target="slides/slide4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focus on adapted levels of engagement</a:t>
            </a:r>
            <a:endParaRPr/>
          </a:p>
        </p:txBody>
      </p:sp>
      <p:sp>
        <p:nvSpPr>
          <p:cNvPr id="87" name="Google Shape;87;p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e13e9649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e13e9649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body" idx="1"/>
          </p:nvPr>
        </p:nvSpPr>
        <p:spPr>
          <a:xfrm>
            <a:off x="839678" y="1825625"/>
            <a:ext cx="10514122" cy="403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marR="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/>
          <p:nvPr/>
        </p:nvSpPr>
        <p:spPr>
          <a:xfrm>
            <a:off x="-63796" y="0"/>
            <a:ext cx="122557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5"/>
          <p:cNvSpPr txBox="1">
            <a:spLocks noGrp="1"/>
          </p:cNvSpPr>
          <p:nvPr>
            <p:ph type="body" idx="1"/>
          </p:nvPr>
        </p:nvSpPr>
        <p:spPr>
          <a:xfrm>
            <a:off x="936014" y="1850875"/>
            <a:ext cx="6129788" cy="1608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None/>
              <a:defRPr sz="3999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body" idx="2"/>
          </p:nvPr>
        </p:nvSpPr>
        <p:spPr>
          <a:xfrm>
            <a:off x="936013" y="3714489"/>
            <a:ext cx="6129788" cy="105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84" y="5762980"/>
            <a:ext cx="12184064" cy="1091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5" descr="OOI_URL_Vert_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13245" y="277283"/>
            <a:ext cx="176660" cy="187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013" y="328083"/>
            <a:ext cx="4603008" cy="11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/>
          <p:nvPr/>
        </p:nvSpPr>
        <p:spPr>
          <a:xfrm>
            <a:off x="-63796" y="0"/>
            <a:ext cx="122557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7"/>
          <p:cNvSpPr>
            <a:spLocks noGrp="1"/>
          </p:cNvSpPr>
          <p:nvPr>
            <p:ph type="pic" idx="2"/>
          </p:nvPr>
        </p:nvSpPr>
        <p:spPr>
          <a:xfrm>
            <a:off x="-63796" y="0"/>
            <a:ext cx="12255796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32" name="Google Shape;32;p17" descr="OOI_URL_Vert_Blu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46580" y="328083"/>
            <a:ext cx="176660" cy="187284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936014" y="1850875"/>
            <a:ext cx="6129788" cy="1608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None/>
              <a:defRPr sz="3999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3"/>
          </p:nvPr>
        </p:nvSpPr>
        <p:spPr>
          <a:xfrm>
            <a:off x="936013" y="3714489"/>
            <a:ext cx="6129788" cy="105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013" y="328083"/>
            <a:ext cx="4603008" cy="11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Image">
  <p:cSld name="Slide with Imag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453161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None/>
              <a:defRPr sz="319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>
            <a:spLocks noGrp="1"/>
          </p:cNvSpPr>
          <p:nvPr>
            <p:ph type="pic" idx="2"/>
          </p:nvPr>
        </p:nvSpPr>
        <p:spPr>
          <a:xfrm>
            <a:off x="5676161" y="457200"/>
            <a:ext cx="5679227" cy="5403851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839679" y="2222500"/>
            <a:ext cx="4531722" cy="363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marR="0" lvl="1" indent="-3238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Bullets">
  <p:cSld name="2 Bulle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78716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2"/>
          </p:nvPr>
        </p:nvSpPr>
        <p:spPr>
          <a:xfrm>
            <a:off x="6566632" y="1865313"/>
            <a:ext cx="478716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1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1"/>
          </p:nvPr>
        </p:nvSpPr>
        <p:spPr>
          <a:xfrm>
            <a:off x="839789" y="1808921"/>
            <a:ext cx="5157787" cy="69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body" idx="2"/>
          </p:nvPr>
        </p:nvSpPr>
        <p:spPr>
          <a:xfrm>
            <a:off x="839789" y="2667000"/>
            <a:ext cx="5157787" cy="352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3"/>
          </p:nvPr>
        </p:nvSpPr>
        <p:spPr>
          <a:xfrm>
            <a:off x="6172200" y="1808921"/>
            <a:ext cx="5183188" cy="69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body" idx="4"/>
          </p:nvPr>
        </p:nvSpPr>
        <p:spPr>
          <a:xfrm>
            <a:off x="6172200" y="2667000"/>
            <a:ext cx="5183188" cy="352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0077A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84" y="5759450"/>
            <a:ext cx="12184064" cy="109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24" descr="OOI_NSF_Logo_White_150p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7427" y="6324313"/>
            <a:ext cx="446658" cy="446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24" descr="OOI_URL_Vert_Blu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13245" y="277283"/>
            <a:ext cx="176660" cy="1872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6"/>
            <a:ext cx="12190413" cy="6857107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5"/>
          <p:cNvSpPr txBox="1">
            <a:spLocks noGrp="1"/>
          </p:cNvSpPr>
          <p:nvPr>
            <p:ph type="body" idx="1"/>
          </p:nvPr>
        </p:nvSpPr>
        <p:spPr>
          <a:xfrm>
            <a:off x="946038" y="2604194"/>
            <a:ext cx="4851562" cy="30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749"/>
              <a:buNone/>
              <a:defRPr sz="5749" b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4" name="Google Shape;64;p25"/>
          <p:cNvPicPr preferRelativeResize="0"/>
          <p:nvPr/>
        </p:nvPicPr>
        <p:blipFill rotWithShape="1">
          <a:blip r:embed="rId3">
            <a:alphaModFix/>
          </a:blip>
          <a:srcRect l="27772"/>
          <a:stretch/>
        </p:blipFill>
        <p:spPr>
          <a:xfrm>
            <a:off x="2228849" y="319438"/>
            <a:ext cx="3356371" cy="1204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5"/>
          <p:cNvPicPr preferRelativeResize="0"/>
          <p:nvPr/>
        </p:nvPicPr>
        <p:blipFill rotWithShape="1">
          <a:blip r:embed="rId4">
            <a:alphaModFix/>
          </a:blip>
          <a:srcRect r="71913"/>
          <a:stretch/>
        </p:blipFill>
        <p:spPr>
          <a:xfrm>
            <a:off x="936013" y="328083"/>
            <a:ext cx="1292836" cy="11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2184" y="5762980"/>
            <a:ext cx="12184064" cy="1091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3" descr="OOI_URL_Vert_Blu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813245" y="277283"/>
            <a:ext cx="176660" cy="18728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99"/>
              <a:buFont typeface="Arial"/>
              <a:buNone/>
              <a:defRPr sz="439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" name="Google Shape;10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99767" y="6297099"/>
            <a:ext cx="1877020" cy="48763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9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"/>
          <p:cNvSpPr txBox="1">
            <a:spLocks noGrp="1"/>
          </p:cNvSpPr>
          <p:nvPr>
            <p:ph type="title"/>
          </p:nvPr>
        </p:nvSpPr>
        <p:spPr>
          <a:xfrm>
            <a:off x="838201" y="365126"/>
            <a:ext cx="10515598" cy="106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latin typeface="Trebuchet MS"/>
                <a:ea typeface="Trebuchet MS"/>
                <a:cs typeface="Trebuchet MS"/>
                <a:sym typeface="Trebuchet MS"/>
              </a:rPr>
              <a:t>Goals of the lab manual</a:t>
            </a:r>
            <a:endParaRPr dirty="0"/>
          </a:p>
        </p:txBody>
      </p:sp>
      <p:sp>
        <p:nvSpPr>
          <p:cNvPr id="82" name="Google Shape;82;p2"/>
          <p:cNvSpPr txBox="1">
            <a:spLocks noGrp="1"/>
          </p:cNvSpPr>
          <p:nvPr>
            <p:ph type="body" idx="1"/>
          </p:nvPr>
        </p:nvSpPr>
        <p:spPr>
          <a:xfrm>
            <a:off x="1" y="1513840"/>
            <a:ext cx="11856720" cy="450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90562" lvl="0" indent="-3730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Build data literacy and critical thinking skills in undergraduate students using authentic (“messy”) scientific data </a:t>
            </a:r>
            <a:endParaRPr sz="3000" dirty="0"/>
          </a:p>
          <a:p>
            <a:pPr marL="355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3000" dirty="0"/>
          </a:p>
          <a:p>
            <a:pPr marL="690562" lvl="0" indent="-37306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Engage students with data activities that reinforce student confidence in scientific questioning, data analysis, and synthesis</a:t>
            </a:r>
            <a:endParaRPr sz="3000" dirty="0"/>
          </a:p>
          <a:p>
            <a:pPr marL="3556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000"/>
              <a:buNone/>
            </a:pPr>
            <a:endParaRPr sz="3000" dirty="0"/>
          </a:p>
          <a:p>
            <a:pPr marL="690563" lvl="0" indent="-37306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Provide a real-world context for key concepts in oceanography</a:t>
            </a:r>
            <a:endParaRPr sz="3000" dirty="0"/>
          </a:p>
          <a:p>
            <a:pPr marL="355600" marR="0" lvl="0" indent="12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/>
          </a:p>
        </p:txBody>
      </p:sp>
      <p:sp>
        <p:nvSpPr>
          <p:cNvPr id="83" name="Google Shape;83;p2"/>
          <p:cNvSpPr txBox="1">
            <a:spLocks noGrp="1"/>
          </p:cNvSpPr>
          <p:nvPr>
            <p:ph type="ftr" idx="11"/>
          </p:nvPr>
        </p:nvSpPr>
        <p:spPr>
          <a:xfrm>
            <a:off x="1877484" y="6356353"/>
            <a:ext cx="2398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mbria"/>
              <a:buNone/>
            </a:pPr>
            <a:endParaRPr sz="11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950CC2-3095-DB7F-DE6F-9FD81C6212F7}"/>
              </a:ext>
            </a:extLst>
          </p:cNvPr>
          <p:cNvSpPr txBox="1"/>
          <p:nvPr/>
        </p:nvSpPr>
        <p:spPr>
          <a:xfrm>
            <a:off x="3048000" y="327325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244743-19CA-9953-C217-4397E17E1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A450A-3726-82D5-D525-E9B8850280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wrap="square" anchor="t">
            <a:normAutofit/>
          </a:bodyPr>
          <a:lstStyle/>
          <a:p>
            <a:r>
              <a:rPr lang="en-US" sz="2800" dirty="0"/>
              <a:t>Move to one of the four topic tables</a:t>
            </a:r>
          </a:p>
          <a:p>
            <a:pPr lvl="1"/>
            <a:r>
              <a:rPr lang="en-US" sz="2400" dirty="0"/>
              <a:t>~4 new participants per table</a:t>
            </a:r>
          </a:p>
          <a:p>
            <a:pPr lvl="1"/>
            <a:r>
              <a:rPr lang="en-US" sz="2400" dirty="0"/>
              <a:t>~2 authors per table</a:t>
            </a:r>
          </a:p>
          <a:p>
            <a:r>
              <a:rPr lang="en-US" sz="2800" dirty="0"/>
              <a:t>Find your lab chapter link in the workshop agenda</a:t>
            </a:r>
          </a:p>
          <a:p>
            <a:r>
              <a:rPr lang="en-US" sz="2800" dirty="0"/>
              <a:t>Discuss the activity flow and content</a:t>
            </a:r>
          </a:p>
          <a:p>
            <a:r>
              <a:rPr lang="en-US" sz="2800" dirty="0"/>
              <a:t>Add your comments to the Lab Feedback Form </a:t>
            </a:r>
          </a:p>
        </p:txBody>
      </p:sp>
    </p:spTree>
    <p:extLst>
      <p:ext uri="{BB962C8B-B14F-4D97-AF65-F5344CB8AC3E}">
        <p14:creationId xmlns:p14="http://schemas.microsoft.com/office/powerpoint/2010/main" val="961869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>
            <a:spLocks noGrp="1"/>
          </p:cNvSpPr>
          <p:nvPr>
            <p:ph type="title"/>
          </p:nvPr>
        </p:nvSpPr>
        <p:spPr>
          <a:xfrm>
            <a:off x="274316" y="266957"/>
            <a:ext cx="10515598" cy="106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Design of data activities - Based in learning science: </a:t>
            </a:r>
            <a:endParaRPr/>
          </a:p>
        </p:txBody>
      </p:sp>
      <p:sp>
        <p:nvSpPr>
          <p:cNvPr id="90" name="Google Shape;90;p3"/>
          <p:cNvSpPr txBox="1">
            <a:spLocks noGrp="1"/>
          </p:cNvSpPr>
          <p:nvPr>
            <p:ph type="body" idx="1"/>
          </p:nvPr>
        </p:nvSpPr>
        <p:spPr>
          <a:xfrm>
            <a:off x="838200" y="1289900"/>
            <a:ext cx="10515600" cy="46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03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91" name="Google Shape;91;p3"/>
          <p:cNvSpPr txBox="1">
            <a:spLocks noGrp="1"/>
          </p:cNvSpPr>
          <p:nvPr>
            <p:ph type="ftr" idx="11"/>
          </p:nvPr>
        </p:nvSpPr>
        <p:spPr>
          <a:xfrm>
            <a:off x="1877484" y="6356353"/>
            <a:ext cx="2398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mbria"/>
              <a:buNone/>
            </a:pPr>
            <a:endParaRPr sz="11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2" name="Google Shape;9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676" y="1422249"/>
            <a:ext cx="5247473" cy="4189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11617" y="1452678"/>
            <a:ext cx="5602080" cy="427965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"/>
          <p:cNvSpPr txBox="1"/>
          <p:nvPr/>
        </p:nvSpPr>
        <p:spPr>
          <a:xfrm>
            <a:off x="7822638" y="5612379"/>
            <a:ext cx="215956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rebuchet MS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Hotaling et al. (2019)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"/>
          <p:cNvSpPr txBox="1"/>
          <p:nvPr/>
        </p:nvSpPr>
        <p:spPr>
          <a:xfrm>
            <a:off x="560728" y="5621651"/>
            <a:ext cx="46939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rebuchet MS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University of California Lawrence Hall of Science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>
            <a:off x="5717689" y="3334579"/>
            <a:ext cx="355909" cy="365125"/>
            <a:chOff x="2316039" y="2171142"/>
            <a:chExt cx="645300" cy="667061"/>
          </a:xfrm>
        </p:grpSpPr>
        <p:cxnSp>
          <p:nvCxnSpPr>
            <p:cNvPr id="97" name="Google Shape;97;p3"/>
            <p:cNvCxnSpPr/>
            <p:nvPr/>
          </p:nvCxnSpPr>
          <p:spPr>
            <a:xfrm>
              <a:off x="2316039" y="2512276"/>
              <a:ext cx="6453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8" name="Google Shape;98;p3"/>
            <p:cNvCxnSpPr/>
            <p:nvPr/>
          </p:nvCxnSpPr>
          <p:spPr>
            <a:xfrm rot="10800000">
              <a:off x="2638689" y="2171142"/>
              <a:ext cx="1" cy="667061"/>
            </a:xfrm>
            <a:prstGeom prst="straightConnector1">
              <a:avLst/>
            </a:prstGeom>
            <a:noFill/>
            <a:ln w="762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>
            <a:spLocks noGrp="1"/>
          </p:cNvSpPr>
          <p:nvPr>
            <p:ph type="title"/>
          </p:nvPr>
        </p:nvSpPr>
        <p:spPr>
          <a:xfrm>
            <a:off x="777765" y="225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Ocean Data Lab Manual Structure</a:t>
            </a:r>
            <a:br>
              <a:rPr lang="en-US" dirty="0"/>
            </a:br>
            <a:endParaRPr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8E7737D-D750-6FF8-F802-A7ECABBE10E5}"/>
              </a:ext>
            </a:extLst>
          </p:cNvPr>
          <p:cNvSpPr/>
          <p:nvPr/>
        </p:nvSpPr>
        <p:spPr>
          <a:xfrm>
            <a:off x="3785301" y="1367512"/>
            <a:ext cx="3037488" cy="107205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Invitation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6C1044B-B9FA-AA1D-C71F-C7252EB236D1}"/>
              </a:ext>
            </a:extLst>
          </p:cNvPr>
          <p:cNvSpPr/>
          <p:nvPr/>
        </p:nvSpPr>
        <p:spPr>
          <a:xfrm>
            <a:off x="7183167" y="2828849"/>
            <a:ext cx="3037489" cy="107205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Orientation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E597645-FF43-B7BA-C0E7-4D61AF412FDC}"/>
              </a:ext>
            </a:extLst>
          </p:cNvPr>
          <p:cNvSpPr/>
          <p:nvPr/>
        </p:nvSpPr>
        <p:spPr>
          <a:xfrm>
            <a:off x="6046080" y="4986264"/>
            <a:ext cx="3037489" cy="107205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Interpretation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12B45D-6DBC-0D64-B360-CC0814DB42B8}"/>
              </a:ext>
            </a:extLst>
          </p:cNvPr>
          <p:cNvSpPr/>
          <p:nvPr/>
        </p:nvSpPr>
        <p:spPr>
          <a:xfrm>
            <a:off x="1410644" y="5046172"/>
            <a:ext cx="3037489" cy="101214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/>
              <a:t>Application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103FDB0-41B7-BE88-F30D-E5B15995A6F2}"/>
              </a:ext>
            </a:extLst>
          </p:cNvPr>
          <p:cNvSpPr/>
          <p:nvPr/>
        </p:nvSpPr>
        <p:spPr>
          <a:xfrm>
            <a:off x="178675" y="2882619"/>
            <a:ext cx="3037489" cy="107205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Reflection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EF0A979-69E3-41DC-D01F-F501C58AC1BA}"/>
              </a:ext>
            </a:extLst>
          </p:cNvPr>
          <p:cNvSpPr/>
          <p:nvPr/>
        </p:nvSpPr>
        <p:spPr>
          <a:xfrm rot="2402730">
            <a:off x="7133449" y="2015563"/>
            <a:ext cx="996237" cy="505596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CDCF702-159A-344E-24E9-7BAA51681517}"/>
              </a:ext>
            </a:extLst>
          </p:cNvPr>
          <p:cNvSpPr/>
          <p:nvPr/>
        </p:nvSpPr>
        <p:spPr>
          <a:xfrm rot="13515533">
            <a:off x="1933893" y="4245570"/>
            <a:ext cx="996237" cy="505596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A3E5D07-D347-BD60-D834-AF394D4ED98B}"/>
              </a:ext>
            </a:extLst>
          </p:cNvPr>
          <p:cNvSpPr/>
          <p:nvPr/>
        </p:nvSpPr>
        <p:spPr>
          <a:xfrm rot="10800000">
            <a:off x="4682881" y="5269493"/>
            <a:ext cx="996237" cy="505596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1C8DCF7-5901-9299-F315-75AC08D8E402}"/>
              </a:ext>
            </a:extLst>
          </p:cNvPr>
          <p:cNvSpPr/>
          <p:nvPr/>
        </p:nvSpPr>
        <p:spPr>
          <a:xfrm rot="7600906">
            <a:off x="7066707" y="4173685"/>
            <a:ext cx="996237" cy="505596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FFBDA5C-5277-2EB9-A207-352755DECA7E}"/>
              </a:ext>
            </a:extLst>
          </p:cNvPr>
          <p:cNvSpPr/>
          <p:nvPr/>
        </p:nvSpPr>
        <p:spPr>
          <a:xfrm rot="19873330">
            <a:off x="2464083" y="2068198"/>
            <a:ext cx="996237" cy="505596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C5FDBC10-7631-EA7A-A0E3-014EAC255364}"/>
              </a:ext>
            </a:extLst>
          </p:cNvPr>
          <p:cNvSpPr/>
          <p:nvPr/>
        </p:nvSpPr>
        <p:spPr>
          <a:xfrm>
            <a:off x="7851648" y="799681"/>
            <a:ext cx="2133600" cy="954667"/>
          </a:xfrm>
          <a:prstGeom prst="wedgeRoundRectCallout">
            <a:avLst>
              <a:gd name="adj1" fmla="val -85678"/>
              <a:gd name="adj2" fmla="val 66331"/>
              <a:gd name="adj3" fmla="val 16667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Explore/ Engage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e13e96493b_0_0"/>
          <p:cNvSpPr txBox="1">
            <a:spLocks noGrp="1"/>
          </p:cNvSpPr>
          <p:nvPr>
            <p:ph type="title"/>
          </p:nvPr>
        </p:nvSpPr>
        <p:spPr>
          <a:xfrm>
            <a:off x="838200" y="131394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Invitation</a:t>
            </a:r>
            <a:endParaRPr dirty="0"/>
          </a:p>
        </p:txBody>
      </p:sp>
      <p:sp>
        <p:nvSpPr>
          <p:cNvPr id="110" name="Google Shape;110;g2e13e96493b_0_0"/>
          <p:cNvSpPr txBox="1">
            <a:spLocks noGrp="1"/>
          </p:cNvSpPr>
          <p:nvPr>
            <p:ph type="body" idx="1"/>
          </p:nvPr>
        </p:nvSpPr>
        <p:spPr>
          <a:xfrm>
            <a:off x="839678" y="1457094"/>
            <a:ext cx="10861668" cy="477272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indent="-457200"/>
            <a:r>
              <a:rPr lang="en-US" sz="3200" dirty="0"/>
              <a:t>Sets the context of the activity</a:t>
            </a:r>
          </a:p>
          <a:p>
            <a:pPr marL="0" indent="0">
              <a:buNone/>
            </a:pPr>
            <a:endParaRPr lang="en-US" sz="3200" dirty="0"/>
          </a:p>
          <a:p>
            <a:pPr indent="-457200"/>
            <a:r>
              <a:rPr lang="en-US" sz="3200" dirty="0"/>
              <a:t>Overarching </a:t>
            </a:r>
            <a:r>
              <a:rPr lang="en-US" sz="3200" b="1" i="1" dirty="0"/>
              <a:t>authentic</a:t>
            </a:r>
            <a:r>
              <a:rPr lang="en-US" sz="3200" dirty="0"/>
              <a:t> scientific ‘hook’ or concept story to catch students’ attention and pique interest</a:t>
            </a:r>
          </a:p>
          <a:p>
            <a:pPr indent="-457200"/>
            <a:endParaRPr lang="en-US" sz="3200" dirty="0"/>
          </a:p>
          <a:p>
            <a:pPr indent="-457200"/>
            <a:r>
              <a:rPr lang="en-US" sz="3200" dirty="0"/>
              <a:t>Helps to incorporate </a:t>
            </a:r>
            <a:r>
              <a:rPr lang="en-US" sz="3200" b="1" i="1" dirty="0"/>
              <a:t>prior knowledge</a:t>
            </a:r>
          </a:p>
          <a:p>
            <a:pPr marL="0" indent="0">
              <a:buNone/>
            </a:pPr>
            <a:endParaRPr lang="en-US" sz="3200" dirty="0"/>
          </a:p>
          <a:p>
            <a:pPr indent="-457200"/>
            <a:r>
              <a:rPr lang="en-US" sz="3200" b="1" i="1" dirty="0"/>
              <a:t>Motivation</a:t>
            </a:r>
            <a:r>
              <a:rPr lang="en-US" sz="3200" dirty="0"/>
              <a:t> for students – anticipation and attention for activity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838201" y="365126"/>
            <a:ext cx="10515598" cy="106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/>
              <a:t>Orientation</a:t>
            </a:r>
            <a:endParaRPr dirty="0"/>
          </a:p>
        </p:txBody>
      </p:sp>
      <p:sp>
        <p:nvSpPr>
          <p:cNvPr id="116" name="Google Shape;116;p5"/>
          <p:cNvSpPr txBox="1">
            <a:spLocks noGrp="1"/>
          </p:cNvSpPr>
          <p:nvPr>
            <p:ph type="body" idx="1"/>
          </p:nvPr>
        </p:nvSpPr>
        <p:spPr>
          <a:xfrm>
            <a:off x="3902927" y="1236016"/>
            <a:ext cx="7450871" cy="5485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b="1" i="1" dirty="0"/>
              <a:t>Guiding the novice data user by questions that mimic how experts view the data</a:t>
            </a:r>
            <a:endParaRPr sz="3200" b="1" i="1" dirty="0"/>
          </a:p>
          <a:p>
            <a:pPr marL="111125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111125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111125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600" dirty="0"/>
              <a:t>Introduce data visualizations with review of data skills:</a:t>
            </a:r>
            <a:endParaRPr sz="3600" dirty="0"/>
          </a:p>
          <a:p>
            <a:pPr marL="355600" marR="0" lvl="0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/>
              <a:t> data source</a:t>
            </a:r>
            <a:endParaRPr dirty="0"/>
          </a:p>
          <a:p>
            <a:pPr marL="355600" marR="0" lvl="0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/>
              <a:t> variables and units</a:t>
            </a:r>
            <a:endParaRPr dirty="0"/>
          </a:p>
          <a:p>
            <a:pPr marL="355600" marR="0" lvl="0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/>
              <a:t> graph axes (including scales)</a:t>
            </a:r>
            <a:endParaRPr dirty="0"/>
          </a:p>
          <a:p>
            <a:pPr marL="355600" marR="0" lvl="0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/>
              <a:t> maxima and minima</a:t>
            </a:r>
            <a:endParaRPr dirty="0"/>
          </a:p>
          <a:p>
            <a:pPr marL="355600" marR="0" lvl="0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/>
              <a:t> gaps and outliers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355600" marR="0" lvl="0" indent="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/>
          </a:p>
        </p:txBody>
      </p:sp>
      <p:sp>
        <p:nvSpPr>
          <p:cNvPr id="117" name="Google Shape;117;p5"/>
          <p:cNvSpPr txBox="1">
            <a:spLocks noGrp="1"/>
          </p:cNvSpPr>
          <p:nvPr>
            <p:ph type="ftr" idx="11"/>
          </p:nvPr>
        </p:nvSpPr>
        <p:spPr>
          <a:xfrm>
            <a:off x="1877484" y="6356353"/>
            <a:ext cx="2398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mbria"/>
              <a:buNone/>
            </a:pPr>
            <a:endParaRPr sz="11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18" name="Google Shape;118;p5"/>
          <p:cNvPicPr preferRelativeResize="0"/>
          <p:nvPr/>
        </p:nvPicPr>
        <p:blipFill rotWithShape="1">
          <a:blip r:embed="rId3">
            <a:alphaModFix/>
          </a:blip>
          <a:srcRect l="2020" t="2883" r="50000" b="3132"/>
          <a:stretch/>
        </p:blipFill>
        <p:spPr>
          <a:xfrm>
            <a:off x="472712" y="629039"/>
            <a:ext cx="3140283" cy="5221633"/>
          </a:xfrm>
          <a:custGeom>
            <a:avLst/>
            <a:gdLst/>
            <a:ahLst/>
            <a:cxnLst/>
            <a:rect l="l" t="t" r="r" b="b"/>
            <a:pathLst>
              <a:path w="3385027" h="5226033" extrusionOk="0">
                <a:moveTo>
                  <a:pt x="0" y="0"/>
                </a:moveTo>
                <a:lnTo>
                  <a:pt x="641896" y="0"/>
                </a:lnTo>
                <a:lnTo>
                  <a:pt x="3385027" y="2577808"/>
                </a:lnTo>
                <a:lnTo>
                  <a:pt x="502546" y="5226033"/>
                </a:lnTo>
                <a:lnTo>
                  <a:pt x="0" y="5226033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>
            <a:spLocks noGrp="1"/>
          </p:cNvSpPr>
          <p:nvPr>
            <p:ph type="title"/>
          </p:nvPr>
        </p:nvSpPr>
        <p:spPr>
          <a:xfrm>
            <a:off x="838201" y="365126"/>
            <a:ext cx="10515598" cy="106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Interpretation</a:t>
            </a:r>
            <a:endParaRPr/>
          </a:p>
        </p:txBody>
      </p:sp>
      <p:sp>
        <p:nvSpPr>
          <p:cNvPr id="124" name="Google Shape;124;p6"/>
          <p:cNvSpPr txBox="1">
            <a:spLocks noGrp="1"/>
          </p:cNvSpPr>
          <p:nvPr>
            <p:ph type="ftr" idx="11"/>
          </p:nvPr>
        </p:nvSpPr>
        <p:spPr>
          <a:xfrm>
            <a:off x="1877484" y="6356353"/>
            <a:ext cx="2398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mbria"/>
              <a:buNone/>
            </a:pPr>
            <a:endParaRPr sz="11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25" name="Google Shape;125;p6"/>
          <p:cNvPicPr preferRelativeResize="0"/>
          <p:nvPr/>
        </p:nvPicPr>
        <p:blipFill rotWithShape="1">
          <a:blip r:embed="rId3">
            <a:alphaModFix/>
          </a:blip>
          <a:srcRect t="47920" b="6992"/>
          <a:stretch/>
        </p:blipFill>
        <p:spPr>
          <a:xfrm>
            <a:off x="4888502" y="3114906"/>
            <a:ext cx="7251459" cy="275894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6"/>
          <p:cNvSpPr txBox="1"/>
          <p:nvPr/>
        </p:nvSpPr>
        <p:spPr>
          <a:xfrm>
            <a:off x="838200" y="1331675"/>
            <a:ext cx="6603300" cy="44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1125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Guided questions to describe the data and identify trends and relationships</a:t>
            </a:r>
          </a:p>
          <a:p>
            <a:pPr marL="111125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-US" sz="30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11125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Interpret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data (without speculation):</a:t>
            </a:r>
            <a:endParaRPr sz="24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55600" marR="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mbria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identify patterns</a:t>
            </a:r>
            <a:endParaRPr sz="24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55600" marR="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mbria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trends</a:t>
            </a:r>
            <a:endParaRPr sz="24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55600" marR="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mbria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correlation</a:t>
            </a:r>
            <a:endParaRPr sz="24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55600" marR="0" lvl="0" indent="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>
            <a:spLocks noGrp="1"/>
          </p:cNvSpPr>
          <p:nvPr>
            <p:ph type="title"/>
          </p:nvPr>
        </p:nvSpPr>
        <p:spPr>
          <a:xfrm>
            <a:off x="838201" y="365126"/>
            <a:ext cx="10515598" cy="106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Application</a:t>
            </a:r>
            <a:endParaRPr/>
          </a:p>
        </p:txBody>
      </p:sp>
      <p:sp>
        <p:nvSpPr>
          <p:cNvPr id="132" name="Google Shape;132;p7"/>
          <p:cNvSpPr txBox="1">
            <a:spLocks noGrp="1"/>
          </p:cNvSpPr>
          <p:nvPr>
            <p:ph type="ftr" idx="11"/>
          </p:nvPr>
        </p:nvSpPr>
        <p:spPr>
          <a:xfrm>
            <a:off x="1877484" y="6356353"/>
            <a:ext cx="2398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mbria"/>
              <a:buNone/>
            </a:pPr>
            <a:endParaRPr sz="11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3" name="Google Shape;133;p7"/>
          <p:cNvSpPr txBox="1"/>
          <p:nvPr/>
        </p:nvSpPr>
        <p:spPr>
          <a:xfrm>
            <a:off x="759600" y="1246875"/>
            <a:ext cx="10594200" cy="45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1125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Apply knowledge of key concepts to the data, make conclusions  and explanations</a:t>
            </a:r>
          </a:p>
          <a:p>
            <a:pPr marL="457200" marR="0" lvl="0" indent="-255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mbria"/>
              <a:buChar char="•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Apply </a:t>
            </a:r>
            <a:r>
              <a:rPr lang="en-US" sz="2900" b="1" i="1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concept knowledge</a:t>
            </a:r>
            <a:r>
              <a:rPr lang="en-US" sz="29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from textbook</a:t>
            </a:r>
          </a:p>
          <a:p>
            <a:pPr marL="457200" marR="0" lvl="0" indent="-255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mbria"/>
              <a:buChar char="•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recognize correlation vs. causation</a:t>
            </a:r>
            <a:endParaRPr sz="29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255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mbria"/>
              <a:buChar char="•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compare to known pattern</a:t>
            </a:r>
            <a:endParaRPr sz="29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255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mbria"/>
              <a:buChar char="•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develop hypothesis or conclusion, supported by evidence from the data</a:t>
            </a:r>
            <a:endParaRPr sz="19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55600" marR="0" lvl="0" indent="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4" name="Google Shape;134;p7"/>
          <p:cNvPicPr preferRelativeResize="0"/>
          <p:nvPr/>
        </p:nvPicPr>
        <p:blipFill rotWithShape="1">
          <a:blip r:embed="rId3">
            <a:alphaModFix/>
          </a:blip>
          <a:srcRect t="93311"/>
          <a:stretch/>
        </p:blipFill>
        <p:spPr>
          <a:xfrm>
            <a:off x="1171650" y="5187350"/>
            <a:ext cx="10594051" cy="67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xfrm>
            <a:off x="838201" y="365126"/>
            <a:ext cx="10515598" cy="106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Reflection</a:t>
            </a:r>
            <a:endParaRPr dirty="0"/>
          </a:p>
        </p:txBody>
      </p:sp>
      <p:sp>
        <p:nvSpPr>
          <p:cNvPr id="140" name="Google Shape;140;p8"/>
          <p:cNvSpPr txBox="1">
            <a:spLocks noGrp="1"/>
          </p:cNvSpPr>
          <p:nvPr>
            <p:ph type="ftr" idx="11"/>
          </p:nvPr>
        </p:nvSpPr>
        <p:spPr>
          <a:xfrm>
            <a:off x="1877484" y="6356353"/>
            <a:ext cx="2398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mbria"/>
              <a:buNone/>
            </a:pPr>
            <a:endParaRPr sz="11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2" name="Google Shape;142;p8"/>
          <p:cNvSpPr txBox="1"/>
          <p:nvPr/>
        </p:nvSpPr>
        <p:spPr>
          <a:xfrm>
            <a:off x="405599" y="1425400"/>
            <a:ext cx="7831435" cy="44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1125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0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Elaborate the greater implications of the data to other scientific phenomenon or real-world scenarios</a:t>
            </a:r>
            <a:endParaRPr sz="20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pPr marL="457200" marR="0" lvl="0" indent="-26193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mbria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Analyze data limitations</a:t>
            </a:r>
            <a:endParaRPr sz="30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pPr marL="457200" marR="0" lvl="0" indent="-26193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mbria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Relate to </a:t>
            </a:r>
            <a:r>
              <a:rPr lang="en-US" sz="3000" b="1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known phenomenon</a:t>
            </a:r>
            <a:endParaRPr sz="2000" b="1" i="1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pPr marL="457200" marR="0" lvl="0" indent="-26193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mbria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Evaluate implications of trends or patterns</a:t>
            </a:r>
            <a:endParaRPr sz="20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pPr marL="457200" marR="0" lvl="0" indent="-26193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mbria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Connect to practical applications</a:t>
            </a:r>
          </a:p>
          <a:p>
            <a:pPr marL="457200" marR="0" lvl="0" indent="-26193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mbria"/>
              <a:buChar char="•"/>
            </a:pPr>
            <a:r>
              <a:rPr lang="en-US" sz="3000" dirty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Relate to other scenarios</a:t>
            </a:r>
            <a:endParaRPr sz="20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pPr marL="355600" marR="0" lvl="0" indent="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FA40F7-A661-467E-A8B9-7C67C53F2770}"/>
              </a:ext>
            </a:extLst>
          </p:cNvPr>
          <p:cNvGrpSpPr/>
          <p:nvPr/>
        </p:nvGrpSpPr>
        <p:grpSpPr>
          <a:xfrm>
            <a:off x="8363414" y="693678"/>
            <a:ext cx="3213409" cy="5008312"/>
            <a:chOff x="6795599" y="61776"/>
            <a:chExt cx="4214075" cy="6480281"/>
          </a:xfrm>
        </p:grpSpPr>
        <p:pic>
          <p:nvPicPr>
            <p:cNvPr id="141" name="Google Shape;141;p8"/>
            <p:cNvPicPr preferRelativeResize="0"/>
            <p:nvPr/>
          </p:nvPicPr>
          <p:blipFill rotWithShape="1">
            <a:blip r:embed="rId3">
              <a:alphaModFix/>
            </a:blip>
            <a:srcRect l="50305" t="1381" r="1376" b="2467"/>
            <a:stretch/>
          </p:blipFill>
          <p:spPr>
            <a:xfrm>
              <a:off x="6795599" y="61776"/>
              <a:ext cx="4214010" cy="6480281"/>
            </a:xfrm>
            <a:custGeom>
              <a:avLst/>
              <a:gdLst/>
              <a:ahLst/>
              <a:cxnLst/>
              <a:rect l="l" t="t" r="r" b="b"/>
              <a:pathLst>
                <a:path w="3364479" h="5226033" extrusionOk="0">
                  <a:moveTo>
                    <a:pt x="2719215" y="0"/>
                  </a:moveTo>
                  <a:lnTo>
                    <a:pt x="3364479" y="0"/>
                  </a:lnTo>
                  <a:lnTo>
                    <a:pt x="3364479" y="5226033"/>
                  </a:lnTo>
                  <a:lnTo>
                    <a:pt x="2774836" y="5226033"/>
                  </a:lnTo>
                  <a:lnTo>
                    <a:pt x="0" y="25905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43" name="Google Shape;143;p8"/>
            <p:cNvSpPr/>
            <p:nvPr/>
          </p:nvSpPr>
          <p:spPr>
            <a:xfrm>
              <a:off x="8310874" y="1889750"/>
              <a:ext cx="2698800" cy="4266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2B4D42-8AB9-25F6-AB4A-3123BF361A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083117"/>
              </p:ext>
            </p:extLst>
          </p:nvPr>
        </p:nvGraphicFramePr>
        <p:xfrm>
          <a:off x="662940" y="1514958"/>
          <a:ext cx="10866120" cy="3547104"/>
        </p:xfrm>
        <a:graphic>
          <a:graphicData uri="http://schemas.openxmlformats.org/drawingml/2006/table">
            <a:tbl>
              <a:tblPr/>
              <a:tblGrid>
                <a:gridCol w="5433060">
                  <a:extLst>
                    <a:ext uri="{9D8B030D-6E8A-4147-A177-3AD203B41FA5}">
                      <a16:colId xmlns:a16="http://schemas.microsoft.com/office/drawing/2014/main" val="1799902477"/>
                    </a:ext>
                  </a:extLst>
                </a:gridCol>
                <a:gridCol w="5433060">
                  <a:extLst>
                    <a:ext uri="{9D8B030D-6E8A-4147-A177-3AD203B41FA5}">
                      <a16:colId xmlns:a16="http://schemas.microsoft.com/office/drawing/2014/main" val="4282772569"/>
                    </a:ext>
                  </a:extLst>
                </a:gridCol>
              </a:tblGrid>
              <a:tr h="55340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0" i="0" u="none" strike="noStrik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Lab 1 - Intro to OOI  &amp; science</a:t>
                      </a:r>
                      <a:endParaRPr lang="en-US" sz="32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52" marR="51752" marT="51752" marB="51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0" i="0" u="none" strike="noStrik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Lab 7 - Water masses</a:t>
                      </a:r>
                      <a:endParaRPr lang="en-US" sz="32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52" marR="51752" marT="51752" marB="51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907050"/>
                  </a:ext>
                </a:extLst>
              </a:tr>
              <a:tr h="40727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0" i="0" u="none" strike="noStrik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Lab 2 - Charts and mapping</a:t>
                      </a:r>
                      <a:endParaRPr lang="en-US" sz="32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52" marR="51752" marT="51752" marB="51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Lab 8 - </a:t>
                      </a:r>
                      <a:r>
                        <a:rPr lang="en-US" sz="3200" b="0" i="0" u="none" strike="noStrik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Storm and waves</a:t>
                      </a:r>
                      <a:endParaRPr lang="en-US" sz="32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52" marR="51752" marT="51752" marB="51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646913"/>
                  </a:ext>
                </a:extLst>
              </a:tr>
              <a:tr h="40727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0" i="0" u="none" strike="noStrik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Lab 3 - Data skills (graph types)</a:t>
                      </a:r>
                      <a:endParaRPr lang="en-US" sz="32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52" marR="51752" marT="51752" marB="51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Lab 9 - </a:t>
                      </a:r>
                      <a:r>
                        <a:rPr lang="en-US" sz="3200" b="0" i="0" u="none" strike="noStrik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Primary productivity*</a:t>
                      </a:r>
                      <a:endParaRPr lang="en-US" sz="32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52" marR="51752" marT="51752" marB="51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7557140"/>
                  </a:ext>
                </a:extLst>
              </a:tr>
              <a:tr h="40727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0" i="0" u="none" strike="noStrik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Lab 4 - Plate tectonics</a:t>
                      </a:r>
                      <a:endParaRPr lang="en-US" sz="32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52" marR="51752" marT="51752" marB="51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Lab 10 - </a:t>
                      </a:r>
                      <a:r>
                        <a:rPr lang="en-US" sz="3200" b="0" i="0" u="none" strike="noStrik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Anoxic events</a:t>
                      </a:r>
                      <a:endParaRPr lang="en-US" sz="32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52" marR="51752" marT="51752" marB="51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0802754"/>
                  </a:ext>
                </a:extLst>
              </a:tr>
              <a:tr h="40727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0" i="0" u="none" strike="noStrik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Lab 5 - Volcanic eruptions</a:t>
                      </a:r>
                      <a:endParaRPr lang="en-US" sz="32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52" marR="51752" marT="51752" marB="51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Lab 11 - </a:t>
                      </a:r>
                      <a:r>
                        <a:rPr lang="en-US" sz="3200" b="0" i="0" u="none" strike="noStrik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Ocean acidification*</a:t>
                      </a:r>
                      <a:endParaRPr lang="en-US" sz="32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52" marR="51752" marT="51752" marB="51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973720"/>
                  </a:ext>
                </a:extLst>
              </a:tr>
              <a:tr h="40727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0" i="0" u="none" strike="noStrik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Lab 6 - Density stratification</a:t>
                      </a:r>
                      <a:endParaRPr lang="en-US" sz="32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52" marR="51752" marT="51752" marB="51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Lab 12 - </a:t>
                      </a:r>
                      <a:r>
                        <a:rPr lang="en-US" sz="3200" b="0" i="0" u="none" strike="noStrik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Forest fires*</a:t>
                      </a:r>
                      <a:endParaRPr lang="en-US" sz="32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52" marR="51752" marT="51752" marB="51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51335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6809099-FF1B-9505-79D4-9B6F8C938195}"/>
              </a:ext>
            </a:extLst>
          </p:cNvPr>
          <p:cNvSpPr txBox="1"/>
          <p:nvPr/>
        </p:nvSpPr>
        <p:spPr>
          <a:xfrm>
            <a:off x="6370320" y="5343042"/>
            <a:ext cx="4439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*Python activities in development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AD2B6F-5B04-A410-8C44-6CC81F072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39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Lab manual chapters</a:t>
            </a:r>
          </a:p>
        </p:txBody>
      </p:sp>
    </p:spTree>
    <p:extLst>
      <p:ext uri="{BB962C8B-B14F-4D97-AF65-F5344CB8AC3E}">
        <p14:creationId xmlns:p14="http://schemas.microsoft.com/office/powerpoint/2010/main" val="1872895250"/>
      </p:ext>
    </p:extLst>
  </p:cSld>
  <p:clrMapOvr>
    <a:masterClrMapping/>
  </p:clrMapOvr>
</p:sld>
</file>

<file path=ppt/theme/theme1.xml><?xml version="1.0" encoding="utf-8"?>
<a:theme xmlns:a="http://schemas.openxmlformats.org/drawingml/2006/main" name="Wave">
  <a:themeElements>
    <a:clrScheme name="OOI Brand Colors">
      <a:dk1>
        <a:srgbClr val="004F8B"/>
      </a:dk1>
      <a:lt1>
        <a:srgbClr val="D8E9F5"/>
      </a:lt1>
      <a:dk2>
        <a:srgbClr val="004F8B"/>
      </a:dk2>
      <a:lt2>
        <a:srgbClr val="E7E6E6"/>
      </a:lt2>
      <a:accent1>
        <a:srgbClr val="00A4E1"/>
      </a:accent1>
      <a:accent2>
        <a:srgbClr val="D6BD2C"/>
      </a:accent2>
      <a:accent3>
        <a:srgbClr val="FF7F00"/>
      </a:accent3>
      <a:accent4>
        <a:srgbClr val="212121"/>
      </a:accent4>
      <a:accent5>
        <a:srgbClr val="5E5E5E"/>
      </a:accent5>
      <a:accent6>
        <a:srgbClr val="797979"/>
      </a:accent6>
      <a:hlink>
        <a:srgbClr val="929292"/>
      </a:hlink>
      <a:folHlink>
        <a:srgbClr val="FE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403</Words>
  <Application>Microsoft Office PowerPoint</Application>
  <PresentationFormat>Widescreen</PresentationFormat>
  <Paragraphs>79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Trebuchet MS</vt:lpstr>
      <vt:lpstr>Wave</vt:lpstr>
      <vt:lpstr>Goals of the lab manual</vt:lpstr>
      <vt:lpstr>Design of data activities - Based in learning science: </vt:lpstr>
      <vt:lpstr>Ocean Data Lab Manual Structure </vt:lpstr>
      <vt:lpstr>Invitation</vt:lpstr>
      <vt:lpstr>Orientation</vt:lpstr>
      <vt:lpstr>Interpretation</vt:lpstr>
      <vt:lpstr>Application</vt:lpstr>
      <vt:lpstr>Reflection</vt:lpstr>
      <vt:lpstr>Lab manual chapters</vt:lpstr>
      <vt:lpstr>Instructions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Learners Learn, the Learning Cycle and Design</dc:title>
  <dc:creator>Dee</dc:creator>
  <cp:lastModifiedBy>Pfeiffer-Herbert, Anna</cp:lastModifiedBy>
  <cp:revision>19</cp:revision>
  <dcterms:modified xsi:type="dcterms:W3CDTF">2025-05-20T02:41:55Z</dcterms:modified>
</cp:coreProperties>
</file>