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</p:sldIdLst>
  <p:sldSz cy="6858000" cx="12192000"/>
  <p:notesSz cx="6858000" cy="9144000"/>
  <p:embeddedFontLst>
    <p:embeddedFont>
      <p:font typeface="Helvetica Neue"/>
      <p:regular r:id="rId29"/>
      <p:bold r:id="rId30"/>
      <p:italic r:id="rId31"/>
      <p:boldItalic r:id="rId32"/>
    </p:embeddedFont>
    <p:embeddedFont>
      <p:font typeface="Open Sans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7" roundtripDataSignature="AMtx7mgRfMz48nBuSwspkCxA8lCS3aKAa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5F9D2B8-5C4E-46B4-B596-41F1005E4FFD}">
  <a:tblStyle styleId="{95F9D2B8-5C4E-46B4-B596-41F1005E4FFD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fill>
          <a:solidFill>
            <a:srgbClr val="CDD4EA"/>
          </a:solidFill>
        </a:fill>
      </a:tcStyle>
    </a:band1H>
    <a:band2H>
      <a:tcTxStyle/>
    </a:band2H>
    <a:band1V>
      <a:tcTxStyle/>
      <a:tcStyle>
        <a:fill>
          <a:solidFill>
            <a:srgbClr val="CDD4EA"/>
          </a:solidFill>
        </a:fill>
      </a:tcStyle>
    </a:band1V>
    <a:band2V>
      <a:tcTxStyle/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HelveticaNeue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HelveticaNeue-italic.fntdata"/><Relationship Id="rId30" Type="http://schemas.openxmlformats.org/officeDocument/2006/relationships/font" Target="fonts/HelveticaNeue-bold.fntdata"/><Relationship Id="rId11" Type="http://schemas.openxmlformats.org/officeDocument/2006/relationships/slide" Target="slides/slide5.xml"/><Relationship Id="rId33" Type="http://schemas.openxmlformats.org/officeDocument/2006/relationships/font" Target="fonts/OpenSans-regular.fntdata"/><Relationship Id="rId10" Type="http://schemas.openxmlformats.org/officeDocument/2006/relationships/slide" Target="slides/slide4.xml"/><Relationship Id="rId32" Type="http://schemas.openxmlformats.org/officeDocument/2006/relationships/font" Target="fonts/HelveticaNeue-boldItalic.fntdata"/><Relationship Id="rId13" Type="http://schemas.openxmlformats.org/officeDocument/2006/relationships/slide" Target="slides/slide7.xml"/><Relationship Id="rId35" Type="http://schemas.openxmlformats.org/officeDocument/2006/relationships/font" Target="fonts/OpenSans-italic.fntdata"/><Relationship Id="rId12" Type="http://schemas.openxmlformats.org/officeDocument/2006/relationships/slide" Target="slides/slide6.xml"/><Relationship Id="rId34" Type="http://schemas.openxmlformats.org/officeDocument/2006/relationships/font" Target="fonts/OpenSans-bold.fntdata"/><Relationship Id="rId15" Type="http://schemas.openxmlformats.org/officeDocument/2006/relationships/slide" Target="slides/slide9.xml"/><Relationship Id="rId37" Type="http://customschemas.google.com/relationships/presentationmetadata" Target="metadata"/><Relationship Id="rId14" Type="http://schemas.openxmlformats.org/officeDocument/2006/relationships/slide" Target="slides/slide8.xml"/><Relationship Id="rId36" Type="http://schemas.openxmlformats.org/officeDocument/2006/relationships/font" Target="fonts/OpenSans-bold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ieeexplore.ieee.org/xpl/conhome/10892093/proceeding" TargetMode="External"/><Relationship Id="rId3" Type="http://schemas.openxmlformats.org/officeDocument/2006/relationships/hyperlink" Target="https://doi.org/10.1109/FIE61694.2024.10893487" TargetMode="Externa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9" name="Google Shape;89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8" name="Google Shape;188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2" name="Google Shape;212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360007c54b_0_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7" name="Google Shape;227;g3360007c54b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6" name="Google Shape;256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4" name="Google Shape;264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5" name="Google Shape;285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0" i="0" lang="en-US" sz="1100">
                <a:solidFill>
                  <a:schemeClr val="dk1"/>
                </a:solidFill>
              </a:rPr>
              <a:t>S. Hrach, 2021, “Minding Bodies”: How Physical Space, Sensation, and Movement Affect Learning”, </a:t>
            </a:r>
            <a:r>
              <a:rPr b="0" i="0" lang="en-US">
                <a:solidFill>
                  <a:srgbClr val="0F1111"/>
                </a:solidFill>
                <a:latin typeface="Arial"/>
                <a:ea typeface="Arial"/>
                <a:cs typeface="Arial"/>
                <a:sym typeface="Arial"/>
              </a:rPr>
              <a:t>West Virginia University Press</a:t>
            </a:r>
            <a:endParaRPr b="0" i="0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0" i="0" sz="8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0" i="0" lang="en-US" sz="80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Sundstrom, Ramos, Zastavker, and Venkatesh, 2024, </a:t>
            </a:r>
            <a:r>
              <a:rPr b="0" i="0" lang="en-US" sz="11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WIP: Contemplative Practices' Effects on Compassion, Belonging, and Self-Empowerment in Undergraduate Engineering Experiences, </a:t>
            </a:r>
            <a:r>
              <a:rPr b="0" i="0" lang="en-US" sz="1100" u="sng">
                <a:solidFill>
                  <a:srgbClr val="006699"/>
                </a:solidFill>
                <a:latin typeface="Helvetica Neue"/>
                <a:ea typeface="Helvetica Neue"/>
                <a:cs typeface="Helvetica Neue"/>
                <a:sym typeface="Helvetica Neue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2024 IEEE Frontiers in Education Conference (FIE)</a:t>
            </a:r>
            <a:r>
              <a:rPr b="0" i="0" lang="en-US" sz="1100" u="sng">
                <a:solidFill>
                  <a:srgbClr val="0066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b="0" i="0" lang="en-US" sz="1100" u="sng">
                <a:solidFill>
                  <a:srgbClr val="006699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10.1109/FIE61694.2024.10893487</a:t>
            </a:r>
            <a:endParaRPr b="0"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4" name="Google Shape;114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6" name="Google Shape;136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360007c54b_0_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" name="Google Shape;156;g3360007c54b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" name="Google Shape;72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84" name="Google Shape;84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" name="Google Shape;19;p1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6" name="Google Shape;26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7" name="Google Shape;37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2" name="Google Shape;52;p1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3" name="Google Shape;53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Google Shape;59;p2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0" name="Google Shape;60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7" name="Google Shape;77;p3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6.jpg"/><Relationship Id="rId5" Type="http://schemas.openxmlformats.org/officeDocument/2006/relationships/image" Target="../media/image12.jpg"/><Relationship Id="rId6" Type="http://schemas.openxmlformats.org/officeDocument/2006/relationships/image" Target="../media/image15.jpg"/><Relationship Id="rId7" Type="http://schemas.openxmlformats.org/officeDocument/2006/relationships/image" Target="../media/image7.jpg"/><Relationship Id="rId8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0.png"/><Relationship Id="rId4" Type="http://schemas.openxmlformats.org/officeDocument/2006/relationships/image" Target="../media/image38.jpg"/><Relationship Id="rId5" Type="http://schemas.openxmlformats.org/officeDocument/2006/relationships/image" Target="../media/image5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jpg"/><Relationship Id="rId4" Type="http://schemas.openxmlformats.org/officeDocument/2006/relationships/image" Target="../media/image36.jpg"/><Relationship Id="rId5" Type="http://schemas.openxmlformats.org/officeDocument/2006/relationships/image" Target="../media/image33.jpg"/><Relationship Id="rId6" Type="http://schemas.openxmlformats.org/officeDocument/2006/relationships/image" Target="../media/image34.jpg"/><Relationship Id="rId7" Type="http://schemas.openxmlformats.org/officeDocument/2006/relationships/image" Target="../media/image3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debristracker.org/" TargetMode="External"/><Relationship Id="rId4" Type="http://schemas.openxmlformats.org/officeDocument/2006/relationships/image" Target="../media/image42.png"/><Relationship Id="rId10" Type="http://schemas.openxmlformats.org/officeDocument/2006/relationships/image" Target="../media/image35.png"/><Relationship Id="rId9" Type="http://schemas.openxmlformats.org/officeDocument/2006/relationships/image" Target="../media/image48.png"/><Relationship Id="rId5" Type="http://schemas.openxmlformats.org/officeDocument/2006/relationships/image" Target="../media/image41.png"/><Relationship Id="rId6" Type="http://schemas.openxmlformats.org/officeDocument/2006/relationships/image" Target="../media/image29.png"/><Relationship Id="rId7" Type="http://schemas.openxmlformats.org/officeDocument/2006/relationships/image" Target="../media/image57.png"/><Relationship Id="rId8" Type="http://schemas.openxmlformats.org/officeDocument/2006/relationships/image" Target="../media/image5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7.jpg"/><Relationship Id="rId4" Type="http://schemas.openxmlformats.org/officeDocument/2006/relationships/image" Target="../media/image46.jpg"/><Relationship Id="rId5" Type="http://schemas.openxmlformats.org/officeDocument/2006/relationships/image" Target="../media/image3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9.jpg"/><Relationship Id="rId4" Type="http://schemas.openxmlformats.org/officeDocument/2006/relationships/image" Target="../media/image52.jpg"/><Relationship Id="rId5" Type="http://schemas.openxmlformats.org/officeDocument/2006/relationships/image" Target="../media/image43.jpg"/><Relationship Id="rId6" Type="http://schemas.openxmlformats.org/officeDocument/2006/relationships/image" Target="../media/image44.jpg"/><Relationship Id="rId7" Type="http://schemas.openxmlformats.org/officeDocument/2006/relationships/image" Target="../media/image47.jpg"/><Relationship Id="rId8" Type="http://schemas.openxmlformats.org/officeDocument/2006/relationships/image" Target="../media/image4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5.jpg"/><Relationship Id="rId4" Type="http://schemas.openxmlformats.org/officeDocument/2006/relationships/image" Target="../media/image5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doi.org/10.3390/su14031928" TargetMode="External"/><Relationship Id="rId4" Type="http://schemas.openxmlformats.org/officeDocument/2006/relationships/hyperlink" Target="https://ieeexplore.ieee.org/xpl/conhome/10892093/proceeding" TargetMode="External"/><Relationship Id="rId5" Type="http://schemas.openxmlformats.org/officeDocument/2006/relationships/hyperlink" Target="https://doi.org/10.1109/FIE61694.2024.10893487" TargetMode="External"/><Relationship Id="rId6" Type="http://schemas.openxmlformats.org/officeDocument/2006/relationships/image" Target="../media/image55.jpg"/><Relationship Id="rId7" Type="http://schemas.openxmlformats.org/officeDocument/2006/relationships/image" Target="../media/image5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tos.org/oceanography/assets/images/content/teaching_phys_concepts.pdf" TargetMode="External"/><Relationship Id="rId4" Type="http://schemas.openxmlformats.org/officeDocument/2006/relationships/hyperlink" Target="https://climate.nasa.gov/for-educators/" TargetMode="External"/><Relationship Id="rId5" Type="http://schemas.openxmlformats.org/officeDocument/2006/relationships/image" Target="../media/image5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6" Type="http://schemas.openxmlformats.org/officeDocument/2006/relationships/image" Target="../media/image4.jpg"/><Relationship Id="rId7" Type="http://schemas.openxmlformats.org/officeDocument/2006/relationships/image" Target="../media/image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Relationship Id="rId4" Type="http://schemas.openxmlformats.org/officeDocument/2006/relationships/image" Target="../media/image2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katowens.com/entangled-and-ingested/" TargetMode="External"/><Relationship Id="rId4" Type="http://schemas.openxmlformats.org/officeDocument/2006/relationships/image" Target="../media/image17.png"/><Relationship Id="rId9" Type="http://schemas.openxmlformats.org/officeDocument/2006/relationships/image" Target="../media/image11.jpg"/><Relationship Id="rId5" Type="http://schemas.openxmlformats.org/officeDocument/2006/relationships/image" Target="../media/image18.png"/><Relationship Id="rId6" Type="http://schemas.openxmlformats.org/officeDocument/2006/relationships/image" Target="../media/image14.png"/><Relationship Id="rId7" Type="http://schemas.openxmlformats.org/officeDocument/2006/relationships/image" Target="../media/image24.png"/><Relationship Id="rId8" Type="http://schemas.openxmlformats.org/officeDocument/2006/relationships/image" Target="../media/image2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g"/><Relationship Id="rId4" Type="http://schemas.openxmlformats.org/officeDocument/2006/relationships/image" Target="../media/image26.jpg"/><Relationship Id="rId5" Type="http://schemas.openxmlformats.org/officeDocument/2006/relationships/image" Target="../media/image20.jpg"/><Relationship Id="rId6" Type="http://schemas.openxmlformats.org/officeDocument/2006/relationships/image" Target="../media/image21.jpg"/><Relationship Id="rId7" Type="http://schemas.openxmlformats.org/officeDocument/2006/relationships/image" Target="../media/image1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1.png"/><Relationship Id="rId4" Type="http://schemas.openxmlformats.org/officeDocument/2006/relationships/image" Target="../media/image31.png"/><Relationship Id="rId5" Type="http://schemas.openxmlformats.org/officeDocument/2006/relationships/image" Target="../media/image27.jpg"/><Relationship Id="rId6" Type="http://schemas.openxmlformats.org/officeDocument/2006/relationships/image" Target="../media/image32.jpg"/><Relationship Id="rId7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"/>
          <p:cNvSpPr txBox="1"/>
          <p:nvPr>
            <p:ph idx="4294967295" type="ctrTitle"/>
          </p:nvPr>
        </p:nvSpPr>
        <p:spPr>
          <a:xfrm>
            <a:off x="109106" y="2154511"/>
            <a:ext cx="11794660" cy="21568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44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Hands-on activities and projects to support concepts in the OOI Data Labs Manual</a:t>
            </a:r>
            <a:br>
              <a:rPr b="0" i="0" lang="en-US" sz="4400" u="none" cap="none" strike="noStrik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</a:br>
            <a:br>
              <a:rPr b="0" i="0" lang="en-US" sz="1400" u="none" cap="none" strike="noStrik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Karin Warren, Randolph College</a:t>
            </a:r>
            <a:endParaRPr/>
          </a:p>
        </p:txBody>
      </p:sp>
      <p:pic>
        <p:nvPicPr>
          <p:cNvPr id="92" name="Google Shape;92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21568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logo&#10;&#10;Description automatically generated" id="93" name="Google Shape;93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20914" y="3812632"/>
            <a:ext cx="451707" cy="4987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rainbow colored blanket from a couch&#10;&#10;Description automatically generated" id="94" name="Google Shape;94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26880" y="4369232"/>
            <a:ext cx="2997970" cy="22484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ece of cardboard with colorful yarn&#10;&#10;Description automatically generated" id="95" name="Google Shape;95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5400000">
            <a:off x="6706740" y="3966238"/>
            <a:ext cx="2248476" cy="29979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drawing of a child holding a plant&#10;&#10;Description automatically generated" id="96" name="Google Shape;96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537106" y="4333795"/>
            <a:ext cx="2563201" cy="2262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/>
          <p:cNvPicPr preferRelativeResize="0"/>
          <p:nvPr/>
        </p:nvPicPr>
        <p:blipFill rotWithShape="1">
          <a:blip r:embed="rId8">
            <a:alphaModFix/>
          </a:blip>
          <a:srcRect b="1968" l="1" r="9164" t="5455"/>
          <a:stretch/>
        </p:blipFill>
        <p:spPr>
          <a:xfrm>
            <a:off x="106560" y="4348174"/>
            <a:ext cx="2799639" cy="226953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"/>
          <p:cNvSpPr txBox="1"/>
          <p:nvPr/>
        </p:nvSpPr>
        <p:spPr>
          <a:xfrm>
            <a:off x="485647" y="6617709"/>
            <a:ext cx="2732809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Original artwork by Nella Pepelko</a:t>
            </a:r>
            <a:endParaRPr/>
          </a:p>
        </p:txBody>
      </p:sp>
      <p:sp>
        <p:nvSpPr>
          <p:cNvPr id="99" name="Google Shape;99;p1"/>
          <p:cNvSpPr txBox="1"/>
          <p:nvPr/>
        </p:nvSpPr>
        <p:spPr>
          <a:xfrm>
            <a:off x="9640579" y="6596650"/>
            <a:ext cx="2732809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Original artwork by Elizabeth Parsons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1" name="Google Shape;191;p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92" name="Google Shape;192;p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BF9000">
                <a:alpha val="6666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4" name="Google Shape;194;p8"/>
          <p:cNvSpPr txBox="1"/>
          <p:nvPr>
            <p:ph idx="4294967295" type="title"/>
          </p:nvPr>
        </p:nvSpPr>
        <p:spPr>
          <a:xfrm>
            <a:off x="459824" y="282454"/>
            <a:ext cx="10996679" cy="10162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Project: “Trashion” Show </a:t>
            </a:r>
            <a:r>
              <a:rPr lang="en-US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(a student club-run even</a:t>
            </a:r>
            <a:r>
              <a:rPr lang="en-US" sz="1300">
                <a:latin typeface="Arial"/>
                <a:ea typeface="Arial"/>
                <a:cs typeface="Arial"/>
                <a:sym typeface="Arial"/>
              </a:rPr>
              <a:t>t that can be modified for a class)</a:t>
            </a:r>
            <a:br>
              <a:rPr lang="en-US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Concepts: Waste management, life cycle, upcycling, fast fashion, environmental justice, marine pollution</a:t>
            </a:r>
            <a:b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connect to: 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Lab 9 Anoxic events, Lab 10 Primary Production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" name="Google Shape;195;p8"/>
          <p:cNvPicPr preferRelativeResize="0"/>
          <p:nvPr/>
        </p:nvPicPr>
        <p:blipFill rotWithShape="1">
          <a:blip r:embed="rId3">
            <a:alphaModFix/>
          </a:blip>
          <a:srcRect b="0" l="4427" r="1145" t="0"/>
          <a:stretch/>
        </p:blipFill>
        <p:spPr>
          <a:xfrm>
            <a:off x="550863" y="1557339"/>
            <a:ext cx="3589750" cy="4752000"/>
          </a:xfrm>
          <a:prstGeom prst="rect">
            <a:avLst/>
          </a:prstGeom>
          <a:noFill/>
          <a:ln>
            <a:noFill/>
          </a:ln>
          <a:effectLst>
            <a:outerShdw blurRad="508000" rotWithShape="0" algn="tl" dir="5400000" dist="101600">
              <a:srgbClr val="000000">
                <a:alpha val="9803"/>
              </a:srgbClr>
            </a:outerShdw>
          </a:effectLst>
        </p:spPr>
      </p:pic>
      <p:pic>
        <p:nvPicPr>
          <p:cNvPr descr="A group of people in clothing&#10;&#10;Description automatically generated" id="196" name="Google Shape;196;p8"/>
          <p:cNvPicPr preferRelativeResize="0"/>
          <p:nvPr/>
        </p:nvPicPr>
        <p:blipFill rotWithShape="1">
          <a:blip r:embed="rId4">
            <a:alphaModFix/>
          </a:blip>
          <a:srcRect b="0" l="32952" r="10736" t="0"/>
          <a:stretch/>
        </p:blipFill>
        <p:spPr>
          <a:xfrm>
            <a:off x="4322198" y="1557339"/>
            <a:ext cx="3567884" cy="4752000"/>
          </a:xfrm>
          <a:prstGeom prst="rect">
            <a:avLst/>
          </a:prstGeom>
          <a:noFill/>
          <a:ln>
            <a:noFill/>
          </a:ln>
          <a:effectLst>
            <a:outerShdw blurRad="508000" rotWithShape="0" algn="tl" dir="5400000" dist="101600">
              <a:srgbClr val="000000">
                <a:alpha val="9803"/>
              </a:srgbClr>
            </a:outerShdw>
          </a:effectLst>
        </p:spPr>
      </p:pic>
      <p:pic>
        <p:nvPicPr>
          <p:cNvPr descr="Two women wearing clothing&#10;&#10;Description automatically generated" id="197" name="Google Shape;197;p8"/>
          <p:cNvPicPr preferRelativeResize="0"/>
          <p:nvPr/>
        </p:nvPicPr>
        <p:blipFill rotWithShape="1">
          <a:blip r:embed="rId5">
            <a:alphaModFix/>
          </a:blip>
          <a:srcRect b="100" l="0" r="0" t="0"/>
          <a:stretch/>
        </p:blipFill>
        <p:spPr>
          <a:xfrm>
            <a:off x="8070082" y="1557339"/>
            <a:ext cx="3567600" cy="4752000"/>
          </a:xfrm>
          <a:prstGeom prst="rect">
            <a:avLst/>
          </a:prstGeom>
          <a:noFill/>
          <a:ln>
            <a:noFill/>
          </a:ln>
          <a:effectLst>
            <a:outerShdw blurRad="508000" rotWithShape="0" algn="tl" dir="5400000" dist="101600">
              <a:srgbClr val="000000">
                <a:alpha val="9803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8"/>
          <p:cNvSpPr/>
          <p:nvPr/>
        </p:nvSpPr>
        <p:spPr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cap="sq" cmpd="thinThick" w="127000">
            <a:solidFill>
              <a:srgbClr val="4040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28"/>
          <p:cNvSpPr txBox="1"/>
          <p:nvPr>
            <p:ph type="title"/>
          </p:nvPr>
        </p:nvSpPr>
        <p:spPr>
          <a:xfrm>
            <a:off x="4346350" y="5306196"/>
            <a:ext cx="7277180" cy="98087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64516"/>
              <a:buNone/>
            </a:pPr>
            <a:r>
              <a:rPr lang="en-US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Marine/river debris collection</a:t>
            </a:r>
            <a:br>
              <a:rPr lang="en-US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1-2 hours for collection, 1 hour sorting and inventory and graph construction</a:t>
            </a:r>
            <a:b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Modified from Owens, Sarasamma et al., 2022</a:t>
            </a:r>
            <a:b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endParaRPr sz="1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May be an image of 3 people and tree" id="204" name="Google Shape;204;p28"/>
          <p:cNvPicPr preferRelativeResize="0"/>
          <p:nvPr/>
        </p:nvPicPr>
        <p:blipFill rotWithShape="1">
          <a:blip r:embed="rId3">
            <a:alphaModFix/>
          </a:blip>
          <a:srcRect b="-1" l="23383" r="15026" t="0"/>
          <a:stretch/>
        </p:blipFill>
        <p:spPr>
          <a:xfrm>
            <a:off x="307840" y="321732"/>
            <a:ext cx="3793472" cy="41113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y be an image of 2 people" id="205" name="Google Shape;205;p28"/>
          <p:cNvPicPr preferRelativeResize="0"/>
          <p:nvPr/>
        </p:nvPicPr>
        <p:blipFill rotWithShape="1">
          <a:blip r:embed="rId4">
            <a:alphaModFix/>
          </a:blip>
          <a:srcRect b="6126" l="0" r="1" t="14559"/>
          <a:stretch/>
        </p:blipFill>
        <p:spPr>
          <a:xfrm>
            <a:off x="4194959" y="321734"/>
            <a:ext cx="3797570" cy="20105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y be an image of 2 people and tree" id="206" name="Google Shape;206;p28"/>
          <p:cNvPicPr preferRelativeResize="0"/>
          <p:nvPr/>
        </p:nvPicPr>
        <p:blipFill rotWithShape="1">
          <a:blip r:embed="rId5">
            <a:alphaModFix/>
          </a:blip>
          <a:srcRect b="20498" l="0" r="1" t="0"/>
          <a:stretch/>
        </p:blipFill>
        <p:spPr>
          <a:xfrm>
            <a:off x="4190180" y="2422097"/>
            <a:ext cx="3794760" cy="20138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y be an image of 3 people and tree" id="207" name="Google Shape;207;p28"/>
          <p:cNvPicPr preferRelativeResize="0"/>
          <p:nvPr/>
        </p:nvPicPr>
        <p:blipFill rotWithShape="1">
          <a:blip r:embed="rId6">
            <a:alphaModFix/>
          </a:blip>
          <a:srcRect b="-1" l="22540" r="15796" t="0"/>
          <a:stretch/>
        </p:blipFill>
        <p:spPr>
          <a:xfrm>
            <a:off x="8086176" y="321733"/>
            <a:ext cx="3797984" cy="41113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y be an image of 1 person and tree" id="208" name="Google Shape;208;p28"/>
          <p:cNvPicPr preferRelativeResize="0"/>
          <p:nvPr/>
        </p:nvPicPr>
        <p:blipFill rotWithShape="1">
          <a:blip r:embed="rId7">
            <a:alphaModFix/>
          </a:blip>
          <a:srcRect b="8406" l="0" r="1" t="12219"/>
          <a:stretch/>
        </p:blipFill>
        <p:spPr>
          <a:xfrm>
            <a:off x="307840" y="4525715"/>
            <a:ext cx="3794760" cy="20105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9" name="Google Shape;209;p28"/>
          <p:cNvCxnSpPr/>
          <p:nvPr/>
        </p:nvCxnSpPr>
        <p:spPr>
          <a:xfrm>
            <a:off x="4719934" y="5694097"/>
            <a:ext cx="5486400" cy="0"/>
          </a:xfrm>
          <a:prstGeom prst="straightConnector1">
            <a:avLst/>
          </a:prstGeom>
          <a:noFill/>
          <a:ln cap="flat" cmpd="sng" w="1587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6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6"/>
          <p:cNvSpPr txBox="1"/>
          <p:nvPr>
            <p:ph idx="4294967295" type="title"/>
          </p:nvPr>
        </p:nvSpPr>
        <p:spPr>
          <a:xfrm>
            <a:off x="135212" y="120198"/>
            <a:ext cx="4097220" cy="11516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lang="en-US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Project example 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(cont.) </a:t>
            </a:r>
            <a:br>
              <a:rPr lang="en-US" sz="3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Debris Collection and analysis</a:t>
            </a:r>
            <a:endParaRPr sz="3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6"/>
          <p:cNvSpPr txBox="1"/>
          <p:nvPr>
            <p:ph idx="4294967295" type="body"/>
          </p:nvPr>
        </p:nvSpPr>
        <p:spPr>
          <a:xfrm>
            <a:off x="166287" y="1590395"/>
            <a:ext cx="3853181" cy="39820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26126"/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Concepts: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78060"/>
              <a:buNone/>
            </a:pPr>
            <a:r>
              <a:rPr lang="en-US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Watersheds, pollution types &amp; transport, data collection methods and analysis, ecosystem and organism impacts</a:t>
            </a:r>
            <a:b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26126"/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connect to: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78060"/>
              <a:buNone/>
            </a:pPr>
            <a:r>
              <a:rPr lang="en-US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Lab 2 Building Data Skills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78060"/>
              <a:buNone/>
            </a:pPr>
            <a:r>
              <a:rPr lang="en-US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Lab 9 Anoxic events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78060"/>
              <a:buNone/>
            </a:pPr>
            <a:r>
              <a:rPr lang="en-US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Lab 10 Primary Production</a:t>
            </a:r>
            <a:b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26126"/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Additional opportunity: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16216"/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Share your data using the </a:t>
            </a:r>
            <a:r>
              <a:rPr lang="en-US" sz="14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Marine Debris tracker app </a:t>
            </a: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(open data citizen science project)</a:t>
            </a:r>
            <a:b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7" name="Google Shape;217;p6"/>
          <p:cNvPicPr preferRelativeResize="0"/>
          <p:nvPr/>
        </p:nvPicPr>
        <p:blipFill rotWithShape="1">
          <a:blip r:embed="rId4">
            <a:alphaModFix/>
          </a:blip>
          <a:srcRect b="3946" l="0" r="-4" t="25702"/>
          <a:stretch/>
        </p:blipFill>
        <p:spPr>
          <a:xfrm>
            <a:off x="4662597" y="-2"/>
            <a:ext cx="2376092" cy="2228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6"/>
          <p:cNvPicPr preferRelativeResize="0"/>
          <p:nvPr/>
        </p:nvPicPr>
        <p:blipFill rotWithShape="1">
          <a:blip r:embed="rId5">
            <a:alphaModFix/>
          </a:blip>
          <a:srcRect b="6197" l="0" r="-4" t="0"/>
          <a:stretch/>
        </p:blipFill>
        <p:spPr>
          <a:xfrm>
            <a:off x="7233039" y="-2446"/>
            <a:ext cx="2376092" cy="2228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6"/>
          <p:cNvPicPr preferRelativeResize="0"/>
          <p:nvPr/>
        </p:nvPicPr>
        <p:blipFill rotWithShape="1">
          <a:blip r:embed="rId6">
            <a:alphaModFix/>
          </a:blip>
          <a:srcRect b="-4" l="16181" r="20116" t="0"/>
          <a:stretch/>
        </p:blipFill>
        <p:spPr>
          <a:xfrm>
            <a:off x="9803480" y="-10223"/>
            <a:ext cx="2376092" cy="2228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6"/>
          <p:cNvPicPr preferRelativeResize="0"/>
          <p:nvPr/>
        </p:nvPicPr>
        <p:blipFill rotWithShape="1">
          <a:blip r:embed="rId7">
            <a:alphaModFix/>
          </a:blip>
          <a:srcRect b="3719" l="0" r="5" t="34505"/>
          <a:stretch/>
        </p:blipFill>
        <p:spPr>
          <a:xfrm>
            <a:off x="4657342" y="2400151"/>
            <a:ext cx="3330225" cy="2057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6"/>
          <p:cNvPicPr preferRelativeResize="0"/>
          <p:nvPr/>
        </p:nvPicPr>
        <p:blipFill rotWithShape="1">
          <a:blip r:embed="rId8">
            <a:alphaModFix/>
          </a:blip>
          <a:srcRect b="8882" l="0" r="-4" t="24064"/>
          <a:stretch/>
        </p:blipFill>
        <p:spPr>
          <a:xfrm>
            <a:off x="4653627" y="4628909"/>
            <a:ext cx="3324552" cy="222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6"/>
          <p:cNvPicPr preferRelativeResize="0"/>
          <p:nvPr/>
        </p:nvPicPr>
        <p:blipFill rotWithShape="1">
          <a:blip r:embed="rId9">
            <a:alphaModFix/>
          </a:blip>
          <a:srcRect b="3" l="10348" r="2" t="0"/>
          <a:stretch/>
        </p:blipFill>
        <p:spPr>
          <a:xfrm>
            <a:off x="8183036" y="2400151"/>
            <a:ext cx="3996536" cy="4457850"/>
          </a:xfrm>
          <a:prstGeom prst="rect">
            <a:avLst/>
          </a:prstGeom>
          <a:noFill/>
          <a:ln>
            <a:noFill/>
          </a:ln>
        </p:spPr>
      </p:pic>
      <p:sp>
        <p:nvSpPr>
          <p:cNvPr descr="Marine Debris Tracker" id="223" name="Google Shape;223;p6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4" name="Google Shape;224;p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99794" y="5531698"/>
            <a:ext cx="3186166" cy="6362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360007c54b_0_18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g3360007c54b_0_18"/>
          <p:cNvSpPr txBox="1"/>
          <p:nvPr>
            <p:ph idx="4294967295" type="title"/>
          </p:nvPr>
        </p:nvSpPr>
        <p:spPr>
          <a:xfrm>
            <a:off x="205884" y="311426"/>
            <a:ext cx="4013450" cy="581770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Class example activity:</a:t>
            </a:r>
            <a:b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Campus recycling sampling</a:t>
            </a:r>
            <a:b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100">
                <a:solidFill>
                  <a:schemeClr val="dk1"/>
                </a:solidFill>
              </a:rPr>
              <a:t>Time: 60-75 minutes</a:t>
            </a:r>
            <a:br>
              <a:rPr lang="en-US" sz="2100">
                <a:solidFill>
                  <a:schemeClr val="dk1"/>
                </a:solidFill>
              </a:rPr>
            </a:br>
            <a:b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Concepts: </a:t>
            </a:r>
            <a:b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Solid waste generation and management, water pollution, marine pollution</a:t>
            </a:r>
            <a:b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connect to:</a:t>
            </a:r>
            <a:b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>
                <a:solidFill>
                  <a:schemeClr val="dk1"/>
                </a:solidFill>
              </a:rPr>
              <a:t>Lab 2 Building Data Skills</a:t>
            </a:r>
            <a:br>
              <a:rPr lang="en-US" sz="2000">
                <a:solidFill>
                  <a:schemeClr val="dk1"/>
                </a:solidFill>
              </a:rPr>
            </a:br>
            <a:r>
              <a:rPr lang="en-US" sz="2000">
                <a:solidFill>
                  <a:schemeClr val="dk1"/>
                </a:solidFill>
              </a:rPr>
              <a:t>Lab 9 Anoxic events</a:t>
            </a:r>
            <a:br>
              <a:rPr lang="en-US" sz="2000">
                <a:solidFill>
                  <a:schemeClr val="dk1"/>
                </a:solidFill>
              </a:rPr>
            </a:br>
            <a:r>
              <a:rPr lang="en-US" sz="2000">
                <a:solidFill>
                  <a:schemeClr val="dk1"/>
                </a:solidFill>
              </a:rPr>
              <a:t>Lab 10 Primary Production</a:t>
            </a:r>
            <a:b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group of people in a room with plastic bags&#10;&#10;Description automatically generated" id="231" name="Google Shape;231;g3360007c54b_0_18"/>
          <p:cNvPicPr preferRelativeResize="0"/>
          <p:nvPr/>
        </p:nvPicPr>
        <p:blipFill rotWithShape="1">
          <a:blip r:embed="rId3">
            <a:alphaModFix/>
          </a:blip>
          <a:srcRect b="2" l="10286" r="1905" t="0"/>
          <a:stretch/>
        </p:blipFill>
        <p:spPr>
          <a:xfrm>
            <a:off x="4581286" y="4"/>
            <a:ext cx="3424835" cy="39003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standing in front of a podium&#10;&#10;Description automatically generated" id="232" name="Google Shape;232;g3360007c54b_0_18"/>
          <p:cNvPicPr preferRelativeResize="0"/>
          <p:nvPr/>
        </p:nvPicPr>
        <p:blipFill rotWithShape="1">
          <a:blip r:embed="rId4">
            <a:alphaModFix/>
          </a:blip>
          <a:srcRect b="18884" l="0" r="-1" t="0"/>
          <a:stretch/>
        </p:blipFill>
        <p:spPr>
          <a:xfrm>
            <a:off x="4590673" y="4079987"/>
            <a:ext cx="3424834" cy="27780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" id="233" name="Google Shape;233;g3360007c54b_0_18"/>
          <p:cNvPicPr preferRelativeResize="0"/>
          <p:nvPr/>
        </p:nvPicPr>
        <p:blipFill rotWithShape="1">
          <a:blip r:embed="rId5">
            <a:alphaModFix/>
          </a:blip>
          <a:srcRect b="0" l="17712" r="23766" t="0"/>
          <a:stretch/>
        </p:blipFill>
        <p:spPr>
          <a:xfrm>
            <a:off x="8178547" y="-2"/>
            <a:ext cx="40134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14141"/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9"/>
          <p:cNvSpPr/>
          <p:nvPr/>
        </p:nvSpPr>
        <p:spPr>
          <a:xfrm>
            <a:off x="1953768" y="0"/>
            <a:ext cx="8284464" cy="6858000"/>
          </a:xfrm>
          <a:custGeom>
            <a:rect b="b" l="l" r="r" t="t"/>
            <a:pathLst>
              <a:path extrusionOk="0" h="6858000" w="8284464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29"/>
          <p:cNvSpPr/>
          <p:nvPr/>
        </p:nvSpPr>
        <p:spPr>
          <a:xfrm>
            <a:off x="2118360" y="0"/>
            <a:ext cx="7955280" cy="6858000"/>
          </a:xfrm>
          <a:custGeom>
            <a:rect b="b" l="l" r="r" t="t"/>
            <a:pathLst>
              <a:path extrusionOk="0" h="6858000" w="795528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29"/>
          <p:cNvSpPr txBox="1"/>
          <p:nvPr>
            <p:ph type="ctrTitle"/>
          </p:nvPr>
        </p:nvSpPr>
        <p:spPr>
          <a:xfrm>
            <a:off x="2555631" y="1441938"/>
            <a:ext cx="7080738" cy="3974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sz="540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Demos and activities that take 5-20 minutes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0"/>
          <p:cNvSpPr/>
          <p:nvPr/>
        </p:nvSpPr>
        <p:spPr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cap="sq" cmpd="thinThick" w="127000">
            <a:solidFill>
              <a:srgbClr val="4040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30"/>
          <p:cNvSpPr txBox="1"/>
          <p:nvPr>
            <p:ph type="title"/>
          </p:nvPr>
        </p:nvSpPr>
        <p:spPr>
          <a:xfrm>
            <a:off x="4603468" y="4741948"/>
            <a:ext cx="6829520" cy="8620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Class activities illustrating physical concepts and dynamics</a:t>
            </a:r>
            <a:endParaRPr/>
          </a:p>
        </p:txBody>
      </p:sp>
      <p:pic>
        <p:nvPicPr>
          <p:cNvPr descr="A glass jar with a lid and spoons in it&#10;&#10;Description automatically generated" id="247" name="Google Shape;247;p30"/>
          <p:cNvPicPr preferRelativeResize="0"/>
          <p:nvPr/>
        </p:nvPicPr>
        <p:blipFill rotWithShape="1">
          <a:blip r:embed="rId3">
            <a:alphaModFix/>
          </a:blip>
          <a:srcRect b="-3" l="23828" r="6967" t="0"/>
          <a:stretch/>
        </p:blipFill>
        <p:spPr>
          <a:xfrm>
            <a:off x="307840" y="321732"/>
            <a:ext cx="3793472" cy="41113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boys sitting at a table&#10;&#10;Description automatically generated" id="248" name="Google Shape;248;p30"/>
          <p:cNvPicPr preferRelativeResize="0"/>
          <p:nvPr/>
        </p:nvPicPr>
        <p:blipFill rotWithShape="1">
          <a:blip r:embed="rId4">
            <a:alphaModFix/>
          </a:blip>
          <a:srcRect b="23533" l="0" r="1" t="5876"/>
          <a:stretch/>
        </p:blipFill>
        <p:spPr>
          <a:xfrm>
            <a:off x="4194959" y="321734"/>
            <a:ext cx="3797570" cy="20105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painting an orange&#10;&#10;Description automatically generated" id="249" name="Google Shape;249;p30"/>
          <p:cNvPicPr preferRelativeResize="0"/>
          <p:nvPr/>
        </p:nvPicPr>
        <p:blipFill rotWithShape="1">
          <a:blip r:embed="rId5">
            <a:alphaModFix/>
          </a:blip>
          <a:srcRect b="30324" l="0" r="-2" t="29874"/>
          <a:stretch/>
        </p:blipFill>
        <p:spPr>
          <a:xfrm>
            <a:off x="4190180" y="2422097"/>
            <a:ext cx="3794760" cy="20138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everal oranges on a table&#10;&#10;Description automatically generated" id="250" name="Google Shape;250;p30"/>
          <p:cNvPicPr preferRelativeResize="0"/>
          <p:nvPr/>
        </p:nvPicPr>
        <p:blipFill rotWithShape="1">
          <a:blip r:embed="rId6">
            <a:alphaModFix/>
          </a:blip>
          <a:srcRect b="13325" l="0" r="0" t="5488"/>
          <a:stretch/>
        </p:blipFill>
        <p:spPr>
          <a:xfrm>
            <a:off x="8086176" y="321733"/>
            <a:ext cx="3797984" cy="41113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standing under a tree with bubbles&#10;&#10;Description automatically generated" id="251" name="Google Shape;251;p30"/>
          <p:cNvPicPr preferRelativeResize="0"/>
          <p:nvPr/>
        </p:nvPicPr>
        <p:blipFill rotWithShape="1">
          <a:blip r:embed="rId7">
            <a:alphaModFix/>
          </a:blip>
          <a:srcRect b="1" l="0" r="1" t="29356"/>
          <a:stretch/>
        </p:blipFill>
        <p:spPr>
          <a:xfrm>
            <a:off x="307840" y="4525715"/>
            <a:ext cx="3794760" cy="20105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2" name="Google Shape;252;p30"/>
          <p:cNvCxnSpPr/>
          <p:nvPr/>
        </p:nvCxnSpPr>
        <p:spPr>
          <a:xfrm>
            <a:off x="4719934" y="5694097"/>
            <a:ext cx="5486400" cy="0"/>
          </a:xfrm>
          <a:prstGeom prst="straightConnector1">
            <a:avLst/>
          </a:prstGeom>
          <a:noFill/>
          <a:ln cap="flat" cmpd="sng" w="1587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53" name="Google Shape;253;p30"/>
          <p:cNvPicPr preferRelativeResize="0"/>
          <p:nvPr/>
        </p:nvPicPr>
        <p:blipFill rotWithShape="1">
          <a:blip r:embed="rId8">
            <a:alphaModFix/>
          </a:blip>
          <a:srcRect b="15716" l="17873" r="13274" t="18286"/>
          <a:stretch/>
        </p:blipFill>
        <p:spPr>
          <a:xfrm>
            <a:off x="10435638" y="4741948"/>
            <a:ext cx="1196313" cy="1528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5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5"/>
          <p:cNvSpPr txBox="1"/>
          <p:nvPr>
            <p:ph idx="4294967295" type="title"/>
          </p:nvPr>
        </p:nvSpPr>
        <p:spPr>
          <a:xfrm>
            <a:off x="82132" y="0"/>
            <a:ext cx="4328116" cy="20929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Physical activity examples: </a:t>
            </a:r>
            <a:b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Systems Thinking and Dynamics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5"/>
          <p:cNvSpPr txBox="1"/>
          <p:nvPr>
            <p:ph idx="4294967295" type="body"/>
          </p:nvPr>
        </p:nvSpPr>
        <p:spPr>
          <a:xfrm>
            <a:off x="149630" y="2360815"/>
            <a:ext cx="4666792" cy="3940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Dynamic Systems Dance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(source: </a:t>
            </a: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Project</a:t>
            </a: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Learning Tree)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Living Loops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(source: Sweeney and Meadows, “The Systems Thinking Handbook”)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Concepts: </a:t>
            </a:r>
            <a:endParaRPr/>
          </a:p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Systems thinking, equilibrium, perturbations, system boundaries, characteristic times, positive and negative feedbacks</a:t>
            </a:r>
            <a:endParaRPr/>
          </a:p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connect to: </a:t>
            </a:r>
            <a:endParaRPr/>
          </a:p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Several data labs including Lab 11, 12</a:t>
            </a:r>
            <a:endParaRPr/>
          </a:p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group of people in a park&#10;&#10;Description automatically generated" id="261" name="Google Shape;261;p5"/>
          <p:cNvPicPr preferRelativeResize="0"/>
          <p:nvPr/>
        </p:nvPicPr>
        <p:blipFill rotWithShape="1">
          <a:blip r:embed="rId3">
            <a:alphaModFix/>
          </a:blip>
          <a:srcRect b="0" l="5612" r="15848" t="0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group of people posing for a photo&#10;&#10;Description automatically generated" id="267" name="Google Shape;267;p9"/>
          <p:cNvPicPr preferRelativeResize="0"/>
          <p:nvPr/>
        </p:nvPicPr>
        <p:blipFill rotWithShape="1">
          <a:blip r:embed="rId3">
            <a:alphaModFix/>
          </a:blip>
          <a:srcRect b="0" l="12677" r="14779" t="0"/>
          <a:stretch/>
        </p:blipFill>
        <p:spPr>
          <a:xfrm>
            <a:off x="9144" y="-49866"/>
            <a:ext cx="4975061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ottle with blue liquid and green liquid&#10;&#10;Description automatically generated" id="268" name="Google Shape;268;p9"/>
          <p:cNvPicPr preferRelativeResize="0"/>
          <p:nvPr/>
        </p:nvPicPr>
        <p:blipFill rotWithShape="1">
          <a:blip r:embed="rId4">
            <a:alphaModFix/>
          </a:blip>
          <a:srcRect b="0" l="7021" r="14052" t="0"/>
          <a:stretch/>
        </p:blipFill>
        <p:spPr>
          <a:xfrm>
            <a:off x="4975048" y="-1"/>
            <a:ext cx="721694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9"/>
          <p:cNvSpPr/>
          <p:nvPr/>
        </p:nvSpPr>
        <p:spPr>
          <a:xfrm>
            <a:off x="554416" y="4218905"/>
            <a:ext cx="11167447" cy="2089317"/>
          </a:xfrm>
          <a:prstGeom prst="rect">
            <a:avLst/>
          </a:prstGeom>
          <a:solidFill>
            <a:schemeClr val="lt1">
              <a:alpha val="94901"/>
            </a:schemeClr>
          </a:solidFill>
          <a:ln cap="flat" cmpd="sng" w="127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9"/>
          <p:cNvSpPr txBox="1"/>
          <p:nvPr>
            <p:ph idx="4294967295" type="title"/>
          </p:nvPr>
        </p:nvSpPr>
        <p:spPr>
          <a:xfrm>
            <a:off x="1051560" y="4440602"/>
            <a:ext cx="3538728" cy="16459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“Ocean in a Bottle”</a:t>
            </a:r>
            <a:endParaRPr/>
          </a:p>
        </p:txBody>
      </p:sp>
      <p:sp>
        <p:nvSpPr>
          <p:cNvPr id="271" name="Google Shape;271;p9"/>
          <p:cNvSpPr/>
          <p:nvPr/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9"/>
          <p:cNvSpPr/>
          <p:nvPr/>
        </p:nvSpPr>
        <p:spPr>
          <a:xfrm rot="5400000">
            <a:off x="4243541" y="5254418"/>
            <a:ext cx="1463040" cy="182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9"/>
          <p:cNvSpPr txBox="1"/>
          <p:nvPr>
            <p:ph idx="4294967295" type="body"/>
          </p:nvPr>
        </p:nvSpPr>
        <p:spPr>
          <a:xfrm>
            <a:off x="5195455" y="4532042"/>
            <a:ext cx="6390409" cy="1554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Concepts: Density, stratification, wave action, gas dissolution, mixing, etc.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connect to: Lab 6 Density Stratification, Lab 7 Water Masses, Lab 8 Ocean Physics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1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31"/>
          <p:cNvSpPr txBox="1"/>
          <p:nvPr>
            <p:ph type="title"/>
          </p:nvPr>
        </p:nvSpPr>
        <p:spPr>
          <a:xfrm>
            <a:off x="7177113" y="156404"/>
            <a:ext cx="4700148" cy="16922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Ocean in a Bottle Instructions</a:t>
            </a:r>
            <a:endParaRPr/>
          </a:p>
        </p:txBody>
      </p:sp>
      <p:pic>
        <p:nvPicPr>
          <p:cNvPr descr="A bottle with blue liquid and green liquid&#10;&#10;Description automatically generated" id="280" name="Google Shape;280;p31"/>
          <p:cNvPicPr preferRelativeResize="0"/>
          <p:nvPr/>
        </p:nvPicPr>
        <p:blipFill rotWithShape="1">
          <a:blip r:embed="rId3">
            <a:alphaModFix/>
          </a:blip>
          <a:srcRect b="0" l="8555" r="15587" t="0"/>
          <a:stretch/>
        </p:blipFill>
        <p:spPr>
          <a:xfrm>
            <a:off x="1" y="10"/>
            <a:ext cx="693639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1"/>
          <p:cNvSpPr txBox="1"/>
          <p:nvPr>
            <p:ph idx="1" type="body"/>
          </p:nvPr>
        </p:nvSpPr>
        <p:spPr>
          <a:xfrm>
            <a:off x="7177112" y="1848678"/>
            <a:ext cx="4700147" cy="47807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29729"/>
              <a:buNone/>
            </a:pPr>
            <a:r>
              <a:rPr b="1" i="0" lang="en-US" sz="15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Materials</a:t>
            </a:r>
            <a:endParaRPr b="1"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29729"/>
              <a:buFont typeface="Arial"/>
              <a:buChar char="•"/>
            </a:pPr>
            <a:r>
              <a:rPr b="0" i="0" lang="en-US" sz="15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Clear Plastic Water bottle</a:t>
            </a:r>
            <a:endParaRPr b="0"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29729"/>
              <a:buFont typeface="Arial"/>
              <a:buChar char="•"/>
            </a:pPr>
            <a:r>
              <a:rPr b="0" i="0" lang="en-US" sz="15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Baby oil or vegetable oil</a:t>
            </a:r>
            <a:endParaRPr b="0"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29729"/>
              <a:buFont typeface="Arial"/>
              <a:buChar char="•"/>
            </a:pPr>
            <a:r>
              <a:rPr b="0" i="0" lang="en-US" sz="15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Blue food coloring</a:t>
            </a:r>
            <a:endParaRPr b="0"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29729"/>
              <a:buFont typeface="Arial"/>
              <a:buChar char="•"/>
            </a:pPr>
            <a:r>
              <a:rPr b="0" i="0" lang="en-US" sz="15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Small shells, glitter, small plastic ocean creatures</a:t>
            </a:r>
            <a:endParaRPr b="0"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29729"/>
              <a:buFont typeface="Arial"/>
              <a:buChar char="•"/>
            </a:pPr>
            <a:r>
              <a:rPr b="0" i="0" lang="en-US" sz="15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Funnel</a:t>
            </a:r>
            <a:endParaRPr b="0"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29729"/>
              <a:buNone/>
            </a:pPr>
            <a:br>
              <a:rPr b="1"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15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Instructions</a:t>
            </a:r>
            <a:endParaRPr b="1"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5715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29729"/>
              <a:buFont typeface="Arial"/>
              <a:buAutoNum type="arabicPeriod"/>
            </a:pPr>
            <a:r>
              <a:rPr b="0" i="0" lang="en-US" sz="15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Fill each bottle halfway with water</a:t>
            </a:r>
            <a:endParaRPr b="0"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5715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29729"/>
              <a:buFont typeface="Arial"/>
              <a:buAutoNum type="arabicPeriod"/>
            </a:pPr>
            <a:r>
              <a:rPr b="0" i="0" lang="en-US" sz="15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Add a few drops of blue food coloring and shake to mix</a:t>
            </a:r>
            <a:endParaRPr b="0"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5715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29729"/>
              <a:buFont typeface="Arial"/>
              <a:buAutoNum type="arabicPeriod"/>
            </a:pPr>
            <a:r>
              <a:rPr b="0" i="0" lang="en-US" sz="15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Fill the rest of the bottle with oil, leaving a bit of air at the top</a:t>
            </a:r>
            <a:endParaRPr b="0"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5715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29729"/>
              <a:buFont typeface="Arial"/>
              <a:buAutoNum type="arabicPeriod"/>
            </a:pPr>
            <a:r>
              <a:rPr b="0" i="0" lang="en-US" sz="15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Drop in shells, glitter, or small plastic ocean creatures</a:t>
            </a:r>
            <a:endParaRPr b="0"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5715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29729"/>
              <a:buFont typeface="Arial"/>
              <a:buAutoNum type="arabicPeriod"/>
            </a:pPr>
            <a:r>
              <a:rPr b="0" i="0" lang="en-US" sz="15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Seal the cap tightly (you can hot glue it for extra security)</a:t>
            </a:r>
            <a:endParaRPr b="0"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243243"/>
              <a:buNone/>
            </a:pPr>
            <a:br>
              <a:rPr lang="en-US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31"/>
          <p:cNvSpPr/>
          <p:nvPr/>
        </p:nvSpPr>
        <p:spPr>
          <a:xfrm>
            <a:off x="1640378" y="4577542"/>
            <a:ext cx="3934691" cy="2000596"/>
          </a:xfrm>
          <a:prstGeom prst="ellipse">
            <a:avLst/>
          </a:prstGeom>
          <a:solidFill>
            <a:schemeClr val="accent1"/>
          </a:solidFill>
          <a:ln cap="flat" cmpd="sng" w="25400">
            <a:solidFill>
              <a:srgbClr val="31538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 can students explore with this model?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0"/>
          <p:cNvSpPr/>
          <p:nvPr/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lt1">
              <a:alpha val="9294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" name="Google Shape;28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0961" y="-55419"/>
            <a:ext cx="12779433" cy="9584575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10"/>
          <p:cNvSpPr txBox="1"/>
          <p:nvPr>
            <p:ph idx="4294967295" type="title"/>
          </p:nvPr>
        </p:nvSpPr>
        <p:spPr>
          <a:xfrm>
            <a:off x="0" y="5317240"/>
            <a:ext cx="12718471" cy="74483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lang="en-US" sz="36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Share-a-Thon time!</a:t>
            </a:r>
            <a:endParaRPr/>
          </a:p>
        </p:txBody>
      </p:sp>
      <p:cxnSp>
        <p:nvCxnSpPr>
          <p:cNvPr id="290" name="Google Shape;290;p10"/>
          <p:cNvCxnSpPr/>
          <p:nvPr/>
        </p:nvCxnSpPr>
        <p:spPr>
          <a:xfrm>
            <a:off x="0" y="5241983"/>
            <a:ext cx="12192000" cy="0"/>
          </a:xfrm>
          <a:prstGeom prst="straightConnector1">
            <a:avLst/>
          </a:prstGeom>
          <a:noFill/>
          <a:ln cap="flat" cmpd="sng" w="41275">
            <a:solidFill>
              <a:schemeClr val="lt1">
                <a:alpha val="89803"/>
              </a:scheme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1" name="Google Shape;291;p10"/>
          <p:cNvCxnSpPr/>
          <p:nvPr/>
        </p:nvCxnSpPr>
        <p:spPr>
          <a:xfrm>
            <a:off x="0" y="6134852"/>
            <a:ext cx="12192000" cy="0"/>
          </a:xfrm>
          <a:prstGeom prst="straightConnector1">
            <a:avLst/>
          </a:prstGeom>
          <a:noFill/>
          <a:ln cap="flat" cmpd="sng" w="41275">
            <a:solidFill>
              <a:schemeClr val="lt1">
                <a:alpha val="89803"/>
              </a:schemeClr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23"/>
          <p:cNvGrpSpPr/>
          <p:nvPr/>
        </p:nvGrpSpPr>
        <p:grpSpPr>
          <a:xfrm>
            <a:off x="1302327" y="393470"/>
            <a:ext cx="9288087" cy="6007330"/>
            <a:chOff x="0" y="0"/>
            <a:chExt cx="9288087" cy="6007330"/>
          </a:xfrm>
        </p:grpSpPr>
        <p:sp>
          <p:nvSpPr>
            <p:cNvPr id="105" name="Google Shape;105;p23"/>
            <p:cNvSpPr/>
            <p:nvPr/>
          </p:nvSpPr>
          <p:spPr>
            <a:xfrm>
              <a:off x="696606" y="0"/>
              <a:ext cx="7894874" cy="600733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CCD3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23"/>
            <p:cNvSpPr/>
            <p:nvPr/>
          </p:nvSpPr>
          <p:spPr>
            <a:xfrm>
              <a:off x="0" y="1802199"/>
              <a:ext cx="2786426" cy="2402932"/>
            </a:xfrm>
            <a:prstGeom prst="roundRect">
              <a:avLst>
                <a:gd fmla="val 16667" name="adj"/>
              </a:avLst>
            </a:prstGeom>
            <a:solidFill>
              <a:srgbClr val="4372C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23"/>
            <p:cNvSpPr txBox="1"/>
            <p:nvPr/>
          </p:nvSpPr>
          <p:spPr>
            <a:xfrm>
              <a:off x="117301" y="1919500"/>
              <a:ext cx="2551824" cy="2168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0475" lIns="110475" spcFirstLastPara="1" rIns="110475" wrap="square" tIns="11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rPr b="1" i="0" lang="en-US" sz="2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Overview: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1015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en-US" sz="2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Value of hands-on activities</a:t>
              </a:r>
              <a:endParaRPr/>
            </a:p>
          </p:txBody>
        </p:sp>
        <p:sp>
          <p:nvSpPr>
            <p:cNvPr id="108" name="Google Shape;108;p23"/>
            <p:cNvSpPr/>
            <p:nvPr/>
          </p:nvSpPr>
          <p:spPr>
            <a:xfrm>
              <a:off x="3250835" y="1851338"/>
              <a:ext cx="2786426" cy="2402932"/>
            </a:xfrm>
            <a:prstGeom prst="roundRect">
              <a:avLst>
                <a:gd fmla="val 16667" name="adj"/>
              </a:avLst>
            </a:prstGeom>
            <a:solidFill>
              <a:srgbClr val="4372C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23"/>
            <p:cNvSpPr txBox="1"/>
            <p:nvPr/>
          </p:nvSpPr>
          <p:spPr>
            <a:xfrm>
              <a:off x="3368136" y="1968639"/>
              <a:ext cx="2551824" cy="2168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7150" lIns="137150" spcFirstLastPara="1" rIns="137150" wrap="square" tIns="137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b="1" i="0" lang="en-US" sz="3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Examples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126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en-US" sz="2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Large and small</a:t>
              </a:r>
              <a:endParaRPr/>
            </a:p>
          </p:txBody>
        </p:sp>
        <p:sp>
          <p:nvSpPr>
            <p:cNvPr id="110" name="Google Shape;110;p23"/>
            <p:cNvSpPr/>
            <p:nvPr/>
          </p:nvSpPr>
          <p:spPr>
            <a:xfrm>
              <a:off x="6501661" y="1802199"/>
              <a:ext cx="2786426" cy="2402932"/>
            </a:xfrm>
            <a:prstGeom prst="roundRect">
              <a:avLst>
                <a:gd fmla="val 16667" name="adj"/>
              </a:avLst>
            </a:prstGeom>
            <a:solidFill>
              <a:srgbClr val="4372C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23"/>
            <p:cNvSpPr txBox="1"/>
            <p:nvPr/>
          </p:nvSpPr>
          <p:spPr>
            <a:xfrm>
              <a:off x="6618962" y="1919500"/>
              <a:ext cx="2551824" cy="2168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52400" lIns="152400" spcFirstLastPara="1" rIns="152400" wrap="square" tIns="152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Share-a-thon</a:t>
              </a:r>
              <a:r>
                <a:rPr b="1" i="0" lang="en-US" sz="57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!</a:t>
              </a: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2"/>
          <p:cNvSpPr txBox="1"/>
          <p:nvPr>
            <p:ph type="title"/>
          </p:nvPr>
        </p:nvSpPr>
        <p:spPr>
          <a:xfrm>
            <a:off x="184265" y="99119"/>
            <a:ext cx="11823470" cy="7521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Presenters and activities</a:t>
            </a:r>
            <a:endParaRPr/>
          </a:p>
        </p:txBody>
      </p:sp>
      <p:sp>
        <p:nvSpPr>
          <p:cNvPr id="297" name="Google Shape;297;p32"/>
          <p:cNvSpPr/>
          <p:nvPr/>
        </p:nvSpPr>
        <p:spPr>
          <a:xfrm>
            <a:off x="415636" y="1003069"/>
            <a:ext cx="11504815" cy="5641571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1538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98" name="Google Shape;298;p32"/>
          <p:cNvGraphicFramePr/>
          <p:nvPr/>
        </p:nvGraphicFramePr>
        <p:xfrm>
          <a:off x="520931" y="114161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{95F9D2B8-5C4E-46B4-B596-41F1005E4FFD}</a:tableStyleId>
              </a:tblPr>
              <a:tblGrid>
                <a:gridCol w="5644675"/>
                <a:gridCol w="5627375"/>
              </a:tblGrid>
              <a:tr h="1070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2400" u="none" cap="none" strike="noStrike">
                          <a:solidFill>
                            <a:schemeClr val="dk1"/>
                          </a:solidFill>
                        </a:rPr>
                        <a:t>Jean Anastasia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1" lang="en-US" sz="2000" u="none" cap="none" strike="noStrike">
                          <a:solidFill>
                            <a:schemeClr val="dk1"/>
                          </a:solidFill>
                        </a:rPr>
                        <a:t>Visualizing Ocean Currents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D8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2400" u="none" cap="none" strike="noStrike">
                          <a:solidFill>
                            <a:schemeClr val="dk1"/>
                          </a:solidFill>
                        </a:rPr>
                        <a:t>Anna Pfeiffer-Herbert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1" lang="en-US" sz="2000" u="none" cap="none" strike="noStrike">
                          <a:solidFill>
                            <a:schemeClr val="dk1"/>
                          </a:solidFill>
                        </a:rPr>
                        <a:t>Density stratification, thermohaline circulation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D8E2F3"/>
                    </a:solidFill>
                  </a:tcPr>
                </a:tc>
              </a:tr>
              <a:tr h="1070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chemeClr val="dk1"/>
                          </a:solidFill>
                        </a:rPr>
                        <a:t>Jenna Lee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US" sz="2000" u="none" cap="none" strike="noStrike">
                          <a:solidFill>
                            <a:schemeClr val="dk1"/>
                          </a:solidFill>
                        </a:rPr>
                        <a:t>Visualizing ocean thermal expansion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chemeClr val="dk1"/>
                          </a:solidFill>
                        </a:rPr>
                        <a:t>Denise Bristol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US" sz="2000" u="none" cap="none" strike="noStrike">
                          <a:solidFill>
                            <a:schemeClr val="dk1"/>
                          </a:solidFill>
                        </a:rPr>
                        <a:t>Sea level rise: Glacier versus Iceberg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1070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chemeClr val="dk1"/>
                          </a:solidFill>
                        </a:rPr>
                        <a:t>Tracy Quan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US" sz="2000" u="none" cap="none" strike="noStrike">
                          <a:solidFill>
                            <a:schemeClr val="dk1"/>
                          </a:solidFill>
                        </a:rPr>
                        <a:t>Ocean acidification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D8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chemeClr val="dk1"/>
                          </a:solidFill>
                        </a:rPr>
                        <a:t>Tim Macaluso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US" sz="2000" u="none" cap="none" strike="noStrike">
                          <a:solidFill>
                            <a:schemeClr val="dk1"/>
                          </a:solidFill>
                        </a:rPr>
                        <a:t>Sea Water Analysis, Plankton, Density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D8E2F3"/>
                    </a:solidFill>
                  </a:tcPr>
                </a:tc>
              </a:tr>
              <a:tr h="1070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chemeClr val="dk1"/>
                          </a:solidFill>
                        </a:rPr>
                        <a:t>Liz Sargent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US" sz="2000" u="none" cap="none" strike="noStrike">
                          <a:solidFill>
                            <a:schemeClr val="dk1"/>
                          </a:solidFill>
                        </a:rPr>
                        <a:t>Moon Phases, Sinking Rates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chemeClr val="dk1"/>
                          </a:solidFill>
                        </a:rPr>
                        <a:t>Silke Severmann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US" sz="2000" u="none" cap="none" strike="noStrike">
                          <a:solidFill>
                            <a:schemeClr val="dk1"/>
                          </a:solidFill>
                        </a:rPr>
                        <a:t>Density, Temperature and Salinity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1070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chemeClr val="dk1"/>
                          </a:solidFill>
                        </a:rPr>
                        <a:t>Kari Benson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US" sz="2000" u="none" cap="none" strike="noStrike">
                          <a:solidFill>
                            <a:schemeClr val="dk1"/>
                          </a:solidFill>
                        </a:rPr>
                        <a:t>Coriolis Effect, Wave Action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D8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chemeClr val="dk1"/>
                          </a:solidFill>
                        </a:rPr>
                        <a:t>Kristen Coolbear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US" sz="2000" u="none" cap="none" strike="noStrike">
                          <a:solidFill>
                            <a:schemeClr val="dk1"/>
                          </a:solidFill>
                        </a:rPr>
                        <a:t>Escape Room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D8E2F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3"/>
          <p:cNvSpPr txBox="1"/>
          <p:nvPr>
            <p:ph type="title"/>
          </p:nvPr>
        </p:nvSpPr>
        <p:spPr>
          <a:xfrm>
            <a:off x="167640" y="7030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3200"/>
              <a:t>Acknowledgements</a:t>
            </a:r>
            <a:endParaRPr/>
          </a:p>
        </p:txBody>
      </p:sp>
      <p:sp>
        <p:nvSpPr>
          <p:cNvPr id="304" name="Google Shape;304;p33"/>
          <p:cNvSpPr txBox="1"/>
          <p:nvPr>
            <p:ph idx="1" type="body"/>
          </p:nvPr>
        </p:nvSpPr>
        <p:spPr>
          <a:xfrm>
            <a:off x="323138" y="1395867"/>
            <a:ext cx="6497782" cy="4667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400"/>
              <a:t>Thank you to Dr. Katharine Owens, University of Hartford, katwowens.com, for plastic collage project inspiration/support and riverbank sampling resources and protocols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400"/>
              <a:t>Original artwork by Elizabeth Parsons ’25 and Nella Pepelko ‘28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400"/>
              <a:t>Dr. Laura-Henry Stone for recommending systems thinking exercises (Living Loops)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400"/>
              <a:t>Dr. Sarah Sojka, Randolph College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400"/>
              <a:t>Little Scientists Head Intern, Iyana Corbett ’26 (ocean in a bottle activity)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400"/>
              <a:t>My undergraduate students at Randolph College and my HS students at the Virginia Summer Governor’s School for Science and Technology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400"/>
              <a:t>All photos are from K. Warren, S. Sojka, or Randolph College photographer Jill Nance Waugh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1400"/>
              <a:t>References: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S. Hrach, 2021, “Minding Bodies”: How Physical Space, Sensation, and Movement Affect Learning”, West Virginia University Press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Owens, K. , J. Sarasamma, Sustainability 2022, 14(3), 1928; </a:t>
            </a:r>
            <a:r>
              <a:rPr lang="en-US" sz="1050" u="sng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https://doi.org/10.3390/su14031928</a:t>
            </a:r>
            <a:endParaRPr sz="105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105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Sundstrom, Ramos, Zastavker, and Venkatesh, 2024, </a:t>
            </a: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WIP: Contemplative Practices' Effects on Compassion, Belonging, and Self-Empowerment in Undergraduate Engineering Experiences, </a:t>
            </a:r>
            <a:r>
              <a:rPr lang="en-US" sz="105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2024 IEEE Frontiers in Education Conference (FIE)</a:t>
            </a:r>
            <a:r>
              <a:rPr lang="en-US" sz="105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05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10.1109/FIE61694.2024.10893487</a:t>
            </a:r>
            <a:endParaRPr sz="1050" u="sng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1050">
                <a:latin typeface="Arial"/>
                <a:ea typeface="Arial"/>
                <a:cs typeface="Arial"/>
                <a:sym typeface="Arial"/>
              </a:rPr>
              <a:t>weeney, L. and D. Meadows, The System Thinking Playbook, Chelsea Green Publishing 2010</a:t>
            </a:r>
            <a:endParaRPr/>
          </a:p>
        </p:txBody>
      </p:sp>
      <p:pic>
        <p:nvPicPr>
          <p:cNvPr id="305" name="Google Shape;305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16091" y="3688051"/>
            <a:ext cx="3837709" cy="2878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3"/>
          <p:cNvPicPr preferRelativeResize="0"/>
          <p:nvPr/>
        </p:nvPicPr>
        <p:blipFill rotWithShape="1">
          <a:blip r:embed="rId7">
            <a:alphaModFix/>
          </a:blip>
          <a:srcRect b="15606" l="0" r="437" t="20682"/>
          <a:stretch/>
        </p:blipFill>
        <p:spPr>
          <a:xfrm>
            <a:off x="7516090" y="287217"/>
            <a:ext cx="3799609" cy="324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Some resources</a:t>
            </a:r>
            <a:endParaRPr/>
          </a:p>
        </p:txBody>
      </p:sp>
      <p:sp>
        <p:nvSpPr>
          <p:cNvPr id="312" name="Google Shape;312;p34"/>
          <p:cNvSpPr txBox="1"/>
          <p:nvPr>
            <p:ph idx="1" type="body"/>
          </p:nvPr>
        </p:nvSpPr>
        <p:spPr>
          <a:xfrm>
            <a:off x="838200" y="1825625"/>
            <a:ext cx="10664536" cy="44089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000"/>
              <a:t>SREC, https://serc.carleton.edu/sp/carl_ltc/teaching_resources/index.html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000"/>
              <a:t>Project Learning Tree, https://www.plt.org/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000"/>
              <a:t>Teaching physical concepts in oceanography: an inquiry-based approach </a:t>
            </a:r>
            <a:r>
              <a:rPr lang="en-US" sz="2000" u="sng">
                <a:solidFill>
                  <a:schemeClr val="hlink"/>
                </a:solidFill>
                <a:hlinkClick r:id="rId3"/>
              </a:rPr>
              <a:t>https://tos.org/oceanography/assets/images/content/teaching_phys_concepts.pdf</a:t>
            </a:r>
            <a:endParaRPr sz="2000"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000"/>
              <a:t>NASA Global Climate Change teaching resources, </a:t>
            </a:r>
            <a:r>
              <a:rPr lang="en-US" sz="2000" u="sng">
                <a:solidFill>
                  <a:schemeClr val="hlink"/>
                </a:solidFill>
                <a:hlinkClick r:id="rId4"/>
              </a:rPr>
              <a:t>https://climate.nasa.gov/for-educators/</a:t>
            </a:r>
            <a:endParaRPr sz="2000"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descr="A person standing in front of a building&#10;&#10;Description automatically generated" id="313" name="Google Shape;313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73186" y="4493646"/>
            <a:ext cx="3372713" cy="2248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"/>
          <p:cNvSpPr txBox="1"/>
          <p:nvPr>
            <p:ph idx="4294967295" type="title"/>
          </p:nvPr>
        </p:nvSpPr>
        <p:spPr>
          <a:xfrm>
            <a:off x="0" y="-25695"/>
            <a:ext cx="12192000" cy="896425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sz="2400">
                <a:latin typeface="Arial"/>
                <a:ea typeface="Arial"/>
                <a:cs typeface="Arial"/>
                <a:sym typeface="Arial"/>
              </a:rPr>
              <a:t>The value of hands-on learning, contemplative practice, and movement</a:t>
            </a:r>
            <a:endParaRPr b="1"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2"/>
          <p:cNvSpPr/>
          <p:nvPr/>
        </p:nvSpPr>
        <p:spPr>
          <a:xfrm>
            <a:off x="4912190" y="4788927"/>
            <a:ext cx="3354016" cy="2013955"/>
          </a:xfrm>
          <a:prstGeom prst="ellipse">
            <a:avLst/>
          </a:prstGeom>
          <a:solidFill>
            <a:srgbClr val="00CCFF"/>
          </a:solidFill>
          <a:ln cap="flat" cmpd="sng" w="25400">
            <a:solidFill>
              <a:srgbClr val="1C305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be especially effective for engaging those who are anxious about math, data, stats, graphs, etc.</a:t>
            </a:r>
            <a:endParaRPr/>
          </a:p>
        </p:txBody>
      </p:sp>
      <p:sp>
        <p:nvSpPr>
          <p:cNvPr id="118" name="Google Shape;118;p2"/>
          <p:cNvSpPr/>
          <p:nvPr/>
        </p:nvSpPr>
        <p:spPr>
          <a:xfrm>
            <a:off x="4801587" y="914685"/>
            <a:ext cx="3284483" cy="1800356"/>
          </a:xfrm>
          <a:prstGeom prst="ellipse">
            <a:avLst/>
          </a:prstGeom>
          <a:solidFill>
            <a:srgbClr val="00CCFF"/>
          </a:solidFill>
          <a:ln cap="flat" cmpd="sng" w="25400">
            <a:solidFill>
              <a:srgbClr val="1C305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1143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Hands-on activities increase understanding and retention of STEM concepts</a:t>
            </a:r>
            <a:endParaRPr/>
          </a:p>
        </p:txBody>
      </p:sp>
      <p:sp>
        <p:nvSpPr>
          <p:cNvPr id="119" name="Google Shape;119;p2"/>
          <p:cNvSpPr/>
          <p:nvPr/>
        </p:nvSpPr>
        <p:spPr>
          <a:xfrm>
            <a:off x="4801587" y="2758996"/>
            <a:ext cx="3464619" cy="1981937"/>
          </a:xfrm>
          <a:prstGeom prst="ellipse">
            <a:avLst/>
          </a:prstGeom>
          <a:solidFill>
            <a:srgbClr val="00CCFF"/>
          </a:solidFill>
          <a:ln cap="flat" cmpd="sng" w="25400">
            <a:solidFill>
              <a:srgbClr val="1C305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1143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Hands-on activities encourage curiosity and practical application of theoretical knowledge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2"/>
          <p:cNvSpPr/>
          <p:nvPr/>
        </p:nvSpPr>
        <p:spPr>
          <a:xfrm>
            <a:off x="8435673" y="2967091"/>
            <a:ext cx="3651906" cy="2013954"/>
          </a:xfrm>
          <a:prstGeom prst="ellipse">
            <a:avLst/>
          </a:prstGeom>
          <a:solidFill>
            <a:srgbClr val="00CCFF"/>
          </a:solidFill>
          <a:ln cap="flat" cmpd="sng" w="25400">
            <a:solidFill>
              <a:srgbClr val="1C305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Embodied cognition research shows that the body must first be interacting with the world to activate and open up the mind for learning. </a:t>
            </a:r>
            <a:r>
              <a:rPr b="0" i="0" lang="en-US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(Hrach, 2021)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2"/>
          <p:cNvSpPr/>
          <p:nvPr/>
        </p:nvSpPr>
        <p:spPr>
          <a:xfrm>
            <a:off x="8266206" y="882665"/>
            <a:ext cx="3821373" cy="2013955"/>
          </a:xfrm>
          <a:prstGeom prst="ellipse">
            <a:avLst/>
          </a:prstGeom>
          <a:solidFill>
            <a:srgbClr val="00CCFF"/>
          </a:solidFill>
          <a:ln cap="flat" cmpd="sng" w="25400">
            <a:solidFill>
              <a:srgbClr val="1C305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Students benefit from moving around, improves learning and retention, reduces stress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2"/>
          <p:cNvSpPr/>
          <p:nvPr/>
        </p:nvSpPr>
        <p:spPr>
          <a:xfrm>
            <a:off x="8435673" y="5051517"/>
            <a:ext cx="3651906" cy="1809646"/>
          </a:xfrm>
          <a:prstGeom prst="ellipse">
            <a:avLst/>
          </a:prstGeom>
          <a:solidFill>
            <a:srgbClr val="00CCFF"/>
          </a:solidFill>
          <a:ln cap="flat" cmpd="sng" w="25400">
            <a:solidFill>
              <a:srgbClr val="1C305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Merging STEM instruction with contemplative methods can bring student-centered reflection into the classroom </a:t>
            </a:r>
            <a:r>
              <a:rPr b="0" i="0" lang="en-US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(Sundstrom et al, 2024)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group of people sitting around a table&#10;&#10;Description automatically generated" id="123" name="Google Shape;12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4828" y="3256253"/>
            <a:ext cx="1795264" cy="17952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aper with drawings on it&#10;&#10;Description automatically generated" id="124" name="Google Shape;124;p2"/>
          <p:cNvPicPr preferRelativeResize="0"/>
          <p:nvPr/>
        </p:nvPicPr>
        <p:blipFill rotWithShape="1">
          <a:blip r:embed="rId4">
            <a:alphaModFix/>
          </a:blip>
          <a:srcRect b="34801" l="5705" r="395" t="904"/>
          <a:stretch/>
        </p:blipFill>
        <p:spPr>
          <a:xfrm rot="10800000">
            <a:off x="144828" y="948213"/>
            <a:ext cx="4259379" cy="21873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standing near a pond&#10;&#10;Description automatically generated" id="125" name="Google Shape;125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4828" y="5149478"/>
            <a:ext cx="2151630" cy="16137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sitting at a table with a person in a kitchen&#10;&#10;Description automatically generated" id="126" name="Google Shape;126;p2"/>
          <p:cNvPicPr preferRelativeResize="0"/>
          <p:nvPr/>
        </p:nvPicPr>
        <p:blipFill rotWithShape="1">
          <a:blip r:embed="rId6">
            <a:alphaModFix/>
          </a:blip>
          <a:srcRect b="0" l="-6081" r="0" t="20439"/>
          <a:stretch/>
        </p:blipFill>
        <p:spPr>
          <a:xfrm>
            <a:off x="2252576" y="5159096"/>
            <a:ext cx="2151629" cy="1613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"/>
          <p:cNvPicPr preferRelativeResize="0"/>
          <p:nvPr/>
        </p:nvPicPr>
        <p:blipFill rotWithShape="1">
          <a:blip r:embed="rId7">
            <a:alphaModFix/>
          </a:blip>
          <a:srcRect b="10009" l="13730" r="15208" t="-2764"/>
          <a:stretch/>
        </p:blipFill>
        <p:spPr>
          <a:xfrm>
            <a:off x="2033008" y="3240082"/>
            <a:ext cx="2371198" cy="1740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8416" y="1451956"/>
            <a:ext cx="6167246" cy="4872124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4"/>
          <p:cNvSpPr txBox="1"/>
          <p:nvPr/>
        </p:nvSpPr>
        <p:spPr>
          <a:xfrm>
            <a:off x="2554778" y="271549"/>
            <a:ext cx="653380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Learning Cycle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group of people by a pond&#10;&#10;Description automatically generated" id="139" name="Google Shape;139;p4"/>
          <p:cNvPicPr preferRelativeResize="0"/>
          <p:nvPr/>
        </p:nvPicPr>
        <p:blipFill rotWithShape="1">
          <a:blip r:embed="rId3">
            <a:alphaModFix/>
          </a:blip>
          <a:srcRect b="0" l="17080" r="12520" t="0"/>
          <a:stretch/>
        </p:blipFill>
        <p:spPr>
          <a:xfrm>
            <a:off x="7364078" y="-18"/>
            <a:ext cx="4827922" cy="6857999"/>
          </a:xfrm>
          <a:custGeom>
            <a:rect b="b" l="l" r="r" t="t"/>
            <a:pathLst>
              <a:path extrusionOk="0" h="6858000" w="4827922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A group of people sitting in the grass in front of a large building&#10;&#10;Description automatically generated" id="140" name="Google Shape;140;p4"/>
          <p:cNvPicPr preferRelativeResize="0"/>
          <p:nvPr/>
        </p:nvPicPr>
        <p:blipFill rotWithShape="1">
          <a:blip r:embed="rId4">
            <a:alphaModFix/>
          </a:blip>
          <a:srcRect b="0" l="11194" r="16390" t="0"/>
          <a:stretch/>
        </p:blipFill>
        <p:spPr>
          <a:xfrm>
            <a:off x="3119360" y="18"/>
            <a:ext cx="4966290" cy="6857999"/>
          </a:xfrm>
          <a:custGeom>
            <a:rect b="b" l="l" r="r" t="t"/>
            <a:pathLst>
              <a:path extrusionOk="0" h="6857999" w="4966290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41" name="Google Shape;141;p4"/>
          <p:cNvSpPr/>
          <p:nvPr/>
        </p:nvSpPr>
        <p:spPr>
          <a:xfrm>
            <a:off x="0" y="0"/>
            <a:ext cx="3945815" cy="6858000"/>
          </a:xfrm>
          <a:custGeom>
            <a:rect b="b" l="l" r="r" t="t"/>
            <a:pathLst>
              <a:path extrusionOk="0" h="6858000" w="3945815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l" dist="38100">
              <a:srgbClr val="D8D8D8">
                <a:alpha val="2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4"/>
          <p:cNvSpPr/>
          <p:nvPr/>
        </p:nvSpPr>
        <p:spPr>
          <a:xfrm>
            <a:off x="0" y="0"/>
            <a:ext cx="3936670" cy="6858000"/>
          </a:xfrm>
          <a:custGeom>
            <a:rect b="b" l="l" r="r" t="t"/>
            <a:pathLst>
              <a:path extrusionOk="0" h="6858000" w="393667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4"/>
          <p:cNvSpPr txBox="1"/>
          <p:nvPr>
            <p:ph idx="4294967295" type="title"/>
          </p:nvPr>
        </p:nvSpPr>
        <p:spPr>
          <a:xfrm>
            <a:off x="314856" y="382189"/>
            <a:ext cx="280450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74603"/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Consider:</a:t>
            </a:r>
            <a:b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i="1"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Time</a:t>
            </a:r>
            <a:br>
              <a:rPr i="1"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i="1"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Space</a:t>
            </a:r>
            <a:br>
              <a:rPr i="1"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i="1"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Resources</a:t>
            </a:r>
            <a:endParaRPr i="1"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4"/>
          <p:cNvSpPr/>
          <p:nvPr/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4"/>
          <p:cNvSpPr/>
          <p:nvPr/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4"/>
          <p:cNvSpPr txBox="1"/>
          <p:nvPr>
            <p:ph idx="4294967295" type="body"/>
          </p:nvPr>
        </p:nvSpPr>
        <p:spPr>
          <a:xfrm>
            <a:off x="190983" y="2261062"/>
            <a:ext cx="3082570" cy="44999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US" sz="18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What can work for hybrid classes and fully online classes? </a:t>
            </a:r>
            <a:endParaRPr/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US" sz="18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Can you use simple, inexpensive materials?</a:t>
            </a:r>
            <a:endParaRPr/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US" sz="18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Modify existing ideas!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Demos vs. Activities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Build/make something and use it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Incorporate movement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Take it outside when you can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Term projects can reinforce several concepts throughout the term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Field trips &amp; place-based opportunities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Campus/home/community as a living laboratory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14141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5"/>
          <p:cNvSpPr/>
          <p:nvPr/>
        </p:nvSpPr>
        <p:spPr>
          <a:xfrm>
            <a:off x="1953768" y="0"/>
            <a:ext cx="8284464" cy="6858000"/>
          </a:xfrm>
          <a:custGeom>
            <a:rect b="b" l="l" r="r" t="t"/>
            <a:pathLst>
              <a:path extrusionOk="0" h="6858000" w="8284464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5"/>
          <p:cNvSpPr/>
          <p:nvPr/>
        </p:nvSpPr>
        <p:spPr>
          <a:xfrm>
            <a:off x="2118360" y="0"/>
            <a:ext cx="7955280" cy="6858000"/>
          </a:xfrm>
          <a:custGeom>
            <a:rect b="b" l="l" r="r" t="t"/>
            <a:pathLst>
              <a:path extrusionOk="0" h="6858000" w="795528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25"/>
          <p:cNvSpPr txBox="1"/>
          <p:nvPr>
            <p:ph type="ctrTitle"/>
          </p:nvPr>
        </p:nvSpPr>
        <p:spPr>
          <a:xfrm>
            <a:off x="2555631" y="1441938"/>
            <a:ext cx="7080738" cy="3974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sz="540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Term Projects</a:t>
            </a:r>
            <a:br>
              <a:rPr lang="en-US" sz="540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540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br>
              <a:rPr lang="en-US" sz="540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540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1-2 hour activities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360007c54b_0_8"/>
          <p:cNvSpPr txBox="1"/>
          <p:nvPr>
            <p:ph idx="4294967295" type="title"/>
          </p:nvPr>
        </p:nvSpPr>
        <p:spPr>
          <a:xfrm>
            <a:off x="121919" y="44334"/>
            <a:ext cx="11792989" cy="9642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76068"/>
              <a:buNone/>
            </a:pPr>
            <a:r>
              <a:rPr lang="en-US"/>
              <a:t>Example Term Project: </a:t>
            </a:r>
            <a:r>
              <a:rPr lang="en-US" sz="3600"/>
              <a:t>Plastic Film Waste “Craftivism” Collages</a:t>
            </a:r>
            <a:br>
              <a:rPr lang="en-US"/>
            </a:br>
            <a:r>
              <a:rPr b="1" i="1" lang="en-US" sz="1800"/>
              <a:t>A project inspired by Dr. Kat Owens, </a:t>
            </a:r>
            <a:r>
              <a:rPr b="1" i="1" lang="en-US" sz="1800" u="sng">
                <a:solidFill>
                  <a:schemeClr val="hlink"/>
                </a:solidFill>
                <a:hlinkClick r:id="rId3"/>
              </a:rPr>
              <a:t>katowens.com</a:t>
            </a:r>
            <a:endParaRPr b="1" i="1" sz="1300"/>
          </a:p>
        </p:txBody>
      </p:sp>
      <p:pic>
        <p:nvPicPr>
          <p:cNvPr id="159" name="Google Shape;159;g3360007c54b_0_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55593" y="1117213"/>
            <a:ext cx="3299619" cy="261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g3360007c54b_0_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7413" y="1117213"/>
            <a:ext cx="3165159" cy="261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g3360007c54b_0_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94908" y="3918697"/>
            <a:ext cx="3924300" cy="261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g3360007c54b_0_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55592" y="3985642"/>
            <a:ext cx="3299619" cy="248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g3360007c54b_0_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27414" y="3985642"/>
            <a:ext cx="3175941" cy="248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3360007c54b_0_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694908" y="1117213"/>
            <a:ext cx="3924300" cy="261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6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26"/>
          <p:cNvSpPr txBox="1"/>
          <p:nvPr>
            <p:ph idx="4294967295" type="title"/>
          </p:nvPr>
        </p:nvSpPr>
        <p:spPr>
          <a:xfrm>
            <a:off x="393469" y="4034444"/>
            <a:ext cx="10960331" cy="2635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9829"/>
              <a:buNone/>
            </a:pPr>
            <a:r>
              <a:rPr lang="en-US" sz="5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Plastic film waste collages</a:t>
            </a:r>
            <a:br>
              <a:rPr lang="en-US" sz="5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Concepts: </a:t>
            </a:r>
            <a:b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Plastic waste, solid waste management, environmental justice, life cycle, marine pollution,ocean circulation/gyres, ecosystem and organism impacts</a:t>
            </a:r>
            <a:b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connect to: </a:t>
            </a: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Lab 9 Anoxic events, Lab 10 Primary Production</a:t>
            </a:r>
            <a:b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5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group of people in a room&#10;&#10;Description automatically generated" id="171" name="Google Shape;171;p26"/>
          <p:cNvPicPr preferRelativeResize="0"/>
          <p:nvPr/>
        </p:nvPicPr>
        <p:blipFill rotWithShape="1">
          <a:blip r:embed="rId3">
            <a:alphaModFix/>
          </a:blip>
          <a:srcRect b="-1" l="0" r="28516" t="0"/>
          <a:stretch/>
        </p:blipFill>
        <p:spPr>
          <a:xfrm>
            <a:off x="184558" y="187900"/>
            <a:ext cx="2255462" cy="31552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looking at a map&#10;&#10;Description automatically generated" id="172" name="Google Shape;172;p26"/>
          <p:cNvPicPr preferRelativeResize="0"/>
          <p:nvPr/>
        </p:nvPicPr>
        <p:blipFill rotWithShape="1">
          <a:blip r:embed="rId4">
            <a:alphaModFix/>
          </a:blip>
          <a:srcRect b="-1" l="16007" r="12508" t="0"/>
          <a:stretch/>
        </p:blipFill>
        <p:spPr>
          <a:xfrm>
            <a:off x="2575696" y="187900"/>
            <a:ext cx="2255462" cy="31552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sitting at a table&#10;&#10;Description automatically generated" id="173" name="Google Shape;173;p26"/>
          <p:cNvPicPr preferRelativeResize="0"/>
          <p:nvPr/>
        </p:nvPicPr>
        <p:blipFill rotWithShape="1">
          <a:blip r:embed="rId5">
            <a:alphaModFix/>
          </a:blip>
          <a:srcRect b="-1" l="0" r="28516" t="0"/>
          <a:stretch/>
        </p:blipFill>
        <p:spPr>
          <a:xfrm>
            <a:off x="4966833" y="187900"/>
            <a:ext cx="2255462" cy="31552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painting in a room&#10;&#10;Description automatically generated" id="174" name="Google Shape;174;p26"/>
          <p:cNvPicPr preferRelativeResize="0"/>
          <p:nvPr/>
        </p:nvPicPr>
        <p:blipFill rotWithShape="1">
          <a:blip r:embed="rId6">
            <a:alphaModFix/>
          </a:blip>
          <a:srcRect b="-1" l="28516" r="-1" t="0"/>
          <a:stretch/>
        </p:blipFill>
        <p:spPr>
          <a:xfrm>
            <a:off x="7357971" y="187900"/>
            <a:ext cx="2255462" cy="31552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 photo description available." id="175" name="Google Shape;175;p26"/>
          <p:cNvPicPr preferRelativeResize="0"/>
          <p:nvPr/>
        </p:nvPicPr>
        <p:blipFill rotWithShape="1">
          <a:blip r:embed="rId7">
            <a:alphaModFix/>
          </a:blip>
          <a:srcRect b="-1" l="12634" r="15882" t="0"/>
          <a:stretch/>
        </p:blipFill>
        <p:spPr>
          <a:xfrm>
            <a:off x="9749109" y="187900"/>
            <a:ext cx="2255462" cy="3155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7"/>
          <p:cNvSpPr txBox="1"/>
          <p:nvPr>
            <p:ph idx="4294967295" type="title"/>
          </p:nvPr>
        </p:nvSpPr>
        <p:spPr>
          <a:xfrm>
            <a:off x="191707" y="43480"/>
            <a:ext cx="11082580" cy="1458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Plastic film waste collages: Outcomes</a:t>
            </a:r>
            <a:endParaRPr/>
          </a:p>
        </p:txBody>
      </p:sp>
      <p:pic>
        <p:nvPicPr>
          <p:cNvPr descr="A group of people in a room&#10;&#10;Description automatically generated" id="181" name="Google Shape;181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157436"/>
            <a:ext cx="12192000" cy="2700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7020" y="1573500"/>
            <a:ext cx="2405270" cy="24197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standing next to a black board&#10;&#10;Description automatically generated" id="183" name="Google Shape;183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54291" y="1583810"/>
            <a:ext cx="2419701" cy="24197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posing for a photo&#10;&#10;Description automatically generated" id="184" name="Google Shape;184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631377" y="1573500"/>
            <a:ext cx="3289403" cy="24670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y be an image of 1 person and text" id="185" name="Google Shape;185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812510" y="1583811"/>
            <a:ext cx="2612960" cy="2446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2025-05-15T18:46:26Z</dcterms:created>
  <dc:creator>Karin</dc:creator>
</cp:coreProperties>
</file>