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1"/>
  </p:notesMasterIdLst>
  <p:sldIdLst>
    <p:sldId id="505" r:id="rId2"/>
    <p:sldId id="256" r:id="rId3"/>
    <p:sldId id="303" r:id="rId4"/>
    <p:sldId id="302" r:id="rId5"/>
    <p:sldId id="289" r:id="rId6"/>
    <p:sldId id="288" r:id="rId7"/>
    <p:sldId id="304" r:id="rId8"/>
    <p:sldId id="290" r:id="rId9"/>
    <p:sldId id="325" r:id="rId10"/>
    <p:sldId id="326" r:id="rId11"/>
    <p:sldId id="1106" r:id="rId12"/>
    <p:sldId id="327" r:id="rId13"/>
    <p:sldId id="292" r:id="rId14"/>
    <p:sldId id="341" r:id="rId15"/>
    <p:sldId id="318" r:id="rId16"/>
    <p:sldId id="1107" r:id="rId17"/>
    <p:sldId id="1101" r:id="rId18"/>
    <p:sldId id="1108" r:id="rId19"/>
    <p:sldId id="1109" r:id="rId20"/>
    <p:sldId id="1110" r:id="rId21"/>
    <p:sldId id="280" r:id="rId22"/>
    <p:sldId id="1116" r:id="rId23"/>
    <p:sldId id="1112" r:id="rId24"/>
    <p:sldId id="282" r:id="rId25"/>
    <p:sldId id="284" r:id="rId26"/>
    <p:sldId id="285" r:id="rId27"/>
    <p:sldId id="1099" r:id="rId28"/>
    <p:sldId id="1097" r:id="rId29"/>
    <p:sldId id="295" r:id="rId30"/>
    <p:sldId id="1100" r:id="rId31"/>
    <p:sldId id="1120" r:id="rId32"/>
    <p:sldId id="1113" r:id="rId33"/>
    <p:sldId id="1114" r:id="rId34"/>
    <p:sldId id="1115" r:id="rId35"/>
    <p:sldId id="274" r:id="rId36"/>
    <p:sldId id="1105" r:id="rId37"/>
    <p:sldId id="291" r:id="rId38"/>
    <p:sldId id="1119" r:id="rId39"/>
    <p:sldId id="11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926F33-3B87-37DE-3A0C-B8D506C67838}" name="Bristol, Denise" initials="DB" userId="S::dbristol@hccfl.edu::51aac897-3e38-4a22-92d3-a09fba1b2271" providerId="AD"/>
  <p188:author id="{76357CB8-8508-8730-D438-FD97153F1AEE}" name="Pfeiffer-Herbert, Anna" initials="AP" userId="S::Anna.Pfeiffer-Herbert@stockton.edu::a17e6f19-4b7b-46ea-b2a2-f85d5972d7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1C8"/>
    <a:srgbClr val="FAFBCB"/>
    <a:srgbClr val="F1F6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790" autoAdjust="0"/>
    <p:restoredTop sz="89524" autoAdjust="0"/>
  </p:normalViewPr>
  <p:slideViewPr>
    <p:cSldViewPr snapToGrid="0" showGuides="1">
      <p:cViewPr varScale="1">
        <p:scale>
          <a:sx n="114" d="100"/>
          <a:sy n="114" d="100"/>
        </p:scale>
        <p:origin x="1192"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DC289-6124-469F-888C-04ED327382A4}"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EFB2824-8496-41EE-BC8E-62ED7D87A85D}">
      <dgm:prSet custT="1"/>
      <dgm:spPr/>
      <dgm:t>
        <a:bodyPr/>
        <a:lstStyle/>
        <a:p>
          <a:pPr>
            <a:lnSpc>
              <a:spcPct val="100000"/>
            </a:lnSpc>
          </a:pPr>
          <a:r>
            <a:rPr lang="en-US" sz="2000" dirty="0">
              <a:solidFill>
                <a:schemeClr val="tx1"/>
              </a:solidFill>
            </a:rPr>
            <a:t>Provide a shared experience for everyone to think about learning and teaching. </a:t>
          </a:r>
        </a:p>
      </dgm:t>
    </dgm:pt>
    <dgm:pt modelId="{A9B17D23-1C94-48D3-AD90-AEBE517371D7}" type="parTrans" cxnId="{2AA47FE0-5E5F-44B6-8C44-43444A5EAA67}">
      <dgm:prSet/>
      <dgm:spPr/>
      <dgm:t>
        <a:bodyPr/>
        <a:lstStyle/>
        <a:p>
          <a:endParaRPr lang="en-US" sz="2400"/>
        </a:p>
      </dgm:t>
    </dgm:pt>
    <dgm:pt modelId="{CE57C299-E064-4514-8A47-0E8E1C9B651D}" type="sibTrans" cxnId="{2AA47FE0-5E5F-44B6-8C44-43444A5EAA67}">
      <dgm:prSet/>
      <dgm:spPr/>
      <dgm:t>
        <a:bodyPr/>
        <a:lstStyle/>
        <a:p>
          <a:endParaRPr lang="en-US" sz="2400"/>
        </a:p>
      </dgm:t>
    </dgm:pt>
    <dgm:pt modelId="{D3E852D2-19EE-41DD-B060-7A809E5CF0D5}">
      <dgm:prSet custT="1"/>
      <dgm:spPr/>
      <dgm:t>
        <a:bodyPr/>
        <a:lstStyle/>
        <a:p>
          <a:pPr>
            <a:lnSpc>
              <a:spcPct val="100000"/>
            </a:lnSpc>
          </a:pPr>
          <a:r>
            <a:rPr lang="en-US" sz="2400" dirty="0"/>
            <a:t>Engage fully as a learner. </a:t>
          </a:r>
        </a:p>
      </dgm:t>
    </dgm:pt>
    <dgm:pt modelId="{FD173F22-1633-4DCF-A242-D680045CB762}" type="parTrans" cxnId="{9D775D73-6106-4F82-955B-5AAD072F7AB5}">
      <dgm:prSet/>
      <dgm:spPr/>
      <dgm:t>
        <a:bodyPr/>
        <a:lstStyle/>
        <a:p>
          <a:endParaRPr lang="en-US" sz="2400"/>
        </a:p>
      </dgm:t>
    </dgm:pt>
    <dgm:pt modelId="{ED3C6B62-EB28-4247-874B-DC3458DF9523}" type="sibTrans" cxnId="{9D775D73-6106-4F82-955B-5AAD072F7AB5}">
      <dgm:prSet/>
      <dgm:spPr/>
      <dgm:t>
        <a:bodyPr/>
        <a:lstStyle/>
        <a:p>
          <a:endParaRPr lang="en-US" sz="2400"/>
        </a:p>
      </dgm:t>
    </dgm:pt>
    <dgm:pt modelId="{5160556E-D420-4D02-B386-8BD6EF2E2782}">
      <dgm:prSet custT="1"/>
      <dgm:spPr/>
      <dgm:t>
        <a:bodyPr/>
        <a:lstStyle/>
        <a:p>
          <a:pPr>
            <a:lnSpc>
              <a:spcPct val="100000"/>
            </a:lnSpc>
          </a:pPr>
          <a:r>
            <a:rPr lang="en-US" sz="1800" dirty="0"/>
            <a:t>Give space for your friends to mess with the ideas. </a:t>
          </a:r>
        </a:p>
        <a:p>
          <a:pPr>
            <a:lnSpc>
              <a:spcPct val="100000"/>
            </a:lnSpc>
          </a:pPr>
          <a:r>
            <a:rPr lang="en-US" sz="1800" dirty="0"/>
            <a:t>Go deeper into your own understanding &amp; bring your friends along. </a:t>
          </a:r>
        </a:p>
      </dgm:t>
    </dgm:pt>
    <dgm:pt modelId="{F8F22DC7-F05A-4943-9E59-9358B07BCF8E}" type="parTrans" cxnId="{1A4E94C9-28FA-4A50-8970-617EDC958FAE}">
      <dgm:prSet/>
      <dgm:spPr/>
      <dgm:t>
        <a:bodyPr/>
        <a:lstStyle/>
        <a:p>
          <a:endParaRPr lang="en-US" sz="2400"/>
        </a:p>
      </dgm:t>
    </dgm:pt>
    <dgm:pt modelId="{15046895-1EC9-4B42-B716-111188B8EED4}" type="sibTrans" cxnId="{1A4E94C9-28FA-4A50-8970-617EDC958FAE}">
      <dgm:prSet/>
      <dgm:spPr/>
      <dgm:t>
        <a:bodyPr/>
        <a:lstStyle/>
        <a:p>
          <a:endParaRPr lang="en-US" sz="2400"/>
        </a:p>
      </dgm:t>
    </dgm:pt>
    <dgm:pt modelId="{A5675356-748F-4A12-81FA-47C35A40C0CA}" type="pres">
      <dgm:prSet presAssocID="{2EFDC289-6124-469F-888C-04ED327382A4}" presName="root" presStyleCnt="0">
        <dgm:presLayoutVars>
          <dgm:dir/>
          <dgm:resizeHandles val="exact"/>
        </dgm:presLayoutVars>
      </dgm:prSet>
      <dgm:spPr/>
    </dgm:pt>
    <dgm:pt modelId="{90059917-ECFA-48A6-A5D1-5A25B7A2A765}" type="pres">
      <dgm:prSet presAssocID="{0EFB2824-8496-41EE-BC8E-62ED7D87A85D}" presName="compNode" presStyleCnt="0"/>
      <dgm:spPr/>
    </dgm:pt>
    <dgm:pt modelId="{4D96D905-D996-4949-A763-652FEC54BB0E}" type="pres">
      <dgm:prSet presAssocID="{0EFB2824-8496-41EE-BC8E-62ED7D87A85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Venn diagram"/>
        </a:ext>
      </dgm:extLst>
    </dgm:pt>
    <dgm:pt modelId="{F99F8304-CC30-42A5-A17D-F2FE5A955D5B}" type="pres">
      <dgm:prSet presAssocID="{0EFB2824-8496-41EE-BC8E-62ED7D87A85D}" presName="spaceRect" presStyleCnt="0"/>
      <dgm:spPr/>
    </dgm:pt>
    <dgm:pt modelId="{99D1F7AB-A2AD-413A-8278-E9639F415384}" type="pres">
      <dgm:prSet presAssocID="{0EFB2824-8496-41EE-BC8E-62ED7D87A85D}" presName="textRect" presStyleLbl="revTx" presStyleIdx="0" presStyleCnt="3">
        <dgm:presLayoutVars>
          <dgm:chMax val="1"/>
          <dgm:chPref val="1"/>
        </dgm:presLayoutVars>
      </dgm:prSet>
      <dgm:spPr/>
    </dgm:pt>
    <dgm:pt modelId="{3ADC0D1A-71E8-4C2F-8D59-B44CC91DF141}" type="pres">
      <dgm:prSet presAssocID="{CE57C299-E064-4514-8A47-0E8E1C9B651D}" presName="sibTrans" presStyleCnt="0"/>
      <dgm:spPr/>
    </dgm:pt>
    <dgm:pt modelId="{69C029BE-DCAA-4688-A443-C5ED4AE8BEFD}" type="pres">
      <dgm:prSet presAssocID="{D3E852D2-19EE-41DD-B060-7A809E5CF0D5}" presName="compNode" presStyleCnt="0"/>
      <dgm:spPr/>
    </dgm:pt>
    <dgm:pt modelId="{E0BA920D-8FA5-46D6-9E1F-5CB01558B688}" type="pres">
      <dgm:prSet presAssocID="{D3E852D2-19EE-41DD-B060-7A809E5CF0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ymnast - Floor Routine"/>
        </a:ext>
      </dgm:extLst>
    </dgm:pt>
    <dgm:pt modelId="{165523BE-232F-418B-A4A4-57795352E18B}" type="pres">
      <dgm:prSet presAssocID="{D3E852D2-19EE-41DD-B060-7A809E5CF0D5}" presName="spaceRect" presStyleCnt="0"/>
      <dgm:spPr/>
    </dgm:pt>
    <dgm:pt modelId="{AEAEC4C7-01C5-4F52-940D-0925FCCEC7C4}" type="pres">
      <dgm:prSet presAssocID="{D3E852D2-19EE-41DD-B060-7A809E5CF0D5}" presName="textRect" presStyleLbl="revTx" presStyleIdx="1" presStyleCnt="3">
        <dgm:presLayoutVars>
          <dgm:chMax val="1"/>
          <dgm:chPref val="1"/>
        </dgm:presLayoutVars>
      </dgm:prSet>
      <dgm:spPr/>
    </dgm:pt>
    <dgm:pt modelId="{06E29C81-6729-4C22-B96A-C994868EAF2E}" type="pres">
      <dgm:prSet presAssocID="{ED3C6B62-EB28-4247-874B-DC3458DF9523}" presName="sibTrans" presStyleCnt="0"/>
      <dgm:spPr/>
    </dgm:pt>
    <dgm:pt modelId="{40605C6E-8A98-43B4-B2DB-0571BB9218C9}" type="pres">
      <dgm:prSet presAssocID="{5160556E-D420-4D02-B386-8BD6EF2E2782}" presName="compNode" presStyleCnt="0"/>
      <dgm:spPr/>
    </dgm:pt>
    <dgm:pt modelId="{270B8630-8E4A-4B9B-B073-DB1DAF07FBA4}" type="pres">
      <dgm:prSet presAssocID="{5160556E-D420-4D02-B386-8BD6EF2E278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success"/>
        </a:ext>
      </dgm:extLst>
    </dgm:pt>
    <dgm:pt modelId="{342AEAD8-AB7A-413C-9F22-276501B08008}" type="pres">
      <dgm:prSet presAssocID="{5160556E-D420-4D02-B386-8BD6EF2E2782}" presName="spaceRect" presStyleCnt="0"/>
      <dgm:spPr/>
    </dgm:pt>
    <dgm:pt modelId="{38DD67DF-6808-47F7-9AD0-5F3021A665AF}" type="pres">
      <dgm:prSet presAssocID="{5160556E-D420-4D02-B386-8BD6EF2E2782}" presName="textRect" presStyleLbl="revTx" presStyleIdx="2" presStyleCnt="3">
        <dgm:presLayoutVars>
          <dgm:chMax val="1"/>
          <dgm:chPref val="1"/>
        </dgm:presLayoutVars>
      </dgm:prSet>
      <dgm:spPr/>
    </dgm:pt>
  </dgm:ptLst>
  <dgm:cxnLst>
    <dgm:cxn modelId="{BECB9F13-BE2E-724A-909F-BAFF7DCC7D8A}" type="presOf" srcId="{5160556E-D420-4D02-B386-8BD6EF2E2782}" destId="{38DD67DF-6808-47F7-9AD0-5F3021A665AF}" srcOrd="0" destOrd="0" presId="urn:microsoft.com/office/officeart/2018/2/layout/IconLabelList"/>
    <dgm:cxn modelId="{3CB17344-99E7-9E4B-A532-DBA934C16A76}" type="presOf" srcId="{0EFB2824-8496-41EE-BC8E-62ED7D87A85D}" destId="{99D1F7AB-A2AD-413A-8278-E9639F415384}" srcOrd="0" destOrd="0" presId="urn:microsoft.com/office/officeart/2018/2/layout/IconLabelList"/>
    <dgm:cxn modelId="{9D775D73-6106-4F82-955B-5AAD072F7AB5}" srcId="{2EFDC289-6124-469F-888C-04ED327382A4}" destId="{D3E852D2-19EE-41DD-B060-7A809E5CF0D5}" srcOrd="1" destOrd="0" parTransId="{FD173F22-1633-4DCF-A242-D680045CB762}" sibTransId="{ED3C6B62-EB28-4247-874B-DC3458DF9523}"/>
    <dgm:cxn modelId="{D9CE0089-368F-3B49-9E06-50607042AFE1}" type="presOf" srcId="{2EFDC289-6124-469F-888C-04ED327382A4}" destId="{A5675356-748F-4A12-81FA-47C35A40C0CA}" srcOrd="0" destOrd="0" presId="urn:microsoft.com/office/officeart/2018/2/layout/IconLabelList"/>
    <dgm:cxn modelId="{269094A2-B884-0846-85E9-5EF00FE04FB0}" type="presOf" srcId="{D3E852D2-19EE-41DD-B060-7A809E5CF0D5}" destId="{AEAEC4C7-01C5-4F52-940D-0925FCCEC7C4}" srcOrd="0" destOrd="0" presId="urn:microsoft.com/office/officeart/2018/2/layout/IconLabelList"/>
    <dgm:cxn modelId="{1A4E94C9-28FA-4A50-8970-617EDC958FAE}" srcId="{2EFDC289-6124-469F-888C-04ED327382A4}" destId="{5160556E-D420-4D02-B386-8BD6EF2E2782}" srcOrd="2" destOrd="0" parTransId="{F8F22DC7-F05A-4943-9E59-9358B07BCF8E}" sibTransId="{15046895-1EC9-4B42-B716-111188B8EED4}"/>
    <dgm:cxn modelId="{2AA47FE0-5E5F-44B6-8C44-43444A5EAA67}" srcId="{2EFDC289-6124-469F-888C-04ED327382A4}" destId="{0EFB2824-8496-41EE-BC8E-62ED7D87A85D}" srcOrd="0" destOrd="0" parTransId="{A9B17D23-1C94-48D3-AD90-AEBE517371D7}" sibTransId="{CE57C299-E064-4514-8A47-0E8E1C9B651D}"/>
    <dgm:cxn modelId="{816A48E6-5377-DD47-98D4-ED0018FCD853}" type="presParOf" srcId="{A5675356-748F-4A12-81FA-47C35A40C0CA}" destId="{90059917-ECFA-48A6-A5D1-5A25B7A2A765}" srcOrd="0" destOrd="0" presId="urn:microsoft.com/office/officeart/2018/2/layout/IconLabelList"/>
    <dgm:cxn modelId="{D6533205-4EEC-7944-B7BD-B6C265057A1F}" type="presParOf" srcId="{90059917-ECFA-48A6-A5D1-5A25B7A2A765}" destId="{4D96D905-D996-4949-A763-652FEC54BB0E}" srcOrd="0" destOrd="0" presId="urn:microsoft.com/office/officeart/2018/2/layout/IconLabelList"/>
    <dgm:cxn modelId="{AEE873F2-9400-3A45-AE1F-E2C93E0872B4}" type="presParOf" srcId="{90059917-ECFA-48A6-A5D1-5A25B7A2A765}" destId="{F99F8304-CC30-42A5-A17D-F2FE5A955D5B}" srcOrd="1" destOrd="0" presId="urn:microsoft.com/office/officeart/2018/2/layout/IconLabelList"/>
    <dgm:cxn modelId="{2066C657-F09D-8640-A9AB-8B941A08250E}" type="presParOf" srcId="{90059917-ECFA-48A6-A5D1-5A25B7A2A765}" destId="{99D1F7AB-A2AD-413A-8278-E9639F415384}" srcOrd="2" destOrd="0" presId="urn:microsoft.com/office/officeart/2018/2/layout/IconLabelList"/>
    <dgm:cxn modelId="{78481893-E678-4242-AFAF-5BE4980E66CC}" type="presParOf" srcId="{A5675356-748F-4A12-81FA-47C35A40C0CA}" destId="{3ADC0D1A-71E8-4C2F-8D59-B44CC91DF141}" srcOrd="1" destOrd="0" presId="urn:microsoft.com/office/officeart/2018/2/layout/IconLabelList"/>
    <dgm:cxn modelId="{AFA57981-73C3-8C4B-BC57-75156EDD2A9F}" type="presParOf" srcId="{A5675356-748F-4A12-81FA-47C35A40C0CA}" destId="{69C029BE-DCAA-4688-A443-C5ED4AE8BEFD}" srcOrd="2" destOrd="0" presId="urn:microsoft.com/office/officeart/2018/2/layout/IconLabelList"/>
    <dgm:cxn modelId="{484F7B29-802B-5047-9B10-5CEE186CE846}" type="presParOf" srcId="{69C029BE-DCAA-4688-A443-C5ED4AE8BEFD}" destId="{E0BA920D-8FA5-46D6-9E1F-5CB01558B688}" srcOrd="0" destOrd="0" presId="urn:microsoft.com/office/officeart/2018/2/layout/IconLabelList"/>
    <dgm:cxn modelId="{3C356969-FCDA-F041-BD04-9A6D653A531B}" type="presParOf" srcId="{69C029BE-DCAA-4688-A443-C5ED4AE8BEFD}" destId="{165523BE-232F-418B-A4A4-57795352E18B}" srcOrd="1" destOrd="0" presId="urn:microsoft.com/office/officeart/2018/2/layout/IconLabelList"/>
    <dgm:cxn modelId="{D2D18E4B-98C2-154F-870A-DD8617C93AD0}" type="presParOf" srcId="{69C029BE-DCAA-4688-A443-C5ED4AE8BEFD}" destId="{AEAEC4C7-01C5-4F52-940D-0925FCCEC7C4}" srcOrd="2" destOrd="0" presId="urn:microsoft.com/office/officeart/2018/2/layout/IconLabelList"/>
    <dgm:cxn modelId="{6135AA90-C899-744C-BD0D-A9E5C88D2C3F}" type="presParOf" srcId="{A5675356-748F-4A12-81FA-47C35A40C0CA}" destId="{06E29C81-6729-4C22-B96A-C994868EAF2E}" srcOrd="3" destOrd="0" presId="urn:microsoft.com/office/officeart/2018/2/layout/IconLabelList"/>
    <dgm:cxn modelId="{AF9839DD-945A-054A-B821-1C1269E849AA}" type="presParOf" srcId="{A5675356-748F-4A12-81FA-47C35A40C0CA}" destId="{40605C6E-8A98-43B4-B2DB-0571BB9218C9}" srcOrd="4" destOrd="0" presId="urn:microsoft.com/office/officeart/2018/2/layout/IconLabelList"/>
    <dgm:cxn modelId="{3E83C597-B452-1442-B6B9-2CB2E20AF00B}" type="presParOf" srcId="{40605C6E-8A98-43B4-B2DB-0571BB9218C9}" destId="{270B8630-8E4A-4B9B-B073-DB1DAF07FBA4}" srcOrd="0" destOrd="0" presId="urn:microsoft.com/office/officeart/2018/2/layout/IconLabelList"/>
    <dgm:cxn modelId="{4BAE085F-4F63-E241-879E-8674D247961E}" type="presParOf" srcId="{40605C6E-8A98-43B4-B2DB-0571BB9218C9}" destId="{342AEAD8-AB7A-413C-9F22-276501B08008}" srcOrd="1" destOrd="0" presId="urn:microsoft.com/office/officeart/2018/2/layout/IconLabelList"/>
    <dgm:cxn modelId="{9A441EBF-3403-6B46-99FA-249938B96B8A}" type="presParOf" srcId="{40605C6E-8A98-43B4-B2DB-0571BB9218C9}" destId="{38DD67DF-6808-47F7-9AD0-5F3021A665A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A8FD8-C421-4080-8130-CD7FC8B28E54}"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4A68B686-9A4B-4652-A78C-C2A67CC90507}">
      <dgm:prSet/>
      <dgm:spPr/>
      <dgm:t>
        <a:bodyPr/>
        <a:lstStyle/>
        <a:p>
          <a:r>
            <a:rPr lang="en-US" b="1" dirty="0"/>
            <a:t>Learning is an active process. </a:t>
          </a:r>
          <a:endParaRPr lang="en-US" dirty="0"/>
        </a:p>
      </dgm:t>
    </dgm:pt>
    <dgm:pt modelId="{104CF477-E6BB-4D1C-81EA-370007D84EED}" type="parTrans" cxnId="{031BCD3A-3CDF-43BF-952E-174CB872E312}">
      <dgm:prSet/>
      <dgm:spPr/>
      <dgm:t>
        <a:bodyPr/>
        <a:lstStyle/>
        <a:p>
          <a:endParaRPr lang="en-US"/>
        </a:p>
      </dgm:t>
    </dgm:pt>
    <dgm:pt modelId="{B87815F1-59E8-421D-B62E-F919E9C6289B}" type="sibTrans" cxnId="{031BCD3A-3CDF-43BF-952E-174CB872E312}">
      <dgm:prSet/>
      <dgm:spPr/>
      <dgm:t>
        <a:bodyPr/>
        <a:lstStyle/>
        <a:p>
          <a:endParaRPr lang="en-US"/>
        </a:p>
      </dgm:t>
    </dgm:pt>
    <dgm:pt modelId="{38DF01E7-0C92-4818-8E35-8C7484D5F120}">
      <dgm:prSet/>
      <dgm:spPr/>
      <dgm:t>
        <a:bodyPr/>
        <a:lstStyle/>
        <a:p>
          <a:r>
            <a:rPr lang="en-US" b="1"/>
            <a:t>Learning builds on prior knowledge. </a:t>
          </a:r>
          <a:endParaRPr lang="en-US"/>
        </a:p>
      </dgm:t>
    </dgm:pt>
    <dgm:pt modelId="{75191EC7-14D5-4B28-9A4A-1D4CE2329D5F}" type="parTrans" cxnId="{1E9AE9CB-16C4-4356-8224-7A26C49248DD}">
      <dgm:prSet/>
      <dgm:spPr/>
      <dgm:t>
        <a:bodyPr/>
        <a:lstStyle/>
        <a:p>
          <a:endParaRPr lang="en-US"/>
        </a:p>
      </dgm:t>
    </dgm:pt>
    <dgm:pt modelId="{313C054A-B428-4139-B4E6-AEC9FF592E19}" type="sibTrans" cxnId="{1E9AE9CB-16C4-4356-8224-7A26C49248DD}">
      <dgm:prSet/>
      <dgm:spPr/>
      <dgm:t>
        <a:bodyPr/>
        <a:lstStyle/>
        <a:p>
          <a:endParaRPr lang="en-US"/>
        </a:p>
      </dgm:t>
    </dgm:pt>
    <dgm:pt modelId="{FE19906D-48B9-4D0D-8207-82E3B3D65603}">
      <dgm:prSet/>
      <dgm:spPr/>
      <dgm:t>
        <a:bodyPr/>
        <a:lstStyle/>
        <a:p>
          <a:r>
            <a:rPr lang="en-US" b="1"/>
            <a:t>Learning that is authentic to the learner is more memorable. </a:t>
          </a:r>
          <a:endParaRPr lang="en-US"/>
        </a:p>
      </dgm:t>
    </dgm:pt>
    <dgm:pt modelId="{5E5482D2-B37D-44FB-9D63-F6135C02A327}" type="parTrans" cxnId="{97922C46-AC20-447A-9676-72F0EA7104E7}">
      <dgm:prSet/>
      <dgm:spPr/>
      <dgm:t>
        <a:bodyPr/>
        <a:lstStyle/>
        <a:p>
          <a:endParaRPr lang="en-US"/>
        </a:p>
      </dgm:t>
    </dgm:pt>
    <dgm:pt modelId="{01D79FF8-F46F-42AA-8615-F8E461B57CCC}" type="sibTrans" cxnId="{97922C46-AC20-447A-9676-72F0EA7104E7}">
      <dgm:prSet/>
      <dgm:spPr/>
      <dgm:t>
        <a:bodyPr/>
        <a:lstStyle/>
        <a:p>
          <a:endParaRPr lang="en-US"/>
        </a:p>
      </dgm:t>
    </dgm:pt>
    <dgm:pt modelId="{1E74E3E9-EE8D-4988-9AB7-A7EED66760B6}">
      <dgm:prSet/>
      <dgm:spPr/>
      <dgm:t>
        <a:bodyPr/>
        <a:lstStyle/>
        <a:p>
          <a:r>
            <a:rPr lang="en-US" b="1" dirty="0"/>
            <a:t>Learning occurs in a complex social environment. </a:t>
          </a:r>
          <a:endParaRPr lang="en-US" dirty="0"/>
        </a:p>
      </dgm:t>
    </dgm:pt>
    <dgm:pt modelId="{C2691DF4-31A3-4B5A-8F8A-5356FEB2BB5B}" type="parTrans" cxnId="{4071841C-85D8-4A01-9FE0-F2262D1A9FA5}">
      <dgm:prSet/>
      <dgm:spPr/>
      <dgm:t>
        <a:bodyPr/>
        <a:lstStyle/>
        <a:p>
          <a:endParaRPr lang="en-US"/>
        </a:p>
      </dgm:t>
    </dgm:pt>
    <dgm:pt modelId="{F5C3CFB6-6FB8-480D-B386-739181F6345F}" type="sibTrans" cxnId="{4071841C-85D8-4A01-9FE0-F2262D1A9FA5}">
      <dgm:prSet/>
      <dgm:spPr/>
      <dgm:t>
        <a:bodyPr/>
        <a:lstStyle/>
        <a:p>
          <a:endParaRPr lang="en-US"/>
        </a:p>
      </dgm:t>
    </dgm:pt>
    <dgm:pt modelId="{DEB2DEBA-B2C2-4462-BF85-096648C2579D}">
      <dgm:prSet/>
      <dgm:spPr/>
      <dgm:t>
        <a:bodyPr/>
        <a:lstStyle/>
        <a:p>
          <a:r>
            <a:rPr lang="en-US" b="1"/>
            <a:t>Learning requires motivation and cognitive engagement. </a:t>
          </a:r>
          <a:endParaRPr lang="en-US"/>
        </a:p>
      </dgm:t>
    </dgm:pt>
    <dgm:pt modelId="{9EC8E27A-948C-4C8A-87FB-CFC7C0757B98}" type="parTrans" cxnId="{4D5ABB77-5538-472C-B434-EB9EA3F5EA6B}">
      <dgm:prSet/>
      <dgm:spPr/>
      <dgm:t>
        <a:bodyPr/>
        <a:lstStyle/>
        <a:p>
          <a:endParaRPr lang="en-US"/>
        </a:p>
      </dgm:t>
    </dgm:pt>
    <dgm:pt modelId="{61546F1E-0891-417C-B9CD-9F8E18957AE5}" type="sibTrans" cxnId="{4D5ABB77-5538-472C-B434-EB9EA3F5EA6B}">
      <dgm:prSet/>
      <dgm:spPr/>
      <dgm:t>
        <a:bodyPr/>
        <a:lstStyle/>
        <a:p>
          <a:endParaRPr lang="en-US"/>
        </a:p>
      </dgm:t>
    </dgm:pt>
    <dgm:pt modelId="{9FB7E97E-4C82-8B41-BFD3-F8E68C156A5F}" type="pres">
      <dgm:prSet presAssocID="{093A8FD8-C421-4080-8130-CD7FC8B28E54}" presName="vert0" presStyleCnt="0">
        <dgm:presLayoutVars>
          <dgm:dir/>
          <dgm:animOne val="branch"/>
          <dgm:animLvl val="lvl"/>
        </dgm:presLayoutVars>
      </dgm:prSet>
      <dgm:spPr/>
    </dgm:pt>
    <dgm:pt modelId="{BAE2B64A-2CBF-E44F-9151-A3244E548447}" type="pres">
      <dgm:prSet presAssocID="{4A68B686-9A4B-4652-A78C-C2A67CC90507}" presName="thickLine" presStyleLbl="alignNode1" presStyleIdx="0" presStyleCnt="5"/>
      <dgm:spPr/>
    </dgm:pt>
    <dgm:pt modelId="{174C1385-45F0-AE47-8F1A-03446A64C0EB}" type="pres">
      <dgm:prSet presAssocID="{4A68B686-9A4B-4652-A78C-C2A67CC90507}" presName="horz1" presStyleCnt="0"/>
      <dgm:spPr/>
    </dgm:pt>
    <dgm:pt modelId="{C221026C-3A75-DE4C-85DB-A565231E79A9}" type="pres">
      <dgm:prSet presAssocID="{4A68B686-9A4B-4652-A78C-C2A67CC90507}" presName="tx1" presStyleLbl="revTx" presStyleIdx="0" presStyleCnt="5"/>
      <dgm:spPr/>
    </dgm:pt>
    <dgm:pt modelId="{45E3BEDA-5600-AD4F-93FC-7D2B78257F2D}" type="pres">
      <dgm:prSet presAssocID="{4A68B686-9A4B-4652-A78C-C2A67CC90507}" presName="vert1" presStyleCnt="0"/>
      <dgm:spPr/>
    </dgm:pt>
    <dgm:pt modelId="{66BBCC94-DC39-FD42-843E-726099B4146C}" type="pres">
      <dgm:prSet presAssocID="{38DF01E7-0C92-4818-8E35-8C7484D5F120}" presName="thickLine" presStyleLbl="alignNode1" presStyleIdx="1" presStyleCnt="5"/>
      <dgm:spPr/>
    </dgm:pt>
    <dgm:pt modelId="{99325F4E-7A88-F44F-8941-7F038B2C6748}" type="pres">
      <dgm:prSet presAssocID="{38DF01E7-0C92-4818-8E35-8C7484D5F120}" presName="horz1" presStyleCnt="0"/>
      <dgm:spPr/>
    </dgm:pt>
    <dgm:pt modelId="{64D596F0-A3DC-7742-A703-F8E4041E9624}" type="pres">
      <dgm:prSet presAssocID="{38DF01E7-0C92-4818-8E35-8C7484D5F120}" presName="tx1" presStyleLbl="revTx" presStyleIdx="1" presStyleCnt="5"/>
      <dgm:spPr/>
    </dgm:pt>
    <dgm:pt modelId="{3EA936DB-C0CF-2B42-97D0-F72DAB43B065}" type="pres">
      <dgm:prSet presAssocID="{38DF01E7-0C92-4818-8E35-8C7484D5F120}" presName="vert1" presStyleCnt="0"/>
      <dgm:spPr/>
    </dgm:pt>
    <dgm:pt modelId="{0C05FAD1-ADB1-2F4F-8074-FAFD04E949F4}" type="pres">
      <dgm:prSet presAssocID="{FE19906D-48B9-4D0D-8207-82E3B3D65603}" presName="thickLine" presStyleLbl="alignNode1" presStyleIdx="2" presStyleCnt="5"/>
      <dgm:spPr/>
    </dgm:pt>
    <dgm:pt modelId="{17406AAB-74A6-0C4F-8882-C55144ECDA2B}" type="pres">
      <dgm:prSet presAssocID="{FE19906D-48B9-4D0D-8207-82E3B3D65603}" presName="horz1" presStyleCnt="0"/>
      <dgm:spPr/>
    </dgm:pt>
    <dgm:pt modelId="{199B6A02-AAA7-2349-B3E8-31E0DC097BD6}" type="pres">
      <dgm:prSet presAssocID="{FE19906D-48B9-4D0D-8207-82E3B3D65603}" presName="tx1" presStyleLbl="revTx" presStyleIdx="2" presStyleCnt="5"/>
      <dgm:spPr/>
    </dgm:pt>
    <dgm:pt modelId="{A19E60B1-7F91-F644-BB24-961DDFC6DE7B}" type="pres">
      <dgm:prSet presAssocID="{FE19906D-48B9-4D0D-8207-82E3B3D65603}" presName="vert1" presStyleCnt="0"/>
      <dgm:spPr/>
    </dgm:pt>
    <dgm:pt modelId="{9ACF5BFF-CF69-E24A-B294-0AAA19E10675}" type="pres">
      <dgm:prSet presAssocID="{1E74E3E9-EE8D-4988-9AB7-A7EED66760B6}" presName="thickLine" presStyleLbl="alignNode1" presStyleIdx="3" presStyleCnt="5"/>
      <dgm:spPr/>
    </dgm:pt>
    <dgm:pt modelId="{180405F9-55D6-2C40-A9B2-0DE739E2E354}" type="pres">
      <dgm:prSet presAssocID="{1E74E3E9-EE8D-4988-9AB7-A7EED66760B6}" presName="horz1" presStyleCnt="0"/>
      <dgm:spPr/>
    </dgm:pt>
    <dgm:pt modelId="{5B864F83-C3D7-A342-A1A3-2A7149FD7734}" type="pres">
      <dgm:prSet presAssocID="{1E74E3E9-EE8D-4988-9AB7-A7EED66760B6}" presName="tx1" presStyleLbl="revTx" presStyleIdx="3" presStyleCnt="5"/>
      <dgm:spPr/>
    </dgm:pt>
    <dgm:pt modelId="{A495D1A4-800E-6A47-9B8F-C2B292851000}" type="pres">
      <dgm:prSet presAssocID="{1E74E3E9-EE8D-4988-9AB7-A7EED66760B6}" presName="vert1" presStyleCnt="0"/>
      <dgm:spPr/>
    </dgm:pt>
    <dgm:pt modelId="{9A63B5E1-A1C7-6746-AE73-5BDA9634D5E8}" type="pres">
      <dgm:prSet presAssocID="{DEB2DEBA-B2C2-4462-BF85-096648C2579D}" presName="thickLine" presStyleLbl="alignNode1" presStyleIdx="4" presStyleCnt="5"/>
      <dgm:spPr/>
    </dgm:pt>
    <dgm:pt modelId="{5DB8A289-A0ED-C84F-A18E-333A9BF8C238}" type="pres">
      <dgm:prSet presAssocID="{DEB2DEBA-B2C2-4462-BF85-096648C2579D}" presName="horz1" presStyleCnt="0"/>
      <dgm:spPr/>
    </dgm:pt>
    <dgm:pt modelId="{91E176CC-5D0C-7A41-A94D-35E846A3CCA2}" type="pres">
      <dgm:prSet presAssocID="{DEB2DEBA-B2C2-4462-BF85-096648C2579D}" presName="tx1" presStyleLbl="revTx" presStyleIdx="4" presStyleCnt="5"/>
      <dgm:spPr/>
    </dgm:pt>
    <dgm:pt modelId="{4C915E0D-D44E-104F-8D68-82E64EF48BB3}" type="pres">
      <dgm:prSet presAssocID="{DEB2DEBA-B2C2-4462-BF85-096648C2579D}" presName="vert1" presStyleCnt="0"/>
      <dgm:spPr/>
    </dgm:pt>
  </dgm:ptLst>
  <dgm:cxnLst>
    <dgm:cxn modelId="{F395C500-692D-6845-8D96-C588583E7F0E}" type="presOf" srcId="{38DF01E7-0C92-4818-8E35-8C7484D5F120}" destId="{64D596F0-A3DC-7742-A703-F8E4041E9624}" srcOrd="0" destOrd="0" presId="urn:microsoft.com/office/officeart/2008/layout/LinedList"/>
    <dgm:cxn modelId="{4071841C-85D8-4A01-9FE0-F2262D1A9FA5}" srcId="{093A8FD8-C421-4080-8130-CD7FC8B28E54}" destId="{1E74E3E9-EE8D-4988-9AB7-A7EED66760B6}" srcOrd="3" destOrd="0" parTransId="{C2691DF4-31A3-4B5A-8F8A-5356FEB2BB5B}" sibTransId="{F5C3CFB6-6FB8-480D-B386-739181F6345F}"/>
    <dgm:cxn modelId="{0D9F442D-AED4-0647-A2A6-D0E46468854C}" type="presOf" srcId="{093A8FD8-C421-4080-8130-CD7FC8B28E54}" destId="{9FB7E97E-4C82-8B41-BFD3-F8E68C156A5F}" srcOrd="0" destOrd="0" presId="urn:microsoft.com/office/officeart/2008/layout/LinedList"/>
    <dgm:cxn modelId="{031BCD3A-3CDF-43BF-952E-174CB872E312}" srcId="{093A8FD8-C421-4080-8130-CD7FC8B28E54}" destId="{4A68B686-9A4B-4652-A78C-C2A67CC90507}" srcOrd="0" destOrd="0" parTransId="{104CF477-E6BB-4D1C-81EA-370007D84EED}" sibTransId="{B87815F1-59E8-421D-B62E-F919E9C6289B}"/>
    <dgm:cxn modelId="{97922C46-AC20-447A-9676-72F0EA7104E7}" srcId="{093A8FD8-C421-4080-8130-CD7FC8B28E54}" destId="{FE19906D-48B9-4D0D-8207-82E3B3D65603}" srcOrd="2" destOrd="0" parTransId="{5E5482D2-B37D-44FB-9D63-F6135C02A327}" sibTransId="{01D79FF8-F46F-42AA-8615-F8E461B57CCC}"/>
    <dgm:cxn modelId="{F252F069-D429-8044-AB84-9CBBA2A28875}" type="presOf" srcId="{4A68B686-9A4B-4652-A78C-C2A67CC90507}" destId="{C221026C-3A75-DE4C-85DB-A565231E79A9}" srcOrd="0" destOrd="0" presId="urn:microsoft.com/office/officeart/2008/layout/LinedList"/>
    <dgm:cxn modelId="{4D5ABB77-5538-472C-B434-EB9EA3F5EA6B}" srcId="{093A8FD8-C421-4080-8130-CD7FC8B28E54}" destId="{DEB2DEBA-B2C2-4462-BF85-096648C2579D}" srcOrd="4" destOrd="0" parTransId="{9EC8E27A-948C-4C8A-87FB-CFC7C0757B98}" sibTransId="{61546F1E-0891-417C-B9CD-9F8E18957AE5}"/>
    <dgm:cxn modelId="{3FFE3691-4452-1941-8060-E8385248F55E}" type="presOf" srcId="{1E74E3E9-EE8D-4988-9AB7-A7EED66760B6}" destId="{5B864F83-C3D7-A342-A1A3-2A7149FD7734}" srcOrd="0" destOrd="0" presId="urn:microsoft.com/office/officeart/2008/layout/LinedList"/>
    <dgm:cxn modelId="{1E9AE9CB-16C4-4356-8224-7A26C49248DD}" srcId="{093A8FD8-C421-4080-8130-CD7FC8B28E54}" destId="{38DF01E7-0C92-4818-8E35-8C7484D5F120}" srcOrd="1" destOrd="0" parTransId="{75191EC7-14D5-4B28-9A4A-1D4CE2329D5F}" sibTransId="{313C054A-B428-4139-B4E6-AEC9FF592E19}"/>
    <dgm:cxn modelId="{D4C14BD4-4893-9246-AAF4-FFB6ADF4DB5B}" type="presOf" srcId="{DEB2DEBA-B2C2-4462-BF85-096648C2579D}" destId="{91E176CC-5D0C-7A41-A94D-35E846A3CCA2}" srcOrd="0" destOrd="0" presId="urn:microsoft.com/office/officeart/2008/layout/LinedList"/>
    <dgm:cxn modelId="{AD0BCFF0-C085-B840-ADF3-448C4B7DC4D3}" type="presOf" srcId="{FE19906D-48B9-4D0D-8207-82E3B3D65603}" destId="{199B6A02-AAA7-2349-B3E8-31E0DC097BD6}" srcOrd="0" destOrd="0" presId="urn:microsoft.com/office/officeart/2008/layout/LinedList"/>
    <dgm:cxn modelId="{B2EC469E-4A22-3B47-836F-707A2340CAEF}" type="presParOf" srcId="{9FB7E97E-4C82-8B41-BFD3-F8E68C156A5F}" destId="{BAE2B64A-2CBF-E44F-9151-A3244E548447}" srcOrd="0" destOrd="0" presId="urn:microsoft.com/office/officeart/2008/layout/LinedList"/>
    <dgm:cxn modelId="{BE88CA35-B22E-2D41-BE11-FA5542C95421}" type="presParOf" srcId="{9FB7E97E-4C82-8B41-BFD3-F8E68C156A5F}" destId="{174C1385-45F0-AE47-8F1A-03446A64C0EB}" srcOrd="1" destOrd="0" presId="urn:microsoft.com/office/officeart/2008/layout/LinedList"/>
    <dgm:cxn modelId="{E5059415-DCD1-8845-8F95-FC834BED47A8}" type="presParOf" srcId="{174C1385-45F0-AE47-8F1A-03446A64C0EB}" destId="{C221026C-3A75-DE4C-85DB-A565231E79A9}" srcOrd="0" destOrd="0" presId="urn:microsoft.com/office/officeart/2008/layout/LinedList"/>
    <dgm:cxn modelId="{7B7AD205-B694-A948-A8CB-489A653483B2}" type="presParOf" srcId="{174C1385-45F0-AE47-8F1A-03446A64C0EB}" destId="{45E3BEDA-5600-AD4F-93FC-7D2B78257F2D}" srcOrd="1" destOrd="0" presId="urn:microsoft.com/office/officeart/2008/layout/LinedList"/>
    <dgm:cxn modelId="{F6794228-0DE0-EF4B-86CF-7BF8D16BC699}" type="presParOf" srcId="{9FB7E97E-4C82-8B41-BFD3-F8E68C156A5F}" destId="{66BBCC94-DC39-FD42-843E-726099B4146C}" srcOrd="2" destOrd="0" presId="urn:microsoft.com/office/officeart/2008/layout/LinedList"/>
    <dgm:cxn modelId="{CA686FED-14BF-7D4F-8CBC-3A6F836924D1}" type="presParOf" srcId="{9FB7E97E-4C82-8B41-BFD3-F8E68C156A5F}" destId="{99325F4E-7A88-F44F-8941-7F038B2C6748}" srcOrd="3" destOrd="0" presId="urn:microsoft.com/office/officeart/2008/layout/LinedList"/>
    <dgm:cxn modelId="{A48E51B9-6E37-8744-8D86-BBFBA658DF1D}" type="presParOf" srcId="{99325F4E-7A88-F44F-8941-7F038B2C6748}" destId="{64D596F0-A3DC-7742-A703-F8E4041E9624}" srcOrd="0" destOrd="0" presId="urn:microsoft.com/office/officeart/2008/layout/LinedList"/>
    <dgm:cxn modelId="{8D333590-5B0F-E746-A125-822C274209CF}" type="presParOf" srcId="{99325F4E-7A88-F44F-8941-7F038B2C6748}" destId="{3EA936DB-C0CF-2B42-97D0-F72DAB43B065}" srcOrd="1" destOrd="0" presId="urn:microsoft.com/office/officeart/2008/layout/LinedList"/>
    <dgm:cxn modelId="{78F5ECFC-C88E-0444-A8B7-E64B108AB62D}" type="presParOf" srcId="{9FB7E97E-4C82-8B41-BFD3-F8E68C156A5F}" destId="{0C05FAD1-ADB1-2F4F-8074-FAFD04E949F4}" srcOrd="4" destOrd="0" presId="urn:microsoft.com/office/officeart/2008/layout/LinedList"/>
    <dgm:cxn modelId="{465C833A-C3C3-C943-9DD3-D39A03C54A09}" type="presParOf" srcId="{9FB7E97E-4C82-8B41-BFD3-F8E68C156A5F}" destId="{17406AAB-74A6-0C4F-8882-C55144ECDA2B}" srcOrd="5" destOrd="0" presId="urn:microsoft.com/office/officeart/2008/layout/LinedList"/>
    <dgm:cxn modelId="{AC6FC667-686B-BF43-959C-C7A769C7C719}" type="presParOf" srcId="{17406AAB-74A6-0C4F-8882-C55144ECDA2B}" destId="{199B6A02-AAA7-2349-B3E8-31E0DC097BD6}" srcOrd="0" destOrd="0" presId="urn:microsoft.com/office/officeart/2008/layout/LinedList"/>
    <dgm:cxn modelId="{6D7219FE-4C05-9C4D-99B9-806557AC4E16}" type="presParOf" srcId="{17406AAB-74A6-0C4F-8882-C55144ECDA2B}" destId="{A19E60B1-7F91-F644-BB24-961DDFC6DE7B}" srcOrd="1" destOrd="0" presId="urn:microsoft.com/office/officeart/2008/layout/LinedList"/>
    <dgm:cxn modelId="{B1EDF271-0DAD-D64A-A2CB-DDA39C2406C0}" type="presParOf" srcId="{9FB7E97E-4C82-8B41-BFD3-F8E68C156A5F}" destId="{9ACF5BFF-CF69-E24A-B294-0AAA19E10675}" srcOrd="6" destOrd="0" presId="urn:microsoft.com/office/officeart/2008/layout/LinedList"/>
    <dgm:cxn modelId="{85C81DE3-A145-1847-A3AE-AFB150FE79BD}" type="presParOf" srcId="{9FB7E97E-4C82-8B41-BFD3-F8E68C156A5F}" destId="{180405F9-55D6-2C40-A9B2-0DE739E2E354}" srcOrd="7" destOrd="0" presId="urn:microsoft.com/office/officeart/2008/layout/LinedList"/>
    <dgm:cxn modelId="{981CB7B2-FE7D-CE4D-A2E7-95C7A8972E68}" type="presParOf" srcId="{180405F9-55D6-2C40-A9B2-0DE739E2E354}" destId="{5B864F83-C3D7-A342-A1A3-2A7149FD7734}" srcOrd="0" destOrd="0" presId="urn:microsoft.com/office/officeart/2008/layout/LinedList"/>
    <dgm:cxn modelId="{9BE157C5-313A-4549-8E40-59B85E5A5D63}" type="presParOf" srcId="{180405F9-55D6-2C40-A9B2-0DE739E2E354}" destId="{A495D1A4-800E-6A47-9B8F-C2B292851000}" srcOrd="1" destOrd="0" presId="urn:microsoft.com/office/officeart/2008/layout/LinedList"/>
    <dgm:cxn modelId="{A1AF8960-2B95-0648-B1E8-844166522159}" type="presParOf" srcId="{9FB7E97E-4C82-8B41-BFD3-F8E68C156A5F}" destId="{9A63B5E1-A1C7-6746-AE73-5BDA9634D5E8}" srcOrd="8" destOrd="0" presId="urn:microsoft.com/office/officeart/2008/layout/LinedList"/>
    <dgm:cxn modelId="{B0E89433-FD3F-A04F-9DF9-A17FAF299DFD}" type="presParOf" srcId="{9FB7E97E-4C82-8B41-BFD3-F8E68C156A5F}" destId="{5DB8A289-A0ED-C84F-A18E-333A9BF8C238}" srcOrd="9" destOrd="0" presId="urn:microsoft.com/office/officeart/2008/layout/LinedList"/>
    <dgm:cxn modelId="{54BFF6AA-AC97-B242-8E9A-72D2F0459317}" type="presParOf" srcId="{5DB8A289-A0ED-C84F-A18E-333A9BF8C238}" destId="{91E176CC-5D0C-7A41-A94D-35E846A3CCA2}" srcOrd="0" destOrd="0" presId="urn:microsoft.com/office/officeart/2008/layout/LinedList"/>
    <dgm:cxn modelId="{6BD883AF-2042-8844-95F3-64DB73126353}" type="presParOf" srcId="{5DB8A289-A0ED-C84F-A18E-333A9BF8C238}" destId="{4C915E0D-D44E-104F-8D68-82E64EF48B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C4807-39DB-4E07-86FF-31C57AAF953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0C3C3CD-675F-421C-AA84-0EB14D2C0B16}">
      <dgm:prSet/>
      <dgm:spPr/>
      <dgm:t>
        <a:bodyPr/>
        <a:lstStyle/>
        <a:p>
          <a:r>
            <a:rPr lang="en-US" dirty="0"/>
            <a:t>Learning Cycle (Akins and Karplus 1962)</a:t>
          </a:r>
        </a:p>
      </dgm:t>
    </dgm:pt>
    <dgm:pt modelId="{6AEC6FE3-E863-4226-A265-A29195453940}" type="parTrans" cxnId="{C0EE2441-89BA-452A-BF7F-B09C77EC4A2D}">
      <dgm:prSet/>
      <dgm:spPr/>
      <dgm:t>
        <a:bodyPr/>
        <a:lstStyle/>
        <a:p>
          <a:endParaRPr lang="en-US"/>
        </a:p>
      </dgm:t>
    </dgm:pt>
    <dgm:pt modelId="{694A4D2B-77F5-44FE-AD37-770E9A244996}" type="sibTrans" cxnId="{C0EE2441-89BA-452A-BF7F-B09C77EC4A2D}">
      <dgm:prSet/>
      <dgm:spPr/>
      <dgm:t>
        <a:bodyPr/>
        <a:lstStyle/>
        <a:p>
          <a:endParaRPr lang="en-US"/>
        </a:p>
      </dgm:t>
    </dgm:pt>
    <dgm:pt modelId="{B3A4C0DA-28A3-458B-B4C5-3A56E7F16F48}">
      <dgm:prSet/>
      <dgm:spPr/>
      <dgm:t>
        <a:bodyPr/>
        <a:lstStyle/>
        <a:p>
          <a:r>
            <a:rPr lang="en-US"/>
            <a:t>Tanner (1987) Using the 5 E’s to Align Teaching with How People Learn</a:t>
          </a:r>
        </a:p>
      </dgm:t>
    </dgm:pt>
    <dgm:pt modelId="{69465232-E66E-41B9-883D-730DDAA33EF3}" type="parTrans" cxnId="{38C9CC2B-5D27-40D6-B649-E32D63E45BB5}">
      <dgm:prSet/>
      <dgm:spPr/>
      <dgm:t>
        <a:bodyPr/>
        <a:lstStyle/>
        <a:p>
          <a:endParaRPr lang="en-US"/>
        </a:p>
      </dgm:t>
    </dgm:pt>
    <dgm:pt modelId="{374DA2E9-6E66-4CAF-B8CC-6E6D6912DB64}" type="sibTrans" cxnId="{38C9CC2B-5D27-40D6-B649-E32D63E45BB5}">
      <dgm:prSet/>
      <dgm:spPr/>
      <dgm:t>
        <a:bodyPr/>
        <a:lstStyle/>
        <a:p>
          <a:endParaRPr lang="en-US"/>
        </a:p>
      </dgm:t>
    </dgm:pt>
    <dgm:pt modelId="{B950E768-D069-CE40-87FB-8FE8678736D7}" type="pres">
      <dgm:prSet presAssocID="{966C4807-39DB-4E07-86FF-31C57AAF9534}" presName="linear" presStyleCnt="0">
        <dgm:presLayoutVars>
          <dgm:animLvl val="lvl"/>
          <dgm:resizeHandles val="exact"/>
        </dgm:presLayoutVars>
      </dgm:prSet>
      <dgm:spPr/>
    </dgm:pt>
    <dgm:pt modelId="{46FBFB2F-A1CA-6044-9690-D831EB4D1CF0}" type="pres">
      <dgm:prSet presAssocID="{40C3C3CD-675F-421C-AA84-0EB14D2C0B16}" presName="parentText" presStyleLbl="node1" presStyleIdx="0" presStyleCnt="2" custLinFactY="-9696" custLinFactNeighborX="505" custLinFactNeighborY="-100000">
        <dgm:presLayoutVars>
          <dgm:chMax val="0"/>
          <dgm:bulletEnabled val="1"/>
        </dgm:presLayoutVars>
      </dgm:prSet>
      <dgm:spPr/>
    </dgm:pt>
    <dgm:pt modelId="{AA97FC40-F35F-9F4E-9E90-B5797F1087C3}" type="pres">
      <dgm:prSet presAssocID="{694A4D2B-77F5-44FE-AD37-770E9A244996}" presName="spacer" presStyleCnt="0"/>
      <dgm:spPr/>
    </dgm:pt>
    <dgm:pt modelId="{1DCABDBA-1F16-F941-83E6-CDA64DEAE5F6}" type="pres">
      <dgm:prSet presAssocID="{B3A4C0DA-28A3-458B-B4C5-3A56E7F16F48}" presName="parentText" presStyleLbl="node1" presStyleIdx="1" presStyleCnt="2" custLinFactY="-11114" custLinFactNeighborX="505" custLinFactNeighborY="-100000">
        <dgm:presLayoutVars>
          <dgm:chMax val="0"/>
          <dgm:bulletEnabled val="1"/>
        </dgm:presLayoutVars>
      </dgm:prSet>
      <dgm:spPr/>
    </dgm:pt>
  </dgm:ptLst>
  <dgm:cxnLst>
    <dgm:cxn modelId="{38C9CC2B-5D27-40D6-B649-E32D63E45BB5}" srcId="{966C4807-39DB-4E07-86FF-31C57AAF9534}" destId="{B3A4C0DA-28A3-458B-B4C5-3A56E7F16F48}" srcOrd="1" destOrd="0" parTransId="{69465232-E66E-41B9-883D-730DDAA33EF3}" sibTransId="{374DA2E9-6E66-4CAF-B8CC-6E6D6912DB64}"/>
    <dgm:cxn modelId="{1BD62A3C-A739-854F-94A7-39914300BDEE}" type="presOf" srcId="{40C3C3CD-675F-421C-AA84-0EB14D2C0B16}" destId="{46FBFB2F-A1CA-6044-9690-D831EB4D1CF0}" srcOrd="0" destOrd="0" presId="urn:microsoft.com/office/officeart/2005/8/layout/vList2"/>
    <dgm:cxn modelId="{C0EE2441-89BA-452A-BF7F-B09C77EC4A2D}" srcId="{966C4807-39DB-4E07-86FF-31C57AAF9534}" destId="{40C3C3CD-675F-421C-AA84-0EB14D2C0B16}" srcOrd="0" destOrd="0" parTransId="{6AEC6FE3-E863-4226-A265-A29195453940}" sibTransId="{694A4D2B-77F5-44FE-AD37-770E9A244996}"/>
    <dgm:cxn modelId="{4B424277-456E-AC46-AFDE-E33E31295426}" type="presOf" srcId="{B3A4C0DA-28A3-458B-B4C5-3A56E7F16F48}" destId="{1DCABDBA-1F16-F941-83E6-CDA64DEAE5F6}" srcOrd="0" destOrd="0" presId="urn:microsoft.com/office/officeart/2005/8/layout/vList2"/>
    <dgm:cxn modelId="{5086CCE5-331F-8F4C-BC1C-3EDF48161842}" type="presOf" srcId="{966C4807-39DB-4E07-86FF-31C57AAF9534}" destId="{B950E768-D069-CE40-87FB-8FE8678736D7}" srcOrd="0" destOrd="0" presId="urn:microsoft.com/office/officeart/2005/8/layout/vList2"/>
    <dgm:cxn modelId="{8EFD1DB2-82B0-9B44-8D61-EB5F87E09B6F}" type="presParOf" srcId="{B950E768-D069-CE40-87FB-8FE8678736D7}" destId="{46FBFB2F-A1CA-6044-9690-D831EB4D1CF0}" srcOrd="0" destOrd="0" presId="urn:microsoft.com/office/officeart/2005/8/layout/vList2"/>
    <dgm:cxn modelId="{D35393F8-20B9-6646-9848-A9723243F4CB}" type="presParOf" srcId="{B950E768-D069-CE40-87FB-8FE8678736D7}" destId="{AA97FC40-F35F-9F4E-9E90-B5797F1087C3}" srcOrd="1" destOrd="0" presId="urn:microsoft.com/office/officeart/2005/8/layout/vList2"/>
    <dgm:cxn modelId="{79DFBE9D-1C8A-274F-8D30-F5CC49874BB3}" type="presParOf" srcId="{B950E768-D069-CE40-87FB-8FE8678736D7}" destId="{1DCABDBA-1F16-F941-83E6-CDA64DEAE5F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6D905-D996-4949-A763-652FEC54BB0E}">
      <dsp:nvSpPr>
        <dsp:cNvPr id="0" name=""/>
        <dsp:cNvSpPr/>
      </dsp:nvSpPr>
      <dsp:spPr>
        <a:xfrm>
          <a:off x="710125" y="890611"/>
          <a:ext cx="968872" cy="96887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D1F7AB-A2AD-413A-8278-E9639F415384}">
      <dsp:nvSpPr>
        <dsp:cNvPr id="0" name=""/>
        <dsp:cNvSpPr/>
      </dsp:nvSpPr>
      <dsp:spPr>
        <a:xfrm>
          <a:off x="118037" y="2379768"/>
          <a:ext cx="2153049" cy="1978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tx1"/>
              </a:solidFill>
            </a:rPr>
            <a:t>Provide a shared experience for everyone to think about learning and teaching. </a:t>
          </a:r>
        </a:p>
      </dsp:txBody>
      <dsp:txXfrm>
        <a:off x="118037" y="2379768"/>
        <a:ext cx="2153049" cy="1978242"/>
      </dsp:txXfrm>
    </dsp:sp>
    <dsp:sp modelId="{E0BA920D-8FA5-46D6-9E1F-5CB01558B688}">
      <dsp:nvSpPr>
        <dsp:cNvPr id="0" name=""/>
        <dsp:cNvSpPr/>
      </dsp:nvSpPr>
      <dsp:spPr>
        <a:xfrm>
          <a:off x="3239958" y="890611"/>
          <a:ext cx="968872" cy="9688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AEC4C7-01C5-4F52-940D-0925FCCEC7C4}">
      <dsp:nvSpPr>
        <dsp:cNvPr id="0" name=""/>
        <dsp:cNvSpPr/>
      </dsp:nvSpPr>
      <dsp:spPr>
        <a:xfrm>
          <a:off x="2647870" y="2379768"/>
          <a:ext cx="2153049" cy="1978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Engage fully as a learner. </a:t>
          </a:r>
        </a:p>
      </dsp:txBody>
      <dsp:txXfrm>
        <a:off x="2647870" y="2379768"/>
        <a:ext cx="2153049" cy="1978242"/>
      </dsp:txXfrm>
    </dsp:sp>
    <dsp:sp modelId="{270B8630-8E4A-4B9B-B073-DB1DAF07FBA4}">
      <dsp:nvSpPr>
        <dsp:cNvPr id="0" name=""/>
        <dsp:cNvSpPr/>
      </dsp:nvSpPr>
      <dsp:spPr>
        <a:xfrm>
          <a:off x="5769791" y="890611"/>
          <a:ext cx="968872" cy="96887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DD67DF-6808-47F7-9AD0-5F3021A665AF}">
      <dsp:nvSpPr>
        <dsp:cNvPr id="0" name=""/>
        <dsp:cNvSpPr/>
      </dsp:nvSpPr>
      <dsp:spPr>
        <a:xfrm>
          <a:off x="5177703" y="2379768"/>
          <a:ext cx="2153049" cy="1978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Give space for your friends to mess with the ideas. </a:t>
          </a:r>
        </a:p>
        <a:p>
          <a:pPr marL="0" lvl="0" indent="0" algn="ctr" defTabSz="800100">
            <a:lnSpc>
              <a:spcPct val="100000"/>
            </a:lnSpc>
            <a:spcBef>
              <a:spcPct val="0"/>
            </a:spcBef>
            <a:spcAft>
              <a:spcPct val="35000"/>
            </a:spcAft>
            <a:buNone/>
          </a:pPr>
          <a:r>
            <a:rPr lang="en-US" sz="1800" kern="1200" dirty="0"/>
            <a:t>Go deeper into your own understanding &amp; bring your friends along. </a:t>
          </a:r>
        </a:p>
      </dsp:txBody>
      <dsp:txXfrm>
        <a:off x="5177703" y="2379768"/>
        <a:ext cx="2153049" cy="1978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B64A-2CBF-E44F-9151-A3244E548447}">
      <dsp:nvSpPr>
        <dsp:cNvPr id="0" name=""/>
        <dsp:cNvSpPr/>
      </dsp:nvSpPr>
      <dsp:spPr>
        <a:xfrm>
          <a:off x="0" y="640"/>
          <a:ext cx="62818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21026C-3A75-DE4C-85DB-A565231E79A9}">
      <dsp:nvSpPr>
        <dsp:cNvPr id="0" name=""/>
        <dsp:cNvSpPr/>
      </dsp:nvSpPr>
      <dsp:spPr>
        <a:xfrm>
          <a:off x="0" y="640"/>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Learning is an active process. </a:t>
          </a:r>
          <a:endParaRPr lang="en-US" sz="3000" kern="1200" dirty="0"/>
        </a:p>
      </dsp:txBody>
      <dsp:txXfrm>
        <a:off x="0" y="640"/>
        <a:ext cx="6281873" cy="1049468"/>
      </dsp:txXfrm>
    </dsp:sp>
    <dsp:sp modelId="{66BBCC94-DC39-FD42-843E-726099B4146C}">
      <dsp:nvSpPr>
        <dsp:cNvPr id="0" name=""/>
        <dsp:cNvSpPr/>
      </dsp:nvSpPr>
      <dsp:spPr>
        <a:xfrm>
          <a:off x="0" y="1050108"/>
          <a:ext cx="62818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4D596F0-A3DC-7742-A703-F8E4041E9624}">
      <dsp:nvSpPr>
        <dsp:cNvPr id="0" name=""/>
        <dsp:cNvSpPr/>
      </dsp:nvSpPr>
      <dsp:spPr>
        <a:xfrm>
          <a:off x="0" y="1050108"/>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Learning builds on prior knowledge. </a:t>
          </a:r>
          <a:endParaRPr lang="en-US" sz="3000" kern="1200"/>
        </a:p>
      </dsp:txBody>
      <dsp:txXfrm>
        <a:off x="0" y="1050108"/>
        <a:ext cx="6281873" cy="1049468"/>
      </dsp:txXfrm>
    </dsp:sp>
    <dsp:sp modelId="{0C05FAD1-ADB1-2F4F-8074-FAFD04E949F4}">
      <dsp:nvSpPr>
        <dsp:cNvPr id="0" name=""/>
        <dsp:cNvSpPr/>
      </dsp:nvSpPr>
      <dsp:spPr>
        <a:xfrm>
          <a:off x="0" y="2099576"/>
          <a:ext cx="62818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99B6A02-AAA7-2349-B3E8-31E0DC097BD6}">
      <dsp:nvSpPr>
        <dsp:cNvPr id="0" name=""/>
        <dsp:cNvSpPr/>
      </dsp:nvSpPr>
      <dsp:spPr>
        <a:xfrm>
          <a:off x="0" y="2099576"/>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Learning that is authentic to the learner is more memorable. </a:t>
          </a:r>
          <a:endParaRPr lang="en-US" sz="3000" kern="1200"/>
        </a:p>
      </dsp:txBody>
      <dsp:txXfrm>
        <a:off x="0" y="2099576"/>
        <a:ext cx="6281873" cy="1049468"/>
      </dsp:txXfrm>
    </dsp:sp>
    <dsp:sp modelId="{9ACF5BFF-CF69-E24A-B294-0AAA19E10675}">
      <dsp:nvSpPr>
        <dsp:cNvPr id="0" name=""/>
        <dsp:cNvSpPr/>
      </dsp:nvSpPr>
      <dsp:spPr>
        <a:xfrm>
          <a:off x="0" y="3149045"/>
          <a:ext cx="62818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B864F83-C3D7-A342-A1A3-2A7149FD7734}">
      <dsp:nvSpPr>
        <dsp:cNvPr id="0" name=""/>
        <dsp:cNvSpPr/>
      </dsp:nvSpPr>
      <dsp:spPr>
        <a:xfrm>
          <a:off x="0" y="3149045"/>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Learning occurs in a complex social environment. </a:t>
          </a:r>
          <a:endParaRPr lang="en-US" sz="3000" kern="1200" dirty="0"/>
        </a:p>
      </dsp:txBody>
      <dsp:txXfrm>
        <a:off x="0" y="3149045"/>
        <a:ext cx="6281873" cy="1049468"/>
      </dsp:txXfrm>
    </dsp:sp>
    <dsp:sp modelId="{9A63B5E1-A1C7-6746-AE73-5BDA9634D5E8}">
      <dsp:nvSpPr>
        <dsp:cNvPr id="0" name=""/>
        <dsp:cNvSpPr/>
      </dsp:nvSpPr>
      <dsp:spPr>
        <a:xfrm>
          <a:off x="0" y="4198513"/>
          <a:ext cx="62818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1E176CC-5D0C-7A41-A94D-35E846A3CCA2}">
      <dsp:nvSpPr>
        <dsp:cNvPr id="0" name=""/>
        <dsp:cNvSpPr/>
      </dsp:nvSpPr>
      <dsp:spPr>
        <a:xfrm>
          <a:off x="0" y="4198513"/>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Learning requires motivation and cognitive engagement. </a:t>
          </a:r>
          <a:endParaRPr lang="en-US" sz="3000" kern="1200"/>
        </a:p>
      </dsp:txBody>
      <dsp:txXfrm>
        <a:off x="0" y="4198513"/>
        <a:ext cx="6281873" cy="1049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BFB2F-A1CA-6044-9690-D831EB4D1CF0}">
      <dsp:nvSpPr>
        <dsp:cNvPr id="0" name=""/>
        <dsp:cNvSpPr/>
      </dsp:nvSpPr>
      <dsp:spPr>
        <a:xfrm>
          <a:off x="0" y="0"/>
          <a:ext cx="6666833" cy="238899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Learning Cycle (Akins and Karplus 1962)</a:t>
          </a:r>
        </a:p>
      </dsp:txBody>
      <dsp:txXfrm>
        <a:off x="116621" y="116621"/>
        <a:ext cx="6433591" cy="2155751"/>
      </dsp:txXfrm>
    </dsp:sp>
    <dsp:sp modelId="{1DCABDBA-1F16-F941-83E6-CDA64DEAE5F6}">
      <dsp:nvSpPr>
        <dsp:cNvPr id="0" name=""/>
        <dsp:cNvSpPr/>
      </dsp:nvSpPr>
      <dsp:spPr>
        <a:xfrm>
          <a:off x="0" y="2396647"/>
          <a:ext cx="6666833" cy="2388993"/>
        </a:xfrm>
        <a:prstGeom prst="roundRect">
          <a:avLst/>
        </a:prstGeom>
        <a:gradFill rotWithShape="0">
          <a:gsLst>
            <a:gs pos="0">
              <a:schemeClr val="accent5">
                <a:hueOff val="-1837137"/>
                <a:satOff val="270"/>
                <a:lumOff val="-6471"/>
                <a:alphaOff val="0"/>
                <a:satMod val="103000"/>
                <a:lumMod val="102000"/>
                <a:tint val="94000"/>
              </a:schemeClr>
            </a:gs>
            <a:gs pos="50000">
              <a:schemeClr val="accent5">
                <a:hueOff val="-1837137"/>
                <a:satOff val="270"/>
                <a:lumOff val="-6471"/>
                <a:alphaOff val="0"/>
                <a:satMod val="110000"/>
                <a:lumMod val="100000"/>
                <a:shade val="100000"/>
              </a:schemeClr>
            </a:gs>
            <a:gs pos="100000">
              <a:schemeClr val="accent5">
                <a:hueOff val="-1837137"/>
                <a:satOff val="270"/>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Tanner (1987) Using the 5 E’s to Align Teaching with How People Learn</a:t>
          </a:r>
        </a:p>
      </dsp:txBody>
      <dsp:txXfrm>
        <a:off x="116621" y="2513268"/>
        <a:ext cx="6433591" cy="215575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B4436-E021-4B1E-BCA5-3F7DE86516FD}" type="datetimeFigureOut">
              <a:rPr lang="en-US" smtClean="0"/>
              <a:t>6/2/25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49D17-F741-4561-9223-A53F7EDD8339}" type="slidenum">
              <a:rPr lang="en-US" smtClean="0"/>
              <a:t>‹#›</a:t>
            </a:fld>
            <a:endParaRPr lang="en-US"/>
          </a:p>
        </p:txBody>
      </p:sp>
    </p:spTree>
    <p:extLst>
      <p:ext uri="{BB962C8B-B14F-4D97-AF65-F5344CB8AC3E}">
        <p14:creationId xmlns:p14="http://schemas.microsoft.com/office/powerpoint/2010/main" val="249455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mc/articles/PMC293166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Nonsense Data Activity</a:t>
            </a:r>
          </a:p>
        </p:txBody>
      </p:sp>
      <p:sp>
        <p:nvSpPr>
          <p:cNvPr id="4" name="Slide Number Placeholder 3"/>
          <p:cNvSpPr>
            <a:spLocks noGrp="1"/>
          </p:cNvSpPr>
          <p:nvPr>
            <p:ph type="sldNum" sz="quarter" idx="5"/>
          </p:nvPr>
        </p:nvSpPr>
        <p:spPr/>
        <p:txBody>
          <a:bodyPr/>
          <a:lstStyle/>
          <a:p>
            <a:fld id="{0DF724D3-367F-4DE3-9150-8AD76FFDAFD7}" type="slidenum">
              <a:rPr lang="en-US"/>
              <a:t>6</a:t>
            </a:fld>
            <a:endParaRPr lang="en-US"/>
          </a:p>
        </p:txBody>
      </p:sp>
    </p:spTree>
    <p:extLst>
      <p:ext uri="{BB962C8B-B14F-4D97-AF65-F5344CB8AC3E}">
        <p14:creationId xmlns:p14="http://schemas.microsoft.com/office/powerpoint/2010/main" val="111895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1F71-8989-B14D-B91B-87A4D0D667BF}" type="slidenum">
              <a:rPr lang="en-US" smtClean="0"/>
              <a:t>25</a:t>
            </a:fld>
            <a:endParaRPr lang="en-US"/>
          </a:p>
        </p:txBody>
      </p:sp>
    </p:spTree>
    <p:extLst>
      <p:ext uri="{BB962C8B-B14F-4D97-AF65-F5344CB8AC3E}">
        <p14:creationId xmlns:p14="http://schemas.microsoft.com/office/powerpoint/2010/main" val="73212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a:t>
            </a:r>
            <a:r>
              <a:rPr lang="en-US" dirty="0" err="1"/>
              <a:t>mare.lawrencehallofscience.org</a:t>
            </a:r>
            <a:r>
              <a:rPr lang="en-US" dirty="0"/>
              <a:t>/guiding-question-why-are-some-liquids-denser-than-others/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a:t>
            </a:r>
            <a:r>
              <a:rPr lang="en-US" dirty="0" err="1"/>
              <a:t>mare.lawrencehallofscience.org</a:t>
            </a:r>
            <a:r>
              <a:rPr lang="en-US" dirty="0"/>
              <a:t>/guiding-question-why-are-some-liquids-denser-than-others/</a:t>
            </a:r>
          </a:p>
          <a:p>
            <a:endParaRPr lang="en-US" dirty="0"/>
          </a:p>
        </p:txBody>
      </p:sp>
    </p:spTree>
    <p:extLst>
      <p:ext uri="{BB962C8B-B14F-4D97-AF65-F5344CB8AC3E}">
        <p14:creationId xmlns:p14="http://schemas.microsoft.com/office/powerpoint/2010/main" val="76035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695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74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StagSans"/>
              </a:rPr>
              <a:t>Educators J. Myron Atkin and Robert Karplus argued in 1962 that effective learning cycles involve three key elements: </a:t>
            </a:r>
            <a:r>
              <a:rPr lang="en-US" b="0" i="0" u="none" strike="noStrike" dirty="0">
                <a:solidFill>
                  <a:srgbClr val="0064D5"/>
                </a:solidFill>
                <a:effectLst/>
                <a:latin typeface="StagSansBook"/>
                <a:hlinkClick r:id="rId3"/>
              </a:rPr>
              <a:t>exploration, term introduction, and concept application</a:t>
            </a:r>
            <a:r>
              <a:rPr lang="en-US" b="0" i="0" u="none" strike="noStrike" dirty="0">
                <a:solidFill>
                  <a:srgbClr val="000000"/>
                </a:solidFill>
                <a:effectLst/>
                <a:latin typeface="StagSans"/>
              </a:rPr>
              <a:t>. “In their scheme, exploration allowed the learners to become interested in the subject at hand, raise questions, and identify points of dissatisfaction with their current understanding. Introduction of new ideas and terms, primarily by the instructor, but negotiated by both instructor and students, followed. Finally, concept application provided learners with opportunities within the classroom to apply their new ideas, try out their new understandings in novel contexts, and evaluate the completeness of their understanding,” according to Kimberly D. Tanner in the article “Order Matters: Using the 5E Model to Align Teaching With How People Learn.”</a:t>
            </a:r>
            <a:endParaRPr lang="en-US" dirty="0"/>
          </a:p>
        </p:txBody>
      </p:sp>
      <p:sp>
        <p:nvSpPr>
          <p:cNvPr id="4" name="Slide Number Placeholder 3"/>
          <p:cNvSpPr>
            <a:spLocks noGrp="1"/>
          </p:cNvSpPr>
          <p:nvPr>
            <p:ph type="sldNum" sz="quarter" idx="5"/>
          </p:nvPr>
        </p:nvSpPr>
        <p:spPr/>
        <p:txBody>
          <a:bodyPr/>
          <a:lstStyle/>
          <a:p>
            <a:fld id="{D52D1F71-8989-B14D-B91B-87A4D0D667BF}" type="slidenum">
              <a:rPr lang="en-US" smtClean="0"/>
              <a:t>37</a:t>
            </a:fld>
            <a:endParaRPr lang="en-US"/>
          </a:p>
        </p:txBody>
      </p:sp>
    </p:spTree>
    <p:extLst>
      <p:ext uri="{BB962C8B-B14F-4D97-AF65-F5344CB8AC3E}">
        <p14:creationId xmlns:p14="http://schemas.microsoft.com/office/powerpoint/2010/main" val="3894231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a:extLst>
            <a:ext uri="{FF2B5EF4-FFF2-40B4-BE49-F238E27FC236}">
              <a16:creationId xmlns:a16="http://schemas.microsoft.com/office/drawing/2014/main" id="{F9AE502C-4AAE-BF95-3E21-C444D230298A}"/>
            </a:ext>
          </a:extLst>
        </p:cNvPr>
        <p:cNvGrpSpPr/>
        <p:nvPr/>
      </p:nvGrpSpPr>
      <p:grpSpPr>
        <a:xfrm>
          <a:off x="0" y="0"/>
          <a:ext cx="0" cy="0"/>
          <a:chOff x="0" y="0"/>
          <a:chExt cx="0" cy="0"/>
        </a:xfrm>
      </p:grpSpPr>
      <p:sp>
        <p:nvSpPr>
          <p:cNvPr id="441" name="Google Shape;441;p21:notes">
            <a:extLst>
              <a:ext uri="{FF2B5EF4-FFF2-40B4-BE49-F238E27FC236}">
                <a16:creationId xmlns:a16="http://schemas.microsoft.com/office/drawing/2014/main" id="{A47635CA-91DD-DF8D-EF01-D60403E687E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300"/>
              <a:buFont typeface="Calibri"/>
              <a:buNone/>
            </a:pPr>
            <a:endParaRPr sz="1200" b="0" i="0" u="none" strike="noStrike" cap="none">
              <a:solidFill>
                <a:srgbClr val="FF0000"/>
              </a:solidFill>
              <a:latin typeface="Trebuchet MS"/>
              <a:ea typeface="Trebuchet MS"/>
              <a:cs typeface="Trebuchet MS"/>
              <a:sym typeface="Trebuchet MS"/>
            </a:endParaRPr>
          </a:p>
        </p:txBody>
      </p:sp>
      <p:sp>
        <p:nvSpPr>
          <p:cNvPr id="442" name="Google Shape;442;p21:notes">
            <a:extLst>
              <a:ext uri="{FF2B5EF4-FFF2-40B4-BE49-F238E27FC236}">
                <a16:creationId xmlns:a16="http://schemas.microsoft.com/office/drawing/2014/main" id="{E265CD41-3AAA-9DE7-D66D-EF23FB45B8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880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We are going to watch a short video and immerse ourselves in the world of music. </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Play the video (https://</a:t>
            </a:r>
            <a:r>
              <a:rPr lang="en-US" sz="1200" b="0" i="0" u="none" strike="noStrike" cap="none" dirty="0" err="1">
                <a:solidFill>
                  <a:schemeClr val="dk1"/>
                </a:solidFill>
                <a:latin typeface="Calibri"/>
                <a:ea typeface="Calibri"/>
                <a:cs typeface="Calibri"/>
                <a:sym typeface="Calibri"/>
              </a:rPr>
              <a:t>www.youtube.com</a:t>
            </a:r>
            <a:r>
              <a:rPr lang="en-US" sz="1200" b="0" i="0" u="none" strike="noStrike" cap="none" dirty="0">
                <a:solidFill>
                  <a:schemeClr val="dk1"/>
                </a:solidFill>
                <a:latin typeface="Calibri"/>
                <a:ea typeface="Calibri"/>
                <a:cs typeface="Calibri"/>
                <a:sym typeface="Calibri"/>
              </a:rPr>
              <a:t>/</a:t>
            </a:r>
            <a:r>
              <a:rPr lang="en-US" sz="1200" b="0" i="0" u="none" strike="noStrike" cap="none" dirty="0" err="1">
                <a:solidFill>
                  <a:schemeClr val="dk1"/>
                </a:solidFill>
                <a:latin typeface="Calibri"/>
                <a:ea typeface="Calibri"/>
                <a:cs typeface="Calibri"/>
                <a:sym typeface="Calibri"/>
              </a:rPr>
              <a:t>watch?v</a:t>
            </a:r>
            <a:r>
              <a:rPr lang="en-US" sz="1200" b="0" i="0" u="none" strike="noStrike" cap="none" dirty="0">
                <a:solidFill>
                  <a:schemeClr val="dk1"/>
                </a:solidFill>
                <a:latin typeface="Calibri"/>
                <a:ea typeface="Calibri"/>
                <a:cs typeface="Calibri"/>
                <a:sym typeface="Calibri"/>
              </a:rPr>
              <a:t>=GVvY8KfXXgE).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So let’s think about how this would show up with our students when we are asking them to interpret data in our oceanography and other courses. </a:t>
            </a:r>
            <a:endParaRPr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577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It turns out that there are some key differences for how our brains work when we are working on a problem as an expert versus as a novice.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First, when we are experts we notice features and meaningful patterns in what we are looking at or working with. Whereas, when we are novices we often focus on surface attributes.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You may have experienced this when working with your students with data. For example, if you are having them look at a timeseries (here I am presenting data on the average latitudinal location of the Black Sea Bass population along the eastern seaboard, Latitude is on the y-axis and for those of you that do not think in latitude as a reference New York City is at about 40 degrees North, and time from the mid-1960s to the mid-2010s is along the x-axis) you may ask your students what pattern they see in the data. And this is where it gets interesting, right? While you and I see a general increasing trend across these data, more often than not our students will report that the pattern is that the data ”go up and down”. Argh! Well, turns out this is a great example of them looking at the surface attribute and us seeing the meaningful pattern.</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OK, let’s look at another one…</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8" name="Google Shape;9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507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Part of why when we are experts with the material that we notice these features and patterns is that we have organized knowledge about the topic area around big ideas in our brain. This organization helps us approach our thinking to working with more information about the topic area. However, when we are novices we haven’t yet chunked the information and instead we basically have just memorized disparate pieces of information. So instead of have an organized way to look at the new information, as novices we need to keep in essence scrolling through all of that information, whether relevant or not, before we find the piece that can help us. This is what I like to think of as the “rolodex effect”, which then makes me laugh as I don’t think many of our students even know what a rolodex is anymore. But it is as if there brain is just spinning the rolodex trying to find the right card to use.</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When it comes to working with data, a really common way that we see this manifest itself is when it comes to making choices about what graph to use. As individuals comfortable with making and working with different graph types we have organized our experiences around the big ideas in terms of the graph type we choose is related to what question we are asking and what data we have. However, our students are often novices when working with data so they make choices on what graph types to used based off of factors like: what is easiest, what they are most comfortable making (i.e., bars and line charts), what they think looks the most complicated and thus will impress the instructor, etc. So you may get a bar chart for timeseries data when it doesn’t at all match the question they have of the data.</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is one other final piece I want to discuss with you…</a:t>
            </a:r>
            <a:endParaRPr/>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476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Finally, because when we are an expert on a topic area we have organized the information around these big ideas, it also means that we can easily flexibly and collectively retrieve the specific information that we need in the moment to work with the new piece of information. In essence we know what to use from our memory and what to ignore. But when we are novices we can’t make these executive level decisions of what to use/recall and what to leave where it is. This makes it really hard to work with data, because in science when we are working with data we are asking our students to do three major things at once to connect the content, with the actual data, through the visualization of the data to make meaning from it that relates to other information they know about the topic area. If you do not know what information you need to approach that multi-level problem, it can get really overwhelming really quickly for you as a novice.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We will talk about this more later in the week, but an important aspect to remember is that to accomplish a state in which a more complex mental model is accessible from your long-term memory to use in a situation to solve a problem (aka make sense of data to make an inference supported by the evidence in the data and connect it to larger concepts/phenomena) TAKES TIME AND PRACTICE!</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We need to provide the practice (A LOT) so that our novices can move from disparate ideas in long-term memory without knowing how to connect them…</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So we need to provide more opportunities, to make more connections, to have more opportunities to trigger pulling from their long-term memory in ways that helps them make sense of the task at hand</a:t>
            </a:r>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004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worked with a Data Literacy consultant – Kristin Hunter Thomson of </a:t>
            </a:r>
            <a:r>
              <a:rPr lang="en-US" dirty="0" err="1"/>
              <a:t>Dataspire</a:t>
            </a:r>
            <a:r>
              <a:rPr lang="en-US" dirty="0"/>
              <a:t> to hone in on the data skills we really wanted to teach in this program. This is a subset of skills she has identified over the K-12 continuum </a:t>
            </a:r>
          </a:p>
          <a:p>
            <a:endParaRPr lang="en-US" dirty="0"/>
          </a:p>
        </p:txBody>
      </p:sp>
      <p:sp>
        <p:nvSpPr>
          <p:cNvPr id="4" name="Slide Number Placeholder 3"/>
          <p:cNvSpPr>
            <a:spLocks noGrp="1"/>
          </p:cNvSpPr>
          <p:nvPr>
            <p:ph type="sldNum" sz="quarter" idx="5"/>
          </p:nvPr>
        </p:nvSpPr>
        <p:spPr/>
        <p:txBody>
          <a:bodyPr/>
          <a:lstStyle/>
          <a:p>
            <a:fld id="{7C1473D9-8ABF-0445-A6F3-CD076092E925}" type="slidenum">
              <a:rPr lang="en-US" smtClean="0"/>
              <a:t>15</a:t>
            </a:fld>
            <a:endParaRPr lang="en-US"/>
          </a:p>
        </p:txBody>
      </p:sp>
    </p:spTree>
    <p:extLst>
      <p:ext uri="{BB962C8B-B14F-4D97-AF65-F5344CB8AC3E}">
        <p14:creationId xmlns:p14="http://schemas.microsoft.com/office/powerpoint/2010/main" val="278095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300"/>
              <a:buFont typeface="Calibri"/>
              <a:buNone/>
            </a:pPr>
            <a:endParaRPr sz="1200" b="0" i="0" u="none" strike="noStrike" cap="none">
              <a:solidFill>
                <a:srgbClr val="FF0000"/>
              </a:solidFill>
              <a:latin typeface="Trebuchet MS"/>
              <a:ea typeface="Trebuchet MS"/>
              <a:cs typeface="Trebuchet MS"/>
              <a:sym typeface="Trebuchet MS"/>
            </a:endParaRPr>
          </a:p>
        </p:txBody>
      </p:sp>
      <p:sp>
        <p:nvSpPr>
          <p:cNvPr id="442" name="Google Shape;44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174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Table 1- Blue Balloon </a:t>
            </a:r>
            <a:r>
              <a:rPr lang="en-US" dirty="0">
                <a:highlight>
                  <a:srgbClr val="FFFF00"/>
                </a:highlight>
              </a:rPr>
              <a:t>(hot fresh)</a:t>
            </a:r>
          </a:p>
          <a:p>
            <a:r>
              <a:rPr lang="en-US" dirty="0"/>
              <a:t>Table 2- Yellow Balloon </a:t>
            </a:r>
            <a:r>
              <a:rPr lang="en-US" dirty="0">
                <a:highlight>
                  <a:srgbClr val="FFFF00"/>
                </a:highlight>
              </a:rPr>
              <a:t>(cold saltwater)</a:t>
            </a:r>
          </a:p>
          <a:p>
            <a:r>
              <a:rPr lang="en-US" dirty="0"/>
              <a:t>Table 3-  Green Balloon </a:t>
            </a:r>
            <a:r>
              <a:rPr lang="en-US" dirty="0">
                <a:highlight>
                  <a:srgbClr val="FFFF00"/>
                </a:highlight>
              </a:rPr>
              <a:t>(room temp fresh)</a:t>
            </a:r>
          </a:p>
          <a:p>
            <a:r>
              <a:rPr lang="en-US" dirty="0"/>
              <a:t>Table 4- Red Balloon </a:t>
            </a:r>
            <a:r>
              <a:rPr lang="en-US" dirty="0">
                <a:highlight>
                  <a:srgbClr val="FFFF00"/>
                </a:highlight>
              </a:rPr>
              <a:t>(cold freshwater – frozen in advance)</a:t>
            </a:r>
          </a:p>
          <a:p>
            <a:r>
              <a:rPr lang="en-US" dirty="0"/>
              <a:t>Table 5- Purple Balloon </a:t>
            </a:r>
            <a:r>
              <a:rPr lang="en-US" dirty="0">
                <a:highlight>
                  <a:srgbClr val="FFFF00"/>
                </a:highlight>
              </a:rPr>
              <a:t>(hot freshwater)</a:t>
            </a:r>
          </a:p>
          <a:p>
            <a:endParaRPr lang="en-US" dirty="0"/>
          </a:p>
        </p:txBody>
      </p:sp>
    </p:spTree>
    <p:extLst>
      <p:ext uri="{BB962C8B-B14F-4D97-AF65-F5344CB8AC3E}">
        <p14:creationId xmlns:p14="http://schemas.microsoft.com/office/powerpoint/2010/main" val="260096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850513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p:txBody>
          <a:bodyPr/>
          <a:lstStyle/>
          <a:p>
            <a:r>
              <a:rPr lang="en-US" dirty="0">
                <a:solidFill>
                  <a:prstClr val="white"/>
                </a:solidFill>
              </a:rPr>
              <a:t>Ocean Data Labs 2024</a:t>
            </a: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6661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5919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59192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0"/>
          </p:nvPr>
        </p:nvSpPr>
        <p:spPr/>
        <p:txBody>
          <a:bodyPr/>
          <a:lstStyle/>
          <a:p>
            <a:r>
              <a:rPr lang="en-US">
                <a:solidFill>
                  <a:prstClr val="white"/>
                </a:solidFill>
              </a:rPr>
              <a:t>Ocean Data Labs 2019</a:t>
            </a:r>
            <a:endParaRPr lang="en-US" dirty="0">
              <a:solidFill>
                <a:prstClr val="white"/>
              </a:solidFill>
            </a:endParaRP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9372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4735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C479F-C38B-294B-B7DD-A5EFDF7B39F9}"/>
              </a:ext>
            </a:extLst>
          </p:cNvPr>
          <p:cNvSpPr/>
          <p:nvPr userDrawn="1"/>
        </p:nvSpPr>
        <p:spPr>
          <a:xfrm>
            <a:off x="0" y="6031524"/>
            <a:ext cx="12192000" cy="826476"/>
          </a:xfrm>
          <a:prstGeom prst="rect">
            <a:avLst/>
          </a:prstGeom>
          <a:solidFill>
            <a:srgbClr val="CF10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6AA5682-8FAF-D446-96D9-8D2280C250BA}"/>
              </a:ext>
            </a:extLst>
          </p:cNvPr>
          <p:cNvSpPr>
            <a:spLocks noGrp="1"/>
          </p:cNvSpPr>
          <p:nvPr>
            <p:ph type="title" hasCustomPrompt="1"/>
          </p:nvPr>
        </p:nvSpPr>
        <p:spPr>
          <a:xfrm>
            <a:off x="838199" y="656355"/>
            <a:ext cx="10515600" cy="679986"/>
          </a:xfrm>
          <a:prstGeom prst="rect">
            <a:avLst/>
          </a:prstGeom>
        </p:spPr>
        <p:txBody>
          <a:bodyPr/>
          <a:lstStyle>
            <a:lvl1pPr algn="l">
              <a:defRPr/>
            </a:lvl1pPr>
          </a:lstStyle>
          <a:p>
            <a:r>
              <a:rPr lang="en-US" dirty="0"/>
              <a:t>Click here to edit title style</a:t>
            </a:r>
          </a:p>
        </p:txBody>
      </p:sp>
      <p:sp>
        <p:nvSpPr>
          <p:cNvPr id="5" name="Content Placeholder 2">
            <a:extLst>
              <a:ext uri="{FF2B5EF4-FFF2-40B4-BE49-F238E27FC236}">
                <a16:creationId xmlns:a16="http://schemas.microsoft.com/office/drawing/2014/main" id="{CCB9E212-8D18-D04F-9554-1599D0C7AF55}"/>
              </a:ext>
            </a:extLst>
          </p:cNvPr>
          <p:cNvSpPr>
            <a:spLocks noGrp="1"/>
          </p:cNvSpPr>
          <p:nvPr>
            <p:ph sz="half" idx="1" hasCustomPrompt="1"/>
          </p:nvPr>
        </p:nvSpPr>
        <p:spPr>
          <a:xfrm>
            <a:off x="838200" y="1595690"/>
            <a:ext cx="10515600" cy="4219183"/>
          </a:xfrm>
          <a:prstGeom prst="rect">
            <a:avLst/>
          </a:prstGeom>
        </p:spPr>
        <p:txBody>
          <a:bodyPr/>
          <a:lstStyle>
            <a:lvl1pPr>
              <a:defRPr baseline="0">
                <a:latin typeface="Avenir Medium" panose="02000503020000020003" pitchFamily="2" charset="0"/>
              </a:defRPr>
            </a:lvl1pPr>
            <a:lvl2pPr>
              <a:defRPr baseline="0">
                <a:latin typeface="Avenir Medium" panose="02000503020000020003" pitchFamily="2" charset="0"/>
              </a:defRPr>
            </a:lvl2pPr>
            <a:lvl3pPr>
              <a:defRPr baseline="0">
                <a:latin typeface="Avenir Medium" panose="02000503020000020003" pitchFamily="2" charset="0"/>
              </a:defRPr>
            </a:lvl3pPr>
          </a:lstStyle>
          <a:p>
            <a:pPr lvl="0"/>
            <a:r>
              <a:rPr lang="en-US" dirty="0"/>
              <a:t>Click to edit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876B7780-AE8C-8C47-961F-31FBCD1B52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96438" y="6126262"/>
            <a:ext cx="1698668" cy="637000"/>
          </a:xfrm>
          <a:prstGeom prst="rect">
            <a:avLst/>
          </a:prstGeom>
        </p:spPr>
      </p:pic>
    </p:spTree>
    <p:extLst>
      <p:ext uri="{BB962C8B-B14F-4D97-AF65-F5344CB8AC3E}">
        <p14:creationId xmlns:p14="http://schemas.microsoft.com/office/powerpoint/2010/main" val="83653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DF2A8D-8C59-2544-9446-4100C82CCF75}"/>
              </a:ext>
            </a:extLst>
          </p:cNvPr>
          <p:cNvSpPr>
            <a:spLocks noGrp="1"/>
          </p:cNvSpPr>
          <p:nvPr>
            <p:ph type="title" hasCustomPrompt="1"/>
          </p:nvPr>
        </p:nvSpPr>
        <p:spPr>
          <a:xfrm>
            <a:off x="838200" y="1127430"/>
            <a:ext cx="10515600" cy="679986"/>
          </a:xfrm>
          <a:prstGeom prst="rect">
            <a:avLst/>
          </a:prstGeom>
        </p:spPr>
        <p:txBody>
          <a:bodyPr/>
          <a:lstStyle>
            <a:lvl1pPr algn="l">
              <a:defRPr/>
            </a:lvl1pPr>
          </a:lstStyle>
          <a:p>
            <a:r>
              <a:rPr lang="en-US" dirty="0"/>
              <a:t>Click here to edit title style</a:t>
            </a:r>
          </a:p>
        </p:txBody>
      </p:sp>
      <p:sp>
        <p:nvSpPr>
          <p:cNvPr id="11" name="Content Placeholder 2">
            <a:extLst>
              <a:ext uri="{FF2B5EF4-FFF2-40B4-BE49-F238E27FC236}">
                <a16:creationId xmlns:a16="http://schemas.microsoft.com/office/drawing/2014/main" id="{EDEC300D-385F-0940-804B-370022111D8F}"/>
              </a:ext>
            </a:extLst>
          </p:cNvPr>
          <p:cNvSpPr>
            <a:spLocks noGrp="1"/>
          </p:cNvSpPr>
          <p:nvPr>
            <p:ph sz="half" idx="1" hasCustomPrompt="1"/>
          </p:nvPr>
        </p:nvSpPr>
        <p:spPr>
          <a:xfrm>
            <a:off x="838200" y="2027312"/>
            <a:ext cx="10515600" cy="4637729"/>
          </a:xfrm>
          <a:prstGeom prst="rect">
            <a:avLst/>
          </a:prstGeom>
        </p:spPr>
        <p:txBody>
          <a:bodyPr/>
          <a:lstStyle>
            <a:lvl1pPr>
              <a:defRPr baseline="0">
                <a:latin typeface="Avenir LT Std 65 Medium" panose="020B0503020203020204" pitchFamily="34" charset="77"/>
              </a:defRPr>
            </a:lvl1pPr>
            <a:lvl2pPr>
              <a:defRPr baseline="0">
                <a:latin typeface="Avenir LT Std 65 Medium" panose="020B0503020203020204" pitchFamily="34" charset="77"/>
              </a:defRPr>
            </a:lvl2pPr>
            <a:lvl3pPr>
              <a:defRPr baseline="0">
                <a:latin typeface="Avenir LT Std 65 Medium" panose="020B0503020203020204" pitchFamily="34" charset="77"/>
              </a:defRPr>
            </a:lvl3pPr>
          </a:lstStyle>
          <a:p>
            <a:pPr lvl="0"/>
            <a:r>
              <a:rPr lang="en-US" dirty="0"/>
              <a:t>Click to edit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DB8B75F3-F25F-DA42-B72E-E112CED34B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250826"/>
            <a:ext cx="1825755" cy="677526"/>
          </a:xfrm>
          <a:prstGeom prst="rect">
            <a:avLst/>
          </a:prstGeom>
        </p:spPr>
      </p:pic>
    </p:spTree>
    <p:extLst>
      <p:ext uri="{BB962C8B-B14F-4D97-AF65-F5344CB8AC3E}">
        <p14:creationId xmlns:p14="http://schemas.microsoft.com/office/powerpoint/2010/main" val="271018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0"/>
          </p:nvPr>
        </p:nvSpPr>
        <p:spPr/>
        <p:txBody>
          <a:bodyPr/>
          <a:lstStyle/>
          <a:p>
            <a:r>
              <a:rPr lang="en-US" dirty="0">
                <a:solidFill>
                  <a:prstClr val="white"/>
                </a:solidFill>
              </a:rPr>
              <a:t>Ocean Data Labs 2024</a:t>
            </a: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5235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B3D22A-17E1-4003-A8E7-73F89BACEDBF}"/>
              </a:ext>
            </a:extLst>
          </p:cNvPr>
          <p:cNvPicPr>
            <a:picLocks noChangeAspect="1"/>
          </p:cNvPicPr>
          <p:nvPr userDrawn="1"/>
        </p:nvPicPr>
        <p:blipFill rotWithShape="1">
          <a:blip r:embed="rId2" cstate="hqprint">
            <a:alphaModFix amt="12000"/>
            <a:extLst>
              <a:ext uri="{28A0092B-C50C-407E-A947-70E740481C1C}">
                <a14:useLocalDpi xmlns:a14="http://schemas.microsoft.com/office/drawing/2010/main"/>
              </a:ext>
            </a:extLst>
          </a:blip>
          <a:srcRect t="941" b="55724"/>
          <a:stretch/>
        </p:blipFill>
        <p:spPr>
          <a:xfrm>
            <a:off x="0" y="182880"/>
            <a:ext cx="12192000" cy="583043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4"/>
            <a:ext cx="10515600" cy="13675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Footer Placeholder 9"/>
          <p:cNvSpPr>
            <a:spLocks noGrp="1"/>
          </p:cNvSpPr>
          <p:nvPr>
            <p:ph type="ftr" sz="quarter" idx="10"/>
          </p:nvPr>
        </p:nvSpPr>
        <p:spPr/>
        <p:txBody>
          <a:bodyPr/>
          <a:lstStyle/>
          <a:p>
            <a:r>
              <a:rPr lang="en-US" dirty="0">
                <a:solidFill>
                  <a:prstClr val="white"/>
                </a:solidFill>
              </a:rPr>
              <a:t>Ocean Data Labs 2024</a:t>
            </a: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64561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06071"/>
            <a:ext cx="5181600" cy="4437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06071"/>
            <a:ext cx="5181600" cy="4437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0"/>
          </p:nvPr>
        </p:nvSpPr>
        <p:spPr/>
        <p:txBody>
          <a:bodyPr/>
          <a:lstStyle/>
          <a:p>
            <a:r>
              <a:rPr lang="en-US" dirty="0">
                <a:solidFill>
                  <a:prstClr val="white"/>
                </a:solidFill>
              </a:rPr>
              <a:t>Ocean Data Labs 2024</a:t>
            </a:r>
          </a:p>
        </p:txBody>
      </p:sp>
      <p:sp>
        <p:nvSpPr>
          <p:cNvPr id="12" name="Slide Number Placeholder 11"/>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640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60704"/>
          </a:xfrm>
        </p:spPr>
        <p:txBody>
          <a:bodyPr/>
          <a:lstStyle/>
          <a:p>
            <a:r>
              <a:rPr lang="en-US"/>
              <a:t>Click to edit Master title style</a:t>
            </a:r>
          </a:p>
        </p:txBody>
      </p:sp>
      <p:sp>
        <p:nvSpPr>
          <p:cNvPr id="3" name="Text Placeholder 2"/>
          <p:cNvSpPr>
            <a:spLocks noGrp="1"/>
          </p:cNvSpPr>
          <p:nvPr>
            <p:ph type="body" idx="1"/>
          </p:nvPr>
        </p:nvSpPr>
        <p:spPr>
          <a:xfrm>
            <a:off x="839788" y="15332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57158"/>
            <a:ext cx="5157787" cy="35729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5332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57158"/>
            <a:ext cx="5183188" cy="3572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10"/>
          </p:nvPr>
        </p:nvSpPr>
        <p:spPr/>
        <p:txBody>
          <a:bodyPr/>
          <a:lstStyle/>
          <a:p>
            <a:r>
              <a:rPr lang="en-US" dirty="0">
                <a:solidFill>
                  <a:prstClr val="white"/>
                </a:solidFill>
              </a:rPr>
              <a:t>Ocean Data Labs 2024</a:t>
            </a:r>
          </a:p>
        </p:txBody>
      </p:sp>
      <p:sp>
        <p:nvSpPr>
          <p:cNvPr id="14" name="Slide Number Placeholder 13"/>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228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0"/>
          </p:nvPr>
        </p:nvSpPr>
        <p:spPr/>
        <p:txBody>
          <a:bodyPr/>
          <a:lstStyle/>
          <a:p>
            <a:r>
              <a:rPr lang="en-US" dirty="0">
                <a:solidFill>
                  <a:prstClr val="white"/>
                </a:solidFill>
              </a:rPr>
              <a:t>Ocean Data Labs 2024</a:t>
            </a:r>
          </a:p>
        </p:txBody>
      </p:sp>
      <p:sp>
        <p:nvSpPr>
          <p:cNvPr id="10" name="Slide Number Placeholder 9"/>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646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lvl1pPr>
              <a:defRPr/>
            </a:lvl1pPr>
          </a:lstStyle>
          <a:p>
            <a:r>
              <a:rPr lang="en-US" dirty="0">
                <a:solidFill>
                  <a:prstClr val="white"/>
                </a:solidFill>
              </a:rPr>
              <a:t>Ocean Data Labs 2024</a:t>
            </a:r>
          </a:p>
        </p:txBody>
      </p:sp>
      <p:sp>
        <p:nvSpPr>
          <p:cNvPr id="9" name="Slide Number Placeholder 8"/>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526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10"/>
          <p:cNvSpPr>
            <a:spLocks noGrp="1"/>
          </p:cNvSpPr>
          <p:nvPr>
            <p:ph type="ftr" sz="quarter" idx="10"/>
          </p:nvPr>
        </p:nvSpPr>
        <p:spPr/>
        <p:txBody>
          <a:bodyPr/>
          <a:lstStyle/>
          <a:p>
            <a:r>
              <a:rPr lang="en-US" dirty="0">
                <a:solidFill>
                  <a:prstClr val="white"/>
                </a:solidFill>
              </a:rPr>
              <a:t>Ocean Data Labs 2024</a:t>
            </a:r>
          </a:p>
        </p:txBody>
      </p:sp>
      <p:sp>
        <p:nvSpPr>
          <p:cNvPr id="12" name="Slide Number Placeholder 11"/>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0650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10"/>
          <p:cNvSpPr>
            <a:spLocks noGrp="1"/>
          </p:cNvSpPr>
          <p:nvPr>
            <p:ph type="ftr" sz="quarter" idx="10"/>
          </p:nvPr>
        </p:nvSpPr>
        <p:spPr/>
        <p:txBody>
          <a:bodyPr/>
          <a:lstStyle/>
          <a:p>
            <a:r>
              <a:rPr lang="en-US" dirty="0">
                <a:solidFill>
                  <a:prstClr val="white"/>
                </a:solidFill>
              </a:rPr>
              <a:t>Ocean Data Labs 2024</a:t>
            </a:r>
          </a:p>
        </p:txBody>
      </p:sp>
      <p:sp>
        <p:nvSpPr>
          <p:cNvPr id="12" name="Slide Number Placeholder 11"/>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4513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602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19518"/>
            <a:ext cx="10515600" cy="44375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3"/>
          </p:nvPr>
        </p:nvSpPr>
        <p:spPr>
          <a:xfrm>
            <a:off x="1349189" y="6356350"/>
            <a:ext cx="2926976" cy="365125"/>
          </a:xfrm>
          <a:prstGeom prst="rect">
            <a:avLst/>
          </a:prstGeom>
        </p:spPr>
        <p:txBody>
          <a:bodyPr vert="horz" lIns="91440" tIns="45720" rIns="91440" bIns="45720" rtlCol="0" anchor="ctr"/>
          <a:lstStyle>
            <a:lvl1pPr algn="ctr">
              <a:defRPr sz="1200">
                <a:solidFill>
                  <a:schemeClr val="bg1"/>
                </a:solidFill>
              </a:defRPr>
            </a:lvl1pPr>
          </a:lstStyle>
          <a:p>
            <a:r>
              <a:rPr lang="en-US" dirty="0">
                <a:solidFill>
                  <a:prstClr val="white"/>
                </a:solidFill>
              </a:rPr>
              <a:t>Ocean Data Labs 2024</a:t>
            </a:r>
          </a:p>
        </p:txBody>
      </p:sp>
      <p:sp>
        <p:nvSpPr>
          <p:cNvPr id="12" name="Slide Number Placeholder 1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5EF5D831-06B2-D543-8946-72CD43B5155C}"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0" y="0"/>
            <a:ext cx="12192000" cy="83718"/>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84138"/>
            <a:ext cx="12192000" cy="83718"/>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273902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are.lawrencehallofscience.org/guiding-question-why-are-some-liquids-denser-than-oth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datalab.marine.rutgers.edu/explorations/2019/density.php?level=explor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padlet.com/mcdonnel/using-the-question-formulation-technique-qft-to-analyze-ooi--gp7ozzde0f6wp9h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GVvY8KfXXg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1850" y="917882"/>
            <a:ext cx="5290750" cy="4093029"/>
          </a:xfrm>
        </p:spPr>
        <p:txBody>
          <a:bodyPr>
            <a:normAutofit fontScale="85000" lnSpcReduction="20000"/>
          </a:bodyPr>
          <a:lstStyle/>
          <a:p>
            <a:r>
              <a:rPr lang="en-US" sz="5900" dirty="0"/>
              <a:t>Data Labs Design Workshop</a:t>
            </a:r>
          </a:p>
          <a:p>
            <a:r>
              <a:rPr lang="en-US" sz="5900" dirty="0"/>
              <a:t>2025</a:t>
            </a:r>
          </a:p>
          <a:p>
            <a:endParaRPr lang="en-US" sz="5900" dirty="0"/>
          </a:p>
          <a:p>
            <a:r>
              <a:rPr lang="en-US" sz="5900" dirty="0"/>
              <a:t>Grand Hotel </a:t>
            </a:r>
          </a:p>
          <a:p>
            <a:r>
              <a:rPr lang="en-US" sz="5900" dirty="0"/>
              <a:t>Cape May, NJ</a:t>
            </a:r>
          </a:p>
          <a:p>
            <a:endParaRPr lang="en-US" i="1" dirty="0">
              <a:latin typeface="Calibri" charset="0"/>
              <a:ea typeface="Calibri" charset="0"/>
              <a:cs typeface="Calibri" charset="0"/>
            </a:endParaRPr>
          </a:p>
        </p:txBody>
      </p:sp>
      <p:sp>
        <p:nvSpPr>
          <p:cNvPr id="5" name="TextBox 4"/>
          <p:cNvSpPr txBox="1"/>
          <p:nvPr/>
        </p:nvSpPr>
        <p:spPr>
          <a:xfrm>
            <a:off x="7674468" y="5115697"/>
            <a:ext cx="36025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charset="0"/>
                <a:ea typeface="Calibri" charset="0"/>
                <a:cs typeface="Calibri" charset="0"/>
              </a:rPr>
              <a:t>datalab.marine.rutgers.edu</a:t>
            </a:r>
            <a:endParaRPr kumimoji="0" lang="en-US" sz="2400" b="0" i="0" u="none" strike="noStrike" kern="1200" cap="none" spc="0" normalizeH="0" baseline="0" noProof="0" dirty="0">
              <a:ln>
                <a:noFill/>
              </a:ln>
              <a:solidFill>
                <a:prstClr val="white"/>
              </a:solidFill>
              <a:effectLst/>
              <a:uLnTx/>
              <a:uFillTx/>
              <a:latin typeface="Cambria"/>
              <a:ea typeface="+mn-ea"/>
              <a:cs typeface="+mn-cs"/>
            </a:endParaRPr>
          </a:p>
        </p:txBody>
      </p:sp>
      <p:pic>
        <p:nvPicPr>
          <p:cNvPr id="7" name="Picture 6">
            <a:extLst>
              <a:ext uri="{FF2B5EF4-FFF2-40B4-BE49-F238E27FC236}">
                <a16:creationId xmlns:a16="http://schemas.microsoft.com/office/drawing/2014/main" id="{9FFDB4B0-ACA2-DD12-3B47-BE2784E77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862" y="772884"/>
            <a:ext cx="6216288" cy="4093029"/>
          </a:xfrm>
          <a:prstGeom prst="rect">
            <a:avLst/>
          </a:prstGeom>
        </p:spPr>
      </p:pic>
    </p:spTree>
    <p:extLst>
      <p:ext uri="{BB962C8B-B14F-4D97-AF65-F5344CB8AC3E}">
        <p14:creationId xmlns:p14="http://schemas.microsoft.com/office/powerpoint/2010/main" val="112851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98BC9"/>
              </a:buClr>
              <a:buSzPts val="4800"/>
              <a:buFont typeface="Lato"/>
              <a:buNone/>
            </a:pPr>
            <a:r>
              <a:rPr lang="en-US" sz="4800" b="0" i="0" u="none" strike="noStrike" cap="none">
                <a:solidFill>
                  <a:srgbClr val="498BC9"/>
                </a:solidFill>
                <a:latin typeface="Lato"/>
                <a:ea typeface="Lato"/>
                <a:cs typeface="Lato"/>
                <a:sym typeface="Lato"/>
              </a:rPr>
              <a:t>Novices ≠ Experts with Data</a:t>
            </a:r>
            <a:endParaRPr/>
          </a:p>
        </p:txBody>
      </p:sp>
      <p:sp>
        <p:nvSpPr>
          <p:cNvPr id="101" name="Google Shape;10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lvl="0" indent="0" algn="r" defTabSz="914400" rtl="0" eaLnBrk="1" latinLnBrk="0" hangingPunct="1">
              <a:spcBef>
                <a:spcPts val="0"/>
              </a:spcBef>
              <a:buNone/>
              <a:defRPr sz="1800" kern="1200">
                <a:solidFill>
                  <a:srgbClr val="FFFFFF"/>
                </a:solidFill>
                <a:latin typeface="+mn-lt"/>
                <a:ea typeface="+mn-ea"/>
                <a:cs typeface="+mn-cs"/>
              </a:defRPr>
            </a:lvl1pPr>
            <a:lvl2pPr marL="0" lvl="1" indent="0" algn="r" defTabSz="914400" rtl="0" eaLnBrk="1" latinLnBrk="0" hangingPunct="1">
              <a:spcBef>
                <a:spcPts val="0"/>
              </a:spcBef>
              <a:buNone/>
              <a:defRPr sz="1800" kern="1200">
                <a:solidFill>
                  <a:srgbClr val="FFFFFF"/>
                </a:solidFill>
                <a:latin typeface="+mn-lt"/>
                <a:ea typeface="+mn-ea"/>
                <a:cs typeface="+mn-cs"/>
              </a:defRPr>
            </a:lvl2pPr>
            <a:lvl3pPr marL="0" lvl="2" indent="0" algn="r" defTabSz="914400" rtl="0" eaLnBrk="1" latinLnBrk="0" hangingPunct="1">
              <a:spcBef>
                <a:spcPts val="0"/>
              </a:spcBef>
              <a:buNone/>
              <a:defRPr sz="1800" kern="1200">
                <a:solidFill>
                  <a:srgbClr val="FFFFFF"/>
                </a:solidFill>
                <a:latin typeface="+mn-lt"/>
                <a:ea typeface="+mn-ea"/>
                <a:cs typeface="+mn-cs"/>
              </a:defRPr>
            </a:lvl3pPr>
            <a:lvl4pPr marL="0" lvl="3" indent="0" algn="r" defTabSz="914400" rtl="0" eaLnBrk="1" latinLnBrk="0" hangingPunct="1">
              <a:spcBef>
                <a:spcPts val="0"/>
              </a:spcBef>
              <a:buNone/>
              <a:defRPr sz="1800" kern="1200">
                <a:solidFill>
                  <a:srgbClr val="FFFFFF"/>
                </a:solidFill>
                <a:latin typeface="+mn-lt"/>
                <a:ea typeface="+mn-ea"/>
                <a:cs typeface="+mn-cs"/>
              </a:defRPr>
            </a:lvl4pPr>
            <a:lvl5pPr marL="0" lvl="4" indent="0" algn="r" defTabSz="914400" rtl="0" eaLnBrk="1" latinLnBrk="0" hangingPunct="1">
              <a:spcBef>
                <a:spcPts val="0"/>
              </a:spcBef>
              <a:buNone/>
              <a:defRPr sz="1800" kern="1200">
                <a:solidFill>
                  <a:srgbClr val="FFFFFF"/>
                </a:solidFill>
                <a:latin typeface="+mn-lt"/>
                <a:ea typeface="+mn-ea"/>
                <a:cs typeface="+mn-cs"/>
              </a:defRPr>
            </a:lvl5pPr>
            <a:lvl6pPr marL="0" lvl="5" indent="0" algn="r" defTabSz="914400" rtl="0" eaLnBrk="1" latinLnBrk="0" hangingPunct="1">
              <a:spcBef>
                <a:spcPts val="0"/>
              </a:spcBef>
              <a:buNone/>
              <a:defRPr sz="1800" kern="1200">
                <a:solidFill>
                  <a:srgbClr val="FFFFFF"/>
                </a:solidFill>
                <a:latin typeface="+mn-lt"/>
                <a:ea typeface="+mn-ea"/>
                <a:cs typeface="+mn-cs"/>
              </a:defRPr>
            </a:lvl6pPr>
            <a:lvl7pPr marL="0" lvl="6" indent="0" algn="r" defTabSz="914400" rtl="0" eaLnBrk="1" latinLnBrk="0" hangingPunct="1">
              <a:spcBef>
                <a:spcPts val="0"/>
              </a:spcBef>
              <a:buNone/>
              <a:defRPr sz="1800" kern="1200">
                <a:solidFill>
                  <a:srgbClr val="FFFFFF"/>
                </a:solidFill>
                <a:latin typeface="+mn-lt"/>
                <a:ea typeface="+mn-ea"/>
                <a:cs typeface="+mn-cs"/>
              </a:defRPr>
            </a:lvl7pPr>
            <a:lvl8pPr marL="0" lvl="7" indent="0" algn="r" defTabSz="914400" rtl="0" eaLnBrk="1" latinLnBrk="0" hangingPunct="1">
              <a:spcBef>
                <a:spcPts val="0"/>
              </a:spcBef>
              <a:buNone/>
              <a:defRPr sz="1800" kern="1200">
                <a:solidFill>
                  <a:srgbClr val="FFFFFF"/>
                </a:solidFill>
                <a:latin typeface="+mn-lt"/>
                <a:ea typeface="+mn-ea"/>
                <a:cs typeface="+mn-cs"/>
              </a:defRPr>
            </a:lvl8pPr>
            <a:lvl9pPr marL="0" lvl="8" indent="0" algn="r" defTabSz="914400" rtl="0" eaLnBrk="1" latinLnBrk="0" hangingPunct="1">
              <a:spcBef>
                <a:spcPts val="0"/>
              </a:spcBef>
              <a:buNone/>
              <a:defRPr sz="1800" kern="1200">
                <a:solidFill>
                  <a:srgbClr val="FFFFFF"/>
                </a:solidFill>
                <a:latin typeface="+mn-lt"/>
                <a:ea typeface="+mn-ea"/>
                <a:cs typeface="+mn-cs"/>
              </a:defRPr>
            </a:lvl9pPr>
          </a:lstStyle>
          <a:p>
            <a:pPr marL="0" marR="0" lvl="0" indent="0" algn="l" rtl="0">
              <a:spcBef>
                <a:spcPts val="0"/>
              </a:spcBef>
              <a:spcAft>
                <a:spcPts val="0"/>
              </a:spcAft>
              <a:buClr>
                <a:srgbClr val="F7CF3C"/>
              </a:buClr>
              <a:buSzPts val="1200"/>
              <a:buFont typeface="Calibri"/>
              <a:buNone/>
            </a:pPr>
            <a:fld id="{00000000-1234-1234-1234-123412341234}" type="slidenum">
              <a:rPr lang="en-US" smtClean="0"/>
              <a:pPr marL="0" marR="0" lvl="0" indent="0" algn="l" rtl="0">
                <a:spcBef>
                  <a:spcPts val="0"/>
                </a:spcBef>
                <a:spcAft>
                  <a:spcPts val="0"/>
                </a:spcAft>
                <a:buClr>
                  <a:srgbClr val="F7CF3C"/>
                </a:buClr>
                <a:buSzPts val="1200"/>
                <a:buFont typeface="Calibri"/>
                <a:buNone/>
              </a:pPr>
              <a:t>10</a:t>
            </a:fld>
            <a:endParaRPr sz="1200">
              <a:solidFill>
                <a:srgbClr val="F7CF3C"/>
              </a:solidFill>
              <a:latin typeface="Calibri"/>
              <a:ea typeface="Calibri"/>
              <a:cs typeface="Calibri"/>
              <a:sym typeface="Calibri"/>
            </a:endParaRPr>
          </a:p>
        </p:txBody>
      </p:sp>
      <p:graphicFrame>
        <p:nvGraphicFramePr>
          <p:cNvPr id="102" name="Google Shape;102;p16"/>
          <p:cNvGraphicFramePr/>
          <p:nvPr/>
        </p:nvGraphicFramePr>
        <p:xfrm>
          <a:off x="477519" y="1564590"/>
          <a:ext cx="11236950" cy="5066430"/>
        </p:xfrm>
        <a:graphic>
          <a:graphicData uri="http://schemas.openxmlformats.org/drawingml/2006/table">
            <a:tbl>
              <a:tblPr>
                <a:noFill/>
              </a:tblPr>
              <a:tblGrid>
                <a:gridCol w="3749450">
                  <a:extLst>
                    <a:ext uri="{9D8B030D-6E8A-4147-A177-3AD203B41FA5}">
                      <a16:colId xmlns:a16="http://schemas.microsoft.com/office/drawing/2014/main" val="20000"/>
                    </a:ext>
                  </a:extLst>
                </a:gridCol>
                <a:gridCol w="3743750">
                  <a:extLst>
                    <a:ext uri="{9D8B030D-6E8A-4147-A177-3AD203B41FA5}">
                      <a16:colId xmlns:a16="http://schemas.microsoft.com/office/drawing/2014/main" val="20001"/>
                    </a:ext>
                  </a:extLst>
                </a:gridCol>
                <a:gridCol w="3743750">
                  <a:extLst>
                    <a:ext uri="{9D8B030D-6E8A-4147-A177-3AD203B41FA5}">
                      <a16:colId xmlns:a16="http://schemas.microsoft.com/office/drawing/2014/main" val="20002"/>
                    </a:ext>
                  </a:extLst>
                </a:gridCol>
              </a:tblGrid>
              <a:tr h="555600">
                <a:tc>
                  <a:txBody>
                    <a:bodyPr/>
                    <a:lstStyle/>
                    <a:p>
                      <a:pPr marL="0" marR="0" lvl="0" indent="0" algn="ctr" rtl="0">
                        <a:spcBef>
                          <a:spcPts val="0"/>
                        </a:spcBef>
                        <a:spcAft>
                          <a:spcPts val="0"/>
                        </a:spcAft>
                        <a:buClr>
                          <a:srgbClr val="203D7C"/>
                        </a:buClr>
                        <a:buSzPts val="800"/>
                        <a:buFont typeface="Raleway"/>
                        <a:buNone/>
                      </a:pPr>
                      <a:r>
                        <a:rPr lang="en-US" sz="3200" u="none" strike="noStrike" cap="none">
                          <a:solidFill>
                            <a:srgbClr val="203D7C"/>
                          </a:solidFill>
                          <a:latin typeface="Raleway"/>
                          <a:ea typeface="Raleway"/>
                          <a:cs typeface="Raleway"/>
                          <a:sym typeface="Raleway"/>
                        </a:rPr>
                        <a:t>Experts</a:t>
                      </a:r>
                      <a:endParaRPr/>
                    </a:p>
                  </a:txBody>
                  <a:tcPr marL="105150" marR="105150" marT="45725" marB="45725">
                    <a:solidFill>
                      <a:srgbClr val="F7CF3C"/>
                    </a:solidFill>
                  </a:tcPr>
                </a:tc>
                <a:tc>
                  <a:txBody>
                    <a:bodyPr/>
                    <a:lstStyle/>
                    <a:p>
                      <a:pPr marL="0" marR="0" lvl="0" indent="0" algn="ctr" rtl="0">
                        <a:spcBef>
                          <a:spcPts val="0"/>
                        </a:spcBef>
                        <a:spcAft>
                          <a:spcPts val="0"/>
                        </a:spcAft>
                        <a:buClr>
                          <a:srgbClr val="203D7C"/>
                        </a:buClr>
                        <a:buSzPts val="800"/>
                        <a:buFont typeface="Raleway"/>
                        <a:buNone/>
                      </a:pPr>
                      <a:r>
                        <a:rPr lang="en-US" sz="3200" u="none" strike="noStrike" cap="none">
                          <a:solidFill>
                            <a:srgbClr val="203D7C"/>
                          </a:solidFill>
                          <a:latin typeface="Raleway"/>
                          <a:ea typeface="Raleway"/>
                          <a:cs typeface="Raleway"/>
                          <a:sym typeface="Raleway"/>
                        </a:rPr>
                        <a:t>Novices</a:t>
                      </a:r>
                      <a:endParaRPr/>
                    </a:p>
                  </a:txBody>
                  <a:tcPr marL="105150" marR="105150" marT="45725" marB="45725">
                    <a:solidFill>
                      <a:srgbClr val="F7CF3C"/>
                    </a:solidFill>
                  </a:tcPr>
                </a:tc>
                <a:tc>
                  <a:txBody>
                    <a:bodyPr/>
                    <a:lstStyle/>
                    <a:p>
                      <a:pPr marL="0" marR="0" lvl="0" indent="0" algn="ctr" rtl="0">
                        <a:spcBef>
                          <a:spcPts val="0"/>
                        </a:spcBef>
                        <a:spcAft>
                          <a:spcPts val="0"/>
                        </a:spcAft>
                        <a:buClr>
                          <a:srgbClr val="203D7C"/>
                        </a:buClr>
                        <a:buSzPts val="800"/>
                        <a:buFont typeface="Raleway"/>
                        <a:buNone/>
                      </a:pPr>
                      <a:r>
                        <a:rPr lang="en-US" sz="3200" u="none" strike="noStrike" cap="none">
                          <a:solidFill>
                            <a:srgbClr val="203D7C"/>
                          </a:solidFill>
                          <a:latin typeface="Raleway"/>
                          <a:ea typeface="Raleway"/>
                          <a:cs typeface="Raleway"/>
                          <a:sym typeface="Raleway"/>
                        </a:rPr>
                        <a:t>Data Example</a:t>
                      </a:r>
                      <a:endParaRPr/>
                    </a:p>
                  </a:txBody>
                  <a:tcPr marL="105150" marR="105150" marT="45725" marB="45725">
                    <a:solidFill>
                      <a:srgbClr val="F7CF3C"/>
                    </a:solidFill>
                  </a:tcPr>
                </a:tc>
                <a:extLst>
                  <a:ext uri="{0D108BD9-81ED-4DB2-BD59-A6C34878D82A}">
                    <a16:rowId xmlns:a16="http://schemas.microsoft.com/office/drawing/2014/main" val="10000"/>
                  </a:ext>
                </a:extLst>
              </a:tr>
              <a:tr h="993750">
                <a:tc>
                  <a:txBody>
                    <a:bodyPr/>
                    <a:lstStyle/>
                    <a:p>
                      <a:pPr marL="0" marR="0" lvl="0" indent="0" algn="l" rtl="0">
                        <a:spcBef>
                          <a:spcPts val="0"/>
                        </a:spcBef>
                        <a:spcAft>
                          <a:spcPts val="0"/>
                        </a:spcAft>
                        <a:buClr>
                          <a:schemeClr val="lt1"/>
                        </a:buClr>
                        <a:buSzPts val="500"/>
                        <a:buFont typeface="Arial"/>
                        <a:buNone/>
                      </a:pPr>
                      <a:r>
                        <a:rPr lang="en-US" sz="2000" u="none" strike="noStrike" cap="none">
                          <a:solidFill>
                            <a:srgbClr val="203D7C"/>
                          </a:solidFill>
                          <a:latin typeface="Raleway"/>
                          <a:ea typeface="Raleway"/>
                          <a:cs typeface="Raleway"/>
                          <a:sym typeface="Raleway"/>
                        </a:rPr>
                        <a:t>Notice </a:t>
                      </a:r>
                      <a:r>
                        <a:rPr lang="en-US" sz="2000" b="1" u="none" strike="noStrike" cap="none">
                          <a:solidFill>
                            <a:srgbClr val="203D7C"/>
                          </a:solidFill>
                          <a:latin typeface="Raleway"/>
                          <a:ea typeface="Raleway"/>
                          <a:cs typeface="Raleway"/>
                          <a:sym typeface="Raleway"/>
                        </a:rPr>
                        <a:t>features</a:t>
                      </a:r>
                      <a:r>
                        <a:rPr lang="en-US" sz="2000" u="none" strike="noStrike" cap="none">
                          <a:solidFill>
                            <a:srgbClr val="203D7C"/>
                          </a:solidFill>
                          <a:latin typeface="Raleway"/>
                          <a:ea typeface="Raleway"/>
                          <a:cs typeface="Raleway"/>
                          <a:sym typeface="Raleway"/>
                        </a:rPr>
                        <a:t> and meaningful </a:t>
                      </a:r>
                      <a:r>
                        <a:rPr lang="en-US" sz="2000" b="1" u="none" strike="noStrike" cap="none">
                          <a:solidFill>
                            <a:srgbClr val="203D7C"/>
                          </a:solidFill>
                          <a:latin typeface="Raleway"/>
                          <a:ea typeface="Raleway"/>
                          <a:cs typeface="Raleway"/>
                          <a:sym typeface="Raleway"/>
                        </a:rPr>
                        <a:t>patterns</a:t>
                      </a:r>
                      <a:r>
                        <a:rPr lang="en-US" sz="2000" u="none" strike="noStrike" cap="none">
                          <a:solidFill>
                            <a:srgbClr val="203D7C"/>
                          </a:solidFill>
                          <a:latin typeface="Raleway"/>
                          <a:ea typeface="Raleway"/>
                          <a:cs typeface="Raleway"/>
                          <a:sym typeface="Raleway"/>
                        </a:rPr>
                        <a:t>, often not noticed by novices.</a:t>
                      </a:r>
                      <a:endParaRPr/>
                    </a:p>
                  </a:txBody>
                  <a:tcPr marL="105150" marR="105150" marT="45725" marB="45725">
                    <a:solidFill>
                      <a:srgbClr val="FDF5D6"/>
                    </a:solidFill>
                  </a:tcPr>
                </a:tc>
                <a:tc>
                  <a:txBody>
                    <a:bodyPr/>
                    <a:lstStyle/>
                    <a:p>
                      <a:pPr marL="0" marR="0" lvl="1" indent="0" algn="l" rtl="0">
                        <a:lnSpc>
                          <a:spcPct val="100000"/>
                        </a:lnSpc>
                        <a:spcBef>
                          <a:spcPts val="0"/>
                        </a:spcBef>
                        <a:spcAft>
                          <a:spcPts val="0"/>
                        </a:spcAft>
                        <a:buClr>
                          <a:schemeClr val="lt1"/>
                        </a:buClr>
                        <a:buSzPts val="500"/>
                        <a:buFont typeface="Arial"/>
                        <a:buNone/>
                      </a:pPr>
                      <a:r>
                        <a:rPr lang="en-US" sz="2000" u="none" strike="noStrike" cap="none">
                          <a:solidFill>
                            <a:srgbClr val="203D7C"/>
                          </a:solidFill>
                          <a:latin typeface="Raleway"/>
                          <a:ea typeface="Raleway"/>
                          <a:cs typeface="Raleway"/>
                          <a:sym typeface="Raleway"/>
                        </a:rPr>
                        <a:t>Often focus on </a:t>
                      </a:r>
                      <a:r>
                        <a:rPr lang="en-US" sz="2000" b="1" u="none" strike="noStrike" cap="none">
                          <a:solidFill>
                            <a:srgbClr val="203D7C"/>
                          </a:solidFill>
                          <a:latin typeface="Raleway"/>
                          <a:ea typeface="Raleway"/>
                          <a:cs typeface="Raleway"/>
                          <a:sym typeface="Raleway"/>
                        </a:rPr>
                        <a:t>surface attributes</a:t>
                      </a:r>
                      <a:r>
                        <a:rPr lang="en-US" sz="2000" u="none" strike="noStrike" cap="none">
                          <a:solidFill>
                            <a:srgbClr val="203D7C"/>
                          </a:solidFill>
                          <a:latin typeface="Raleway"/>
                          <a:ea typeface="Raleway"/>
                          <a:cs typeface="Raleway"/>
                          <a:sym typeface="Raleway"/>
                        </a:rPr>
                        <a:t>.</a:t>
                      </a:r>
                      <a:endParaRPr/>
                    </a:p>
                  </a:txBody>
                  <a:tcPr marL="105150" marR="105150" marT="45725" marB="45725">
                    <a:solidFill>
                      <a:srgbClr val="FDF5D6"/>
                    </a:solidFill>
                  </a:tcPr>
                </a:tc>
                <a:tc rowSpan="3">
                  <a:txBody>
                    <a:bodyPr/>
                    <a:lstStyle/>
                    <a:p>
                      <a:pPr marL="0" marR="0" lvl="1" indent="0" algn="l" rtl="0">
                        <a:lnSpc>
                          <a:spcPct val="100000"/>
                        </a:lnSpc>
                        <a:spcBef>
                          <a:spcPts val="0"/>
                        </a:spcBef>
                        <a:spcAft>
                          <a:spcPts val="0"/>
                        </a:spcAft>
                        <a:buClr>
                          <a:schemeClr val="lt1"/>
                        </a:buClr>
                        <a:buSzPts val="500"/>
                        <a:buFont typeface="Arial"/>
                        <a:buNone/>
                      </a:pPr>
                      <a:endParaRPr sz="2000" u="none" strike="noStrike" cap="none">
                        <a:solidFill>
                          <a:srgbClr val="203D7C"/>
                        </a:solidFill>
                        <a:latin typeface="Raleway"/>
                        <a:ea typeface="Raleway"/>
                        <a:cs typeface="Raleway"/>
                        <a:sym typeface="Raleway"/>
                      </a:endParaRPr>
                    </a:p>
                  </a:txBody>
                  <a:tcPr marL="105150" marR="105150" marT="45725" marB="45725">
                    <a:solidFill>
                      <a:srgbClr val="FDF5D6"/>
                    </a:solidFill>
                  </a:tcPr>
                </a:tc>
                <a:extLst>
                  <a:ext uri="{0D108BD9-81ED-4DB2-BD59-A6C34878D82A}">
                    <a16:rowId xmlns:a16="http://schemas.microsoft.com/office/drawing/2014/main" val="10001"/>
                  </a:ext>
                </a:extLst>
              </a:tr>
              <a:tr h="2134600">
                <a:tc>
                  <a:txBody>
                    <a:bodyPr/>
                    <a:lstStyle/>
                    <a:p>
                      <a:pPr marL="0" marR="0" lvl="0" indent="0" algn="l" rtl="0">
                        <a:spcBef>
                          <a:spcPts val="0"/>
                        </a:spcBef>
                        <a:spcAft>
                          <a:spcPts val="0"/>
                        </a:spcAft>
                        <a:buClr>
                          <a:srgbClr val="203D7C"/>
                        </a:buClr>
                        <a:buSzPts val="500"/>
                        <a:buFont typeface="Raleway"/>
                        <a:buNone/>
                      </a:pPr>
                      <a:endParaRPr sz="2000" u="none" strike="noStrike" cap="none">
                        <a:solidFill>
                          <a:srgbClr val="203D7C"/>
                        </a:solidFill>
                        <a:latin typeface="Raleway"/>
                        <a:ea typeface="Raleway"/>
                        <a:cs typeface="Raleway"/>
                        <a:sym typeface="Raleway"/>
                      </a:endParaRPr>
                    </a:p>
                  </a:txBody>
                  <a:tcPr marL="105150" marR="105150" marT="45725" marB="45725">
                    <a:solidFill>
                      <a:srgbClr val="FCEBAE"/>
                    </a:solidFill>
                  </a:tcPr>
                </a:tc>
                <a:tc>
                  <a:txBody>
                    <a:bodyPr/>
                    <a:lstStyle/>
                    <a:p>
                      <a:pPr marL="0" marR="0" lvl="0" indent="0" algn="l" rtl="0">
                        <a:spcBef>
                          <a:spcPts val="0"/>
                        </a:spcBef>
                        <a:spcAft>
                          <a:spcPts val="0"/>
                        </a:spcAft>
                        <a:buClr>
                          <a:srgbClr val="203D7C"/>
                        </a:buClr>
                        <a:buSzPts val="500"/>
                        <a:buFont typeface="Raleway"/>
                        <a:buNone/>
                      </a:pPr>
                      <a:endParaRPr sz="2000" u="none" strike="noStrike" cap="none">
                        <a:solidFill>
                          <a:srgbClr val="203D7C"/>
                        </a:solidFill>
                        <a:latin typeface="Raleway"/>
                        <a:ea typeface="Raleway"/>
                        <a:cs typeface="Raleway"/>
                        <a:sym typeface="Raleway"/>
                      </a:endParaRPr>
                    </a:p>
                  </a:txBody>
                  <a:tcPr marL="105150" marR="105150" marT="45725" marB="45725">
                    <a:solidFill>
                      <a:srgbClr val="FCEBAE"/>
                    </a:solidFill>
                  </a:tcPr>
                </a:tc>
                <a:tc vMerge="1">
                  <a:txBody>
                    <a:bodyPr/>
                    <a:lstStyle/>
                    <a:p>
                      <a:endParaRPr lang="en-US"/>
                    </a:p>
                  </a:txBody>
                  <a:tcPr/>
                </a:tc>
                <a:extLst>
                  <a:ext uri="{0D108BD9-81ED-4DB2-BD59-A6C34878D82A}">
                    <a16:rowId xmlns:a16="http://schemas.microsoft.com/office/drawing/2014/main" val="10002"/>
                  </a:ext>
                </a:extLst>
              </a:tr>
              <a:tr h="1346850">
                <a:tc>
                  <a:txBody>
                    <a:bodyPr/>
                    <a:lstStyle/>
                    <a:p>
                      <a:pPr marL="0" marR="0" lvl="0" indent="0" algn="l" rtl="0">
                        <a:spcBef>
                          <a:spcPts val="0"/>
                        </a:spcBef>
                        <a:spcAft>
                          <a:spcPts val="0"/>
                        </a:spcAft>
                        <a:buClr>
                          <a:srgbClr val="203D7C"/>
                        </a:buClr>
                        <a:buSzPts val="500"/>
                        <a:buFont typeface="Raleway"/>
                        <a:buNone/>
                      </a:pPr>
                      <a:endParaRPr sz="2000" u="none" strike="noStrike" cap="none">
                        <a:solidFill>
                          <a:srgbClr val="203D7C"/>
                        </a:solidFill>
                        <a:latin typeface="Raleway"/>
                        <a:ea typeface="Raleway"/>
                        <a:cs typeface="Raleway"/>
                        <a:sym typeface="Raleway"/>
                      </a:endParaRPr>
                    </a:p>
                  </a:txBody>
                  <a:tcPr marL="105150" marR="105150" marT="45725" marB="45725">
                    <a:solidFill>
                      <a:srgbClr val="FDF5D6"/>
                    </a:solidFill>
                  </a:tcPr>
                </a:tc>
                <a:tc>
                  <a:txBody>
                    <a:bodyPr/>
                    <a:lstStyle/>
                    <a:p>
                      <a:pPr marL="0" marR="0" lvl="0" indent="0" algn="l" rtl="0">
                        <a:spcBef>
                          <a:spcPts val="0"/>
                        </a:spcBef>
                        <a:spcAft>
                          <a:spcPts val="0"/>
                        </a:spcAft>
                        <a:buClr>
                          <a:srgbClr val="203D7C"/>
                        </a:buClr>
                        <a:buSzPts val="500"/>
                        <a:buFont typeface="Raleway"/>
                        <a:buNone/>
                      </a:pPr>
                      <a:endParaRPr sz="2000" u="none" strike="noStrike" cap="none">
                        <a:solidFill>
                          <a:srgbClr val="203D7C"/>
                        </a:solidFill>
                        <a:latin typeface="Raleway"/>
                        <a:ea typeface="Raleway"/>
                        <a:cs typeface="Raleway"/>
                        <a:sym typeface="Raleway"/>
                      </a:endParaRPr>
                    </a:p>
                  </a:txBody>
                  <a:tcPr marL="105150" marR="105150" marT="45725" marB="45725">
                    <a:solidFill>
                      <a:srgbClr val="FDF5D6"/>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103" name="Google Shape;103;p16"/>
          <p:cNvSpPr/>
          <p:nvPr/>
        </p:nvSpPr>
        <p:spPr>
          <a:xfrm>
            <a:off x="838200" y="2295525"/>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mbria"/>
              <a:buNone/>
            </a:pPr>
            <a:endParaRPr sz="1800">
              <a:solidFill>
                <a:schemeClr val="lt1"/>
              </a:solidFill>
              <a:latin typeface="Calibri"/>
              <a:ea typeface="Calibri"/>
              <a:cs typeface="Calibri"/>
              <a:sym typeface="Calibri"/>
            </a:endParaRPr>
          </a:p>
        </p:txBody>
      </p:sp>
      <p:sp>
        <p:nvSpPr>
          <p:cNvPr id="104" name="Google Shape;104;p16"/>
          <p:cNvSpPr txBox="1"/>
          <p:nvPr/>
        </p:nvSpPr>
        <p:spPr>
          <a:xfrm>
            <a:off x="6908800" y="280035"/>
            <a:ext cx="5283200" cy="30924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03D7C"/>
              </a:buClr>
              <a:buSzPts val="350"/>
              <a:buFont typeface="Calibri"/>
              <a:buNone/>
            </a:pPr>
            <a:r>
              <a:rPr lang="en-US" sz="1400">
                <a:solidFill>
                  <a:srgbClr val="203D7C"/>
                </a:solidFill>
                <a:latin typeface="Calibri"/>
                <a:ea typeface="Calibri"/>
                <a:cs typeface="Calibri"/>
                <a:sym typeface="Calibri"/>
              </a:rPr>
              <a:t>Adapted from slide developed by Catherine Halverson (UC-Berkeley)</a:t>
            </a:r>
            <a:endParaRPr/>
          </a:p>
        </p:txBody>
      </p:sp>
      <p:pic>
        <p:nvPicPr>
          <p:cNvPr id="105" name="Google Shape;105;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51898" y="2193925"/>
            <a:ext cx="3514132" cy="2160460"/>
          </a:xfrm>
          <a:prstGeom prst="rect">
            <a:avLst/>
          </a:prstGeom>
          <a:noFill/>
          <a:ln>
            <a:noFill/>
          </a:ln>
        </p:spPr>
      </p:pic>
    </p:spTree>
    <p:extLst>
      <p:ext uri="{BB962C8B-B14F-4D97-AF65-F5344CB8AC3E}">
        <p14:creationId xmlns:p14="http://schemas.microsoft.com/office/powerpoint/2010/main" val="85438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98BC9"/>
              </a:buClr>
              <a:buSzPts val="4800"/>
              <a:buFont typeface="Lato"/>
              <a:buNone/>
            </a:pPr>
            <a:r>
              <a:rPr lang="en-US" sz="4800" b="0" i="0" u="none" strike="noStrike" cap="none">
                <a:solidFill>
                  <a:srgbClr val="498BC9"/>
                </a:solidFill>
                <a:latin typeface="Lato"/>
                <a:ea typeface="Lato"/>
                <a:cs typeface="Lato"/>
                <a:sym typeface="Lato"/>
              </a:rPr>
              <a:t>Novices ≠ Experts with Data</a:t>
            </a:r>
            <a:endParaRPr/>
          </a:p>
        </p:txBody>
      </p:sp>
      <p:sp>
        <p:nvSpPr>
          <p:cNvPr id="112" name="Google Shape;11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lvl="0" indent="0" algn="r" defTabSz="914400" rtl="0" eaLnBrk="1" latinLnBrk="0" hangingPunct="1">
              <a:spcBef>
                <a:spcPts val="0"/>
              </a:spcBef>
              <a:buNone/>
              <a:defRPr sz="1800" kern="1200">
                <a:solidFill>
                  <a:srgbClr val="FFFFFF"/>
                </a:solidFill>
                <a:latin typeface="+mn-lt"/>
                <a:ea typeface="+mn-ea"/>
                <a:cs typeface="+mn-cs"/>
              </a:defRPr>
            </a:lvl1pPr>
            <a:lvl2pPr marL="0" lvl="1" indent="0" algn="r" defTabSz="914400" rtl="0" eaLnBrk="1" latinLnBrk="0" hangingPunct="1">
              <a:spcBef>
                <a:spcPts val="0"/>
              </a:spcBef>
              <a:buNone/>
              <a:defRPr sz="1800" kern="1200">
                <a:solidFill>
                  <a:srgbClr val="FFFFFF"/>
                </a:solidFill>
                <a:latin typeface="+mn-lt"/>
                <a:ea typeface="+mn-ea"/>
                <a:cs typeface="+mn-cs"/>
              </a:defRPr>
            </a:lvl2pPr>
            <a:lvl3pPr marL="0" lvl="2" indent="0" algn="r" defTabSz="914400" rtl="0" eaLnBrk="1" latinLnBrk="0" hangingPunct="1">
              <a:spcBef>
                <a:spcPts val="0"/>
              </a:spcBef>
              <a:buNone/>
              <a:defRPr sz="1800" kern="1200">
                <a:solidFill>
                  <a:srgbClr val="FFFFFF"/>
                </a:solidFill>
                <a:latin typeface="+mn-lt"/>
                <a:ea typeface="+mn-ea"/>
                <a:cs typeface="+mn-cs"/>
              </a:defRPr>
            </a:lvl3pPr>
            <a:lvl4pPr marL="0" lvl="3" indent="0" algn="r" defTabSz="914400" rtl="0" eaLnBrk="1" latinLnBrk="0" hangingPunct="1">
              <a:spcBef>
                <a:spcPts val="0"/>
              </a:spcBef>
              <a:buNone/>
              <a:defRPr sz="1800" kern="1200">
                <a:solidFill>
                  <a:srgbClr val="FFFFFF"/>
                </a:solidFill>
                <a:latin typeface="+mn-lt"/>
                <a:ea typeface="+mn-ea"/>
                <a:cs typeface="+mn-cs"/>
              </a:defRPr>
            </a:lvl4pPr>
            <a:lvl5pPr marL="0" lvl="4" indent="0" algn="r" defTabSz="914400" rtl="0" eaLnBrk="1" latinLnBrk="0" hangingPunct="1">
              <a:spcBef>
                <a:spcPts val="0"/>
              </a:spcBef>
              <a:buNone/>
              <a:defRPr sz="1800" kern="1200">
                <a:solidFill>
                  <a:srgbClr val="FFFFFF"/>
                </a:solidFill>
                <a:latin typeface="+mn-lt"/>
                <a:ea typeface="+mn-ea"/>
                <a:cs typeface="+mn-cs"/>
              </a:defRPr>
            </a:lvl5pPr>
            <a:lvl6pPr marL="0" lvl="5" indent="0" algn="r" defTabSz="914400" rtl="0" eaLnBrk="1" latinLnBrk="0" hangingPunct="1">
              <a:spcBef>
                <a:spcPts val="0"/>
              </a:spcBef>
              <a:buNone/>
              <a:defRPr sz="1800" kern="1200">
                <a:solidFill>
                  <a:srgbClr val="FFFFFF"/>
                </a:solidFill>
                <a:latin typeface="+mn-lt"/>
                <a:ea typeface="+mn-ea"/>
                <a:cs typeface="+mn-cs"/>
              </a:defRPr>
            </a:lvl6pPr>
            <a:lvl7pPr marL="0" lvl="6" indent="0" algn="r" defTabSz="914400" rtl="0" eaLnBrk="1" latinLnBrk="0" hangingPunct="1">
              <a:spcBef>
                <a:spcPts val="0"/>
              </a:spcBef>
              <a:buNone/>
              <a:defRPr sz="1800" kern="1200">
                <a:solidFill>
                  <a:srgbClr val="FFFFFF"/>
                </a:solidFill>
                <a:latin typeface="+mn-lt"/>
                <a:ea typeface="+mn-ea"/>
                <a:cs typeface="+mn-cs"/>
              </a:defRPr>
            </a:lvl7pPr>
            <a:lvl8pPr marL="0" lvl="7" indent="0" algn="r" defTabSz="914400" rtl="0" eaLnBrk="1" latinLnBrk="0" hangingPunct="1">
              <a:spcBef>
                <a:spcPts val="0"/>
              </a:spcBef>
              <a:buNone/>
              <a:defRPr sz="1800" kern="1200">
                <a:solidFill>
                  <a:srgbClr val="FFFFFF"/>
                </a:solidFill>
                <a:latin typeface="+mn-lt"/>
                <a:ea typeface="+mn-ea"/>
                <a:cs typeface="+mn-cs"/>
              </a:defRPr>
            </a:lvl8pPr>
            <a:lvl9pPr marL="0" lvl="8" indent="0" algn="r" defTabSz="914400" rtl="0" eaLnBrk="1" latinLnBrk="0" hangingPunct="1">
              <a:spcBef>
                <a:spcPts val="0"/>
              </a:spcBef>
              <a:buNone/>
              <a:defRPr sz="1800" kern="1200">
                <a:solidFill>
                  <a:srgbClr val="FFFFFF"/>
                </a:solidFill>
                <a:latin typeface="+mn-lt"/>
                <a:ea typeface="+mn-ea"/>
                <a:cs typeface="+mn-cs"/>
              </a:defRPr>
            </a:lvl9pPr>
          </a:lstStyle>
          <a:p>
            <a:pPr marL="0" marR="0" lvl="0" indent="0" algn="l" rtl="0">
              <a:spcBef>
                <a:spcPts val="0"/>
              </a:spcBef>
              <a:spcAft>
                <a:spcPts val="0"/>
              </a:spcAft>
              <a:buClr>
                <a:srgbClr val="F7CF3C"/>
              </a:buClr>
              <a:buSzPts val="1200"/>
              <a:buFont typeface="Calibri"/>
              <a:buNone/>
            </a:pPr>
            <a:fld id="{00000000-1234-1234-1234-123412341234}" type="slidenum">
              <a:rPr lang="en-US" smtClean="0"/>
              <a:pPr marL="0" marR="0" lvl="0" indent="0" algn="l" rtl="0">
                <a:spcBef>
                  <a:spcPts val="0"/>
                </a:spcBef>
                <a:spcAft>
                  <a:spcPts val="0"/>
                </a:spcAft>
                <a:buClr>
                  <a:srgbClr val="F7CF3C"/>
                </a:buClr>
                <a:buSzPts val="1200"/>
                <a:buFont typeface="Calibri"/>
                <a:buNone/>
              </a:pPr>
              <a:t>11</a:t>
            </a:fld>
            <a:endParaRPr sz="1200">
              <a:solidFill>
                <a:srgbClr val="F7CF3C"/>
              </a:solidFill>
              <a:latin typeface="Calibri"/>
              <a:ea typeface="Calibri"/>
              <a:cs typeface="Calibri"/>
              <a:sym typeface="Calibri"/>
            </a:endParaRPr>
          </a:p>
        </p:txBody>
      </p:sp>
      <p:graphicFrame>
        <p:nvGraphicFramePr>
          <p:cNvPr id="113" name="Google Shape;113;p17"/>
          <p:cNvGraphicFramePr/>
          <p:nvPr/>
        </p:nvGraphicFramePr>
        <p:xfrm>
          <a:off x="477519" y="1564590"/>
          <a:ext cx="11236950" cy="5156880"/>
        </p:xfrm>
        <a:graphic>
          <a:graphicData uri="http://schemas.openxmlformats.org/drawingml/2006/table">
            <a:tbl>
              <a:tblPr>
                <a:noFill/>
              </a:tblPr>
              <a:tblGrid>
                <a:gridCol w="3749450">
                  <a:extLst>
                    <a:ext uri="{9D8B030D-6E8A-4147-A177-3AD203B41FA5}">
                      <a16:colId xmlns:a16="http://schemas.microsoft.com/office/drawing/2014/main" val="20000"/>
                    </a:ext>
                  </a:extLst>
                </a:gridCol>
                <a:gridCol w="3743750">
                  <a:extLst>
                    <a:ext uri="{9D8B030D-6E8A-4147-A177-3AD203B41FA5}">
                      <a16:colId xmlns:a16="http://schemas.microsoft.com/office/drawing/2014/main" val="20001"/>
                    </a:ext>
                  </a:extLst>
                </a:gridCol>
                <a:gridCol w="3743750">
                  <a:extLst>
                    <a:ext uri="{9D8B030D-6E8A-4147-A177-3AD203B41FA5}">
                      <a16:colId xmlns:a16="http://schemas.microsoft.com/office/drawing/2014/main" val="20002"/>
                    </a:ext>
                  </a:extLst>
                </a:gridCol>
              </a:tblGrid>
              <a:tr h="555600">
                <a:tc>
                  <a:txBody>
                    <a:bodyPr/>
                    <a:lstStyle/>
                    <a:p>
                      <a:pPr marL="0" marR="0" lvl="0" indent="0" algn="ctr" rtl="0">
                        <a:spcBef>
                          <a:spcPts val="0"/>
                        </a:spcBef>
                        <a:spcAft>
                          <a:spcPts val="0"/>
                        </a:spcAft>
                        <a:buClr>
                          <a:srgbClr val="203D7C"/>
                        </a:buClr>
                        <a:buSzPts val="800"/>
                        <a:buFont typeface="Raleway"/>
                        <a:buNone/>
                      </a:pPr>
                      <a:r>
                        <a:rPr lang="en-US" sz="3200" u="none" strike="noStrike" cap="none">
                          <a:solidFill>
                            <a:srgbClr val="203D7C"/>
                          </a:solidFill>
                          <a:latin typeface="Raleway"/>
                          <a:ea typeface="Raleway"/>
                          <a:cs typeface="Raleway"/>
                          <a:sym typeface="Raleway"/>
                        </a:rPr>
                        <a:t>Experts</a:t>
                      </a:r>
                      <a:endParaRPr/>
                    </a:p>
                  </a:txBody>
                  <a:tcPr marL="105150" marR="105150" marT="45725" marB="45725">
                    <a:solidFill>
                      <a:srgbClr val="F7CF3C"/>
                    </a:solidFill>
                  </a:tcPr>
                </a:tc>
                <a:tc>
                  <a:txBody>
                    <a:bodyPr/>
                    <a:lstStyle/>
                    <a:p>
                      <a:pPr marL="0" marR="0" lvl="0" indent="0" algn="ctr" rtl="0">
                        <a:spcBef>
                          <a:spcPts val="0"/>
                        </a:spcBef>
                        <a:spcAft>
                          <a:spcPts val="0"/>
                        </a:spcAft>
                        <a:buClr>
                          <a:srgbClr val="203D7C"/>
                        </a:buClr>
                        <a:buSzPts val="800"/>
                        <a:buFont typeface="Raleway"/>
                        <a:buNone/>
                      </a:pPr>
                      <a:r>
                        <a:rPr lang="en-US" sz="3200" u="none" strike="noStrike" cap="none">
                          <a:solidFill>
                            <a:srgbClr val="203D7C"/>
                          </a:solidFill>
                          <a:latin typeface="Raleway"/>
                          <a:ea typeface="Raleway"/>
                          <a:cs typeface="Raleway"/>
                          <a:sym typeface="Raleway"/>
                        </a:rPr>
                        <a:t>Novices</a:t>
                      </a:r>
                      <a:endParaRPr/>
                    </a:p>
                  </a:txBody>
                  <a:tcPr marL="105150" marR="105150" marT="45725" marB="45725">
                    <a:solidFill>
                      <a:srgbClr val="F7CF3C"/>
                    </a:solidFill>
                  </a:tcPr>
                </a:tc>
                <a:tc>
                  <a:txBody>
                    <a:bodyPr/>
                    <a:lstStyle/>
                    <a:p>
                      <a:pPr marL="0" marR="0" lvl="0" indent="0" algn="ctr" rtl="0">
                        <a:spcBef>
                          <a:spcPts val="0"/>
                        </a:spcBef>
                        <a:spcAft>
                          <a:spcPts val="0"/>
                        </a:spcAft>
                        <a:buClr>
                          <a:srgbClr val="203D7C"/>
                        </a:buClr>
                        <a:buSzPts val="800"/>
                        <a:buFont typeface="Raleway"/>
                        <a:buNone/>
                      </a:pPr>
                      <a:r>
                        <a:rPr lang="en-US" sz="3200" u="none" strike="noStrike" cap="none">
                          <a:solidFill>
                            <a:srgbClr val="203D7C"/>
                          </a:solidFill>
                          <a:latin typeface="Raleway"/>
                          <a:ea typeface="Raleway"/>
                          <a:cs typeface="Raleway"/>
                          <a:sym typeface="Raleway"/>
                        </a:rPr>
                        <a:t>Data Example</a:t>
                      </a:r>
                      <a:endParaRPr/>
                    </a:p>
                  </a:txBody>
                  <a:tcPr marL="105150" marR="105150" marT="45725" marB="45725">
                    <a:solidFill>
                      <a:srgbClr val="F7CF3C"/>
                    </a:solidFill>
                  </a:tcPr>
                </a:tc>
                <a:extLst>
                  <a:ext uri="{0D108BD9-81ED-4DB2-BD59-A6C34878D82A}">
                    <a16:rowId xmlns:a16="http://schemas.microsoft.com/office/drawing/2014/main" val="10000"/>
                  </a:ext>
                </a:extLst>
              </a:tr>
              <a:tr h="993750">
                <a:tc>
                  <a:txBody>
                    <a:bodyPr/>
                    <a:lstStyle/>
                    <a:p>
                      <a:pPr marL="0" marR="0" lvl="0" indent="0" algn="l" rtl="0">
                        <a:spcBef>
                          <a:spcPts val="0"/>
                        </a:spcBef>
                        <a:spcAft>
                          <a:spcPts val="0"/>
                        </a:spcAft>
                        <a:buClr>
                          <a:schemeClr val="lt1"/>
                        </a:buClr>
                        <a:buSzPts val="500"/>
                        <a:buFont typeface="Arial"/>
                        <a:buNone/>
                      </a:pPr>
                      <a:r>
                        <a:rPr lang="en-US" sz="2000" u="none" strike="noStrike" cap="none">
                          <a:solidFill>
                            <a:srgbClr val="A5A5A5"/>
                          </a:solidFill>
                          <a:latin typeface="Raleway"/>
                          <a:ea typeface="Raleway"/>
                          <a:cs typeface="Raleway"/>
                          <a:sym typeface="Raleway"/>
                        </a:rPr>
                        <a:t>Notice </a:t>
                      </a:r>
                      <a:r>
                        <a:rPr lang="en-US" sz="2000" b="1" u="none" strike="noStrike" cap="none">
                          <a:solidFill>
                            <a:srgbClr val="A5A5A5"/>
                          </a:solidFill>
                          <a:latin typeface="Raleway"/>
                          <a:ea typeface="Raleway"/>
                          <a:cs typeface="Raleway"/>
                          <a:sym typeface="Raleway"/>
                        </a:rPr>
                        <a:t>features</a:t>
                      </a:r>
                      <a:r>
                        <a:rPr lang="en-US" sz="2000" u="none" strike="noStrike" cap="none">
                          <a:solidFill>
                            <a:srgbClr val="A5A5A5"/>
                          </a:solidFill>
                          <a:latin typeface="Raleway"/>
                          <a:ea typeface="Raleway"/>
                          <a:cs typeface="Raleway"/>
                          <a:sym typeface="Raleway"/>
                        </a:rPr>
                        <a:t> and meaningful </a:t>
                      </a:r>
                      <a:r>
                        <a:rPr lang="en-US" sz="2000" b="1" u="none" strike="noStrike" cap="none">
                          <a:solidFill>
                            <a:srgbClr val="A5A5A5"/>
                          </a:solidFill>
                          <a:latin typeface="Raleway"/>
                          <a:ea typeface="Raleway"/>
                          <a:cs typeface="Raleway"/>
                          <a:sym typeface="Raleway"/>
                        </a:rPr>
                        <a:t>patterns</a:t>
                      </a:r>
                      <a:r>
                        <a:rPr lang="en-US" sz="2000" u="none" strike="noStrike" cap="none">
                          <a:solidFill>
                            <a:srgbClr val="A5A5A5"/>
                          </a:solidFill>
                          <a:latin typeface="Raleway"/>
                          <a:ea typeface="Raleway"/>
                          <a:cs typeface="Raleway"/>
                          <a:sym typeface="Raleway"/>
                        </a:rPr>
                        <a:t>, often not noticed by novices.</a:t>
                      </a:r>
                      <a:endParaRPr/>
                    </a:p>
                  </a:txBody>
                  <a:tcPr marL="105150" marR="105150" marT="45725" marB="45725">
                    <a:solidFill>
                      <a:srgbClr val="FDF5D6"/>
                    </a:solidFill>
                  </a:tcPr>
                </a:tc>
                <a:tc>
                  <a:txBody>
                    <a:bodyPr/>
                    <a:lstStyle/>
                    <a:p>
                      <a:pPr marL="0" marR="0" lvl="1" indent="0" algn="l" rtl="0">
                        <a:lnSpc>
                          <a:spcPct val="100000"/>
                        </a:lnSpc>
                        <a:spcBef>
                          <a:spcPts val="0"/>
                        </a:spcBef>
                        <a:spcAft>
                          <a:spcPts val="0"/>
                        </a:spcAft>
                        <a:buClr>
                          <a:schemeClr val="lt1"/>
                        </a:buClr>
                        <a:buSzPts val="500"/>
                        <a:buFont typeface="Arial"/>
                        <a:buNone/>
                      </a:pPr>
                      <a:r>
                        <a:rPr lang="en-US" sz="2000" u="none" strike="noStrike" cap="none">
                          <a:solidFill>
                            <a:srgbClr val="A5A5A5"/>
                          </a:solidFill>
                          <a:latin typeface="Raleway"/>
                          <a:ea typeface="Raleway"/>
                          <a:cs typeface="Raleway"/>
                          <a:sym typeface="Raleway"/>
                        </a:rPr>
                        <a:t>Often focus on </a:t>
                      </a:r>
                      <a:r>
                        <a:rPr lang="en-US" sz="2000" b="1" u="none" strike="noStrike" cap="none">
                          <a:solidFill>
                            <a:srgbClr val="A5A5A5"/>
                          </a:solidFill>
                          <a:latin typeface="Raleway"/>
                          <a:ea typeface="Raleway"/>
                          <a:cs typeface="Raleway"/>
                          <a:sym typeface="Raleway"/>
                        </a:rPr>
                        <a:t>surface attributes</a:t>
                      </a:r>
                      <a:r>
                        <a:rPr lang="en-US" sz="2000" u="none" strike="noStrike" cap="none">
                          <a:solidFill>
                            <a:srgbClr val="A5A5A5"/>
                          </a:solidFill>
                          <a:latin typeface="Raleway"/>
                          <a:ea typeface="Raleway"/>
                          <a:cs typeface="Raleway"/>
                          <a:sym typeface="Raleway"/>
                        </a:rPr>
                        <a:t>.</a:t>
                      </a:r>
                      <a:endParaRPr/>
                    </a:p>
                  </a:txBody>
                  <a:tcPr marL="105150" marR="105150" marT="45725" marB="45725">
                    <a:solidFill>
                      <a:srgbClr val="FDF5D6"/>
                    </a:solidFill>
                  </a:tcPr>
                </a:tc>
                <a:tc rowSpan="3">
                  <a:txBody>
                    <a:bodyPr/>
                    <a:lstStyle/>
                    <a:p>
                      <a:pPr marL="0" marR="0" lvl="1" indent="0" algn="l" rtl="0">
                        <a:lnSpc>
                          <a:spcPct val="100000"/>
                        </a:lnSpc>
                        <a:spcBef>
                          <a:spcPts val="0"/>
                        </a:spcBef>
                        <a:spcAft>
                          <a:spcPts val="0"/>
                        </a:spcAft>
                        <a:buClr>
                          <a:schemeClr val="lt1"/>
                        </a:buClr>
                        <a:buSzPts val="500"/>
                        <a:buFont typeface="Arial"/>
                        <a:buNone/>
                      </a:pPr>
                      <a:endParaRPr sz="2000" u="none" strike="noStrike" cap="none">
                        <a:solidFill>
                          <a:srgbClr val="203D7C"/>
                        </a:solidFill>
                        <a:latin typeface="Raleway"/>
                        <a:ea typeface="Raleway"/>
                        <a:cs typeface="Raleway"/>
                        <a:sym typeface="Raleway"/>
                      </a:endParaRPr>
                    </a:p>
                  </a:txBody>
                  <a:tcPr marL="105150" marR="105150" marT="45725" marB="45725">
                    <a:solidFill>
                      <a:srgbClr val="FDF5D6"/>
                    </a:solidFill>
                  </a:tcPr>
                </a:tc>
                <a:extLst>
                  <a:ext uri="{0D108BD9-81ED-4DB2-BD59-A6C34878D82A}">
                    <a16:rowId xmlns:a16="http://schemas.microsoft.com/office/drawing/2014/main" val="10001"/>
                  </a:ext>
                </a:extLst>
              </a:tr>
              <a:tr h="2134600">
                <a:tc>
                  <a:txBody>
                    <a:bodyPr/>
                    <a:lstStyle/>
                    <a:p>
                      <a:pPr marL="0" marR="0" lvl="0" indent="0" algn="l" rtl="0">
                        <a:spcBef>
                          <a:spcPts val="0"/>
                        </a:spcBef>
                        <a:spcAft>
                          <a:spcPts val="0"/>
                        </a:spcAft>
                        <a:buClr>
                          <a:srgbClr val="203D7C"/>
                        </a:buClr>
                        <a:buSzPts val="500"/>
                        <a:buFont typeface="Raleway"/>
                        <a:buNone/>
                      </a:pPr>
                      <a:r>
                        <a:rPr lang="en-US" sz="2000" b="1" u="none" strike="noStrike" cap="none">
                          <a:solidFill>
                            <a:srgbClr val="203D7C"/>
                          </a:solidFill>
                          <a:latin typeface="Raleway"/>
                          <a:ea typeface="Raleway"/>
                          <a:cs typeface="Raleway"/>
                          <a:sym typeface="Raleway"/>
                        </a:rPr>
                        <a:t>Knowledge organized around “big ideas”</a:t>
                      </a:r>
                      <a:r>
                        <a:rPr lang="en-US" sz="2000" b="0" u="none" strike="noStrike" cap="none">
                          <a:solidFill>
                            <a:srgbClr val="203D7C"/>
                          </a:solidFill>
                          <a:latin typeface="Raleway"/>
                          <a:ea typeface="Raleway"/>
                          <a:cs typeface="Raleway"/>
                          <a:sym typeface="Raleway"/>
                        </a:rPr>
                        <a:t> </a:t>
                      </a:r>
                      <a:r>
                        <a:rPr lang="en-US" sz="2000" u="none" strike="noStrike" cap="none">
                          <a:solidFill>
                            <a:srgbClr val="203D7C"/>
                          </a:solidFill>
                          <a:latin typeface="Raleway"/>
                          <a:ea typeface="Raleway"/>
                          <a:cs typeface="Raleway"/>
                          <a:sym typeface="Raleway"/>
                        </a:rPr>
                        <a:t>that guide thinking. Problems approached with focus on concepts and rationale for why they apply.</a:t>
                      </a:r>
                      <a:endParaRPr/>
                    </a:p>
                  </a:txBody>
                  <a:tcPr marL="105150" marR="105150" marT="45725" marB="45725">
                    <a:solidFill>
                      <a:srgbClr val="FCEBAE"/>
                    </a:solidFill>
                  </a:tcPr>
                </a:tc>
                <a:tc>
                  <a:txBody>
                    <a:bodyPr/>
                    <a:lstStyle/>
                    <a:p>
                      <a:pPr marL="0" marR="0" lvl="0" indent="0" algn="l" rtl="0">
                        <a:spcBef>
                          <a:spcPts val="0"/>
                        </a:spcBef>
                        <a:spcAft>
                          <a:spcPts val="0"/>
                        </a:spcAft>
                        <a:buClr>
                          <a:srgbClr val="203D7C"/>
                        </a:buClr>
                        <a:buSzPts val="500"/>
                        <a:buFont typeface="Raleway"/>
                        <a:buNone/>
                      </a:pPr>
                      <a:r>
                        <a:rPr lang="en-US" sz="2000" u="none" strike="noStrike" cap="none">
                          <a:solidFill>
                            <a:srgbClr val="203D7C"/>
                          </a:solidFill>
                          <a:latin typeface="Raleway"/>
                          <a:ea typeface="Raleway"/>
                          <a:cs typeface="Raleway"/>
                          <a:sym typeface="Raleway"/>
                        </a:rPr>
                        <a:t>Don’t “chunk information.” </a:t>
                      </a:r>
                      <a:r>
                        <a:rPr lang="en-US" sz="2000" b="1" u="none" strike="noStrike" cap="none">
                          <a:solidFill>
                            <a:srgbClr val="203D7C"/>
                          </a:solidFill>
                          <a:latin typeface="Raleway"/>
                          <a:ea typeface="Raleway"/>
                          <a:cs typeface="Raleway"/>
                          <a:sym typeface="Raleway"/>
                        </a:rPr>
                        <a:t>Knowledge is memorized</a:t>
                      </a:r>
                      <a:r>
                        <a:rPr lang="en-US" sz="2000" u="none" strike="noStrike" cap="none">
                          <a:solidFill>
                            <a:srgbClr val="203D7C"/>
                          </a:solidFill>
                          <a:latin typeface="Raleway"/>
                          <a:ea typeface="Raleway"/>
                          <a:cs typeface="Raleway"/>
                          <a:sym typeface="Raleway"/>
                        </a:rPr>
                        <a:t> in lists of facts &amp; laws, and so problem solving requires searching for correct formulas, equations, and rules to plug &amp; manipulate.</a:t>
                      </a:r>
                      <a:endParaRPr/>
                    </a:p>
                  </a:txBody>
                  <a:tcPr marL="105150" marR="105150" marT="45725" marB="45725">
                    <a:solidFill>
                      <a:srgbClr val="FCEBAE"/>
                    </a:solidFill>
                  </a:tcPr>
                </a:tc>
                <a:tc vMerge="1">
                  <a:txBody>
                    <a:bodyPr/>
                    <a:lstStyle/>
                    <a:p>
                      <a:endParaRPr lang="en-US"/>
                    </a:p>
                  </a:txBody>
                  <a:tcPr/>
                </a:tc>
                <a:extLst>
                  <a:ext uri="{0D108BD9-81ED-4DB2-BD59-A6C34878D82A}">
                    <a16:rowId xmlns:a16="http://schemas.microsoft.com/office/drawing/2014/main" val="10002"/>
                  </a:ext>
                </a:extLst>
              </a:tr>
              <a:tr h="1346850">
                <a:tc>
                  <a:txBody>
                    <a:bodyPr/>
                    <a:lstStyle/>
                    <a:p>
                      <a:pPr marL="0" marR="0" lvl="0" indent="0" algn="l" rtl="0">
                        <a:spcBef>
                          <a:spcPts val="0"/>
                        </a:spcBef>
                        <a:spcAft>
                          <a:spcPts val="0"/>
                        </a:spcAft>
                        <a:buClr>
                          <a:srgbClr val="203D7C"/>
                        </a:buClr>
                        <a:buSzPts val="500"/>
                        <a:buFont typeface="Raleway"/>
                        <a:buNone/>
                      </a:pPr>
                      <a:endParaRPr sz="2000" u="none" strike="noStrike" cap="none">
                        <a:solidFill>
                          <a:srgbClr val="203D7C"/>
                        </a:solidFill>
                        <a:latin typeface="Raleway"/>
                        <a:ea typeface="Raleway"/>
                        <a:cs typeface="Raleway"/>
                        <a:sym typeface="Raleway"/>
                      </a:endParaRPr>
                    </a:p>
                  </a:txBody>
                  <a:tcPr marL="105150" marR="105150" marT="45725" marB="45725">
                    <a:solidFill>
                      <a:srgbClr val="FDF5D6"/>
                    </a:solidFill>
                  </a:tcPr>
                </a:tc>
                <a:tc>
                  <a:txBody>
                    <a:bodyPr/>
                    <a:lstStyle/>
                    <a:p>
                      <a:pPr marL="0" marR="0" lvl="0" indent="0" algn="l" rtl="0">
                        <a:spcBef>
                          <a:spcPts val="0"/>
                        </a:spcBef>
                        <a:spcAft>
                          <a:spcPts val="0"/>
                        </a:spcAft>
                        <a:buClr>
                          <a:srgbClr val="203D7C"/>
                        </a:buClr>
                        <a:buSzPts val="500"/>
                        <a:buFont typeface="Raleway"/>
                        <a:buNone/>
                      </a:pPr>
                      <a:endParaRPr sz="2000" u="none" strike="noStrike" cap="none">
                        <a:solidFill>
                          <a:srgbClr val="203D7C"/>
                        </a:solidFill>
                        <a:latin typeface="Raleway"/>
                        <a:ea typeface="Raleway"/>
                        <a:cs typeface="Raleway"/>
                        <a:sym typeface="Raleway"/>
                      </a:endParaRPr>
                    </a:p>
                  </a:txBody>
                  <a:tcPr marL="105150" marR="105150" marT="45725" marB="45725">
                    <a:solidFill>
                      <a:srgbClr val="FDF5D6"/>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114" name="Google Shape;114;p17"/>
          <p:cNvSpPr/>
          <p:nvPr/>
        </p:nvSpPr>
        <p:spPr>
          <a:xfrm>
            <a:off x="838200" y="2295525"/>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mbria"/>
              <a:buNone/>
            </a:pPr>
            <a:endParaRPr sz="1800">
              <a:solidFill>
                <a:schemeClr val="lt1"/>
              </a:solidFill>
              <a:latin typeface="Calibri"/>
              <a:ea typeface="Calibri"/>
              <a:cs typeface="Calibri"/>
              <a:sym typeface="Calibri"/>
            </a:endParaRPr>
          </a:p>
        </p:txBody>
      </p:sp>
      <p:sp>
        <p:nvSpPr>
          <p:cNvPr id="115" name="Google Shape;115;p17"/>
          <p:cNvSpPr txBox="1"/>
          <p:nvPr/>
        </p:nvSpPr>
        <p:spPr>
          <a:xfrm>
            <a:off x="6908800" y="280035"/>
            <a:ext cx="5283200" cy="30924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03D7C"/>
              </a:buClr>
              <a:buSzPts val="350"/>
              <a:buFont typeface="Calibri"/>
              <a:buNone/>
            </a:pPr>
            <a:r>
              <a:rPr lang="en-US" sz="1400">
                <a:solidFill>
                  <a:srgbClr val="203D7C"/>
                </a:solidFill>
                <a:latin typeface="Calibri"/>
                <a:ea typeface="Calibri"/>
                <a:cs typeface="Calibri"/>
                <a:sym typeface="Calibri"/>
              </a:rPr>
              <a:t>Adapted from slide developed by Catherine Halverson (UC-Berkeley)</a:t>
            </a:r>
            <a:endParaRPr/>
          </a:p>
        </p:txBody>
      </p:sp>
      <p:pic>
        <p:nvPicPr>
          <p:cNvPr id="116" name="Google Shape;116;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51898" y="4415345"/>
            <a:ext cx="3514132" cy="2247095"/>
          </a:xfrm>
          <a:prstGeom prst="rect">
            <a:avLst/>
          </a:prstGeom>
          <a:noFill/>
          <a:ln>
            <a:noFill/>
          </a:ln>
        </p:spPr>
      </p:pic>
      <p:pic>
        <p:nvPicPr>
          <p:cNvPr id="117" name="Google Shape;117;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51898" y="2193925"/>
            <a:ext cx="3514132" cy="2160460"/>
          </a:xfrm>
          <a:prstGeom prst="rect">
            <a:avLst/>
          </a:prstGeom>
          <a:noFill/>
          <a:ln>
            <a:noFill/>
          </a:ln>
        </p:spPr>
      </p:pic>
    </p:spTree>
    <p:extLst>
      <p:ext uri="{BB962C8B-B14F-4D97-AF65-F5344CB8AC3E}">
        <p14:creationId xmlns:p14="http://schemas.microsoft.com/office/powerpoint/2010/main" val="409877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98BC9"/>
              </a:buClr>
              <a:buSzPts val="4800"/>
              <a:buFont typeface="Lato"/>
              <a:buNone/>
            </a:pPr>
            <a:r>
              <a:rPr lang="en-US" sz="4800" b="0" i="0" u="none" strike="noStrike" cap="none">
                <a:solidFill>
                  <a:srgbClr val="498BC9"/>
                </a:solidFill>
                <a:latin typeface="Lato"/>
                <a:ea typeface="Lato"/>
                <a:cs typeface="Lato"/>
                <a:sym typeface="Lato"/>
              </a:rPr>
              <a:t>Novices ≠ Experts with Data</a:t>
            </a:r>
            <a:endParaRPr/>
          </a:p>
        </p:txBody>
      </p:sp>
      <p:sp>
        <p:nvSpPr>
          <p:cNvPr id="124" name="Google Shape;12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lvl="0" indent="0" algn="r" defTabSz="914400" rtl="0" eaLnBrk="1" latinLnBrk="0" hangingPunct="1">
              <a:spcBef>
                <a:spcPts val="0"/>
              </a:spcBef>
              <a:buNone/>
              <a:defRPr sz="1800" kern="1200">
                <a:solidFill>
                  <a:srgbClr val="FFFFFF"/>
                </a:solidFill>
                <a:latin typeface="+mn-lt"/>
                <a:ea typeface="+mn-ea"/>
                <a:cs typeface="+mn-cs"/>
              </a:defRPr>
            </a:lvl1pPr>
            <a:lvl2pPr marL="0" lvl="1" indent="0" algn="r" defTabSz="914400" rtl="0" eaLnBrk="1" latinLnBrk="0" hangingPunct="1">
              <a:spcBef>
                <a:spcPts val="0"/>
              </a:spcBef>
              <a:buNone/>
              <a:defRPr sz="1800" kern="1200">
                <a:solidFill>
                  <a:srgbClr val="FFFFFF"/>
                </a:solidFill>
                <a:latin typeface="+mn-lt"/>
                <a:ea typeface="+mn-ea"/>
                <a:cs typeface="+mn-cs"/>
              </a:defRPr>
            </a:lvl2pPr>
            <a:lvl3pPr marL="0" lvl="2" indent="0" algn="r" defTabSz="914400" rtl="0" eaLnBrk="1" latinLnBrk="0" hangingPunct="1">
              <a:spcBef>
                <a:spcPts val="0"/>
              </a:spcBef>
              <a:buNone/>
              <a:defRPr sz="1800" kern="1200">
                <a:solidFill>
                  <a:srgbClr val="FFFFFF"/>
                </a:solidFill>
                <a:latin typeface="+mn-lt"/>
                <a:ea typeface="+mn-ea"/>
                <a:cs typeface="+mn-cs"/>
              </a:defRPr>
            </a:lvl3pPr>
            <a:lvl4pPr marL="0" lvl="3" indent="0" algn="r" defTabSz="914400" rtl="0" eaLnBrk="1" latinLnBrk="0" hangingPunct="1">
              <a:spcBef>
                <a:spcPts val="0"/>
              </a:spcBef>
              <a:buNone/>
              <a:defRPr sz="1800" kern="1200">
                <a:solidFill>
                  <a:srgbClr val="FFFFFF"/>
                </a:solidFill>
                <a:latin typeface="+mn-lt"/>
                <a:ea typeface="+mn-ea"/>
                <a:cs typeface="+mn-cs"/>
              </a:defRPr>
            </a:lvl4pPr>
            <a:lvl5pPr marL="0" lvl="4" indent="0" algn="r" defTabSz="914400" rtl="0" eaLnBrk="1" latinLnBrk="0" hangingPunct="1">
              <a:spcBef>
                <a:spcPts val="0"/>
              </a:spcBef>
              <a:buNone/>
              <a:defRPr sz="1800" kern="1200">
                <a:solidFill>
                  <a:srgbClr val="FFFFFF"/>
                </a:solidFill>
                <a:latin typeface="+mn-lt"/>
                <a:ea typeface="+mn-ea"/>
                <a:cs typeface="+mn-cs"/>
              </a:defRPr>
            </a:lvl5pPr>
            <a:lvl6pPr marL="0" lvl="5" indent="0" algn="r" defTabSz="914400" rtl="0" eaLnBrk="1" latinLnBrk="0" hangingPunct="1">
              <a:spcBef>
                <a:spcPts val="0"/>
              </a:spcBef>
              <a:buNone/>
              <a:defRPr sz="1800" kern="1200">
                <a:solidFill>
                  <a:srgbClr val="FFFFFF"/>
                </a:solidFill>
                <a:latin typeface="+mn-lt"/>
                <a:ea typeface="+mn-ea"/>
                <a:cs typeface="+mn-cs"/>
              </a:defRPr>
            </a:lvl6pPr>
            <a:lvl7pPr marL="0" lvl="6" indent="0" algn="r" defTabSz="914400" rtl="0" eaLnBrk="1" latinLnBrk="0" hangingPunct="1">
              <a:spcBef>
                <a:spcPts val="0"/>
              </a:spcBef>
              <a:buNone/>
              <a:defRPr sz="1800" kern="1200">
                <a:solidFill>
                  <a:srgbClr val="FFFFFF"/>
                </a:solidFill>
                <a:latin typeface="+mn-lt"/>
                <a:ea typeface="+mn-ea"/>
                <a:cs typeface="+mn-cs"/>
              </a:defRPr>
            </a:lvl7pPr>
            <a:lvl8pPr marL="0" lvl="7" indent="0" algn="r" defTabSz="914400" rtl="0" eaLnBrk="1" latinLnBrk="0" hangingPunct="1">
              <a:spcBef>
                <a:spcPts val="0"/>
              </a:spcBef>
              <a:buNone/>
              <a:defRPr sz="1800" kern="1200">
                <a:solidFill>
                  <a:srgbClr val="FFFFFF"/>
                </a:solidFill>
                <a:latin typeface="+mn-lt"/>
                <a:ea typeface="+mn-ea"/>
                <a:cs typeface="+mn-cs"/>
              </a:defRPr>
            </a:lvl8pPr>
            <a:lvl9pPr marL="0" lvl="8" indent="0" algn="r" defTabSz="914400" rtl="0" eaLnBrk="1" latinLnBrk="0" hangingPunct="1">
              <a:spcBef>
                <a:spcPts val="0"/>
              </a:spcBef>
              <a:buNone/>
              <a:defRPr sz="1800" kern="1200">
                <a:solidFill>
                  <a:srgbClr val="FFFFFF"/>
                </a:solidFill>
                <a:latin typeface="+mn-lt"/>
                <a:ea typeface="+mn-ea"/>
                <a:cs typeface="+mn-cs"/>
              </a:defRPr>
            </a:lvl9pPr>
          </a:lstStyle>
          <a:p>
            <a:pPr marL="0" marR="0" lvl="0" indent="0" algn="l" rtl="0">
              <a:spcBef>
                <a:spcPts val="0"/>
              </a:spcBef>
              <a:spcAft>
                <a:spcPts val="0"/>
              </a:spcAft>
              <a:buClr>
                <a:srgbClr val="F7CF3C"/>
              </a:buClr>
              <a:buSzPts val="1200"/>
              <a:buFont typeface="Calibri"/>
              <a:buNone/>
            </a:pPr>
            <a:fld id="{00000000-1234-1234-1234-123412341234}" type="slidenum">
              <a:rPr lang="en-US" smtClean="0"/>
              <a:pPr marL="0" marR="0" lvl="0" indent="0" algn="l" rtl="0">
                <a:spcBef>
                  <a:spcPts val="0"/>
                </a:spcBef>
                <a:spcAft>
                  <a:spcPts val="0"/>
                </a:spcAft>
                <a:buClr>
                  <a:srgbClr val="F7CF3C"/>
                </a:buClr>
                <a:buSzPts val="1200"/>
                <a:buFont typeface="Calibri"/>
                <a:buNone/>
              </a:pPr>
              <a:t>12</a:t>
            </a:fld>
            <a:endParaRPr sz="1200">
              <a:solidFill>
                <a:srgbClr val="F7CF3C"/>
              </a:solidFill>
              <a:latin typeface="Calibri"/>
              <a:ea typeface="Calibri"/>
              <a:cs typeface="Calibri"/>
              <a:sym typeface="Calibri"/>
            </a:endParaRPr>
          </a:p>
        </p:txBody>
      </p:sp>
      <p:graphicFrame>
        <p:nvGraphicFramePr>
          <p:cNvPr id="125" name="Google Shape;125;p18"/>
          <p:cNvGraphicFramePr/>
          <p:nvPr/>
        </p:nvGraphicFramePr>
        <p:xfrm>
          <a:off x="477519" y="1564590"/>
          <a:ext cx="11236950" cy="5156880"/>
        </p:xfrm>
        <a:graphic>
          <a:graphicData uri="http://schemas.openxmlformats.org/drawingml/2006/table">
            <a:tbl>
              <a:tblPr>
                <a:noFill/>
              </a:tblPr>
              <a:tblGrid>
                <a:gridCol w="3749450">
                  <a:extLst>
                    <a:ext uri="{9D8B030D-6E8A-4147-A177-3AD203B41FA5}">
                      <a16:colId xmlns:a16="http://schemas.microsoft.com/office/drawing/2014/main" val="20000"/>
                    </a:ext>
                  </a:extLst>
                </a:gridCol>
                <a:gridCol w="3743750">
                  <a:extLst>
                    <a:ext uri="{9D8B030D-6E8A-4147-A177-3AD203B41FA5}">
                      <a16:colId xmlns:a16="http://schemas.microsoft.com/office/drawing/2014/main" val="20001"/>
                    </a:ext>
                  </a:extLst>
                </a:gridCol>
                <a:gridCol w="3743750">
                  <a:extLst>
                    <a:ext uri="{9D8B030D-6E8A-4147-A177-3AD203B41FA5}">
                      <a16:colId xmlns:a16="http://schemas.microsoft.com/office/drawing/2014/main" val="20002"/>
                    </a:ext>
                  </a:extLst>
                </a:gridCol>
              </a:tblGrid>
              <a:tr h="555600">
                <a:tc>
                  <a:txBody>
                    <a:bodyPr/>
                    <a:lstStyle/>
                    <a:p>
                      <a:pPr marL="0" marR="0" lvl="0" indent="0" algn="ctr" rtl="0">
                        <a:spcBef>
                          <a:spcPts val="0"/>
                        </a:spcBef>
                        <a:spcAft>
                          <a:spcPts val="0"/>
                        </a:spcAft>
                        <a:buClr>
                          <a:srgbClr val="203D7C"/>
                        </a:buClr>
                        <a:buSzPts val="800"/>
                        <a:buFont typeface="Raleway"/>
                        <a:buNone/>
                      </a:pPr>
                      <a:r>
                        <a:rPr lang="en-US" sz="3200" u="none" strike="noStrike" cap="none">
                          <a:solidFill>
                            <a:srgbClr val="203D7C"/>
                          </a:solidFill>
                          <a:latin typeface="Raleway"/>
                          <a:ea typeface="Raleway"/>
                          <a:cs typeface="Raleway"/>
                          <a:sym typeface="Raleway"/>
                        </a:rPr>
                        <a:t>Experts</a:t>
                      </a:r>
                      <a:endParaRPr/>
                    </a:p>
                  </a:txBody>
                  <a:tcPr marL="105150" marR="105150" marT="45725" marB="45725">
                    <a:solidFill>
                      <a:srgbClr val="F7CF3C"/>
                    </a:solidFill>
                  </a:tcPr>
                </a:tc>
                <a:tc>
                  <a:txBody>
                    <a:bodyPr/>
                    <a:lstStyle/>
                    <a:p>
                      <a:pPr marL="0" marR="0" lvl="0" indent="0" algn="ctr" rtl="0">
                        <a:spcBef>
                          <a:spcPts val="0"/>
                        </a:spcBef>
                        <a:spcAft>
                          <a:spcPts val="0"/>
                        </a:spcAft>
                        <a:buClr>
                          <a:srgbClr val="203D7C"/>
                        </a:buClr>
                        <a:buSzPts val="800"/>
                        <a:buFont typeface="Raleway"/>
                        <a:buNone/>
                      </a:pPr>
                      <a:r>
                        <a:rPr lang="en-US" sz="3200" u="none" strike="noStrike" cap="none">
                          <a:solidFill>
                            <a:srgbClr val="203D7C"/>
                          </a:solidFill>
                          <a:latin typeface="Raleway"/>
                          <a:ea typeface="Raleway"/>
                          <a:cs typeface="Raleway"/>
                          <a:sym typeface="Raleway"/>
                        </a:rPr>
                        <a:t>Novices</a:t>
                      </a:r>
                      <a:endParaRPr/>
                    </a:p>
                  </a:txBody>
                  <a:tcPr marL="105150" marR="105150" marT="45725" marB="45725">
                    <a:solidFill>
                      <a:srgbClr val="F7CF3C"/>
                    </a:solidFill>
                  </a:tcPr>
                </a:tc>
                <a:tc>
                  <a:txBody>
                    <a:bodyPr/>
                    <a:lstStyle/>
                    <a:p>
                      <a:pPr marL="0" marR="0" lvl="0" indent="0" algn="ctr" rtl="0">
                        <a:spcBef>
                          <a:spcPts val="0"/>
                        </a:spcBef>
                        <a:spcAft>
                          <a:spcPts val="0"/>
                        </a:spcAft>
                        <a:buClr>
                          <a:srgbClr val="203D7C"/>
                        </a:buClr>
                        <a:buSzPts val="800"/>
                        <a:buFont typeface="Raleway"/>
                        <a:buNone/>
                      </a:pPr>
                      <a:r>
                        <a:rPr lang="en-US" sz="3200" u="none" strike="noStrike" cap="none">
                          <a:solidFill>
                            <a:srgbClr val="203D7C"/>
                          </a:solidFill>
                          <a:latin typeface="Raleway"/>
                          <a:ea typeface="Raleway"/>
                          <a:cs typeface="Raleway"/>
                          <a:sym typeface="Raleway"/>
                        </a:rPr>
                        <a:t>Data Example</a:t>
                      </a:r>
                      <a:endParaRPr/>
                    </a:p>
                  </a:txBody>
                  <a:tcPr marL="105150" marR="105150" marT="45725" marB="45725">
                    <a:solidFill>
                      <a:srgbClr val="F7CF3C"/>
                    </a:solidFill>
                  </a:tcPr>
                </a:tc>
                <a:extLst>
                  <a:ext uri="{0D108BD9-81ED-4DB2-BD59-A6C34878D82A}">
                    <a16:rowId xmlns:a16="http://schemas.microsoft.com/office/drawing/2014/main" val="10000"/>
                  </a:ext>
                </a:extLst>
              </a:tr>
              <a:tr h="993750">
                <a:tc>
                  <a:txBody>
                    <a:bodyPr/>
                    <a:lstStyle/>
                    <a:p>
                      <a:pPr marL="0" marR="0" lvl="0" indent="0" algn="l" rtl="0">
                        <a:spcBef>
                          <a:spcPts val="0"/>
                        </a:spcBef>
                        <a:spcAft>
                          <a:spcPts val="0"/>
                        </a:spcAft>
                        <a:buClr>
                          <a:schemeClr val="lt1"/>
                        </a:buClr>
                        <a:buSzPts val="500"/>
                        <a:buFont typeface="Arial"/>
                        <a:buNone/>
                      </a:pPr>
                      <a:r>
                        <a:rPr lang="en-US" sz="2000" u="none" strike="noStrike" cap="none">
                          <a:solidFill>
                            <a:srgbClr val="A5A5A5"/>
                          </a:solidFill>
                          <a:latin typeface="Raleway"/>
                          <a:ea typeface="Raleway"/>
                          <a:cs typeface="Raleway"/>
                          <a:sym typeface="Raleway"/>
                        </a:rPr>
                        <a:t>Notice </a:t>
                      </a:r>
                      <a:r>
                        <a:rPr lang="en-US" sz="2000" b="1" u="none" strike="noStrike" cap="none">
                          <a:solidFill>
                            <a:srgbClr val="A5A5A5"/>
                          </a:solidFill>
                          <a:latin typeface="Raleway"/>
                          <a:ea typeface="Raleway"/>
                          <a:cs typeface="Raleway"/>
                          <a:sym typeface="Raleway"/>
                        </a:rPr>
                        <a:t>features</a:t>
                      </a:r>
                      <a:r>
                        <a:rPr lang="en-US" sz="2000" u="none" strike="noStrike" cap="none">
                          <a:solidFill>
                            <a:srgbClr val="A5A5A5"/>
                          </a:solidFill>
                          <a:latin typeface="Raleway"/>
                          <a:ea typeface="Raleway"/>
                          <a:cs typeface="Raleway"/>
                          <a:sym typeface="Raleway"/>
                        </a:rPr>
                        <a:t> and meaningful </a:t>
                      </a:r>
                      <a:r>
                        <a:rPr lang="en-US" sz="2000" b="1" u="none" strike="noStrike" cap="none">
                          <a:solidFill>
                            <a:srgbClr val="A5A5A5"/>
                          </a:solidFill>
                          <a:latin typeface="Raleway"/>
                          <a:ea typeface="Raleway"/>
                          <a:cs typeface="Raleway"/>
                          <a:sym typeface="Raleway"/>
                        </a:rPr>
                        <a:t>patterns</a:t>
                      </a:r>
                      <a:r>
                        <a:rPr lang="en-US" sz="2000" u="none" strike="noStrike" cap="none">
                          <a:solidFill>
                            <a:srgbClr val="A5A5A5"/>
                          </a:solidFill>
                          <a:latin typeface="Raleway"/>
                          <a:ea typeface="Raleway"/>
                          <a:cs typeface="Raleway"/>
                          <a:sym typeface="Raleway"/>
                        </a:rPr>
                        <a:t>, often not noticed by novices.</a:t>
                      </a:r>
                      <a:endParaRPr/>
                    </a:p>
                  </a:txBody>
                  <a:tcPr marL="105150" marR="105150" marT="45725" marB="45725">
                    <a:solidFill>
                      <a:srgbClr val="FDF5D6"/>
                    </a:solidFill>
                  </a:tcPr>
                </a:tc>
                <a:tc>
                  <a:txBody>
                    <a:bodyPr/>
                    <a:lstStyle/>
                    <a:p>
                      <a:pPr marL="0" marR="0" lvl="1" indent="0" algn="l" rtl="0">
                        <a:lnSpc>
                          <a:spcPct val="100000"/>
                        </a:lnSpc>
                        <a:spcBef>
                          <a:spcPts val="0"/>
                        </a:spcBef>
                        <a:spcAft>
                          <a:spcPts val="0"/>
                        </a:spcAft>
                        <a:buClr>
                          <a:schemeClr val="lt1"/>
                        </a:buClr>
                        <a:buSzPts val="500"/>
                        <a:buFont typeface="Arial"/>
                        <a:buNone/>
                      </a:pPr>
                      <a:r>
                        <a:rPr lang="en-US" sz="2000" u="none" strike="noStrike" cap="none">
                          <a:solidFill>
                            <a:srgbClr val="A5A5A5"/>
                          </a:solidFill>
                          <a:latin typeface="Raleway"/>
                          <a:ea typeface="Raleway"/>
                          <a:cs typeface="Raleway"/>
                          <a:sym typeface="Raleway"/>
                        </a:rPr>
                        <a:t>Often focus on </a:t>
                      </a:r>
                      <a:r>
                        <a:rPr lang="en-US" sz="2000" b="1" u="none" strike="noStrike" cap="none">
                          <a:solidFill>
                            <a:srgbClr val="A5A5A5"/>
                          </a:solidFill>
                          <a:latin typeface="Raleway"/>
                          <a:ea typeface="Raleway"/>
                          <a:cs typeface="Raleway"/>
                          <a:sym typeface="Raleway"/>
                        </a:rPr>
                        <a:t>surface attributes</a:t>
                      </a:r>
                      <a:r>
                        <a:rPr lang="en-US" sz="2000" u="none" strike="noStrike" cap="none">
                          <a:solidFill>
                            <a:srgbClr val="A5A5A5"/>
                          </a:solidFill>
                          <a:latin typeface="Raleway"/>
                          <a:ea typeface="Raleway"/>
                          <a:cs typeface="Raleway"/>
                          <a:sym typeface="Raleway"/>
                        </a:rPr>
                        <a:t>.</a:t>
                      </a:r>
                      <a:endParaRPr/>
                    </a:p>
                  </a:txBody>
                  <a:tcPr marL="105150" marR="105150" marT="45725" marB="45725">
                    <a:solidFill>
                      <a:srgbClr val="FDF5D6"/>
                    </a:solidFill>
                  </a:tcPr>
                </a:tc>
                <a:tc rowSpan="3">
                  <a:txBody>
                    <a:bodyPr/>
                    <a:lstStyle/>
                    <a:p>
                      <a:pPr marL="0" marR="0" lvl="1" indent="0" algn="l" rtl="0">
                        <a:lnSpc>
                          <a:spcPct val="100000"/>
                        </a:lnSpc>
                        <a:spcBef>
                          <a:spcPts val="0"/>
                        </a:spcBef>
                        <a:spcAft>
                          <a:spcPts val="0"/>
                        </a:spcAft>
                        <a:buClr>
                          <a:schemeClr val="lt1"/>
                        </a:buClr>
                        <a:buSzPts val="500"/>
                        <a:buFont typeface="Arial"/>
                        <a:buNone/>
                      </a:pPr>
                      <a:endParaRPr sz="2000" u="none" strike="noStrike" cap="none">
                        <a:solidFill>
                          <a:srgbClr val="203D7C"/>
                        </a:solidFill>
                        <a:latin typeface="Raleway"/>
                        <a:ea typeface="Raleway"/>
                        <a:cs typeface="Raleway"/>
                        <a:sym typeface="Raleway"/>
                      </a:endParaRPr>
                    </a:p>
                  </a:txBody>
                  <a:tcPr marL="105150" marR="105150" marT="45725" marB="45725">
                    <a:solidFill>
                      <a:srgbClr val="FDF5D6"/>
                    </a:solidFill>
                  </a:tcPr>
                </a:tc>
                <a:extLst>
                  <a:ext uri="{0D108BD9-81ED-4DB2-BD59-A6C34878D82A}">
                    <a16:rowId xmlns:a16="http://schemas.microsoft.com/office/drawing/2014/main" val="10001"/>
                  </a:ext>
                </a:extLst>
              </a:tr>
              <a:tr h="2134600">
                <a:tc>
                  <a:txBody>
                    <a:bodyPr/>
                    <a:lstStyle/>
                    <a:p>
                      <a:pPr marL="0" marR="0" lvl="0" indent="0" algn="l" rtl="0">
                        <a:spcBef>
                          <a:spcPts val="0"/>
                        </a:spcBef>
                        <a:spcAft>
                          <a:spcPts val="0"/>
                        </a:spcAft>
                        <a:buClr>
                          <a:srgbClr val="203D7C"/>
                        </a:buClr>
                        <a:buSzPts val="500"/>
                        <a:buFont typeface="Raleway"/>
                        <a:buNone/>
                      </a:pPr>
                      <a:r>
                        <a:rPr lang="en-US" sz="2000" b="1" u="none" strike="noStrike" cap="none">
                          <a:solidFill>
                            <a:srgbClr val="A5A5A5"/>
                          </a:solidFill>
                          <a:latin typeface="Raleway"/>
                          <a:ea typeface="Raleway"/>
                          <a:cs typeface="Raleway"/>
                          <a:sym typeface="Raleway"/>
                        </a:rPr>
                        <a:t>Knowledge organized around “big ideas”</a:t>
                      </a:r>
                      <a:r>
                        <a:rPr lang="en-US" sz="2000" b="0" u="none" strike="noStrike" cap="none">
                          <a:solidFill>
                            <a:srgbClr val="A5A5A5"/>
                          </a:solidFill>
                          <a:latin typeface="Raleway"/>
                          <a:ea typeface="Raleway"/>
                          <a:cs typeface="Raleway"/>
                          <a:sym typeface="Raleway"/>
                        </a:rPr>
                        <a:t> </a:t>
                      </a:r>
                      <a:r>
                        <a:rPr lang="en-US" sz="2000" u="none" strike="noStrike" cap="none">
                          <a:solidFill>
                            <a:srgbClr val="A5A5A5"/>
                          </a:solidFill>
                          <a:latin typeface="Raleway"/>
                          <a:ea typeface="Raleway"/>
                          <a:cs typeface="Raleway"/>
                          <a:sym typeface="Raleway"/>
                        </a:rPr>
                        <a:t>that guide thinking. Problems approached with focus on concepts and rationale for why they apply.</a:t>
                      </a:r>
                      <a:endParaRPr/>
                    </a:p>
                  </a:txBody>
                  <a:tcPr marL="105150" marR="105150" marT="45725" marB="45725">
                    <a:solidFill>
                      <a:srgbClr val="FCEBAE"/>
                    </a:solidFill>
                  </a:tcPr>
                </a:tc>
                <a:tc>
                  <a:txBody>
                    <a:bodyPr/>
                    <a:lstStyle/>
                    <a:p>
                      <a:pPr marL="0" marR="0" lvl="0" indent="0" algn="l" rtl="0">
                        <a:spcBef>
                          <a:spcPts val="0"/>
                        </a:spcBef>
                        <a:spcAft>
                          <a:spcPts val="0"/>
                        </a:spcAft>
                        <a:buClr>
                          <a:srgbClr val="203D7C"/>
                        </a:buClr>
                        <a:buSzPts val="500"/>
                        <a:buFont typeface="Raleway"/>
                        <a:buNone/>
                      </a:pPr>
                      <a:r>
                        <a:rPr lang="en-US" sz="2000" u="none" strike="noStrike" cap="none">
                          <a:solidFill>
                            <a:srgbClr val="A5A5A5"/>
                          </a:solidFill>
                          <a:latin typeface="Raleway"/>
                          <a:ea typeface="Raleway"/>
                          <a:cs typeface="Raleway"/>
                          <a:sym typeface="Raleway"/>
                        </a:rPr>
                        <a:t>Don’t “chunk information.” </a:t>
                      </a:r>
                      <a:r>
                        <a:rPr lang="en-US" sz="2000" b="1" u="none" strike="noStrike" cap="none">
                          <a:solidFill>
                            <a:srgbClr val="A5A5A5"/>
                          </a:solidFill>
                          <a:latin typeface="Raleway"/>
                          <a:ea typeface="Raleway"/>
                          <a:cs typeface="Raleway"/>
                          <a:sym typeface="Raleway"/>
                        </a:rPr>
                        <a:t>Knowledge is memorized</a:t>
                      </a:r>
                      <a:r>
                        <a:rPr lang="en-US" sz="2000" u="none" strike="noStrike" cap="none">
                          <a:solidFill>
                            <a:srgbClr val="A5A5A5"/>
                          </a:solidFill>
                          <a:latin typeface="Raleway"/>
                          <a:ea typeface="Raleway"/>
                          <a:cs typeface="Raleway"/>
                          <a:sym typeface="Raleway"/>
                        </a:rPr>
                        <a:t> in lists of facts &amp; laws, and so problem solving requires searching for correct formulas, equations, and rules to plug &amp; manipulate.</a:t>
                      </a:r>
                      <a:endParaRPr/>
                    </a:p>
                  </a:txBody>
                  <a:tcPr marL="105150" marR="105150" marT="45725" marB="45725">
                    <a:solidFill>
                      <a:srgbClr val="FCEBAE"/>
                    </a:solidFill>
                  </a:tcPr>
                </a:tc>
                <a:tc vMerge="1">
                  <a:txBody>
                    <a:bodyPr/>
                    <a:lstStyle/>
                    <a:p>
                      <a:endParaRPr lang="en-US"/>
                    </a:p>
                  </a:txBody>
                  <a:tcPr/>
                </a:tc>
                <a:extLst>
                  <a:ext uri="{0D108BD9-81ED-4DB2-BD59-A6C34878D82A}">
                    <a16:rowId xmlns:a16="http://schemas.microsoft.com/office/drawing/2014/main" val="10002"/>
                  </a:ext>
                </a:extLst>
              </a:tr>
              <a:tr h="1346850">
                <a:tc>
                  <a:txBody>
                    <a:bodyPr/>
                    <a:lstStyle/>
                    <a:p>
                      <a:pPr marL="0" marR="0" lvl="0" indent="0" algn="l" rtl="0">
                        <a:spcBef>
                          <a:spcPts val="0"/>
                        </a:spcBef>
                        <a:spcAft>
                          <a:spcPts val="0"/>
                        </a:spcAft>
                        <a:buClr>
                          <a:srgbClr val="203D7C"/>
                        </a:buClr>
                        <a:buSzPts val="500"/>
                        <a:buFont typeface="Raleway"/>
                        <a:buNone/>
                      </a:pPr>
                      <a:r>
                        <a:rPr lang="en-US" sz="2000" b="1" u="none" strike="noStrike" cap="none">
                          <a:solidFill>
                            <a:srgbClr val="203D7C"/>
                          </a:solidFill>
                          <a:latin typeface="Raleway"/>
                          <a:ea typeface="Raleway"/>
                          <a:cs typeface="Raleway"/>
                          <a:sym typeface="Raleway"/>
                        </a:rPr>
                        <a:t>Flexibly &amp; selectively retrieve </a:t>
                      </a:r>
                      <a:r>
                        <a:rPr lang="en-US" sz="2000" u="none" strike="noStrike" cap="none">
                          <a:solidFill>
                            <a:srgbClr val="203D7C"/>
                          </a:solidFill>
                          <a:latin typeface="Raleway"/>
                          <a:ea typeface="Raleway"/>
                          <a:cs typeface="Raleway"/>
                          <a:sym typeface="Raleway"/>
                        </a:rPr>
                        <a:t>important and relevant aspects of their knowledge. </a:t>
                      </a:r>
                      <a:endParaRPr/>
                    </a:p>
                  </a:txBody>
                  <a:tcPr marL="105150" marR="105150" marT="45725" marB="45725">
                    <a:solidFill>
                      <a:srgbClr val="FDF5D6"/>
                    </a:solidFill>
                  </a:tcPr>
                </a:tc>
                <a:tc>
                  <a:txBody>
                    <a:bodyPr/>
                    <a:lstStyle/>
                    <a:p>
                      <a:pPr marL="0" marR="0" lvl="0" indent="0" algn="l" rtl="0">
                        <a:spcBef>
                          <a:spcPts val="0"/>
                        </a:spcBef>
                        <a:spcAft>
                          <a:spcPts val="0"/>
                        </a:spcAft>
                        <a:buClr>
                          <a:srgbClr val="203D7C"/>
                        </a:buClr>
                        <a:buSzPts val="500"/>
                        <a:buFont typeface="Raleway"/>
                        <a:buNone/>
                      </a:pPr>
                      <a:r>
                        <a:rPr lang="en-US" sz="2000" u="none" strike="noStrike" cap="none">
                          <a:solidFill>
                            <a:srgbClr val="203D7C"/>
                          </a:solidFill>
                          <a:latin typeface="Raleway"/>
                          <a:ea typeface="Raleway"/>
                          <a:cs typeface="Raleway"/>
                          <a:sym typeface="Raleway"/>
                        </a:rPr>
                        <a:t>They are less likely to know the conditions under which specific knowledge is applied.</a:t>
                      </a:r>
                      <a:endParaRPr/>
                    </a:p>
                  </a:txBody>
                  <a:tcPr marL="105150" marR="105150" marT="45725" marB="45725">
                    <a:solidFill>
                      <a:srgbClr val="FDF5D6"/>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126" name="Google Shape;126;p18"/>
          <p:cNvSpPr/>
          <p:nvPr/>
        </p:nvSpPr>
        <p:spPr>
          <a:xfrm>
            <a:off x="838200" y="2295525"/>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mbria"/>
              <a:buNone/>
            </a:pPr>
            <a:endParaRPr sz="1800">
              <a:solidFill>
                <a:schemeClr val="lt1"/>
              </a:solidFill>
              <a:latin typeface="Calibri"/>
              <a:ea typeface="Calibri"/>
              <a:cs typeface="Calibri"/>
              <a:sym typeface="Calibri"/>
            </a:endParaRPr>
          </a:p>
        </p:txBody>
      </p:sp>
      <p:sp>
        <p:nvSpPr>
          <p:cNvPr id="127" name="Google Shape;127;p18"/>
          <p:cNvSpPr txBox="1"/>
          <p:nvPr/>
        </p:nvSpPr>
        <p:spPr>
          <a:xfrm>
            <a:off x="6908800" y="280035"/>
            <a:ext cx="5283200" cy="30924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03D7C"/>
              </a:buClr>
              <a:buSzPts val="350"/>
              <a:buFont typeface="Calibri"/>
              <a:buNone/>
            </a:pPr>
            <a:r>
              <a:rPr lang="en-US" sz="1400">
                <a:solidFill>
                  <a:srgbClr val="203D7C"/>
                </a:solidFill>
                <a:latin typeface="Calibri"/>
                <a:ea typeface="Calibri"/>
                <a:cs typeface="Calibri"/>
                <a:sym typeface="Calibri"/>
              </a:rPr>
              <a:t>Adapted from slide developed by Catherine Halverson (UC-Berkeley)</a:t>
            </a:r>
            <a:endParaRPr/>
          </a:p>
        </p:txBody>
      </p:sp>
      <p:pic>
        <p:nvPicPr>
          <p:cNvPr id="128" name="Google Shape;128;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51898" y="4415345"/>
            <a:ext cx="3514132" cy="2247095"/>
          </a:xfrm>
          <a:prstGeom prst="rect">
            <a:avLst/>
          </a:prstGeom>
          <a:noFill/>
          <a:ln>
            <a:noFill/>
          </a:ln>
        </p:spPr>
      </p:pic>
      <p:pic>
        <p:nvPicPr>
          <p:cNvPr id="129" name="Google Shape;129;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51898" y="2193925"/>
            <a:ext cx="3514132" cy="2160460"/>
          </a:xfrm>
          <a:prstGeom prst="rect">
            <a:avLst/>
          </a:prstGeom>
          <a:noFill/>
          <a:ln>
            <a:noFill/>
          </a:ln>
        </p:spPr>
      </p:pic>
    </p:spTree>
    <p:extLst>
      <p:ext uri="{BB962C8B-B14F-4D97-AF65-F5344CB8AC3E}">
        <p14:creationId xmlns:p14="http://schemas.microsoft.com/office/powerpoint/2010/main" val="258356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0FDE-612C-5359-A5B5-AD556447EDE8}"/>
              </a:ext>
            </a:extLst>
          </p:cNvPr>
          <p:cNvSpPr>
            <a:spLocks noGrp="1"/>
          </p:cNvSpPr>
          <p:nvPr>
            <p:ph type="title"/>
          </p:nvPr>
        </p:nvSpPr>
        <p:spPr>
          <a:xfrm>
            <a:off x="6588889" y="1894986"/>
            <a:ext cx="4813072" cy="3686015"/>
          </a:xfrm>
        </p:spPr>
        <p:txBody>
          <a:bodyPr vert="horz" lIns="91440" tIns="45720" rIns="91440" bIns="45720" rtlCol="0" anchor="b">
            <a:normAutofit fontScale="90000"/>
          </a:bodyPr>
          <a:lstStyle/>
          <a:p>
            <a:r>
              <a:rPr lang="en-US" sz="4400" b="1">
                <a:solidFill>
                  <a:srgbClr val="425769"/>
                </a:solidFill>
              </a:rPr>
              <a:t>Data literacy</a:t>
            </a:r>
            <a:r>
              <a:rPr lang="en-US" sz="4400">
                <a:solidFill>
                  <a:srgbClr val="425769"/>
                </a:solidFill>
              </a:rPr>
              <a:t> is the ability to read data, work with data, and communicate about data by putting it in proper context.</a:t>
            </a:r>
          </a:p>
          <a:p>
            <a:endParaRPr lang="en-US" sz="4400">
              <a:solidFill>
                <a:srgbClr val="425769"/>
              </a:solidFill>
            </a:endParaRPr>
          </a:p>
        </p:txBody>
      </p:sp>
      <p:pic>
        <p:nvPicPr>
          <p:cNvPr id="9" name="Content Placeholder 8" descr="A diagram of data literacy&#10;&#10;Description automatically generated">
            <a:extLst>
              <a:ext uri="{FF2B5EF4-FFF2-40B4-BE49-F238E27FC236}">
                <a16:creationId xmlns:a16="http://schemas.microsoft.com/office/drawing/2014/main" id="{C9C741DA-0EFF-B6F6-5A85-2C632B01437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 y="10"/>
            <a:ext cx="6096000" cy="6857990"/>
          </a:xfrm>
          <a:prstGeom prst="rect">
            <a:avLst/>
          </a:prstGeom>
        </p:spPr>
      </p:pic>
    </p:spTree>
    <p:extLst>
      <p:ext uri="{BB962C8B-B14F-4D97-AF65-F5344CB8AC3E}">
        <p14:creationId xmlns:p14="http://schemas.microsoft.com/office/powerpoint/2010/main" val="310239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data and functions&#10;&#10;Description automatically generated">
            <a:extLst>
              <a:ext uri="{FF2B5EF4-FFF2-40B4-BE49-F238E27FC236}">
                <a16:creationId xmlns:a16="http://schemas.microsoft.com/office/drawing/2014/main" id="{2025C8DE-84E6-60FB-29D5-8AB5F98E60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39"/>
          <a:stretch/>
        </p:blipFill>
        <p:spPr>
          <a:xfrm>
            <a:off x="946089" y="878305"/>
            <a:ext cx="10515600" cy="5823284"/>
          </a:xfrm>
          <a:prstGeom prst="rect">
            <a:avLst/>
          </a:prstGeom>
          <a:ln>
            <a:solidFill>
              <a:schemeClr val="accent1"/>
            </a:solidFill>
          </a:ln>
        </p:spPr>
      </p:pic>
    </p:spTree>
    <p:extLst>
      <p:ext uri="{BB962C8B-B14F-4D97-AF65-F5344CB8AC3E}">
        <p14:creationId xmlns:p14="http://schemas.microsoft.com/office/powerpoint/2010/main" val="390151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F2F26E-C3CF-3044-9AD7-D62D0AF3EC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96252"/>
            <a:ext cx="12191999" cy="6491111"/>
          </a:xfrm>
          <a:prstGeom prst="rect">
            <a:avLst/>
          </a:prstGeom>
        </p:spPr>
      </p:pic>
      <p:sp>
        <p:nvSpPr>
          <p:cNvPr id="5" name="TextBox 4">
            <a:extLst>
              <a:ext uri="{FF2B5EF4-FFF2-40B4-BE49-F238E27FC236}">
                <a16:creationId xmlns:a16="http://schemas.microsoft.com/office/drawing/2014/main" id="{4DE57410-9215-334E-8E05-0CD8E65FEBD2}"/>
              </a:ext>
            </a:extLst>
          </p:cNvPr>
          <p:cNvSpPr txBox="1"/>
          <p:nvPr/>
        </p:nvSpPr>
        <p:spPr>
          <a:xfrm>
            <a:off x="271461" y="5281107"/>
            <a:ext cx="5557840" cy="369332"/>
          </a:xfrm>
          <a:prstGeom prst="rect">
            <a:avLst/>
          </a:prstGeom>
          <a:solidFill>
            <a:schemeClr val="accent1"/>
          </a:solidFill>
        </p:spPr>
        <p:txBody>
          <a:bodyPr wrap="square" rtlCol="0">
            <a:spAutoFit/>
          </a:bodyPr>
          <a:lstStyle/>
          <a:p>
            <a:r>
              <a:rPr lang="en-US" dirty="0">
                <a:solidFill>
                  <a:schemeClr val="bg1"/>
                </a:solidFill>
              </a:rPr>
              <a:t>https://</a:t>
            </a:r>
            <a:r>
              <a:rPr lang="en-US" dirty="0" err="1">
                <a:solidFill>
                  <a:schemeClr val="bg1"/>
                </a:solidFill>
              </a:rPr>
              <a:t>dataspire.org</a:t>
            </a:r>
            <a:r>
              <a:rPr lang="en-US" dirty="0">
                <a:solidFill>
                  <a:schemeClr val="bg1"/>
                </a:solidFill>
              </a:rPr>
              <a:t>/building-blocks-for-data-literacy</a:t>
            </a:r>
          </a:p>
        </p:txBody>
      </p:sp>
    </p:spTree>
    <p:extLst>
      <p:ext uri="{BB962C8B-B14F-4D97-AF65-F5344CB8AC3E}">
        <p14:creationId xmlns:p14="http://schemas.microsoft.com/office/powerpoint/2010/main" val="286206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A7F4-31E8-C8B3-34EB-238F6D59F178}"/>
              </a:ext>
            </a:extLst>
          </p:cNvPr>
          <p:cNvSpPr>
            <a:spLocks noGrp="1"/>
          </p:cNvSpPr>
          <p:nvPr>
            <p:ph type="title"/>
          </p:nvPr>
        </p:nvSpPr>
        <p:spPr>
          <a:xfrm>
            <a:off x="838200" y="2690638"/>
            <a:ext cx="10515600" cy="1060262"/>
          </a:xfrm>
        </p:spPr>
        <p:txBody>
          <a:bodyPr>
            <a:normAutofit fontScale="90000"/>
          </a:bodyPr>
          <a:lstStyle/>
          <a:p>
            <a:pPr>
              <a:spcBef>
                <a:spcPts val="45"/>
              </a:spcBef>
            </a:pPr>
            <a:r>
              <a:rPr lang="en-US" dirty="0">
                <a:solidFill>
                  <a:schemeClr val="tx2"/>
                </a:solidFill>
                <a:effectLst/>
                <a:latin typeface="Arial" panose="020B0604020202020204" pitchFamily="34" charset="0"/>
              </a:rPr>
              <a:t>Three Levels of Engagement with Data</a:t>
            </a:r>
            <a:br>
              <a:rPr lang="en-US" dirty="0">
                <a:solidFill>
                  <a:schemeClr val="tx2"/>
                </a:solidFill>
                <a:effectLst/>
                <a:latin typeface="Arial" panose="020B0604020202020204" pitchFamily="34" charset="0"/>
              </a:rPr>
            </a:br>
            <a:r>
              <a:rPr lang="en-US" dirty="0">
                <a:solidFill>
                  <a:schemeClr val="tx2"/>
                </a:solidFill>
                <a:effectLst/>
                <a:latin typeface="Arial" panose="020B0604020202020204" pitchFamily="34" charset="0"/>
              </a:rPr>
              <a:t>Visualizations</a:t>
            </a:r>
            <a:br>
              <a:rPr lang="en-US" dirty="0">
                <a:solidFill>
                  <a:schemeClr val="tx2"/>
                </a:solidFill>
                <a:effectLst/>
                <a:latin typeface="Arial" panose="020B0604020202020204" pitchFamily="34" charset="0"/>
              </a:rPr>
            </a:br>
            <a:br>
              <a:rPr lang="en-US" dirty="0">
                <a:solidFill>
                  <a:srgbClr val="0000FF"/>
                </a:solidFill>
                <a:effectLst/>
                <a:latin typeface="Arial" panose="020B0604020202020204" pitchFamily="34" charset="0"/>
              </a:rPr>
            </a:br>
            <a:r>
              <a:rPr lang="en-US" dirty="0">
                <a:effectLst/>
                <a:latin typeface="Arial" panose="020B0604020202020204" pitchFamily="34" charset="0"/>
              </a:rPr>
              <a:t>…once you have the data in a data table and/or ﬁgure OR you have the model output…</a:t>
            </a:r>
            <a:br>
              <a:rPr lang="en-US" dirty="0">
                <a:effectLst/>
                <a:latin typeface="Arial" panose="020B0604020202020204" pitchFamily="34" charset="0"/>
              </a:rPr>
            </a:br>
            <a:endParaRPr lang="en-US" dirty="0"/>
          </a:p>
        </p:txBody>
      </p:sp>
      <p:sp>
        <p:nvSpPr>
          <p:cNvPr id="4" name="Footer Placeholder 3">
            <a:extLst>
              <a:ext uri="{FF2B5EF4-FFF2-40B4-BE49-F238E27FC236}">
                <a16:creationId xmlns:a16="http://schemas.microsoft.com/office/drawing/2014/main" id="{CDDA11D2-238E-3F7E-0F8A-54E8D7B7023F}"/>
              </a:ext>
            </a:extLst>
          </p:cNvPr>
          <p:cNvSpPr>
            <a:spLocks noGrp="1"/>
          </p:cNvSpPr>
          <p:nvPr>
            <p:ph type="ftr" sz="quarter" idx="10"/>
          </p:nvPr>
        </p:nvSpPr>
        <p:spPr/>
        <p:txBody>
          <a:bodyPr/>
          <a:lstStyle/>
          <a:p>
            <a:r>
              <a:rPr lang="en-US">
                <a:solidFill>
                  <a:prstClr val="white"/>
                </a:solidFill>
              </a:rPr>
              <a:t>Ocean Data Labs 2024</a:t>
            </a:r>
            <a:endParaRPr lang="en-US" dirty="0">
              <a:solidFill>
                <a:prstClr val="white"/>
              </a:solidFill>
            </a:endParaRPr>
          </a:p>
        </p:txBody>
      </p:sp>
      <p:sp>
        <p:nvSpPr>
          <p:cNvPr id="5" name="Slide Number Placeholder 4">
            <a:extLst>
              <a:ext uri="{FF2B5EF4-FFF2-40B4-BE49-F238E27FC236}">
                <a16:creationId xmlns:a16="http://schemas.microsoft.com/office/drawing/2014/main" id="{9C1EBD6E-56BA-3638-C2B8-12336CAAE1FC}"/>
              </a:ext>
            </a:extLst>
          </p:cNvPr>
          <p:cNvSpPr>
            <a:spLocks noGrp="1"/>
          </p:cNvSpPr>
          <p:nvPr>
            <p:ph type="sldNum" sz="quarter" idx="11"/>
          </p:nvPr>
        </p:nvSpPr>
        <p:spPr/>
        <p:txBody>
          <a:bodyPr/>
          <a:lstStyle/>
          <a:p>
            <a:fld id="{5EF5D831-06B2-D543-8946-72CD43B5155C}"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130156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6787-7619-EE17-0F3F-EF71B028BC3A}"/>
              </a:ext>
            </a:extLst>
          </p:cNvPr>
          <p:cNvSpPr>
            <a:spLocks noGrp="1"/>
          </p:cNvSpPr>
          <p:nvPr>
            <p:ph type="title"/>
          </p:nvPr>
        </p:nvSpPr>
        <p:spPr>
          <a:xfrm>
            <a:off x="838200" y="365126"/>
            <a:ext cx="10515600" cy="1060262"/>
          </a:xfrm>
        </p:spPr>
        <p:txBody>
          <a:bodyPr anchor="ctr">
            <a:normAutofit/>
          </a:bodyPr>
          <a:lstStyle/>
          <a:p>
            <a:r>
              <a:rPr lang="en-US" dirty="0"/>
              <a:t>What helps us make sense of data?</a:t>
            </a:r>
          </a:p>
        </p:txBody>
      </p:sp>
      <p:pic>
        <p:nvPicPr>
          <p:cNvPr id="4" name="Picture 3">
            <a:extLst>
              <a:ext uri="{FF2B5EF4-FFF2-40B4-BE49-F238E27FC236}">
                <a16:creationId xmlns:a16="http://schemas.microsoft.com/office/drawing/2014/main" id="{E9EAF241-3F79-6FD9-6049-95003D5F61B4}"/>
              </a:ext>
            </a:extLst>
          </p:cNvPr>
          <p:cNvPicPr>
            <a:picLocks noChangeAspect="1"/>
          </p:cNvPicPr>
          <p:nvPr/>
        </p:nvPicPr>
        <p:blipFill>
          <a:blip r:embed="rId2"/>
          <a:srcRect l="1065"/>
          <a:stretch/>
        </p:blipFill>
        <p:spPr>
          <a:xfrm>
            <a:off x="838200" y="1519518"/>
            <a:ext cx="10515600" cy="4437529"/>
          </a:xfrm>
          <a:prstGeom prst="rect">
            <a:avLst/>
          </a:prstGeom>
          <a:noFill/>
        </p:spPr>
      </p:pic>
      <p:sp>
        <p:nvSpPr>
          <p:cNvPr id="9" name="Footer Placeholder 3">
            <a:extLst>
              <a:ext uri="{FF2B5EF4-FFF2-40B4-BE49-F238E27FC236}">
                <a16:creationId xmlns:a16="http://schemas.microsoft.com/office/drawing/2014/main" id="{0101ECAE-AE10-351A-737B-9A7D46F0336F}"/>
              </a:ext>
            </a:extLst>
          </p:cNvPr>
          <p:cNvSpPr>
            <a:spLocks noGrp="1"/>
          </p:cNvSpPr>
          <p:nvPr>
            <p:ph type="ftr" sz="quarter" idx="10"/>
          </p:nvPr>
        </p:nvSpPr>
        <p:spPr>
          <a:xfrm>
            <a:off x="1349189" y="6356350"/>
            <a:ext cx="2926976" cy="365125"/>
          </a:xfrm>
        </p:spPr>
        <p:txBody>
          <a:bodyPr/>
          <a:lstStyle/>
          <a:p>
            <a:pPr>
              <a:spcAft>
                <a:spcPts val="600"/>
              </a:spcAft>
            </a:pPr>
            <a:r>
              <a:rPr lang="en-US">
                <a:solidFill>
                  <a:prstClr val="white"/>
                </a:solidFill>
              </a:rPr>
              <a:t>Ocean Data Labs 2024</a:t>
            </a:r>
          </a:p>
        </p:txBody>
      </p:sp>
      <p:sp>
        <p:nvSpPr>
          <p:cNvPr id="11" name="Slide Number Placeholder 4">
            <a:extLst>
              <a:ext uri="{FF2B5EF4-FFF2-40B4-BE49-F238E27FC236}">
                <a16:creationId xmlns:a16="http://schemas.microsoft.com/office/drawing/2014/main" id="{83D76940-BAD7-FC13-4550-6C8D8C8437E7}"/>
              </a:ext>
            </a:extLst>
          </p:cNvPr>
          <p:cNvSpPr>
            <a:spLocks noGrp="1"/>
          </p:cNvSpPr>
          <p:nvPr>
            <p:ph type="sldNum" sz="quarter" idx="11"/>
          </p:nvPr>
        </p:nvSpPr>
        <p:spPr>
          <a:xfrm>
            <a:off x="8610600" y="6356350"/>
            <a:ext cx="2743200" cy="365125"/>
          </a:xfrm>
        </p:spPr>
        <p:txBody>
          <a:bodyPr/>
          <a:lstStyle/>
          <a:p>
            <a:pPr>
              <a:spcAft>
                <a:spcPts val="600"/>
              </a:spcAft>
            </a:pPr>
            <a:fld id="{5EF5D831-06B2-D543-8946-72CD43B5155C}" type="slidenum">
              <a:rPr lang="en-US" smtClean="0">
                <a:solidFill>
                  <a:prstClr val="white"/>
                </a:solidFill>
              </a:rPr>
              <a:pPr>
                <a:spcAft>
                  <a:spcPts val="600"/>
                </a:spcAft>
              </a:pPr>
              <a:t>17</a:t>
            </a:fld>
            <a:endParaRPr lang="en-US">
              <a:solidFill>
                <a:prstClr val="white"/>
              </a:solidFill>
            </a:endParaRPr>
          </a:p>
        </p:txBody>
      </p:sp>
    </p:spTree>
    <p:extLst>
      <p:ext uri="{BB962C8B-B14F-4D97-AF65-F5344CB8AC3E}">
        <p14:creationId xmlns:p14="http://schemas.microsoft.com/office/powerpoint/2010/main" val="245341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690A54-08A5-0E18-04B8-E01B303EAA44}"/>
              </a:ext>
            </a:extLst>
          </p:cNvPr>
          <p:cNvSpPr>
            <a:spLocks noGrp="1"/>
          </p:cNvSpPr>
          <p:nvPr>
            <p:ph type="ftr" sz="quarter" idx="10"/>
          </p:nvPr>
        </p:nvSpPr>
        <p:spPr/>
        <p:txBody>
          <a:bodyPr/>
          <a:lstStyle/>
          <a:p>
            <a:r>
              <a:rPr lang="en-US">
                <a:solidFill>
                  <a:prstClr val="white"/>
                </a:solidFill>
              </a:rPr>
              <a:t>Ocean Data Labs 2024</a:t>
            </a:r>
            <a:endParaRPr lang="en-US" dirty="0">
              <a:solidFill>
                <a:prstClr val="white"/>
              </a:solidFill>
            </a:endParaRPr>
          </a:p>
        </p:txBody>
      </p:sp>
      <p:sp>
        <p:nvSpPr>
          <p:cNvPr id="5" name="Slide Number Placeholder 4">
            <a:extLst>
              <a:ext uri="{FF2B5EF4-FFF2-40B4-BE49-F238E27FC236}">
                <a16:creationId xmlns:a16="http://schemas.microsoft.com/office/drawing/2014/main" id="{3627A6EC-E648-E5D3-1D21-6FF9ECC05284}"/>
              </a:ext>
            </a:extLst>
          </p:cNvPr>
          <p:cNvSpPr>
            <a:spLocks noGrp="1"/>
          </p:cNvSpPr>
          <p:nvPr>
            <p:ph type="sldNum" sz="quarter" idx="11"/>
          </p:nvPr>
        </p:nvSpPr>
        <p:spPr/>
        <p:txBody>
          <a:bodyPr/>
          <a:lstStyle/>
          <a:p>
            <a:fld id="{5EF5D831-06B2-D543-8946-72CD43B5155C}" type="slidenum">
              <a:rPr lang="en-US" smtClean="0">
                <a:solidFill>
                  <a:prstClr val="white"/>
                </a:solidFill>
              </a:rPr>
              <a:pPr/>
              <a:t>18</a:t>
            </a:fld>
            <a:endParaRPr lang="en-US">
              <a:solidFill>
                <a:prstClr val="white"/>
              </a:solidFill>
            </a:endParaRPr>
          </a:p>
        </p:txBody>
      </p:sp>
      <p:pic>
        <p:nvPicPr>
          <p:cNvPr id="10" name="Picture 9">
            <a:extLst>
              <a:ext uri="{FF2B5EF4-FFF2-40B4-BE49-F238E27FC236}">
                <a16:creationId xmlns:a16="http://schemas.microsoft.com/office/drawing/2014/main" id="{8AB81FFE-78DC-11C3-A092-DC1C551212FC}"/>
              </a:ext>
            </a:extLst>
          </p:cNvPr>
          <p:cNvPicPr>
            <a:picLocks noChangeAspect="1"/>
          </p:cNvPicPr>
          <p:nvPr/>
        </p:nvPicPr>
        <p:blipFill>
          <a:blip r:embed="rId2"/>
          <a:stretch>
            <a:fillRect/>
          </a:stretch>
        </p:blipFill>
        <p:spPr>
          <a:xfrm>
            <a:off x="146441" y="1302707"/>
            <a:ext cx="4475663" cy="4606484"/>
          </a:xfrm>
          <a:prstGeom prst="rect">
            <a:avLst/>
          </a:prstGeom>
        </p:spPr>
      </p:pic>
      <p:sp>
        <p:nvSpPr>
          <p:cNvPr id="13" name="TextBox 12">
            <a:extLst>
              <a:ext uri="{FF2B5EF4-FFF2-40B4-BE49-F238E27FC236}">
                <a16:creationId xmlns:a16="http://schemas.microsoft.com/office/drawing/2014/main" id="{82A0094E-32E2-75F9-E928-5FBFA51533DC}"/>
              </a:ext>
            </a:extLst>
          </p:cNvPr>
          <p:cNvSpPr txBox="1"/>
          <p:nvPr/>
        </p:nvSpPr>
        <p:spPr>
          <a:xfrm>
            <a:off x="739036" y="563671"/>
            <a:ext cx="10922696" cy="646331"/>
          </a:xfrm>
          <a:prstGeom prst="rect">
            <a:avLst/>
          </a:prstGeom>
          <a:noFill/>
        </p:spPr>
        <p:txBody>
          <a:bodyPr wrap="square" rtlCol="0">
            <a:spAutoFit/>
          </a:bodyPr>
          <a:lstStyle/>
          <a:p>
            <a:r>
              <a:rPr lang="en-US" sz="3600" dirty="0"/>
              <a:t>Orientation – What is there on the page?</a:t>
            </a:r>
          </a:p>
        </p:txBody>
      </p:sp>
      <p:pic>
        <p:nvPicPr>
          <p:cNvPr id="14" name="Picture 13">
            <a:extLst>
              <a:ext uri="{FF2B5EF4-FFF2-40B4-BE49-F238E27FC236}">
                <a16:creationId xmlns:a16="http://schemas.microsoft.com/office/drawing/2014/main" id="{3A880D02-6C43-5007-99A0-9B95597ECA85}"/>
              </a:ext>
            </a:extLst>
          </p:cNvPr>
          <p:cNvPicPr>
            <a:picLocks noChangeAspect="1"/>
          </p:cNvPicPr>
          <p:nvPr/>
        </p:nvPicPr>
        <p:blipFill>
          <a:blip r:embed="rId3"/>
          <a:stretch>
            <a:fillRect/>
          </a:stretch>
        </p:blipFill>
        <p:spPr>
          <a:xfrm>
            <a:off x="3835769" y="1302707"/>
            <a:ext cx="5870857" cy="2454796"/>
          </a:xfrm>
          <a:prstGeom prst="rect">
            <a:avLst/>
          </a:prstGeom>
        </p:spPr>
      </p:pic>
      <p:pic>
        <p:nvPicPr>
          <p:cNvPr id="16" name="Picture 15" descr="A white text box with black text&#10;&#10;AI-generated content may be incorrect.">
            <a:extLst>
              <a:ext uri="{FF2B5EF4-FFF2-40B4-BE49-F238E27FC236}">
                <a16:creationId xmlns:a16="http://schemas.microsoft.com/office/drawing/2014/main" id="{FBD3F3E9-96CB-E9B8-974E-E7B78AF4A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445" y="3670765"/>
            <a:ext cx="3371372" cy="2238426"/>
          </a:xfrm>
          <a:prstGeom prst="rect">
            <a:avLst/>
          </a:prstGeom>
        </p:spPr>
      </p:pic>
    </p:spTree>
    <p:extLst>
      <p:ext uri="{BB962C8B-B14F-4D97-AF65-F5344CB8AC3E}">
        <p14:creationId xmlns:p14="http://schemas.microsoft.com/office/powerpoint/2010/main" val="148611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A3C9-2368-B36E-BB17-3FB98062F5C1}"/>
              </a:ext>
            </a:extLst>
          </p:cNvPr>
          <p:cNvSpPr>
            <a:spLocks noGrp="1"/>
          </p:cNvSpPr>
          <p:nvPr>
            <p:ph type="title"/>
          </p:nvPr>
        </p:nvSpPr>
        <p:spPr/>
        <p:txBody>
          <a:bodyPr>
            <a:normAutofit fontScale="90000"/>
          </a:bodyPr>
          <a:lstStyle/>
          <a:p>
            <a:r>
              <a:rPr lang="en-US" dirty="0">
                <a:solidFill>
                  <a:srgbClr val="0000FF"/>
                </a:solidFill>
                <a:effectLst/>
                <a:latin typeface="Arial" panose="020B0604020202020204" pitchFamily="34" charset="0"/>
              </a:rPr>
              <a:t>Interpreta</a:t>
            </a:r>
            <a:r>
              <a:rPr lang="en-US" dirty="0">
                <a:solidFill>
                  <a:srgbClr val="0000FF"/>
                </a:solidFill>
                <a:latin typeface="Arial" panose="020B0604020202020204" pitchFamily="34" charset="0"/>
              </a:rPr>
              <a:t>ti</a:t>
            </a:r>
            <a:r>
              <a:rPr lang="en-US" dirty="0">
                <a:solidFill>
                  <a:srgbClr val="0000FF"/>
                </a:solidFill>
                <a:effectLst/>
                <a:latin typeface="Arial" panose="020B0604020202020204" pitchFamily="34" charset="0"/>
              </a:rPr>
              <a:t>on -­‐ What does the data show?</a:t>
            </a:r>
            <a:br>
              <a:rPr lang="en-US" dirty="0">
                <a:solidFill>
                  <a:srgbClr val="0000FF"/>
                </a:solidFill>
                <a:effectLst/>
                <a:latin typeface="Arial" panose="020B0604020202020204" pitchFamily="34" charset="0"/>
              </a:rPr>
            </a:br>
            <a:endParaRPr lang="en-US" dirty="0"/>
          </a:p>
        </p:txBody>
      </p:sp>
      <p:pic>
        <p:nvPicPr>
          <p:cNvPr id="9" name="Content Placeholder 8" descr="A white rectangular box with black text&#10;&#10;AI-generated content may be incorrect.">
            <a:extLst>
              <a:ext uri="{FF2B5EF4-FFF2-40B4-BE49-F238E27FC236}">
                <a16:creationId xmlns:a16="http://schemas.microsoft.com/office/drawing/2014/main" id="{155227B7-8956-8622-DE3A-080D6777C9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2909" y="3380278"/>
            <a:ext cx="3676277" cy="2440868"/>
          </a:xfrm>
        </p:spPr>
      </p:pic>
      <p:sp>
        <p:nvSpPr>
          <p:cNvPr id="4" name="Footer Placeholder 3">
            <a:extLst>
              <a:ext uri="{FF2B5EF4-FFF2-40B4-BE49-F238E27FC236}">
                <a16:creationId xmlns:a16="http://schemas.microsoft.com/office/drawing/2014/main" id="{B80B8AE8-537D-0754-F2A6-BAF388588A9F}"/>
              </a:ext>
            </a:extLst>
          </p:cNvPr>
          <p:cNvSpPr>
            <a:spLocks noGrp="1"/>
          </p:cNvSpPr>
          <p:nvPr>
            <p:ph type="ftr" sz="quarter" idx="10"/>
          </p:nvPr>
        </p:nvSpPr>
        <p:spPr/>
        <p:txBody>
          <a:bodyPr/>
          <a:lstStyle/>
          <a:p>
            <a:r>
              <a:rPr lang="en-US">
                <a:solidFill>
                  <a:prstClr val="white"/>
                </a:solidFill>
              </a:rPr>
              <a:t>Ocean Data Labs 2024</a:t>
            </a:r>
            <a:endParaRPr lang="en-US" dirty="0">
              <a:solidFill>
                <a:prstClr val="white"/>
              </a:solidFill>
            </a:endParaRPr>
          </a:p>
        </p:txBody>
      </p:sp>
      <p:sp>
        <p:nvSpPr>
          <p:cNvPr id="5" name="Slide Number Placeholder 4">
            <a:extLst>
              <a:ext uri="{FF2B5EF4-FFF2-40B4-BE49-F238E27FC236}">
                <a16:creationId xmlns:a16="http://schemas.microsoft.com/office/drawing/2014/main" id="{394512A7-43C5-D43A-2A78-ACE3A3E2AACA}"/>
              </a:ext>
            </a:extLst>
          </p:cNvPr>
          <p:cNvSpPr>
            <a:spLocks noGrp="1"/>
          </p:cNvSpPr>
          <p:nvPr>
            <p:ph type="sldNum" sz="quarter" idx="11"/>
          </p:nvPr>
        </p:nvSpPr>
        <p:spPr/>
        <p:txBody>
          <a:bodyPr/>
          <a:lstStyle/>
          <a:p>
            <a:fld id="{5EF5D831-06B2-D543-8946-72CD43B5155C}" type="slidenum">
              <a:rPr lang="en-US" smtClean="0">
                <a:solidFill>
                  <a:prstClr val="white"/>
                </a:solidFill>
              </a:rPr>
              <a:pPr/>
              <a:t>19</a:t>
            </a:fld>
            <a:endParaRPr lang="en-US">
              <a:solidFill>
                <a:prstClr val="white"/>
              </a:solidFill>
            </a:endParaRPr>
          </a:p>
        </p:txBody>
      </p:sp>
      <p:pic>
        <p:nvPicPr>
          <p:cNvPr id="6" name="Picture 5">
            <a:extLst>
              <a:ext uri="{FF2B5EF4-FFF2-40B4-BE49-F238E27FC236}">
                <a16:creationId xmlns:a16="http://schemas.microsoft.com/office/drawing/2014/main" id="{4FC4F5FF-47F5-4B81-5041-0582CC2A9DDA}"/>
              </a:ext>
            </a:extLst>
          </p:cNvPr>
          <p:cNvPicPr>
            <a:picLocks noChangeAspect="1"/>
          </p:cNvPicPr>
          <p:nvPr/>
        </p:nvPicPr>
        <p:blipFill>
          <a:blip r:embed="rId3"/>
          <a:stretch>
            <a:fillRect/>
          </a:stretch>
        </p:blipFill>
        <p:spPr>
          <a:xfrm>
            <a:off x="663878" y="1036854"/>
            <a:ext cx="4780463" cy="4920193"/>
          </a:xfrm>
          <a:prstGeom prst="rect">
            <a:avLst/>
          </a:prstGeom>
        </p:spPr>
      </p:pic>
      <p:pic>
        <p:nvPicPr>
          <p:cNvPr id="7" name="Picture 6">
            <a:extLst>
              <a:ext uri="{FF2B5EF4-FFF2-40B4-BE49-F238E27FC236}">
                <a16:creationId xmlns:a16="http://schemas.microsoft.com/office/drawing/2014/main" id="{9FF76B82-818B-4AFB-E248-18AA06F1D491}"/>
              </a:ext>
            </a:extLst>
          </p:cNvPr>
          <p:cNvPicPr>
            <a:picLocks noChangeAspect="1"/>
          </p:cNvPicPr>
          <p:nvPr/>
        </p:nvPicPr>
        <p:blipFill>
          <a:blip r:embed="rId4"/>
          <a:stretch>
            <a:fillRect/>
          </a:stretch>
        </p:blipFill>
        <p:spPr>
          <a:xfrm>
            <a:off x="5831757" y="1036854"/>
            <a:ext cx="5134627" cy="2146954"/>
          </a:xfrm>
          <a:prstGeom prst="rect">
            <a:avLst/>
          </a:prstGeom>
        </p:spPr>
      </p:pic>
    </p:spTree>
    <p:extLst>
      <p:ext uri="{BB962C8B-B14F-4D97-AF65-F5344CB8AC3E}">
        <p14:creationId xmlns:p14="http://schemas.microsoft.com/office/powerpoint/2010/main" val="326488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1D13-0F47-3542-D144-C59A766B5556}"/>
              </a:ext>
            </a:extLst>
          </p:cNvPr>
          <p:cNvSpPr>
            <a:spLocks noGrp="1"/>
          </p:cNvSpPr>
          <p:nvPr>
            <p:ph type="ctrTitle"/>
          </p:nvPr>
        </p:nvSpPr>
        <p:spPr>
          <a:xfrm>
            <a:off x="1060704" y="1131507"/>
            <a:ext cx="10070592" cy="2387600"/>
          </a:xfrm>
        </p:spPr>
        <p:txBody>
          <a:bodyPr/>
          <a:lstStyle/>
          <a:p>
            <a:r>
              <a:rPr lang="en-US" dirty="0"/>
              <a:t>Welcome to Monday May 19th</a:t>
            </a:r>
          </a:p>
        </p:txBody>
      </p:sp>
    </p:spTree>
    <p:extLst>
      <p:ext uri="{BB962C8B-B14F-4D97-AF65-F5344CB8AC3E}">
        <p14:creationId xmlns:p14="http://schemas.microsoft.com/office/powerpoint/2010/main" val="374891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3810-8258-710C-5CE1-6576E95FD221}"/>
              </a:ext>
            </a:extLst>
          </p:cNvPr>
          <p:cNvSpPr>
            <a:spLocks noGrp="1"/>
          </p:cNvSpPr>
          <p:nvPr>
            <p:ph type="title"/>
          </p:nvPr>
        </p:nvSpPr>
        <p:spPr>
          <a:xfrm>
            <a:off x="146137" y="615647"/>
            <a:ext cx="11899725" cy="1060262"/>
          </a:xfrm>
        </p:spPr>
        <p:txBody>
          <a:bodyPr>
            <a:normAutofit fontScale="90000"/>
          </a:bodyPr>
          <a:lstStyle/>
          <a:p>
            <a:pPr>
              <a:buNone/>
            </a:pPr>
            <a:r>
              <a:rPr lang="en-US" dirty="0">
                <a:solidFill>
                  <a:srgbClr val="0000FF"/>
                </a:solidFill>
                <a:effectLst/>
                <a:latin typeface="Helvetica" pitchFamily="2" charset="0"/>
              </a:rPr>
              <a:t>Synthesis – What does the data pattern allow me to explain about what is not on the page?</a:t>
            </a:r>
            <a:br>
              <a:rPr lang="en-US" dirty="0">
                <a:solidFill>
                  <a:srgbClr val="0000FF"/>
                </a:solidFill>
                <a:effectLst/>
                <a:latin typeface="Helvetica" pitchFamily="2" charset="0"/>
              </a:rPr>
            </a:br>
            <a:endParaRPr lang="en-US" dirty="0"/>
          </a:p>
        </p:txBody>
      </p:sp>
      <p:sp>
        <p:nvSpPr>
          <p:cNvPr id="4" name="Footer Placeholder 3">
            <a:extLst>
              <a:ext uri="{FF2B5EF4-FFF2-40B4-BE49-F238E27FC236}">
                <a16:creationId xmlns:a16="http://schemas.microsoft.com/office/drawing/2014/main" id="{C5C04170-0465-629E-F86E-E27CD99D9589}"/>
              </a:ext>
            </a:extLst>
          </p:cNvPr>
          <p:cNvSpPr>
            <a:spLocks noGrp="1"/>
          </p:cNvSpPr>
          <p:nvPr>
            <p:ph type="ftr" sz="quarter" idx="10"/>
          </p:nvPr>
        </p:nvSpPr>
        <p:spPr/>
        <p:txBody>
          <a:bodyPr/>
          <a:lstStyle/>
          <a:p>
            <a:r>
              <a:rPr lang="en-US">
                <a:solidFill>
                  <a:prstClr val="white"/>
                </a:solidFill>
              </a:rPr>
              <a:t>Ocean Data Labs 2024</a:t>
            </a:r>
            <a:endParaRPr lang="en-US" dirty="0">
              <a:solidFill>
                <a:prstClr val="white"/>
              </a:solidFill>
            </a:endParaRPr>
          </a:p>
        </p:txBody>
      </p:sp>
      <p:sp>
        <p:nvSpPr>
          <p:cNvPr id="5" name="Slide Number Placeholder 4">
            <a:extLst>
              <a:ext uri="{FF2B5EF4-FFF2-40B4-BE49-F238E27FC236}">
                <a16:creationId xmlns:a16="http://schemas.microsoft.com/office/drawing/2014/main" id="{C5A2C48A-C294-B455-373D-7D92B787A177}"/>
              </a:ext>
            </a:extLst>
          </p:cNvPr>
          <p:cNvSpPr>
            <a:spLocks noGrp="1"/>
          </p:cNvSpPr>
          <p:nvPr>
            <p:ph type="sldNum" sz="quarter" idx="11"/>
          </p:nvPr>
        </p:nvSpPr>
        <p:spPr/>
        <p:txBody>
          <a:bodyPr/>
          <a:lstStyle/>
          <a:p>
            <a:fld id="{5EF5D831-06B2-D543-8946-72CD43B5155C}" type="slidenum">
              <a:rPr lang="en-US" smtClean="0">
                <a:solidFill>
                  <a:prstClr val="white"/>
                </a:solidFill>
              </a:rPr>
              <a:pPr/>
              <a:t>20</a:t>
            </a:fld>
            <a:endParaRPr lang="en-US">
              <a:solidFill>
                <a:prstClr val="white"/>
              </a:solidFill>
            </a:endParaRPr>
          </a:p>
        </p:txBody>
      </p:sp>
      <p:pic>
        <p:nvPicPr>
          <p:cNvPr id="6" name="Picture 5">
            <a:extLst>
              <a:ext uri="{FF2B5EF4-FFF2-40B4-BE49-F238E27FC236}">
                <a16:creationId xmlns:a16="http://schemas.microsoft.com/office/drawing/2014/main" id="{92FC2FFB-32A2-ABC2-2325-9361611ADE19}"/>
              </a:ext>
            </a:extLst>
          </p:cNvPr>
          <p:cNvPicPr>
            <a:picLocks noChangeAspect="1"/>
          </p:cNvPicPr>
          <p:nvPr/>
        </p:nvPicPr>
        <p:blipFill>
          <a:blip r:embed="rId2"/>
          <a:stretch>
            <a:fillRect/>
          </a:stretch>
        </p:blipFill>
        <p:spPr>
          <a:xfrm>
            <a:off x="146137" y="1473977"/>
            <a:ext cx="5706035" cy="4562563"/>
          </a:xfrm>
          <a:prstGeom prst="rect">
            <a:avLst/>
          </a:prstGeom>
        </p:spPr>
      </p:pic>
      <p:pic>
        <p:nvPicPr>
          <p:cNvPr id="7" name="Picture 6">
            <a:extLst>
              <a:ext uri="{FF2B5EF4-FFF2-40B4-BE49-F238E27FC236}">
                <a16:creationId xmlns:a16="http://schemas.microsoft.com/office/drawing/2014/main" id="{9CD474E8-7EFE-D536-F4FF-D106DE420BF7}"/>
              </a:ext>
            </a:extLst>
          </p:cNvPr>
          <p:cNvPicPr>
            <a:picLocks noChangeAspect="1"/>
          </p:cNvPicPr>
          <p:nvPr/>
        </p:nvPicPr>
        <p:blipFill>
          <a:blip r:embed="rId3"/>
          <a:stretch>
            <a:fillRect/>
          </a:stretch>
        </p:blipFill>
        <p:spPr>
          <a:xfrm>
            <a:off x="6174809" y="1566060"/>
            <a:ext cx="4871581" cy="2036966"/>
          </a:xfrm>
          <a:prstGeom prst="rect">
            <a:avLst/>
          </a:prstGeom>
        </p:spPr>
      </p:pic>
      <p:pic>
        <p:nvPicPr>
          <p:cNvPr id="9" name="Picture 8" descr="A white text box with black text&#10;&#10;AI-generated content may be incorrect.">
            <a:extLst>
              <a:ext uri="{FF2B5EF4-FFF2-40B4-BE49-F238E27FC236}">
                <a16:creationId xmlns:a16="http://schemas.microsoft.com/office/drawing/2014/main" id="{9791D733-2D11-1815-0494-8F22B928E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677" y="3602704"/>
            <a:ext cx="3464491" cy="2433836"/>
          </a:xfrm>
          <a:prstGeom prst="rect">
            <a:avLst/>
          </a:prstGeom>
        </p:spPr>
      </p:pic>
    </p:spTree>
    <p:extLst>
      <p:ext uri="{BB962C8B-B14F-4D97-AF65-F5344CB8AC3E}">
        <p14:creationId xmlns:p14="http://schemas.microsoft.com/office/powerpoint/2010/main" val="213642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21"/>
          <p:cNvSpPr txBox="1">
            <a:spLocks noGrp="1"/>
          </p:cNvSpPr>
          <p:nvPr>
            <p:ph type="title"/>
          </p:nvPr>
        </p:nvSpPr>
        <p:spPr>
          <a:xfrm>
            <a:off x="838201" y="163479"/>
            <a:ext cx="10515598" cy="10602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990"/>
              <a:buFont typeface="Calibri"/>
              <a:buNone/>
            </a:pPr>
            <a:r>
              <a:rPr lang="en-US" sz="3959" b="0" i="0" u="none" strike="noStrike" cap="none" dirty="0">
                <a:solidFill>
                  <a:schemeClr val="dk1"/>
                </a:solidFill>
              </a:rPr>
              <a:t>Alignment to Intro </a:t>
            </a:r>
            <a:r>
              <a:rPr lang="en-US" sz="3959" dirty="0"/>
              <a:t>O</a:t>
            </a:r>
            <a:r>
              <a:rPr lang="en-US" sz="3959" b="0" i="0" u="none" strike="noStrike" cap="none" dirty="0">
                <a:solidFill>
                  <a:schemeClr val="dk1"/>
                </a:solidFill>
              </a:rPr>
              <a:t>ceanography curriculum</a:t>
            </a:r>
            <a:endParaRPr dirty="0"/>
          </a:p>
        </p:txBody>
      </p:sp>
      <p:pic>
        <p:nvPicPr>
          <p:cNvPr id="446" name="Google Shape;446;p21" descr="Cover_EO12_small.jpg"/>
          <p:cNvPicPr preferRelativeResize="0"/>
          <p:nvPr/>
        </p:nvPicPr>
        <p:blipFill rotWithShape="1">
          <a:blip r:embed="rId3">
            <a:alphaModFix/>
          </a:blip>
          <a:srcRect/>
          <a:stretch/>
        </p:blipFill>
        <p:spPr>
          <a:xfrm>
            <a:off x="1213614" y="4120268"/>
            <a:ext cx="1195350" cy="1571989"/>
          </a:xfrm>
          <a:prstGeom prst="rect">
            <a:avLst/>
          </a:prstGeom>
          <a:noFill/>
          <a:ln>
            <a:noFill/>
          </a:ln>
        </p:spPr>
      </p:pic>
      <p:cxnSp>
        <p:nvCxnSpPr>
          <p:cNvPr id="447" name="Google Shape;447;p21"/>
          <p:cNvCxnSpPr/>
          <p:nvPr/>
        </p:nvCxnSpPr>
        <p:spPr>
          <a:xfrm>
            <a:off x="2813977" y="3252755"/>
            <a:ext cx="935477" cy="0"/>
          </a:xfrm>
          <a:prstGeom prst="straightConnector1">
            <a:avLst/>
          </a:prstGeom>
          <a:noFill/>
          <a:ln w="57150" cap="flat" cmpd="sng">
            <a:solidFill>
              <a:schemeClr val="accent2"/>
            </a:solidFill>
            <a:prstDash val="solid"/>
            <a:round/>
            <a:headEnd type="none" w="sm" len="sm"/>
            <a:tailEnd type="triangle" w="lg" len="lg"/>
          </a:ln>
        </p:spPr>
      </p:cxnSp>
      <p:grpSp>
        <p:nvGrpSpPr>
          <p:cNvPr id="448" name="Google Shape;448;p21"/>
          <p:cNvGrpSpPr/>
          <p:nvPr/>
        </p:nvGrpSpPr>
        <p:grpSpPr>
          <a:xfrm>
            <a:off x="1601757" y="3062716"/>
            <a:ext cx="355909" cy="365125"/>
            <a:chOff x="2316039" y="2171142"/>
            <a:chExt cx="645300" cy="667061"/>
          </a:xfrm>
        </p:grpSpPr>
        <p:cxnSp>
          <p:nvCxnSpPr>
            <p:cNvPr id="449" name="Google Shape;449;p21"/>
            <p:cNvCxnSpPr/>
            <p:nvPr/>
          </p:nvCxnSpPr>
          <p:spPr>
            <a:xfrm>
              <a:off x="2316039" y="2512276"/>
              <a:ext cx="645300" cy="0"/>
            </a:xfrm>
            <a:prstGeom prst="straightConnector1">
              <a:avLst/>
            </a:prstGeom>
            <a:noFill/>
            <a:ln w="76200" cap="flat" cmpd="sng">
              <a:solidFill>
                <a:schemeClr val="accent2"/>
              </a:solidFill>
              <a:prstDash val="solid"/>
              <a:round/>
              <a:headEnd type="none" w="sm" len="sm"/>
              <a:tailEnd type="none" w="sm" len="sm"/>
            </a:ln>
          </p:spPr>
        </p:cxnSp>
        <p:cxnSp>
          <p:nvCxnSpPr>
            <p:cNvPr id="450" name="Google Shape;450;p21"/>
            <p:cNvCxnSpPr/>
            <p:nvPr/>
          </p:nvCxnSpPr>
          <p:spPr>
            <a:xfrm rot="10800000">
              <a:off x="2638689" y="2171142"/>
              <a:ext cx="1" cy="667061"/>
            </a:xfrm>
            <a:prstGeom prst="straightConnector1">
              <a:avLst/>
            </a:prstGeom>
            <a:noFill/>
            <a:ln w="76200" cap="flat" cmpd="sng">
              <a:solidFill>
                <a:schemeClr val="accent2"/>
              </a:solidFill>
              <a:prstDash val="solid"/>
              <a:round/>
              <a:headEnd type="none" w="sm" len="sm"/>
              <a:tailEnd type="none" w="sm" len="sm"/>
            </a:ln>
          </p:spPr>
        </p:cxnSp>
      </p:grpSp>
      <p:pic>
        <p:nvPicPr>
          <p:cNvPr id="452" name="Google Shape;452;p21"/>
          <p:cNvPicPr preferRelativeResize="0"/>
          <p:nvPr/>
        </p:nvPicPr>
        <p:blipFill rotWithShape="1">
          <a:blip r:embed="rId4">
            <a:alphaModFix/>
          </a:blip>
          <a:srcRect/>
          <a:stretch/>
        </p:blipFill>
        <p:spPr>
          <a:xfrm>
            <a:off x="1213616" y="1748969"/>
            <a:ext cx="1195350" cy="1077350"/>
          </a:xfrm>
          <a:prstGeom prst="rect">
            <a:avLst/>
          </a:prstGeom>
          <a:noFill/>
          <a:ln>
            <a:noFill/>
          </a:ln>
          <a:effectLst>
            <a:outerShdw blurRad="50800" dist="38100" dir="2700000" algn="tl" rotWithShape="0">
              <a:srgbClr val="000000">
                <a:alpha val="40000"/>
              </a:srgbClr>
            </a:outerShdw>
          </a:effectLst>
        </p:spPr>
      </p:pic>
      <p:sp>
        <p:nvSpPr>
          <p:cNvPr id="453" name="Google Shape;453;p21"/>
          <p:cNvSpPr txBox="1"/>
          <p:nvPr/>
        </p:nvSpPr>
        <p:spPr>
          <a:xfrm>
            <a:off x="838201" y="1006761"/>
            <a:ext cx="228940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rebuchet MS"/>
              <a:buNone/>
            </a:pPr>
            <a:r>
              <a:rPr lang="en-US" sz="1800" b="0" i="0" u="none" strike="noStrike" cap="none" dirty="0">
                <a:solidFill>
                  <a:srgbClr val="000000"/>
                </a:solidFill>
                <a:latin typeface="Trebuchet MS"/>
                <a:ea typeface="Trebuchet MS"/>
                <a:cs typeface="Trebuchet MS"/>
                <a:sym typeface="Trebuchet MS"/>
              </a:rPr>
              <a:t>OOI science themes </a:t>
            </a:r>
            <a:endParaRPr sz="18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dirty="0">
                <a:solidFill>
                  <a:srgbClr val="000000"/>
                </a:solidFill>
                <a:latin typeface="Trebuchet MS"/>
                <a:ea typeface="Trebuchet MS"/>
                <a:cs typeface="Trebuchet MS"/>
                <a:sym typeface="Trebuchet MS"/>
              </a:rPr>
              <a:t>and data availability</a:t>
            </a:r>
            <a:endParaRPr sz="1800" dirty="0">
              <a:solidFill>
                <a:schemeClr val="dk1"/>
              </a:solidFill>
              <a:latin typeface="Arial"/>
              <a:ea typeface="Arial"/>
              <a:cs typeface="Arial"/>
              <a:sym typeface="Arial"/>
            </a:endParaRPr>
          </a:p>
        </p:txBody>
      </p:sp>
      <p:sp>
        <p:nvSpPr>
          <p:cNvPr id="454" name="Google Shape;454;p21"/>
          <p:cNvSpPr txBox="1"/>
          <p:nvPr/>
        </p:nvSpPr>
        <p:spPr>
          <a:xfrm>
            <a:off x="633616" y="3453068"/>
            <a:ext cx="26481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common Oceanography textbooks</a:t>
            </a:r>
            <a:endParaRPr sz="180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6EABEC10-2A44-11B9-8DAB-2373BA246D78}"/>
              </a:ext>
            </a:extLst>
          </p:cNvPr>
          <p:cNvSpPr txBox="1"/>
          <p:nvPr/>
        </p:nvSpPr>
        <p:spPr>
          <a:xfrm>
            <a:off x="4315980" y="3083736"/>
            <a:ext cx="7064680" cy="1323439"/>
          </a:xfrm>
          <a:prstGeom prst="rect">
            <a:avLst/>
          </a:prstGeom>
          <a:noFill/>
        </p:spPr>
        <p:txBody>
          <a:bodyPr wrap="square" rtlCol="0">
            <a:spAutoFit/>
          </a:bodyPr>
          <a:lstStyle/>
          <a:p>
            <a:r>
              <a:rPr lang="en-US" sz="4000" dirty="0"/>
              <a:t>Data Skills Building Blocks</a:t>
            </a:r>
          </a:p>
          <a:p>
            <a:r>
              <a:rPr lang="en-US" sz="4000" dirty="0"/>
              <a:t>PDF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AD03093-1D8F-5E72-16D2-5286A561B0B8}"/>
              </a:ext>
            </a:extLst>
          </p:cNvPr>
          <p:cNvSpPr>
            <a:spLocks noGrp="1"/>
          </p:cNvSpPr>
          <p:nvPr>
            <p:ph type="subTitle" idx="1"/>
          </p:nvPr>
        </p:nvSpPr>
        <p:spPr/>
        <p:txBody>
          <a:bodyPr/>
          <a:lstStyle/>
          <a:p>
            <a:endParaRPr lang="en-US"/>
          </a:p>
        </p:txBody>
      </p:sp>
      <p:sp>
        <p:nvSpPr>
          <p:cNvPr id="6" name="Title 5">
            <a:extLst>
              <a:ext uri="{FF2B5EF4-FFF2-40B4-BE49-F238E27FC236}">
                <a16:creationId xmlns:a16="http://schemas.microsoft.com/office/drawing/2014/main" id="{EDEA9C86-C1ED-B177-CE31-15D414BB5471}"/>
              </a:ext>
            </a:extLst>
          </p:cNvPr>
          <p:cNvSpPr>
            <a:spLocks noGrp="1"/>
          </p:cNvSpPr>
          <p:nvPr>
            <p:ph type="ctrTitle"/>
          </p:nvPr>
        </p:nvSpPr>
        <p:spPr/>
        <p:txBody>
          <a:bodyPr/>
          <a:lstStyle/>
          <a:p>
            <a:r>
              <a:rPr lang="en-US" dirty="0"/>
              <a:t>Break 10:30 am</a:t>
            </a:r>
          </a:p>
        </p:txBody>
      </p:sp>
      <p:sp>
        <p:nvSpPr>
          <p:cNvPr id="4" name="Footer Placeholder 3">
            <a:extLst>
              <a:ext uri="{FF2B5EF4-FFF2-40B4-BE49-F238E27FC236}">
                <a16:creationId xmlns:a16="http://schemas.microsoft.com/office/drawing/2014/main" id="{E6AD9628-BA9D-FD2E-66E9-D88B7951ABD8}"/>
              </a:ext>
            </a:extLst>
          </p:cNvPr>
          <p:cNvSpPr>
            <a:spLocks noGrp="1"/>
          </p:cNvSpPr>
          <p:nvPr>
            <p:ph type="ftr" sz="quarter" idx="4294967295"/>
          </p:nvPr>
        </p:nvSpPr>
        <p:spPr>
          <a:xfrm>
            <a:off x="0" y="6356350"/>
            <a:ext cx="2927350" cy="365125"/>
          </a:xfrm>
        </p:spPr>
        <p:txBody>
          <a:bodyPr/>
          <a:lstStyle/>
          <a:p>
            <a:r>
              <a:rPr lang="en-US">
                <a:solidFill>
                  <a:prstClr val="white"/>
                </a:solidFill>
              </a:rPr>
              <a:t>Ocean Data Labs 2024</a:t>
            </a:r>
            <a:endParaRPr lang="en-US" dirty="0">
              <a:solidFill>
                <a:prstClr val="white"/>
              </a:solidFill>
            </a:endParaRPr>
          </a:p>
        </p:txBody>
      </p:sp>
      <p:sp>
        <p:nvSpPr>
          <p:cNvPr id="5" name="Slide Number Placeholder 4">
            <a:extLst>
              <a:ext uri="{FF2B5EF4-FFF2-40B4-BE49-F238E27FC236}">
                <a16:creationId xmlns:a16="http://schemas.microsoft.com/office/drawing/2014/main" id="{F8EACC2F-B0DB-A07C-3D14-D2F20118F0B3}"/>
              </a:ext>
            </a:extLst>
          </p:cNvPr>
          <p:cNvSpPr>
            <a:spLocks noGrp="1"/>
          </p:cNvSpPr>
          <p:nvPr>
            <p:ph type="sldNum" sz="quarter" idx="4294967295"/>
          </p:nvPr>
        </p:nvSpPr>
        <p:spPr>
          <a:xfrm>
            <a:off x="9448800" y="6356350"/>
            <a:ext cx="2743200" cy="365125"/>
          </a:xfrm>
        </p:spPr>
        <p:txBody>
          <a:bodyPr/>
          <a:lstStyle/>
          <a:p>
            <a:fld id="{5EF5D831-06B2-D543-8946-72CD43B5155C}"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3685470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003B705-6A2D-4BF2-A63F-5E431D062C1F}"/>
              </a:ext>
            </a:extLst>
          </p:cNvPr>
          <p:cNvSpPr>
            <a:spLocks noGrp="1"/>
          </p:cNvSpPr>
          <p:nvPr>
            <p:ph type="title"/>
          </p:nvPr>
        </p:nvSpPr>
        <p:spPr>
          <a:xfrm>
            <a:off x="317499" y="1308330"/>
            <a:ext cx="3498979" cy="2456442"/>
          </a:xfrm>
          <a:solidFill>
            <a:schemeClr val="bg1">
              <a:alpha val="50000"/>
            </a:schemeClr>
          </a:solidFill>
        </p:spPr>
        <p:txBody>
          <a:bodyPr anchor="ctr">
            <a:normAutofit/>
          </a:bodyPr>
          <a:lstStyle/>
          <a:p>
            <a:pPr algn="ctr"/>
            <a:r>
              <a:rPr lang="en-US" sz="4400" dirty="0">
                <a:solidFill>
                  <a:schemeClr val="bg1">
                    <a:lumMod val="50000"/>
                  </a:schemeClr>
                </a:solidFill>
                <a:latin typeface="Rockwell" panose="02060603020205020403" pitchFamily="18" charset="77"/>
              </a:rPr>
              <a:t>Hands-on</a:t>
            </a:r>
          </a:p>
        </p:txBody>
      </p:sp>
      <p:graphicFrame>
        <p:nvGraphicFramePr>
          <p:cNvPr id="19" name="Content Placeholder 3">
            <a:extLst>
              <a:ext uri="{FF2B5EF4-FFF2-40B4-BE49-F238E27FC236}">
                <a16:creationId xmlns:a16="http://schemas.microsoft.com/office/drawing/2014/main" id="{93B7728A-A4B2-4B31-9258-E6C8BF79D808}"/>
              </a:ext>
            </a:extLst>
          </p:cNvPr>
          <p:cNvGraphicFramePr>
            <a:graphicFrameLocks noGrp="1"/>
          </p:cNvGraphicFramePr>
          <p:nvPr>
            <p:ph idx="1"/>
            <p:extLst>
              <p:ext uri="{D42A27DB-BD31-4B8C-83A1-F6EECF244321}">
                <p14:modId xmlns:p14="http://schemas.microsoft.com/office/powerpoint/2010/main" val="1577952602"/>
              </p:ext>
            </p:extLst>
          </p:nvPr>
        </p:nvGraphicFramePr>
        <p:xfrm>
          <a:off x="4425711" y="159720"/>
          <a:ext cx="7448790" cy="5248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B697C57-0960-3345-2999-B66DC2D3BCE4}"/>
              </a:ext>
            </a:extLst>
          </p:cNvPr>
          <p:cNvSpPr txBox="1"/>
          <p:nvPr/>
        </p:nvSpPr>
        <p:spPr>
          <a:xfrm>
            <a:off x="114477" y="4949505"/>
            <a:ext cx="10587389" cy="1200329"/>
          </a:xfrm>
          <a:prstGeom prst="rect">
            <a:avLst/>
          </a:prstGeom>
          <a:noFill/>
        </p:spPr>
        <p:txBody>
          <a:bodyPr wrap="square" rtlCol="0">
            <a:spAutoFit/>
          </a:bodyPr>
          <a:lstStyle/>
          <a:p>
            <a:r>
              <a:rPr lang="en-US" sz="1800" i="1" dirty="0">
                <a:effectLst/>
                <a:latin typeface="AdvOT596495f2"/>
              </a:rPr>
              <a:t>Inquiry-learning may lead students to question and to share solutions, to extract valid conclusions from hands-on experiments, to formulate questions, to work with peers and to apply the usual research techniques (Lederman &amp; Lederman, 2012; </a:t>
            </a:r>
            <a:r>
              <a:rPr lang="en-US" sz="1800" i="1" dirty="0" err="1">
                <a:effectLst/>
                <a:latin typeface="AdvOT596495f2"/>
              </a:rPr>
              <a:t>Scharfenberg</a:t>
            </a:r>
            <a:r>
              <a:rPr lang="en-US" sz="1800" i="1" dirty="0">
                <a:effectLst/>
                <a:latin typeface="AdvOT596495f2"/>
              </a:rPr>
              <a:t> &amp; Bogner, 2013). </a:t>
            </a:r>
            <a:endParaRPr lang="en-US" sz="1800" i="1" dirty="0"/>
          </a:p>
          <a:p>
            <a:endParaRPr lang="en-US" dirty="0"/>
          </a:p>
        </p:txBody>
      </p:sp>
    </p:spTree>
    <p:extLst>
      <p:ext uri="{BB962C8B-B14F-4D97-AF65-F5344CB8AC3E}">
        <p14:creationId xmlns:p14="http://schemas.microsoft.com/office/powerpoint/2010/main" val="341391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BD2C-D11D-FE0D-7697-F751AB277084}"/>
              </a:ext>
            </a:extLst>
          </p:cNvPr>
          <p:cNvSpPr>
            <a:spLocks noGrp="1"/>
          </p:cNvSpPr>
          <p:nvPr>
            <p:ph type="title"/>
          </p:nvPr>
        </p:nvSpPr>
        <p:spPr>
          <a:xfrm>
            <a:off x="640080" y="325369"/>
            <a:ext cx="4368602" cy="1956841"/>
          </a:xfrm>
        </p:spPr>
        <p:txBody>
          <a:bodyPr anchor="b">
            <a:normAutofit/>
          </a:bodyPr>
          <a:lstStyle/>
          <a:p>
            <a:r>
              <a:rPr lang="en-US" sz="5400" dirty="0"/>
              <a:t>Exploring Ocean Density</a:t>
            </a:r>
          </a:p>
        </p:txBody>
      </p:sp>
      <p:sp>
        <p:nvSpPr>
          <p:cNvPr id="3" name="Content Placeholder 2">
            <a:extLst>
              <a:ext uri="{FF2B5EF4-FFF2-40B4-BE49-F238E27FC236}">
                <a16:creationId xmlns:a16="http://schemas.microsoft.com/office/drawing/2014/main" id="{4DD3593D-100C-2B77-C5DD-A65C0BD63463}"/>
              </a:ext>
            </a:extLst>
          </p:cNvPr>
          <p:cNvSpPr>
            <a:spLocks noGrp="1"/>
          </p:cNvSpPr>
          <p:nvPr>
            <p:ph idx="1"/>
          </p:nvPr>
        </p:nvSpPr>
        <p:spPr>
          <a:xfrm>
            <a:off x="640080" y="2872899"/>
            <a:ext cx="4243589" cy="3320668"/>
          </a:xfrm>
        </p:spPr>
        <p:txBody>
          <a:bodyPr>
            <a:normAutofit/>
          </a:bodyPr>
          <a:lstStyle/>
          <a:p>
            <a:pPr marL="0" indent="0">
              <a:buNone/>
            </a:pPr>
            <a:r>
              <a:rPr lang="en-US" sz="2200" dirty="0">
                <a:latin typeface="ArialMT"/>
              </a:rPr>
              <a:t>Let’s get started. </a:t>
            </a:r>
            <a:r>
              <a:rPr lang="en-US" sz="2200" dirty="0"/>
              <a:t>3-4 people to each table</a:t>
            </a:r>
          </a:p>
          <a:p>
            <a:pPr marL="0" indent="0">
              <a:buNone/>
            </a:pPr>
            <a:endParaRPr lang="en-US" sz="2200" dirty="0">
              <a:latin typeface="ArialMT"/>
            </a:endParaRPr>
          </a:p>
          <a:p>
            <a:r>
              <a:rPr lang="en-US" sz="2200" dirty="0">
                <a:latin typeface="ArialMT"/>
              </a:rPr>
              <a:t>Fill five balloons as instructed.</a:t>
            </a:r>
          </a:p>
          <a:p>
            <a:r>
              <a:rPr lang="en-US" sz="2200" dirty="0">
                <a:effectLst/>
                <a:latin typeface="ArialMT"/>
              </a:rPr>
              <a:t>Make a prediction and then collect evidence.</a:t>
            </a:r>
            <a:endParaRPr lang="en-US" sz="2200" dirty="0">
              <a:effectLst/>
            </a:endParaRPr>
          </a:p>
          <a:p>
            <a:pPr marL="0" indent="0">
              <a:buNone/>
            </a:pPr>
            <a:endParaRPr lang="en-US" sz="2200" dirty="0"/>
          </a:p>
        </p:txBody>
      </p:sp>
      <p:pic>
        <p:nvPicPr>
          <p:cNvPr id="2050" name="Picture 2" descr="How to Fill Water Balloons Without a Hose">
            <a:extLst>
              <a:ext uri="{FF2B5EF4-FFF2-40B4-BE49-F238E27FC236}">
                <a16:creationId xmlns:a16="http://schemas.microsoft.com/office/drawing/2014/main" id="{F9E6DBE8-750C-14FB-8D92-8FE7EF19D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24" r="-1" b="247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730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B9355D-8042-E273-C023-C88BA16ED326}"/>
              </a:ext>
            </a:extLst>
          </p:cNvPr>
          <p:cNvSpPr txBox="1"/>
          <p:nvPr/>
        </p:nvSpPr>
        <p:spPr>
          <a:xfrm>
            <a:off x="225523" y="1119076"/>
            <a:ext cx="4944788" cy="4943057"/>
          </a:xfrm>
          <a:prstGeom prst="rect">
            <a:avLst/>
          </a:prstGeom>
          <a:noFill/>
        </p:spPr>
        <p:txBody>
          <a:bodyPr wrap="square" rtlCol="0">
            <a:spAutoFit/>
          </a:bodyPr>
          <a:lstStyle/>
          <a:p>
            <a:r>
              <a:rPr lang="en-US" sz="3200" dirty="0">
                <a:solidFill>
                  <a:schemeClr val="bg1">
                    <a:lumMod val="50000"/>
                  </a:schemeClr>
                </a:solidFill>
              </a:rPr>
              <a:t>Instructions</a:t>
            </a:r>
          </a:p>
          <a:p>
            <a:pPr marL="514350" indent="-514350">
              <a:buFont typeface="+mj-lt"/>
              <a:buAutoNum type="arabicPeriod"/>
            </a:pPr>
            <a:r>
              <a:rPr lang="en-US" sz="2400" dirty="0"/>
              <a:t>Place your balloons in the test tank (1-5).</a:t>
            </a:r>
          </a:p>
          <a:p>
            <a:pPr marL="514350" indent="-514350">
              <a:buFont typeface="+mj-lt"/>
              <a:buAutoNum type="arabicPeriod"/>
            </a:pPr>
            <a:r>
              <a:rPr lang="en-US" sz="2400" dirty="0"/>
              <a:t>After 30 seconds, record where the balloon ends up and draw it on a tank diagram.</a:t>
            </a:r>
          </a:p>
          <a:p>
            <a:pPr marL="514350" indent="-514350">
              <a:buFont typeface="+mj-lt"/>
              <a:buAutoNum type="arabicPeriod"/>
            </a:pPr>
            <a:r>
              <a:rPr lang="en-US" sz="2400" dirty="0"/>
              <a:t>Write why you think the balloon is responded in that way.</a:t>
            </a:r>
          </a:p>
          <a:p>
            <a:pPr marL="514350" indent="-514350">
              <a:buFont typeface="+mj-lt"/>
              <a:buAutoNum type="arabicPeriod"/>
            </a:pPr>
            <a:r>
              <a:rPr lang="en-US" sz="2400" dirty="0"/>
              <a:t>Indicate with arrows the how the position of the balloon changes as you you doing the investigation.</a:t>
            </a:r>
          </a:p>
          <a:p>
            <a:endParaRPr lang="en-US" dirty="0"/>
          </a:p>
        </p:txBody>
      </p:sp>
      <p:pic>
        <p:nvPicPr>
          <p:cNvPr id="3" name="Picture 2" descr="How to Fill Water Balloons Without a Hose">
            <a:extLst>
              <a:ext uri="{FF2B5EF4-FFF2-40B4-BE49-F238E27FC236}">
                <a16:creationId xmlns:a16="http://schemas.microsoft.com/office/drawing/2014/main" id="{4D5FCF7A-2D74-1653-6750-9996AD44E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24" r="-1" b="247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8CBEAE-D11A-F0CE-4EFA-A07D2878DDD4}"/>
              </a:ext>
            </a:extLst>
          </p:cNvPr>
          <p:cNvSpPr>
            <a:spLocks noGrp="1"/>
          </p:cNvSpPr>
          <p:nvPr>
            <p:ph type="title"/>
          </p:nvPr>
        </p:nvSpPr>
        <p:spPr>
          <a:xfrm>
            <a:off x="6892119" y="891540"/>
            <a:ext cx="4589493" cy="1578308"/>
          </a:xfrm>
        </p:spPr>
        <p:txBody>
          <a:bodyPr vert="horz" lIns="91440" tIns="45720" rIns="91440" bIns="45720" rtlCol="0" anchor="ctr">
            <a:normAutofit/>
          </a:bodyPr>
          <a:lstStyle/>
          <a:p>
            <a:r>
              <a:rPr lang="en-US" sz="4000"/>
              <a:t>Ponder this…</a:t>
            </a:r>
          </a:p>
        </p:txBody>
      </p:sp>
      <p:pic>
        <p:nvPicPr>
          <p:cNvPr id="12" name="Picture 11" descr="Flying balloons in the sky">
            <a:extLst>
              <a:ext uri="{FF2B5EF4-FFF2-40B4-BE49-F238E27FC236}">
                <a16:creationId xmlns:a16="http://schemas.microsoft.com/office/drawing/2014/main" id="{F0D7923E-D961-7FA1-45BC-836196E655F7}"/>
              </a:ext>
            </a:extLst>
          </p:cNvPr>
          <p:cNvPicPr>
            <a:picLocks noChangeAspect="1"/>
          </p:cNvPicPr>
          <p:nvPr/>
        </p:nvPicPr>
        <p:blipFill>
          <a:blip r:embed="rId2"/>
          <a:srcRect l="5913" r="26587" b="-1"/>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5" name="TextBox 4">
            <a:extLst>
              <a:ext uri="{FF2B5EF4-FFF2-40B4-BE49-F238E27FC236}">
                <a16:creationId xmlns:a16="http://schemas.microsoft.com/office/drawing/2014/main" id="{E0D6D46B-EE67-7937-D9F8-6E4375CF8A68}"/>
              </a:ext>
            </a:extLst>
          </p:cNvPr>
          <p:cNvSpPr txBox="1"/>
          <p:nvPr/>
        </p:nvSpPr>
        <p:spPr>
          <a:xfrm>
            <a:off x="6700208" y="1546428"/>
            <a:ext cx="4589491" cy="3894816"/>
          </a:xfrm>
          <a:prstGeom prst="rect">
            <a:avLst/>
          </a:prstGeom>
        </p:spPr>
        <p:txBody>
          <a:bodyPr spcFirstLastPara="1" vert="horz" lIns="91440" tIns="45720" rIns="91440" bIns="45720" rtlCol="0" anchorCtr="0">
            <a:normAutofit lnSpcReduction="10000"/>
          </a:bodyPr>
          <a:lstStyle/>
          <a:p>
            <a:pPr>
              <a:lnSpc>
                <a:spcPct val="90000"/>
              </a:lnSpc>
              <a:spcBef>
                <a:spcPts val="1000"/>
              </a:spcBef>
              <a:buClr>
                <a:schemeClr val="dk1"/>
              </a:buClr>
              <a:buSzPts val="2200"/>
            </a:pPr>
            <a:endParaRPr lang="en-US" sz="2000" dirty="0">
              <a:effectLst/>
            </a:endParaRPr>
          </a:p>
          <a:p>
            <a:pPr marL="457200" indent="-228600">
              <a:lnSpc>
                <a:spcPct val="90000"/>
              </a:lnSpc>
              <a:spcBef>
                <a:spcPts val="1000"/>
              </a:spcBef>
              <a:buClr>
                <a:schemeClr val="dk1"/>
              </a:buClr>
              <a:buSzPts val="2200"/>
              <a:buFont typeface="Arial" panose="020B0604020202020204" pitchFamily="34" charset="0"/>
              <a:buChar char="•"/>
            </a:pPr>
            <a:r>
              <a:rPr lang="en-US" sz="2800" dirty="0">
                <a:effectLst/>
              </a:rPr>
              <a:t>What did you discover?</a:t>
            </a:r>
          </a:p>
          <a:p>
            <a:pPr marL="457200" indent="-228600">
              <a:lnSpc>
                <a:spcPct val="90000"/>
              </a:lnSpc>
              <a:spcBef>
                <a:spcPts val="1000"/>
              </a:spcBef>
              <a:buClr>
                <a:schemeClr val="dk1"/>
              </a:buClr>
              <a:buSzPts val="2200"/>
              <a:buFont typeface="Arial" panose="020B0604020202020204" pitchFamily="34" charset="0"/>
              <a:buChar char="•"/>
            </a:pPr>
            <a:endParaRPr lang="en-US" sz="2800" dirty="0"/>
          </a:p>
          <a:p>
            <a:pPr marL="457200" indent="-228600">
              <a:lnSpc>
                <a:spcPct val="90000"/>
              </a:lnSpc>
              <a:spcBef>
                <a:spcPts val="1000"/>
              </a:spcBef>
              <a:buClr>
                <a:schemeClr val="dk1"/>
              </a:buClr>
              <a:buSzPts val="2200"/>
              <a:buFont typeface="Arial" panose="020B0604020202020204" pitchFamily="34" charset="0"/>
              <a:buChar char="•"/>
            </a:pPr>
            <a:r>
              <a:rPr lang="en-US" sz="2800" dirty="0">
                <a:effectLst/>
              </a:rPr>
              <a:t>What kinds of balloons sank, and what kinds of balloons floated?</a:t>
            </a:r>
            <a:br>
              <a:rPr lang="en-US" sz="2800" dirty="0">
                <a:effectLst/>
              </a:rPr>
            </a:br>
            <a:endParaRPr lang="en-US" sz="2800" dirty="0">
              <a:effectLst/>
            </a:endParaRPr>
          </a:p>
          <a:p>
            <a:pPr marL="457200" indent="-228600">
              <a:lnSpc>
                <a:spcPct val="90000"/>
              </a:lnSpc>
              <a:spcBef>
                <a:spcPts val="1000"/>
              </a:spcBef>
              <a:buClr>
                <a:schemeClr val="dk1"/>
              </a:buClr>
              <a:buSzPts val="2200"/>
              <a:buFont typeface="Arial" panose="020B0604020202020204" pitchFamily="34" charset="0"/>
              <a:buChar char="•"/>
            </a:pPr>
            <a:r>
              <a:rPr lang="en-US" sz="2800" dirty="0">
                <a:effectLst/>
              </a:rPr>
              <a:t>How could you explain what happened?</a:t>
            </a:r>
          </a:p>
        </p:txBody>
      </p:sp>
    </p:spTree>
    <p:extLst>
      <p:ext uri="{BB962C8B-B14F-4D97-AF65-F5344CB8AC3E}">
        <p14:creationId xmlns:p14="http://schemas.microsoft.com/office/powerpoint/2010/main" val="3014811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093D-FE2D-E110-7105-F07034C1797A}"/>
              </a:ext>
            </a:extLst>
          </p:cNvPr>
          <p:cNvSpPr>
            <a:spLocks noGrp="1"/>
          </p:cNvSpPr>
          <p:nvPr>
            <p:ph type="title"/>
          </p:nvPr>
        </p:nvSpPr>
        <p:spPr>
          <a:xfrm>
            <a:off x="563357" y="2304094"/>
            <a:ext cx="2698214" cy="1325563"/>
          </a:xfrm>
        </p:spPr>
        <p:txBody>
          <a:bodyPr>
            <a:normAutofit fontScale="90000"/>
          </a:bodyPr>
          <a:lstStyle/>
          <a:p>
            <a:r>
              <a:rPr lang="en-US" dirty="0"/>
              <a:t>Elaborate:</a:t>
            </a:r>
            <a:br>
              <a:rPr lang="en-US" dirty="0"/>
            </a:br>
            <a:r>
              <a:rPr lang="en-US" sz="3600" dirty="0"/>
              <a:t>Why are some liquids denser than others?</a:t>
            </a:r>
          </a:p>
        </p:txBody>
      </p:sp>
      <p:sp>
        <p:nvSpPr>
          <p:cNvPr id="3" name="Content Placeholder 2">
            <a:extLst>
              <a:ext uri="{FF2B5EF4-FFF2-40B4-BE49-F238E27FC236}">
                <a16:creationId xmlns:a16="http://schemas.microsoft.com/office/drawing/2014/main" id="{9D11D772-8681-D106-F9BA-B59A9C182BCC}"/>
              </a:ext>
            </a:extLst>
          </p:cNvPr>
          <p:cNvSpPr>
            <a:spLocks noGrp="1"/>
          </p:cNvSpPr>
          <p:nvPr>
            <p:ph idx="1"/>
          </p:nvPr>
        </p:nvSpPr>
        <p:spPr>
          <a:xfrm>
            <a:off x="4660901" y="803186"/>
            <a:ext cx="6739420" cy="5248622"/>
          </a:xfrm>
        </p:spPr>
        <p:txBody>
          <a:bodyPr>
            <a:normAutofit/>
          </a:bodyPr>
          <a:lstStyle/>
          <a:p>
            <a:endParaRPr lang="en-US" dirty="0"/>
          </a:p>
          <a:p>
            <a:endParaRPr lang="en-US" dirty="0"/>
          </a:p>
          <a:p>
            <a:endParaRPr lang="en-US" dirty="0"/>
          </a:p>
          <a:p>
            <a:endParaRPr lang="en-US" dirty="0"/>
          </a:p>
          <a:p>
            <a:endParaRPr lang="en-US" dirty="0"/>
          </a:p>
          <a:p>
            <a:endParaRPr lang="en-US" dirty="0"/>
          </a:p>
          <a:p>
            <a:pPr marL="88900" indent="0">
              <a:buNone/>
            </a:pPr>
            <a:endParaRPr lang="en-US" sz="3600" b="0" i="0" u="none" strike="noStrike" dirty="0">
              <a:solidFill>
                <a:schemeClr val="bg1">
                  <a:lumMod val="50000"/>
                </a:schemeClr>
              </a:solidFill>
              <a:effectLst/>
              <a:latin typeface="-apple-system"/>
            </a:endParaRPr>
          </a:p>
        </p:txBody>
      </p:sp>
      <p:pic>
        <p:nvPicPr>
          <p:cNvPr id="6" name="Picture 5" descr="A screenshot of a computer&#10;&#10;Description automatically generated">
            <a:hlinkClick r:id="rId3"/>
            <a:extLst>
              <a:ext uri="{FF2B5EF4-FFF2-40B4-BE49-F238E27FC236}">
                <a16:creationId xmlns:a16="http://schemas.microsoft.com/office/drawing/2014/main" id="{789D6143-16C5-4528-A203-BA3BA9C9BDF5}"/>
              </a:ext>
            </a:extLst>
          </p:cNvPr>
          <p:cNvPicPr>
            <a:picLocks noChangeAspect="1"/>
          </p:cNvPicPr>
          <p:nvPr/>
        </p:nvPicPr>
        <p:blipFill>
          <a:blip r:embed="rId4"/>
          <a:stretch>
            <a:fillRect/>
          </a:stretch>
        </p:blipFill>
        <p:spPr>
          <a:xfrm>
            <a:off x="4036865" y="174987"/>
            <a:ext cx="7772400" cy="5782529"/>
          </a:xfrm>
          <a:prstGeom prst="rect">
            <a:avLst/>
          </a:prstGeom>
        </p:spPr>
      </p:pic>
      <p:sp>
        <p:nvSpPr>
          <p:cNvPr id="7" name="TextBox 6">
            <a:extLst>
              <a:ext uri="{FF2B5EF4-FFF2-40B4-BE49-F238E27FC236}">
                <a16:creationId xmlns:a16="http://schemas.microsoft.com/office/drawing/2014/main" id="{61EEC7FD-251C-472C-413A-8D4CEB6B0884}"/>
              </a:ext>
            </a:extLst>
          </p:cNvPr>
          <p:cNvSpPr txBox="1"/>
          <p:nvPr/>
        </p:nvSpPr>
        <p:spPr>
          <a:xfrm>
            <a:off x="155903" y="4152754"/>
            <a:ext cx="3857297" cy="369332"/>
          </a:xfrm>
          <a:prstGeom prst="rect">
            <a:avLst/>
          </a:prstGeom>
          <a:noFill/>
        </p:spPr>
        <p:txBody>
          <a:bodyPr wrap="square" rtlCol="0">
            <a:spAutoFit/>
          </a:bodyPr>
          <a:lstStyle/>
          <a:p>
            <a:r>
              <a:rPr lang="en-US" dirty="0"/>
              <a:t>https://</a:t>
            </a:r>
            <a:r>
              <a:rPr lang="en-US" dirty="0" err="1"/>
              <a:t>go.rutgers.edu</a:t>
            </a:r>
            <a:r>
              <a:rPr lang="en-US" dirty="0"/>
              <a:t>/wmqbu4vm</a:t>
            </a:r>
          </a:p>
        </p:txBody>
      </p:sp>
    </p:spTree>
    <p:extLst>
      <p:ext uri="{BB962C8B-B14F-4D97-AF65-F5344CB8AC3E}">
        <p14:creationId xmlns:p14="http://schemas.microsoft.com/office/powerpoint/2010/main" val="693375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263B-D3B3-D5DF-1D15-5C87756CF41C}"/>
              </a:ext>
            </a:extLst>
          </p:cNvPr>
          <p:cNvSpPr>
            <a:spLocks noGrp="1"/>
          </p:cNvSpPr>
          <p:nvPr>
            <p:ph type="title"/>
          </p:nvPr>
        </p:nvSpPr>
        <p:spPr/>
        <p:txBody>
          <a:bodyPr/>
          <a:lstStyle/>
          <a:p>
            <a:r>
              <a:rPr lang="en-US" dirty="0">
                <a:solidFill>
                  <a:schemeClr val="bg1">
                    <a:lumMod val="50000"/>
                  </a:schemeClr>
                </a:solidFill>
              </a:rPr>
              <a:t>Results </a:t>
            </a:r>
          </a:p>
        </p:txBody>
      </p:sp>
      <p:sp>
        <p:nvSpPr>
          <p:cNvPr id="5" name="Oval 4">
            <a:extLst>
              <a:ext uri="{FF2B5EF4-FFF2-40B4-BE49-F238E27FC236}">
                <a16:creationId xmlns:a16="http://schemas.microsoft.com/office/drawing/2014/main" id="{D2A57F0D-2BD0-2670-FA17-4067F56E8FCC}"/>
              </a:ext>
            </a:extLst>
          </p:cNvPr>
          <p:cNvSpPr/>
          <p:nvPr/>
        </p:nvSpPr>
        <p:spPr>
          <a:xfrm>
            <a:off x="4272348" y="1320007"/>
            <a:ext cx="1447800" cy="876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Hot fresh water</a:t>
            </a:r>
          </a:p>
        </p:txBody>
      </p:sp>
      <p:sp>
        <p:nvSpPr>
          <p:cNvPr id="8" name="Content Placeholder 7">
            <a:extLst>
              <a:ext uri="{FF2B5EF4-FFF2-40B4-BE49-F238E27FC236}">
                <a16:creationId xmlns:a16="http://schemas.microsoft.com/office/drawing/2014/main" id="{92CFA42D-EF02-7EA8-0B28-D3F80B4349F8}"/>
              </a:ext>
            </a:extLst>
          </p:cNvPr>
          <p:cNvSpPr>
            <a:spLocks noGrp="1"/>
          </p:cNvSpPr>
          <p:nvPr>
            <p:ph idx="1"/>
          </p:nvPr>
        </p:nvSpPr>
        <p:spPr>
          <a:xfrm>
            <a:off x="3812067" y="1425388"/>
            <a:ext cx="7720914" cy="4351338"/>
          </a:xfrm>
          <a:custGeom>
            <a:avLst/>
            <a:gdLst>
              <a:gd name="connsiteX0" fmla="*/ 0 w 7720914"/>
              <a:gd name="connsiteY0" fmla="*/ 0 h 4351338"/>
              <a:gd name="connsiteX1" fmla="*/ 593916 w 7720914"/>
              <a:gd name="connsiteY1" fmla="*/ 0 h 4351338"/>
              <a:gd name="connsiteX2" fmla="*/ 1342251 w 7720914"/>
              <a:gd name="connsiteY2" fmla="*/ 0 h 4351338"/>
              <a:gd name="connsiteX3" fmla="*/ 1858959 w 7720914"/>
              <a:gd name="connsiteY3" fmla="*/ 0 h 4351338"/>
              <a:gd name="connsiteX4" fmla="*/ 2375666 w 7720914"/>
              <a:gd name="connsiteY4" fmla="*/ 0 h 4351338"/>
              <a:gd name="connsiteX5" fmla="*/ 2969582 w 7720914"/>
              <a:gd name="connsiteY5" fmla="*/ 0 h 4351338"/>
              <a:gd name="connsiteX6" fmla="*/ 3640708 w 7720914"/>
              <a:gd name="connsiteY6" fmla="*/ 0 h 4351338"/>
              <a:gd name="connsiteX7" fmla="*/ 4311834 w 7720914"/>
              <a:gd name="connsiteY7" fmla="*/ 0 h 4351338"/>
              <a:gd name="connsiteX8" fmla="*/ 4982959 w 7720914"/>
              <a:gd name="connsiteY8" fmla="*/ 0 h 4351338"/>
              <a:gd name="connsiteX9" fmla="*/ 5731294 w 7720914"/>
              <a:gd name="connsiteY9" fmla="*/ 0 h 4351338"/>
              <a:gd name="connsiteX10" fmla="*/ 6325210 w 7720914"/>
              <a:gd name="connsiteY10" fmla="*/ 0 h 4351338"/>
              <a:gd name="connsiteX11" fmla="*/ 6996336 w 7720914"/>
              <a:gd name="connsiteY11" fmla="*/ 0 h 4351338"/>
              <a:gd name="connsiteX12" fmla="*/ 7720914 w 7720914"/>
              <a:gd name="connsiteY12" fmla="*/ 0 h 4351338"/>
              <a:gd name="connsiteX13" fmla="*/ 7720914 w 7720914"/>
              <a:gd name="connsiteY13" fmla="*/ 543917 h 4351338"/>
              <a:gd name="connsiteX14" fmla="*/ 7720914 w 7720914"/>
              <a:gd name="connsiteY14" fmla="*/ 1131348 h 4351338"/>
              <a:gd name="connsiteX15" fmla="*/ 7720914 w 7720914"/>
              <a:gd name="connsiteY15" fmla="*/ 1762292 h 4351338"/>
              <a:gd name="connsiteX16" fmla="*/ 7720914 w 7720914"/>
              <a:gd name="connsiteY16" fmla="*/ 2349723 h 4351338"/>
              <a:gd name="connsiteX17" fmla="*/ 7720914 w 7720914"/>
              <a:gd name="connsiteY17" fmla="*/ 2806613 h 4351338"/>
              <a:gd name="connsiteX18" fmla="*/ 7720914 w 7720914"/>
              <a:gd name="connsiteY18" fmla="*/ 3394044 h 4351338"/>
              <a:gd name="connsiteX19" fmla="*/ 7720914 w 7720914"/>
              <a:gd name="connsiteY19" fmla="*/ 4351338 h 4351338"/>
              <a:gd name="connsiteX20" fmla="*/ 7281416 w 7720914"/>
              <a:gd name="connsiteY20" fmla="*/ 4351338 h 4351338"/>
              <a:gd name="connsiteX21" fmla="*/ 6919127 w 7720914"/>
              <a:gd name="connsiteY21" fmla="*/ 4351338 h 4351338"/>
              <a:gd name="connsiteX22" fmla="*/ 6402419 w 7720914"/>
              <a:gd name="connsiteY22" fmla="*/ 4351338 h 4351338"/>
              <a:gd name="connsiteX23" fmla="*/ 5731294 w 7720914"/>
              <a:gd name="connsiteY23" fmla="*/ 4351338 h 4351338"/>
              <a:gd name="connsiteX24" fmla="*/ 5291796 w 7720914"/>
              <a:gd name="connsiteY24" fmla="*/ 4351338 h 4351338"/>
              <a:gd name="connsiteX25" fmla="*/ 4543461 w 7720914"/>
              <a:gd name="connsiteY25" fmla="*/ 4351338 h 4351338"/>
              <a:gd name="connsiteX26" fmla="*/ 3795126 w 7720914"/>
              <a:gd name="connsiteY26" fmla="*/ 4351338 h 4351338"/>
              <a:gd name="connsiteX27" fmla="*/ 3201210 w 7720914"/>
              <a:gd name="connsiteY27" fmla="*/ 4351338 h 4351338"/>
              <a:gd name="connsiteX28" fmla="*/ 2452875 w 7720914"/>
              <a:gd name="connsiteY28" fmla="*/ 4351338 h 4351338"/>
              <a:gd name="connsiteX29" fmla="*/ 1858959 w 7720914"/>
              <a:gd name="connsiteY29" fmla="*/ 4351338 h 4351338"/>
              <a:gd name="connsiteX30" fmla="*/ 1187833 w 7720914"/>
              <a:gd name="connsiteY30" fmla="*/ 4351338 h 4351338"/>
              <a:gd name="connsiteX31" fmla="*/ 825544 w 7720914"/>
              <a:gd name="connsiteY31" fmla="*/ 4351338 h 4351338"/>
              <a:gd name="connsiteX32" fmla="*/ 0 w 7720914"/>
              <a:gd name="connsiteY32" fmla="*/ 4351338 h 4351338"/>
              <a:gd name="connsiteX33" fmla="*/ 0 w 7720914"/>
              <a:gd name="connsiteY33" fmla="*/ 3850934 h 4351338"/>
              <a:gd name="connsiteX34" fmla="*/ 0 w 7720914"/>
              <a:gd name="connsiteY34" fmla="*/ 3350530 h 4351338"/>
              <a:gd name="connsiteX35" fmla="*/ 0 w 7720914"/>
              <a:gd name="connsiteY35" fmla="*/ 2893640 h 4351338"/>
              <a:gd name="connsiteX36" fmla="*/ 0 w 7720914"/>
              <a:gd name="connsiteY36" fmla="*/ 2393236 h 4351338"/>
              <a:gd name="connsiteX37" fmla="*/ 0 w 7720914"/>
              <a:gd name="connsiteY37" fmla="*/ 1805805 h 4351338"/>
              <a:gd name="connsiteX38" fmla="*/ 0 w 7720914"/>
              <a:gd name="connsiteY38" fmla="*/ 1348915 h 4351338"/>
              <a:gd name="connsiteX39" fmla="*/ 0 w 7720914"/>
              <a:gd name="connsiteY39" fmla="*/ 935538 h 4351338"/>
              <a:gd name="connsiteX40" fmla="*/ 0 w 7720914"/>
              <a:gd name="connsiteY40"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20914" h="4351338" fill="none" extrusionOk="0">
                <a:moveTo>
                  <a:pt x="0" y="0"/>
                </a:moveTo>
                <a:cubicBezTo>
                  <a:pt x="152633" y="-11361"/>
                  <a:pt x="448355" y="28964"/>
                  <a:pt x="593916" y="0"/>
                </a:cubicBezTo>
                <a:cubicBezTo>
                  <a:pt x="739477" y="-28964"/>
                  <a:pt x="1077386" y="16945"/>
                  <a:pt x="1342251" y="0"/>
                </a:cubicBezTo>
                <a:cubicBezTo>
                  <a:pt x="1607116" y="-16945"/>
                  <a:pt x="1609382" y="18128"/>
                  <a:pt x="1858959" y="0"/>
                </a:cubicBezTo>
                <a:cubicBezTo>
                  <a:pt x="2108536" y="-18128"/>
                  <a:pt x="2142949" y="296"/>
                  <a:pt x="2375666" y="0"/>
                </a:cubicBezTo>
                <a:cubicBezTo>
                  <a:pt x="2608383" y="-296"/>
                  <a:pt x="2727086" y="7217"/>
                  <a:pt x="2969582" y="0"/>
                </a:cubicBezTo>
                <a:cubicBezTo>
                  <a:pt x="3212078" y="-7217"/>
                  <a:pt x="3392174" y="13024"/>
                  <a:pt x="3640708" y="0"/>
                </a:cubicBezTo>
                <a:cubicBezTo>
                  <a:pt x="3889242" y="-13024"/>
                  <a:pt x="4008815" y="22374"/>
                  <a:pt x="4311834" y="0"/>
                </a:cubicBezTo>
                <a:cubicBezTo>
                  <a:pt x="4614853" y="-22374"/>
                  <a:pt x="4760488" y="6272"/>
                  <a:pt x="4982959" y="0"/>
                </a:cubicBezTo>
                <a:cubicBezTo>
                  <a:pt x="5205431" y="-6272"/>
                  <a:pt x="5514539" y="243"/>
                  <a:pt x="5731294" y="0"/>
                </a:cubicBezTo>
                <a:cubicBezTo>
                  <a:pt x="5948049" y="-243"/>
                  <a:pt x="6114281" y="21402"/>
                  <a:pt x="6325210" y="0"/>
                </a:cubicBezTo>
                <a:cubicBezTo>
                  <a:pt x="6536139" y="-21402"/>
                  <a:pt x="6669038" y="19038"/>
                  <a:pt x="6996336" y="0"/>
                </a:cubicBezTo>
                <a:cubicBezTo>
                  <a:pt x="7323634" y="-19038"/>
                  <a:pt x="7415211" y="81788"/>
                  <a:pt x="7720914" y="0"/>
                </a:cubicBezTo>
                <a:cubicBezTo>
                  <a:pt x="7724657" y="149388"/>
                  <a:pt x="7681422" y="321106"/>
                  <a:pt x="7720914" y="543917"/>
                </a:cubicBezTo>
                <a:cubicBezTo>
                  <a:pt x="7760406" y="766728"/>
                  <a:pt x="7719385" y="960087"/>
                  <a:pt x="7720914" y="1131348"/>
                </a:cubicBezTo>
                <a:cubicBezTo>
                  <a:pt x="7722443" y="1302609"/>
                  <a:pt x="7646181" y="1453306"/>
                  <a:pt x="7720914" y="1762292"/>
                </a:cubicBezTo>
                <a:cubicBezTo>
                  <a:pt x="7795647" y="2071278"/>
                  <a:pt x="7707391" y="2089501"/>
                  <a:pt x="7720914" y="2349723"/>
                </a:cubicBezTo>
                <a:cubicBezTo>
                  <a:pt x="7734437" y="2609945"/>
                  <a:pt x="7693017" y="2682561"/>
                  <a:pt x="7720914" y="2806613"/>
                </a:cubicBezTo>
                <a:cubicBezTo>
                  <a:pt x="7748811" y="2930665"/>
                  <a:pt x="7709472" y="3186333"/>
                  <a:pt x="7720914" y="3394044"/>
                </a:cubicBezTo>
                <a:cubicBezTo>
                  <a:pt x="7732356" y="3601755"/>
                  <a:pt x="7711854" y="3945038"/>
                  <a:pt x="7720914" y="4351338"/>
                </a:cubicBezTo>
                <a:cubicBezTo>
                  <a:pt x="7618522" y="4384982"/>
                  <a:pt x="7417460" y="4326421"/>
                  <a:pt x="7281416" y="4351338"/>
                </a:cubicBezTo>
                <a:cubicBezTo>
                  <a:pt x="7145372" y="4376255"/>
                  <a:pt x="7005494" y="4345190"/>
                  <a:pt x="6919127" y="4351338"/>
                </a:cubicBezTo>
                <a:cubicBezTo>
                  <a:pt x="6832760" y="4357486"/>
                  <a:pt x="6629060" y="4298383"/>
                  <a:pt x="6402419" y="4351338"/>
                </a:cubicBezTo>
                <a:cubicBezTo>
                  <a:pt x="6175778" y="4404293"/>
                  <a:pt x="6035391" y="4334858"/>
                  <a:pt x="5731294" y="4351338"/>
                </a:cubicBezTo>
                <a:cubicBezTo>
                  <a:pt x="5427198" y="4367818"/>
                  <a:pt x="5464071" y="4339718"/>
                  <a:pt x="5291796" y="4351338"/>
                </a:cubicBezTo>
                <a:cubicBezTo>
                  <a:pt x="5119521" y="4362958"/>
                  <a:pt x="4888805" y="4313239"/>
                  <a:pt x="4543461" y="4351338"/>
                </a:cubicBezTo>
                <a:cubicBezTo>
                  <a:pt x="4198118" y="4389437"/>
                  <a:pt x="4042027" y="4333757"/>
                  <a:pt x="3795126" y="4351338"/>
                </a:cubicBezTo>
                <a:cubicBezTo>
                  <a:pt x="3548226" y="4368919"/>
                  <a:pt x="3495818" y="4331642"/>
                  <a:pt x="3201210" y="4351338"/>
                </a:cubicBezTo>
                <a:cubicBezTo>
                  <a:pt x="2906602" y="4371034"/>
                  <a:pt x="2760847" y="4284773"/>
                  <a:pt x="2452875" y="4351338"/>
                </a:cubicBezTo>
                <a:cubicBezTo>
                  <a:pt x="2144904" y="4417903"/>
                  <a:pt x="2072735" y="4302284"/>
                  <a:pt x="1858959" y="4351338"/>
                </a:cubicBezTo>
                <a:cubicBezTo>
                  <a:pt x="1645183" y="4400392"/>
                  <a:pt x="1424715" y="4301107"/>
                  <a:pt x="1187833" y="4351338"/>
                </a:cubicBezTo>
                <a:cubicBezTo>
                  <a:pt x="950951" y="4401569"/>
                  <a:pt x="987982" y="4344925"/>
                  <a:pt x="825544" y="4351338"/>
                </a:cubicBezTo>
                <a:cubicBezTo>
                  <a:pt x="663106" y="4357751"/>
                  <a:pt x="374837" y="4277669"/>
                  <a:pt x="0" y="4351338"/>
                </a:cubicBezTo>
                <a:cubicBezTo>
                  <a:pt x="-59213" y="4130417"/>
                  <a:pt x="40827" y="4015614"/>
                  <a:pt x="0" y="3850934"/>
                </a:cubicBezTo>
                <a:cubicBezTo>
                  <a:pt x="-40827" y="3686254"/>
                  <a:pt x="2569" y="3516546"/>
                  <a:pt x="0" y="3350530"/>
                </a:cubicBezTo>
                <a:cubicBezTo>
                  <a:pt x="-2569" y="3184514"/>
                  <a:pt x="14271" y="3080024"/>
                  <a:pt x="0" y="2893640"/>
                </a:cubicBezTo>
                <a:cubicBezTo>
                  <a:pt x="-14271" y="2707256"/>
                  <a:pt x="5472" y="2516957"/>
                  <a:pt x="0" y="2393236"/>
                </a:cubicBezTo>
                <a:cubicBezTo>
                  <a:pt x="-5472" y="2269515"/>
                  <a:pt x="21076" y="1927404"/>
                  <a:pt x="0" y="1805805"/>
                </a:cubicBezTo>
                <a:cubicBezTo>
                  <a:pt x="-21076" y="1684206"/>
                  <a:pt x="34820" y="1516833"/>
                  <a:pt x="0" y="1348915"/>
                </a:cubicBezTo>
                <a:cubicBezTo>
                  <a:pt x="-34820" y="1180997"/>
                  <a:pt x="41083" y="1028554"/>
                  <a:pt x="0" y="935538"/>
                </a:cubicBezTo>
                <a:cubicBezTo>
                  <a:pt x="-41083" y="842522"/>
                  <a:pt x="7041" y="246514"/>
                  <a:pt x="0" y="0"/>
                </a:cubicBezTo>
                <a:close/>
              </a:path>
              <a:path w="7720914" h="4351338" stroke="0" extrusionOk="0">
                <a:moveTo>
                  <a:pt x="0" y="0"/>
                </a:moveTo>
                <a:cubicBezTo>
                  <a:pt x="151545" y="-8252"/>
                  <a:pt x="267602" y="45339"/>
                  <a:pt x="516707" y="0"/>
                </a:cubicBezTo>
                <a:cubicBezTo>
                  <a:pt x="765812" y="-45339"/>
                  <a:pt x="708630" y="64"/>
                  <a:pt x="878996" y="0"/>
                </a:cubicBezTo>
                <a:cubicBezTo>
                  <a:pt x="1049362" y="-64"/>
                  <a:pt x="1317337" y="63860"/>
                  <a:pt x="1627331" y="0"/>
                </a:cubicBezTo>
                <a:cubicBezTo>
                  <a:pt x="1937326" y="-63860"/>
                  <a:pt x="1992366" y="24981"/>
                  <a:pt x="2144038" y="0"/>
                </a:cubicBezTo>
                <a:cubicBezTo>
                  <a:pt x="2295710" y="-24981"/>
                  <a:pt x="2551633" y="993"/>
                  <a:pt x="2660746" y="0"/>
                </a:cubicBezTo>
                <a:cubicBezTo>
                  <a:pt x="2769859" y="-993"/>
                  <a:pt x="3155805" y="72583"/>
                  <a:pt x="3409080" y="0"/>
                </a:cubicBezTo>
                <a:cubicBezTo>
                  <a:pt x="3662355" y="-72583"/>
                  <a:pt x="3674703" y="27573"/>
                  <a:pt x="3848579" y="0"/>
                </a:cubicBezTo>
                <a:cubicBezTo>
                  <a:pt x="4022455" y="-27573"/>
                  <a:pt x="4270665" y="11198"/>
                  <a:pt x="4596913" y="0"/>
                </a:cubicBezTo>
                <a:cubicBezTo>
                  <a:pt x="4923161" y="-11198"/>
                  <a:pt x="5162337" y="29979"/>
                  <a:pt x="5345248" y="0"/>
                </a:cubicBezTo>
                <a:cubicBezTo>
                  <a:pt x="5528159" y="-29979"/>
                  <a:pt x="5729132" y="9745"/>
                  <a:pt x="5939165" y="0"/>
                </a:cubicBezTo>
                <a:cubicBezTo>
                  <a:pt x="6149198" y="-9745"/>
                  <a:pt x="6387407" y="42368"/>
                  <a:pt x="6687499" y="0"/>
                </a:cubicBezTo>
                <a:cubicBezTo>
                  <a:pt x="6987591" y="-42368"/>
                  <a:pt x="7036878" y="55868"/>
                  <a:pt x="7204207" y="0"/>
                </a:cubicBezTo>
                <a:cubicBezTo>
                  <a:pt x="7371536" y="-55868"/>
                  <a:pt x="7529480" y="54153"/>
                  <a:pt x="7720914" y="0"/>
                </a:cubicBezTo>
                <a:cubicBezTo>
                  <a:pt x="7756387" y="127725"/>
                  <a:pt x="7708362" y="461416"/>
                  <a:pt x="7720914" y="587431"/>
                </a:cubicBezTo>
                <a:cubicBezTo>
                  <a:pt x="7733466" y="713446"/>
                  <a:pt x="7687894" y="878827"/>
                  <a:pt x="7720914" y="1131348"/>
                </a:cubicBezTo>
                <a:cubicBezTo>
                  <a:pt x="7753934" y="1383869"/>
                  <a:pt x="7719861" y="1445433"/>
                  <a:pt x="7720914" y="1675265"/>
                </a:cubicBezTo>
                <a:cubicBezTo>
                  <a:pt x="7721967" y="1905097"/>
                  <a:pt x="7716274" y="1981693"/>
                  <a:pt x="7720914" y="2262696"/>
                </a:cubicBezTo>
                <a:cubicBezTo>
                  <a:pt x="7725554" y="2543699"/>
                  <a:pt x="7700581" y="2600361"/>
                  <a:pt x="7720914" y="2850126"/>
                </a:cubicBezTo>
                <a:cubicBezTo>
                  <a:pt x="7741247" y="3099891"/>
                  <a:pt x="7667953" y="3288933"/>
                  <a:pt x="7720914" y="3437557"/>
                </a:cubicBezTo>
                <a:cubicBezTo>
                  <a:pt x="7773875" y="3586181"/>
                  <a:pt x="7720448" y="3729472"/>
                  <a:pt x="7720914" y="3850934"/>
                </a:cubicBezTo>
                <a:cubicBezTo>
                  <a:pt x="7721380" y="3972396"/>
                  <a:pt x="7699411" y="4124208"/>
                  <a:pt x="7720914" y="4351338"/>
                </a:cubicBezTo>
                <a:cubicBezTo>
                  <a:pt x="7537462" y="4399109"/>
                  <a:pt x="7372875" y="4287334"/>
                  <a:pt x="7049788" y="4351338"/>
                </a:cubicBezTo>
                <a:cubicBezTo>
                  <a:pt x="6726701" y="4415342"/>
                  <a:pt x="6716234" y="4335647"/>
                  <a:pt x="6610290" y="4351338"/>
                </a:cubicBezTo>
                <a:cubicBezTo>
                  <a:pt x="6504346" y="4367029"/>
                  <a:pt x="6210210" y="4318557"/>
                  <a:pt x="6016374" y="4351338"/>
                </a:cubicBezTo>
                <a:cubicBezTo>
                  <a:pt x="5822538" y="4384119"/>
                  <a:pt x="5778988" y="4309990"/>
                  <a:pt x="5654085" y="4351338"/>
                </a:cubicBezTo>
                <a:cubicBezTo>
                  <a:pt x="5529182" y="4392686"/>
                  <a:pt x="5373849" y="4322857"/>
                  <a:pt x="5291796" y="4351338"/>
                </a:cubicBezTo>
                <a:cubicBezTo>
                  <a:pt x="5209743" y="4379819"/>
                  <a:pt x="4901947" y="4290262"/>
                  <a:pt x="4697879" y="4351338"/>
                </a:cubicBezTo>
                <a:cubicBezTo>
                  <a:pt x="4493811" y="4412414"/>
                  <a:pt x="4420185" y="4325843"/>
                  <a:pt x="4258381" y="4351338"/>
                </a:cubicBezTo>
                <a:cubicBezTo>
                  <a:pt x="4096577" y="4376833"/>
                  <a:pt x="3758700" y="4345267"/>
                  <a:pt x="3587255" y="4351338"/>
                </a:cubicBezTo>
                <a:cubicBezTo>
                  <a:pt x="3415810" y="4357409"/>
                  <a:pt x="3297391" y="4322096"/>
                  <a:pt x="3147757" y="4351338"/>
                </a:cubicBezTo>
                <a:cubicBezTo>
                  <a:pt x="2998123" y="4380580"/>
                  <a:pt x="2760445" y="4303557"/>
                  <a:pt x="2476632" y="4351338"/>
                </a:cubicBezTo>
                <a:cubicBezTo>
                  <a:pt x="2192820" y="4399119"/>
                  <a:pt x="2279066" y="4328127"/>
                  <a:pt x="2114343" y="4351338"/>
                </a:cubicBezTo>
                <a:cubicBezTo>
                  <a:pt x="1949620" y="4374549"/>
                  <a:pt x="1733954" y="4320363"/>
                  <a:pt x="1443217" y="4351338"/>
                </a:cubicBezTo>
                <a:cubicBezTo>
                  <a:pt x="1152480" y="4382313"/>
                  <a:pt x="1096790" y="4316936"/>
                  <a:pt x="1003719" y="4351338"/>
                </a:cubicBezTo>
                <a:cubicBezTo>
                  <a:pt x="910648" y="4385740"/>
                  <a:pt x="746125" y="4343010"/>
                  <a:pt x="641430" y="4351338"/>
                </a:cubicBezTo>
                <a:cubicBezTo>
                  <a:pt x="536735" y="4359666"/>
                  <a:pt x="204546" y="4314777"/>
                  <a:pt x="0" y="4351338"/>
                </a:cubicBezTo>
                <a:cubicBezTo>
                  <a:pt x="-63807" y="4115557"/>
                  <a:pt x="64353" y="3952024"/>
                  <a:pt x="0" y="3763907"/>
                </a:cubicBezTo>
                <a:cubicBezTo>
                  <a:pt x="-64353" y="3575790"/>
                  <a:pt x="28727" y="3496388"/>
                  <a:pt x="0" y="3307017"/>
                </a:cubicBezTo>
                <a:cubicBezTo>
                  <a:pt x="-28727" y="3117646"/>
                  <a:pt x="5295" y="3023358"/>
                  <a:pt x="0" y="2893640"/>
                </a:cubicBezTo>
                <a:cubicBezTo>
                  <a:pt x="-5295" y="2763922"/>
                  <a:pt x="40880" y="2606886"/>
                  <a:pt x="0" y="2480263"/>
                </a:cubicBezTo>
                <a:cubicBezTo>
                  <a:pt x="-40880" y="2353640"/>
                  <a:pt x="64333" y="2098742"/>
                  <a:pt x="0" y="1892832"/>
                </a:cubicBezTo>
                <a:cubicBezTo>
                  <a:pt x="-64333" y="1686922"/>
                  <a:pt x="28615" y="1661095"/>
                  <a:pt x="0" y="1479455"/>
                </a:cubicBezTo>
                <a:cubicBezTo>
                  <a:pt x="-28615" y="1297815"/>
                  <a:pt x="21668" y="1138898"/>
                  <a:pt x="0" y="935538"/>
                </a:cubicBezTo>
                <a:cubicBezTo>
                  <a:pt x="-21668" y="732178"/>
                  <a:pt x="35436" y="673381"/>
                  <a:pt x="0" y="478647"/>
                </a:cubicBezTo>
                <a:cubicBezTo>
                  <a:pt x="-35436" y="283913"/>
                  <a:pt x="39739" y="230991"/>
                  <a:pt x="0" y="0"/>
                </a:cubicBezTo>
                <a:close/>
              </a:path>
            </a:pathLst>
          </a:custGeom>
          <a:ln>
            <a:solidFill>
              <a:schemeClr val="accent1">
                <a:shade val="15000"/>
              </a:schemeClr>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88900" indent="0">
              <a:buNone/>
            </a:pPr>
            <a:endParaRPr lang="en-US" dirty="0"/>
          </a:p>
        </p:txBody>
      </p:sp>
      <p:sp>
        <p:nvSpPr>
          <p:cNvPr id="9" name="Oval 8">
            <a:extLst>
              <a:ext uri="{FF2B5EF4-FFF2-40B4-BE49-F238E27FC236}">
                <a16:creationId xmlns:a16="http://schemas.microsoft.com/office/drawing/2014/main" id="{E42173AC-BFEF-2DB8-9674-774D722B5AAD}"/>
              </a:ext>
            </a:extLst>
          </p:cNvPr>
          <p:cNvSpPr/>
          <p:nvPr/>
        </p:nvSpPr>
        <p:spPr>
          <a:xfrm>
            <a:off x="4038780" y="5229008"/>
            <a:ext cx="1447800" cy="876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Cold salt water</a:t>
            </a:r>
          </a:p>
        </p:txBody>
      </p:sp>
      <p:sp>
        <p:nvSpPr>
          <p:cNvPr id="10" name="Oval 9">
            <a:extLst>
              <a:ext uri="{FF2B5EF4-FFF2-40B4-BE49-F238E27FC236}">
                <a16:creationId xmlns:a16="http://schemas.microsoft.com/office/drawing/2014/main" id="{728A20A5-E0ED-333C-F38E-6CF9795E9611}"/>
              </a:ext>
            </a:extLst>
          </p:cNvPr>
          <p:cNvSpPr/>
          <p:nvPr/>
        </p:nvSpPr>
        <p:spPr>
          <a:xfrm>
            <a:off x="7404794" y="2551197"/>
            <a:ext cx="1447800" cy="876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Room temp fresh</a:t>
            </a:r>
          </a:p>
        </p:txBody>
      </p:sp>
      <p:sp>
        <p:nvSpPr>
          <p:cNvPr id="12" name="Oval 11">
            <a:extLst>
              <a:ext uri="{FF2B5EF4-FFF2-40B4-BE49-F238E27FC236}">
                <a16:creationId xmlns:a16="http://schemas.microsoft.com/office/drawing/2014/main" id="{31E72E6B-A51D-1EE3-C9B1-26F582EC2A60}"/>
              </a:ext>
            </a:extLst>
          </p:cNvPr>
          <p:cNvSpPr/>
          <p:nvPr/>
        </p:nvSpPr>
        <p:spPr>
          <a:xfrm>
            <a:off x="8608892" y="4668408"/>
            <a:ext cx="1447800" cy="11212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Room temp salt water</a:t>
            </a:r>
          </a:p>
        </p:txBody>
      </p:sp>
      <p:sp>
        <p:nvSpPr>
          <p:cNvPr id="14" name="Oval 13">
            <a:extLst>
              <a:ext uri="{FF2B5EF4-FFF2-40B4-BE49-F238E27FC236}">
                <a16:creationId xmlns:a16="http://schemas.microsoft.com/office/drawing/2014/main" id="{D0F2ED0E-F713-C74B-20C1-759607F599DA}"/>
              </a:ext>
            </a:extLst>
          </p:cNvPr>
          <p:cNvSpPr/>
          <p:nvPr/>
        </p:nvSpPr>
        <p:spPr>
          <a:xfrm>
            <a:off x="9583431" y="3369467"/>
            <a:ext cx="1447800" cy="876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Cold fresh water</a:t>
            </a:r>
          </a:p>
        </p:txBody>
      </p:sp>
    </p:spTree>
    <p:extLst>
      <p:ext uri="{BB962C8B-B14F-4D97-AF65-F5344CB8AC3E}">
        <p14:creationId xmlns:p14="http://schemas.microsoft.com/office/powerpoint/2010/main" val="2926430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E21ECE-727F-C579-E6C9-E04DAFA75BCB}"/>
              </a:ext>
            </a:extLst>
          </p:cNvPr>
          <p:cNvSpPr txBox="1"/>
          <p:nvPr/>
        </p:nvSpPr>
        <p:spPr>
          <a:xfrm>
            <a:off x="838200" y="365126"/>
            <a:ext cx="10515600" cy="106026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kern="1200">
                <a:latin typeface="+mj-lt"/>
                <a:ea typeface="+mj-ea"/>
                <a:cs typeface="+mj-cs"/>
              </a:rPr>
              <a:t>The Question Formulation Technique (QFT)</a:t>
            </a:r>
          </a:p>
        </p:txBody>
      </p:sp>
      <p:pic>
        <p:nvPicPr>
          <p:cNvPr id="10" name="Content Placeholder 9" descr="A screenshot of a computer screen&#10;&#10;Description automatically generated">
            <a:extLst>
              <a:ext uri="{FF2B5EF4-FFF2-40B4-BE49-F238E27FC236}">
                <a16:creationId xmlns:a16="http://schemas.microsoft.com/office/drawing/2014/main" id="{6E5F8298-7233-C31B-6FF4-3F26F1BB980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b="13437"/>
          <a:stretch>
            <a:fillRect/>
          </a:stretch>
        </p:blipFill>
        <p:spPr>
          <a:xfrm>
            <a:off x="838200" y="1338896"/>
            <a:ext cx="10515600" cy="4437529"/>
          </a:xfrm>
          <a:noFill/>
        </p:spPr>
      </p:pic>
      <p:sp>
        <p:nvSpPr>
          <p:cNvPr id="17" name="Footer Placeholder 3">
            <a:extLst>
              <a:ext uri="{FF2B5EF4-FFF2-40B4-BE49-F238E27FC236}">
                <a16:creationId xmlns:a16="http://schemas.microsoft.com/office/drawing/2014/main" id="{1119A39D-76D3-650D-A55F-95BA03E345B2}"/>
              </a:ext>
            </a:extLst>
          </p:cNvPr>
          <p:cNvSpPr>
            <a:spLocks noGrp="1"/>
          </p:cNvSpPr>
          <p:nvPr>
            <p:ph type="ftr" sz="quarter" idx="10"/>
          </p:nvPr>
        </p:nvSpPr>
        <p:spPr>
          <a:xfrm>
            <a:off x="1349189" y="6356350"/>
            <a:ext cx="2926976" cy="365125"/>
          </a:xfrm>
        </p:spPr>
        <p:txBody>
          <a:bodyPr/>
          <a:lstStyle/>
          <a:p>
            <a:pPr>
              <a:spcAft>
                <a:spcPts val="600"/>
              </a:spcAft>
            </a:pPr>
            <a:r>
              <a:rPr lang="en-US">
                <a:solidFill>
                  <a:prstClr val="white"/>
                </a:solidFill>
              </a:rPr>
              <a:t>Ocean Data Labs 2024</a:t>
            </a:r>
          </a:p>
        </p:txBody>
      </p:sp>
      <p:sp>
        <p:nvSpPr>
          <p:cNvPr id="19" name="Slide Number Placeholder 4">
            <a:extLst>
              <a:ext uri="{FF2B5EF4-FFF2-40B4-BE49-F238E27FC236}">
                <a16:creationId xmlns:a16="http://schemas.microsoft.com/office/drawing/2014/main" id="{10511F9E-CE18-1C26-97A2-6DF8865ECE4C}"/>
              </a:ext>
            </a:extLst>
          </p:cNvPr>
          <p:cNvSpPr>
            <a:spLocks noGrp="1"/>
          </p:cNvSpPr>
          <p:nvPr>
            <p:ph type="sldNum" sz="quarter" idx="11"/>
          </p:nvPr>
        </p:nvSpPr>
        <p:spPr>
          <a:xfrm>
            <a:off x="8610600" y="6356350"/>
            <a:ext cx="2743200" cy="365125"/>
          </a:xfrm>
        </p:spPr>
        <p:txBody>
          <a:bodyPr/>
          <a:lstStyle/>
          <a:p>
            <a:pPr>
              <a:spcAft>
                <a:spcPts val="600"/>
              </a:spcAft>
            </a:pPr>
            <a:fld id="{5EF5D831-06B2-D543-8946-72CD43B5155C}" type="slidenum">
              <a:rPr lang="en-US" smtClean="0">
                <a:solidFill>
                  <a:prstClr val="white"/>
                </a:solidFill>
              </a:rPr>
              <a:pPr>
                <a:spcAft>
                  <a:spcPts val="600"/>
                </a:spcAft>
              </a:pPr>
              <a:t>29</a:t>
            </a:fld>
            <a:endParaRPr lang="en-US">
              <a:solidFill>
                <a:prstClr val="white"/>
              </a:solidFill>
            </a:endParaRPr>
          </a:p>
        </p:txBody>
      </p:sp>
    </p:spTree>
    <p:extLst>
      <p:ext uri="{BB962C8B-B14F-4D97-AF65-F5344CB8AC3E}">
        <p14:creationId xmlns:p14="http://schemas.microsoft.com/office/powerpoint/2010/main" val="415560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B318-F45B-2CBC-787C-ADE7AB796A2C}"/>
              </a:ext>
            </a:extLst>
          </p:cNvPr>
          <p:cNvSpPr>
            <a:spLocks noGrp="1"/>
          </p:cNvSpPr>
          <p:nvPr>
            <p:ph type="title"/>
          </p:nvPr>
        </p:nvSpPr>
        <p:spPr/>
        <p:txBody>
          <a:bodyPr/>
          <a:lstStyle/>
          <a:p>
            <a:r>
              <a:rPr lang="en-US" dirty="0"/>
              <a:t>Welcome: Let’s look at some data…</a:t>
            </a:r>
          </a:p>
        </p:txBody>
      </p:sp>
      <p:sp>
        <p:nvSpPr>
          <p:cNvPr id="3" name="Content Placeholder 2">
            <a:extLst>
              <a:ext uri="{FF2B5EF4-FFF2-40B4-BE49-F238E27FC236}">
                <a16:creationId xmlns:a16="http://schemas.microsoft.com/office/drawing/2014/main" id="{06F63B98-E097-0361-0C10-662FAEA14354}"/>
              </a:ext>
            </a:extLst>
          </p:cNvPr>
          <p:cNvSpPr>
            <a:spLocks noGrp="1"/>
          </p:cNvSpPr>
          <p:nvPr>
            <p:ph idx="1"/>
          </p:nvPr>
        </p:nvSpPr>
        <p:spPr/>
        <p:txBody>
          <a:bodyPr>
            <a:normAutofit/>
          </a:bodyPr>
          <a:lstStyle/>
          <a:p>
            <a:pPr marL="514350" indent="-514350">
              <a:buFont typeface="+mj-lt"/>
              <a:buAutoNum type="arabicPeriod"/>
            </a:pPr>
            <a:r>
              <a:rPr lang="en-US" sz="2800" dirty="0"/>
              <a:t>Note what skills you are using to answer the questions.</a:t>
            </a:r>
          </a:p>
          <a:p>
            <a:pPr marL="514350" indent="-514350">
              <a:buFont typeface="+mj-lt"/>
              <a:buAutoNum type="arabicPeriod"/>
            </a:pPr>
            <a:r>
              <a:rPr lang="en-US" sz="2800" dirty="0"/>
              <a:t>Think about what you are paying attention to</a:t>
            </a:r>
          </a:p>
          <a:p>
            <a:pPr marL="514350" indent="-514350">
              <a:buFont typeface="+mj-lt"/>
              <a:buAutoNum type="arabicPeriod"/>
            </a:pPr>
            <a:r>
              <a:rPr lang="en-US" sz="2800" dirty="0"/>
              <a:t>Reflect on how you arrive at your answers</a:t>
            </a:r>
          </a:p>
          <a:p>
            <a:pPr marL="514350" indent="-514350">
              <a:buFont typeface="+mj-lt"/>
              <a:buAutoNum type="arabicPeriod"/>
            </a:pPr>
            <a:r>
              <a:rPr lang="en-US" sz="2800" dirty="0"/>
              <a:t>Think about what you can/cannot answer</a:t>
            </a:r>
          </a:p>
        </p:txBody>
      </p:sp>
    </p:spTree>
    <p:extLst>
      <p:ext uri="{BB962C8B-B14F-4D97-AF65-F5344CB8AC3E}">
        <p14:creationId xmlns:p14="http://schemas.microsoft.com/office/powerpoint/2010/main" val="2578076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C6E42-F85E-574D-3188-41FE1267663D}"/>
              </a:ext>
            </a:extLst>
          </p:cNvPr>
          <p:cNvSpPr>
            <a:spLocks noGrp="1"/>
          </p:cNvSpPr>
          <p:nvPr>
            <p:ph type="title"/>
          </p:nvPr>
        </p:nvSpPr>
        <p:spPr>
          <a:xfrm>
            <a:off x="546101" y="2349925"/>
            <a:ext cx="3841510" cy="2456442"/>
          </a:xfrm>
        </p:spPr>
        <p:txBody>
          <a:bodyPr/>
          <a:lstStyle/>
          <a:p>
            <a:br>
              <a:rPr lang="en-US" dirty="0"/>
            </a:br>
            <a:r>
              <a:rPr lang="en-US" dirty="0"/>
              <a:t>Data Exploration</a:t>
            </a:r>
          </a:p>
        </p:txBody>
      </p:sp>
      <p:pic>
        <p:nvPicPr>
          <p:cNvPr id="7" name="Content Placeholder 6" descr="A screenshot of a graph&#10;&#10;Description automatically generated">
            <a:hlinkClick r:id="rId2"/>
            <a:extLst>
              <a:ext uri="{FF2B5EF4-FFF2-40B4-BE49-F238E27FC236}">
                <a16:creationId xmlns:a16="http://schemas.microsoft.com/office/drawing/2014/main" id="{439066E2-345D-3CAF-23BA-4DED31F2A139}"/>
              </a:ext>
            </a:extLst>
          </p:cNvPr>
          <p:cNvPicPr>
            <a:picLocks noGrp="1" noChangeAspect="1"/>
          </p:cNvPicPr>
          <p:nvPr>
            <p:ph idx="1"/>
          </p:nvPr>
        </p:nvPicPr>
        <p:blipFill>
          <a:blip r:embed="rId3"/>
          <a:stretch>
            <a:fillRect/>
          </a:stretch>
        </p:blipFill>
        <p:spPr>
          <a:xfrm>
            <a:off x="4188110" y="958230"/>
            <a:ext cx="7232562" cy="4941539"/>
          </a:xfrm>
        </p:spPr>
      </p:pic>
    </p:spTree>
    <p:extLst>
      <p:ext uri="{BB962C8B-B14F-4D97-AF65-F5344CB8AC3E}">
        <p14:creationId xmlns:p14="http://schemas.microsoft.com/office/powerpoint/2010/main" val="4188042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3B2E-AFB2-8114-9D51-64700D39833B}"/>
              </a:ext>
            </a:extLst>
          </p:cNvPr>
          <p:cNvSpPr>
            <a:spLocks noGrp="1"/>
          </p:cNvSpPr>
          <p:nvPr>
            <p:ph type="title"/>
          </p:nvPr>
        </p:nvSpPr>
        <p:spPr/>
        <p:txBody>
          <a:bodyPr/>
          <a:lstStyle/>
          <a:p>
            <a:r>
              <a:rPr lang="en-US" dirty="0"/>
              <a:t>View undergraduate student work:</a:t>
            </a:r>
          </a:p>
        </p:txBody>
      </p:sp>
      <p:sp>
        <p:nvSpPr>
          <p:cNvPr id="3" name="Content Placeholder 2">
            <a:extLst>
              <a:ext uri="{FF2B5EF4-FFF2-40B4-BE49-F238E27FC236}">
                <a16:creationId xmlns:a16="http://schemas.microsoft.com/office/drawing/2014/main" id="{79C690B9-63E5-A24E-907B-0797E5E4620B}"/>
              </a:ext>
            </a:extLst>
          </p:cNvPr>
          <p:cNvSpPr>
            <a:spLocks noGrp="1"/>
          </p:cNvSpPr>
          <p:nvPr>
            <p:ph idx="1"/>
          </p:nvPr>
        </p:nvSpPr>
        <p:spPr/>
        <p:txBody>
          <a:bodyPr/>
          <a:lstStyle/>
          <a:p>
            <a:pPr marL="0" indent="0">
              <a:buNone/>
            </a:pPr>
            <a:r>
              <a:rPr lang="en-US" dirty="0">
                <a:hlinkClick r:id="rId2"/>
              </a:rPr>
              <a:t>https://padlet.com/mcdonnel/using-the-question-formulation-technique-qft-to-analyze-ooi--gp7ozzde0f6wp9hp</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7F77B4EA-3133-61DF-84BA-47701D22814E}"/>
              </a:ext>
            </a:extLst>
          </p:cNvPr>
          <p:cNvSpPr>
            <a:spLocks noGrp="1"/>
          </p:cNvSpPr>
          <p:nvPr>
            <p:ph type="ftr" sz="quarter" idx="10"/>
          </p:nvPr>
        </p:nvSpPr>
        <p:spPr/>
        <p:txBody>
          <a:bodyPr/>
          <a:lstStyle/>
          <a:p>
            <a:r>
              <a:rPr lang="en-US">
                <a:solidFill>
                  <a:prstClr val="white"/>
                </a:solidFill>
              </a:rPr>
              <a:t>Ocean Data Labs 2024</a:t>
            </a:r>
            <a:endParaRPr lang="en-US" dirty="0">
              <a:solidFill>
                <a:prstClr val="white"/>
              </a:solidFill>
            </a:endParaRPr>
          </a:p>
        </p:txBody>
      </p:sp>
      <p:sp>
        <p:nvSpPr>
          <p:cNvPr id="5" name="Slide Number Placeholder 4">
            <a:extLst>
              <a:ext uri="{FF2B5EF4-FFF2-40B4-BE49-F238E27FC236}">
                <a16:creationId xmlns:a16="http://schemas.microsoft.com/office/drawing/2014/main" id="{11113E71-82CC-F0DE-7EFD-30697D2C1749}"/>
              </a:ext>
            </a:extLst>
          </p:cNvPr>
          <p:cNvSpPr>
            <a:spLocks noGrp="1"/>
          </p:cNvSpPr>
          <p:nvPr>
            <p:ph type="sldNum" sz="quarter" idx="11"/>
          </p:nvPr>
        </p:nvSpPr>
        <p:spPr/>
        <p:txBody>
          <a:bodyPr/>
          <a:lstStyle/>
          <a:p>
            <a:fld id="{5EF5D831-06B2-D543-8946-72CD43B5155C}" type="slidenum">
              <a:rPr lang="en-US" smtClean="0">
                <a:solidFill>
                  <a:prstClr val="white"/>
                </a:solidFill>
              </a:rPr>
              <a:pPr/>
              <a:t>31</a:t>
            </a:fld>
            <a:endParaRPr lang="en-US">
              <a:solidFill>
                <a:prstClr val="white"/>
              </a:solidFill>
            </a:endParaRPr>
          </a:p>
        </p:txBody>
      </p:sp>
    </p:spTree>
    <p:extLst>
      <p:ext uri="{BB962C8B-B14F-4D97-AF65-F5344CB8AC3E}">
        <p14:creationId xmlns:p14="http://schemas.microsoft.com/office/powerpoint/2010/main" val="338258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BBEE4-D7B5-448F-3B7B-F62CD501C6E5}"/>
              </a:ext>
            </a:extLst>
          </p:cNvPr>
          <p:cNvSpPr>
            <a:spLocks noGrp="1"/>
          </p:cNvSpPr>
          <p:nvPr>
            <p:ph idx="1"/>
          </p:nvPr>
        </p:nvSpPr>
        <p:spPr>
          <a:xfrm>
            <a:off x="2497668" y="543542"/>
            <a:ext cx="9512299" cy="5248622"/>
          </a:xfrm>
        </p:spPr>
        <p:txBody>
          <a:bodyPr>
            <a:normAutofit fontScale="92500" lnSpcReduction="20000"/>
          </a:bodyPr>
          <a:lstStyle/>
          <a:p>
            <a:r>
              <a:rPr lang="en-US" dirty="0"/>
              <a:t>Denser substances sink below substance that are less dense.</a:t>
            </a:r>
          </a:p>
          <a:p>
            <a:r>
              <a:rPr lang="en-US" dirty="0"/>
              <a:t>Density is mass/volume and plays a crucial role in driving ocean currents</a:t>
            </a:r>
          </a:p>
          <a:p>
            <a:r>
              <a:rPr lang="en-US" dirty="0"/>
              <a:t>The density of seawater is influenced by two main factors: temperature (</a:t>
            </a:r>
            <a:r>
              <a:rPr lang="en-US" dirty="0" err="1"/>
              <a:t>thermo</a:t>
            </a:r>
            <a:r>
              <a:rPr lang="en-US" dirty="0"/>
              <a:t>) and salinity (</a:t>
            </a:r>
            <a:r>
              <a:rPr lang="en-US" dirty="0" err="1"/>
              <a:t>haline</a:t>
            </a:r>
            <a:r>
              <a:rPr lang="en-US" dirty="0"/>
              <a:t>). Cold water is denser than warm water, and salty water is denser than fresh water.</a:t>
            </a:r>
          </a:p>
          <a:p>
            <a:endParaRPr lang="en-US" dirty="0"/>
          </a:p>
          <a:p>
            <a:r>
              <a:rPr lang="en-US" dirty="0"/>
              <a:t>When water at the surface becomes cold (e.g., near the poles) or when it gains salinity (e.g., due to evaporation), it becomes denser and sinks. This creates a downward movement of water.</a:t>
            </a:r>
          </a:p>
          <a:p>
            <a:endParaRPr lang="en-US" dirty="0"/>
          </a:p>
          <a:p>
            <a:r>
              <a:rPr lang="en-US" dirty="0"/>
              <a:t>The sinking cold, salty water is replaced by warmer water from lower latitudes, which then moves along the surface. This movement creates a global movement of ocean currents that helps distribute heat around the planet.</a:t>
            </a:r>
          </a:p>
          <a:p>
            <a:endParaRPr lang="en-US" dirty="0"/>
          </a:p>
        </p:txBody>
      </p:sp>
      <p:sp>
        <p:nvSpPr>
          <p:cNvPr id="2" name="TextBox 1">
            <a:extLst>
              <a:ext uri="{FF2B5EF4-FFF2-40B4-BE49-F238E27FC236}">
                <a16:creationId xmlns:a16="http://schemas.microsoft.com/office/drawing/2014/main" id="{D7EDEE43-4F5B-E205-63D5-CD0848D8BF35}"/>
              </a:ext>
            </a:extLst>
          </p:cNvPr>
          <p:cNvSpPr txBox="1"/>
          <p:nvPr/>
        </p:nvSpPr>
        <p:spPr>
          <a:xfrm>
            <a:off x="406400" y="2065867"/>
            <a:ext cx="1659467" cy="1446550"/>
          </a:xfrm>
          <a:prstGeom prst="rect">
            <a:avLst/>
          </a:prstGeom>
          <a:noFill/>
        </p:spPr>
        <p:txBody>
          <a:bodyPr wrap="square" rtlCol="0">
            <a:spAutoFit/>
          </a:bodyPr>
          <a:lstStyle/>
          <a:p>
            <a:r>
              <a:rPr lang="en-US" sz="4400" dirty="0"/>
              <a:t>BIG ideas</a:t>
            </a:r>
          </a:p>
        </p:txBody>
      </p:sp>
    </p:spTree>
    <p:extLst>
      <p:ext uri="{BB962C8B-B14F-4D97-AF65-F5344CB8AC3E}">
        <p14:creationId xmlns:p14="http://schemas.microsoft.com/office/powerpoint/2010/main" val="25132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6EA34-7544-F27F-331A-0D21F74769B2}"/>
              </a:ext>
            </a:extLst>
          </p:cNvPr>
          <p:cNvPicPr>
            <a:picLocks noChangeAspect="1"/>
          </p:cNvPicPr>
          <p:nvPr/>
        </p:nvPicPr>
        <p:blipFill>
          <a:blip r:embed="rId2"/>
          <a:srcRect t="26203"/>
          <a:stretch/>
        </p:blipFill>
        <p:spPr>
          <a:xfrm>
            <a:off x="3394364" y="1258784"/>
            <a:ext cx="8229600" cy="4565277"/>
          </a:xfrm>
          <a:prstGeom prst="rect">
            <a:avLst/>
          </a:prstGeom>
        </p:spPr>
      </p:pic>
      <p:sp>
        <p:nvSpPr>
          <p:cNvPr id="2" name="TextBox 1">
            <a:extLst>
              <a:ext uri="{FF2B5EF4-FFF2-40B4-BE49-F238E27FC236}">
                <a16:creationId xmlns:a16="http://schemas.microsoft.com/office/drawing/2014/main" id="{BBA6824E-5FEA-2A14-5FF2-ADE8E4807934}"/>
              </a:ext>
            </a:extLst>
          </p:cNvPr>
          <p:cNvSpPr txBox="1"/>
          <p:nvPr/>
        </p:nvSpPr>
        <p:spPr>
          <a:xfrm>
            <a:off x="807522" y="1436914"/>
            <a:ext cx="3040083" cy="2554545"/>
          </a:xfrm>
          <a:prstGeom prst="rect">
            <a:avLst/>
          </a:prstGeom>
          <a:noFill/>
        </p:spPr>
        <p:txBody>
          <a:bodyPr wrap="square" rtlCol="0">
            <a:spAutoFit/>
          </a:bodyPr>
          <a:lstStyle/>
          <a:p>
            <a:r>
              <a:rPr lang="en-US" sz="4000" dirty="0"/>
              <a:t>Reflection</a:t>
            </a:r>
          </a:p>
          <a:p>
            <a:endParaRPr lang="en-US" sz="4000" dirty="0"/>
          </a:p>
          <a:p>
            <a:endParaRPr lang="en-US" sz="4000" dirty="0"/>
          </a:p>
          <a:p>
            <a:r>
              <a:rPr lang="en-US" sz="4000" dirty="0"/>
              <a:t>Turn &amp; Talk</a:t>
            </a:r>
          </a:p>
        </p:txBody>
      </p:sp>
    </p:spTree>
    <p:extLst>
      <p:ext uri="{BB962C8B-B14F-4D97-AF65-F5344CB8AC3E}">
        <p14:creationId xmlns:p14="http://schemas.microsoft.com/office/powerpoint/2010/main" val="3116026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AA951B-09E8-D5A5-F359-839B991B799D}"/>
              </a:ext>
            </a:extLst>
          </p:cNvPr>
          <p:cNvPicPr>
            <a:picLocks noChangeAspect="1"/>
          </p:cNvPicPr>
          <p:nvPr/>
        </p:nvPicPr>
        <p:blipFill>
          <a:blip r:embed="rId3"/>
          <a:stretch>
            <a:fillRect/>
          </a:stretch>
        </p:blipFill>
        <p:spPr>
          <a:xfrm>
            <a:off x="1893074" y="144557"/>
            <a:ext cx="7737814" cy="5803361"/>
          </a:xfrm>
          <a:prstGeom prst="rect">
            <a:avLst/>
          </a:prstGeom>
        </p:spPr>
      </p:pic>
    </p:spTree>
    <p:extLst>
      <p:ext uri="{BB962C8B-B14F-4D97-AF65-F5344CB8AC3E}">
        <p14:creationId xmlns:p14="http://schemas.microsoft.com/office/powerpoint/2010/main" val="1283792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E285-FAA1-6942-A436-4E6C2D8053DD}"/>
              </a:ext>
            </a:extLst>
          </p:cNvPr>
          <p:cNvSpPr>
            <a:spLocks noGrp="1"/>
          </p:cNvSpPr>
          <p:nvPr>
            <p:ph type="title"/>
          </p:nvPr>
        </p:nvSpPr>
        <p:spPr>
          <a:xfrm>
            <a:off x="864880" y="1673031"/>
            <a:ext cx="3797669" cy="2456442"/>
          </a:xfrm>
        </p:spPr>
        <p:txBody>
          <a:bodyPr anchor="ctr">
            <a:normAutofit fontScale="90000"/>
          </a:bodyPr>
          <a:lstStyle/>
          <a:p>
            <a:r>
              <a:rPr lang="en-US" dirty="0">
                <a:solidFill>
                  <a:schemeClr val="bg1">
                    <a:lumMod val="50000"/>
                  </a:schemeClr>
                </a:solidFill>
              </a:rPr>
              <a:t>Five Foundational Ideas on Learning</a:t>
            </a:r>
          </a:p>
        </p:txBody>
      </p:sp>
      <p:graphicFrame>
        <p:nvGraphicFramePr>
          <p:cNvPr id="5" name="Content Placeholder 2">
            <a:extLst>
              <a:ext uri="{FF2B5EF4-FFF2-40B4-BE49-F238E27FC236}">
                <a16:creationId xmlns:a16="http://schemas.microsoft.com/office/drawing/2014/main" id="{388A16A9-924C-464A-8DAD-CA85F6DBDEC0}"/>
              </a:ext>
            </a:extLst>
          </p:cNvPr>
          <p:cNvGraphicFramePr>
            <a:graphicFrameLocks noGrp="1"/>
          </p:cNvGraphicFramePr>
          <p:nvPr>
            <p:ph idx="1"/>
            <p:extLst>
              <p:ext uri="{D42A27DB-BD31-4B8C-83A1-F6EECF244321}">
                <p14:modId xmlns:p14="http://schemas.microsoft.com/office/powerpoint/2010/main" val="2634779382"/>
              </p:ext>
            </p:extLst>
          </p:nvPr>
        </p:nvGraphicFramePr>
        <p:xfrm>
          <a:off x="5130322" y="470677"/>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418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24A-698E-D74F-75F2-F28D70425D97}"/>
              </a:ext>
            </a:extLst>
          </p:cNvPr>
          <p:cNvSpPr>
            <a:spLocks noGrp="1"/>
          </p:cNvSpPr>
          <p:nvPr>
            <p:ph type="title"/>
          </p:nvPr>
        </p:nvSpPr>
        <p:spPr/>
        <p:txBody>
          <a:bodyPr/>
          <a:lstStyle/>
          <a:p>
            <a:r>
              <a:rPr lang="en-US" dirty="0"/>
              <a:t>Synthesis of Discussion</a:t>
            </a:r>
          </a:p>
        </p:txBody>
      </p:sp>
      <p:sp>
        <p:nvSpPr>
          <p:cNvPr id="5" name="Footer Placeholder 4">
            <a:extLst>
              <a:ext uri="{FF2B5EF4-FFF2-40B4-BE49-F238E27FC236}">
                <a16:creationId xmlns:a16="http://schemas.microsoft.com/office/drawing/2014/main" id="{110B7C0F-35B5-EF47-C630-C0043A7DC0B6}"/>
              </a:ext>
            </a:extLst>
          </p:cNvPr>
          <p:cNvSpPr>
            <a:spLocks noGrp="1"/>
          </p:cNvSpPr>
          <p:nvPr>
            <p:ph type="ftr" sz="quarter" idx="10"/>
          </p:nvPr>
        </p:nvSpPr>
        <p:spPr/>
        <p:txBody>
          <a:bodyPr/>
          <a:lstStyle/>
          <a:p>
            <a:r>
              <a:rPr lang="en-US">
                <a:solidFill>
                  <a:prstClr val="white"/>
                </a:solidFill>
              </a:rPr>
              <a:t>Ocean Data Labs 2024</a:t>
            </a:r>
            <a:endParaRPr lang="en-US" dirty="0">
              <a:solidFill>
                <a:prstClr val="white"/>
              </a:solidFill>
            </a:endParaRPr>
          </a:p>
        </p:txBody>
      </p:sp>
      <p:sp>
        <p:nvSpPr>
          <p:cNvPr id="6" name="Slide Number Placeholder 5">
            <a:extLst>
              <a:ext uri="{FF2B5EF4-FFF2-40B4-BE49-F238E27FC236}">
                <a16:creationId xmlns:a16="http://schemas.microsoft.com/office/drawing/2014/main" id="{84AB9D47-A7F2-F9C4-9C9F-35418157388B}"/>
              </a:ext>
            </a:extLst>
          </p:cNvPr>
          <p:cNvSpPr>
            <a:spLocks noGrp="1"/>
          </p:cNvSpPr>
          <p:nvPr>
            <p:ph type="sldNum" sz="quarter" idx="11"/>
          </p:nvPr>
        </p:nvSpPr>
        <p:spPr/>
        <p:txBody>
          <a:bodyPr/>
          <a:lstStyle/>
          <a:p>
            <a:fld id="{5EF5D831-06B2-D543-8946-72CD43B5155C}" type="slidenum">
              <a:rPr lang="en-US" smtClean="0">
                <a:solidFill>
                  <a:prstClr val="white"/>
                </a:solidFill>
              </a:rPr>
              <a:pPr/>
              <a:t>36</a:t>
            </a:fld>
            <a:endParaRPr lang="en-US">
              <a:solidFill>
                <a:prstClr val="white"/>
              </a:solidFill>
            </a:endParaRPr>
          </a:p>
        </p:txBody>
      </p:sp>
      <p:sp>
        <p:nvSpPr>
          <p:cNvPr id="8" name="Content Placeholder 7">
            <a:extLst>
              <a:ext uri="{FF2B5EF4-FFF2-40B4-BE49-F238E27FC236}">
                <a16:creationId xmlns:a16="http://schemas.microsoft.com/office/drawing/2014/main" id="{E7DCCB43-9363-312D-C77F-ACF20D24D691}"/>
              </a:ext>
            </a:extLst>
          </p:cNvPr>
          <p:cNvSpPr>
            <a:spLocks noGrp="1"/>
          </p:cNvSpPr>
          <p:nvPr>
            <p:ph sz="half" idx="1"/>
          </p:nvPr>
        </p:nvSpPr>
        <p:spPr>
          <a:xfrm>
            <a:off x="838200" y="1342610"/>
            <a:ext cx="8955024" cy="4437529"/>
          </a:xfrm>
        </p:spPr>
        <p:txBody>
          <a:bodyPr>
            <a:normAutofit/>
          </a:bodyPr>
          <a:lstStyle/>
          <a:p>
            <a:r>
              <a:rPr lang="en-US" dirty="0"/>
              <a:t>People construct understanding of complex ideas over a long-period of time</a:t>
            </a:r>
          </a:p>
          <a:p>
            <a:r>
              <a:rPr lang="en-US" dirty="0"/>
              <a:t>Learners don’t acquire concepts simply by having someone tell them the content, or even by doing hands-on activities. </a:t>
            </a:r>
          </a:p>
          <a:p>
            <a:r>
              <a:rPr lang="en-US" dirty="0"/>
              <a:t>Learners must encounter multiple learning experiences that encourage them to:</a:t>
            </a:r>
          </a:p>
          <a:p>
            <a:pPr lvl="1"/>
            <a:r>
              <a:rPr lang="en-US" dirty="0"/>
              <a:t>Question their assumptions</a:t>
            </a:r>
          </a:p>
          <a:p>
            <a:pPr lvl="1"/>
            <a:r>
              <a:rPr lang="en-US" dirty="0"/>
              <a:t>Engage in discussion about their ideas</a:t>
            </a:r>
          </a:p>
          <a:p>
            <a:pPr lvl="1"/>
            <a:r>
              <a:rPr lang="en-US" dirty="0"/>
              <a:t>Make connections and build on prior knowledge</a:t>
            </a:r>
          </a:p>
          <a:p>
            <a:pPr lvl="1"/>
            <a:r>
              <a:rPr lang="en-US" dirty="0"/>
              <a:t>Apply their understanding in different contexts.</a:t>
            </a:r>
          </a:p>
        </p:txBody>
      </p:sp>
    </p:spTree>
    <p:extLst>
      <p:ext uri="{BB962C8B-B14F-4D97-AF65-F5344CB8AC3E}">
        <p14:creationId xmlns:p14="http://schemas.microsoft.com/office/powerpoint/2010/main" val="2144699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4EA89053-9302-5E8D-DC28-01B5B776004F}"/>
              </a:ext>
            </a:extLst>
          </p:cNvPr>
          <p:cNvGraphicFramePr>
            <a:graphicFrameLocks noGrp="1"/>
          </p:cNvGraphicFramePr>
          <p:nvPr>
            <p:ph idx="1"/>
            <p:extLst>
              <p:ext uri="{D42A27DB-BD31-4B8C-83A1-F6EECF244321}">
                <p14:modId xmlns:p14="http://schemas.microsoft.com/office/powerpoint/2010/main" val="75459209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F293269-5425-8DA7-332C-670473A6875B}"/>
              </a:ext>
            </a:extLst>
          </p:cNvPr>
          <p:cNvSpPr txBox="1"/>
          <p:nvPr/>
        </p:nvSpPr>
        <p:spPr>
          <a:xfrm>
            <a:off x="740857" y="2568378"/>
            <a:ext cx="3364633" cy="830997"/>
          </a:xfrm>
          <a:prstGeom prst="rect">
            <a:avLst/>
          </a:prstGeom>
          <a:noFill/>
        </p:spPr>
        <p:txBody>
          <a:bodyPr wrap="square" rtlCol="0">
            <a:spAutoFit/>
          </a:bodyPr>
          <a:lstStyle/>
          <a:p>
            <a:r>
              <a:rPr lang="en-US" sz="4800" dirty="0"/>
              <a:t>References</a:t>
            </a:r>
          </a:p>
        </p:txBody>
      </p:sp>
    </p:spTree>
    <p:extLst>
      <p:ext uri="{BB962C8B-B14F-4D97-AF65-F5344CB8AC3E}">
        <p14:creationId xmlns:p14="http://schemas.microsoft.com/office/powerpoint/2010/main" val="424997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3">
          <a:extLst>
            <a:ext uri="{FF2B5EF4-FFF2-40B4-BE49-F238E27FC236}">
              <a16:creationId xmlns:a16="http://schemas.microsoft.com/office/drawing/2014/main" id="{F08240B6-CD74-FD39-AE91-E9CF2BDF8B4B}"/>
            </a:ext>
          </a:extLst>
        </p:cNvPr>
        <p:cNvGrpSpPr/>
        <p:nvPr/>
      </p:nvGrpSpPr>
      <p:grpSpPr>
        <a:xfrm>
          <a:off x="0" y="0"/>
          <a:ext cx="0" cy="0"/>
          <a:chOff x="0" y="0"/>
          <a:chExt cx="0" cy="0"/>
        </a:xfrm>
      </p:grpSpPr>
      <p:sp>
        <p:nvSpPr>
          <p:cNvPr id="445" name="Google Shape;445;p21">
            <a:extLst>
              <a:ext uri="{FF2B5EF4-FFF2-40B4-BE49-F238E27FC236}">
                <a16:creationId xmlns:a16="http://schemas.microsoft.com/office/drawing/2014/main" id="{B098F2E0-57F5-D0C8-795B-BE2975AA9848}"/>
              </a:ext>
            </a:extLst>
          </p:cNvPr>
          <p:cNvSpPr txBox="1">
            <a:spLocks noGrp="1"/>
          </p:cNvSpPr>
          <p:nvPr>
            <p:ph type="title"/>
          </p:nvPr>
        </p:nvSpPr>
        <p:spPr>
          <a:xfrm>
            <a:off x="838201" y="163479"/>
            <a:ext cx="10515598" cy="10602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990"/>
              <a:buFont typeface="Calibri"/>
              <a:buNone/>
            </a:pPr>
            <a:r>
              <a:rPr lang="en-US" sz="3959" b="0" i="0" u="none" strike="noStrike" cap="none" dirty="0">
                <a:solidFill>
                  <a:schemeClr val="dk1"/>
                </a:solidFill>
              </a:rPr>
              <a:t>Alignment to Intro </a:t>
            </a:r>
            <a:r>
              <a:rPr lang="en-US" sz="3959" dirty="0"/>
              <a:t>O</a:t>
            </a:r>
            <a:r>
              <a:rPr lang="en-US" sz="3959" b="0" i="0" u="none" strike="noStrike" cap="none" dirty="0">
                <a:solidFill>
                  <a:schemeClr val="dk1"/>
                </a:solidFill>
              </a:rPr>
              <a:t>ceanography curriculum</a:t>
            </a:r>
            <a:endParaRPr dirty="0"/>
          </a:p>
        </p:txBody>
      </p:sp>
      <p:pic>
        <p:nvPicPr>
          <p:cNvPr id="446" name="Google Shape;446;p21" descr="Cover_EO12_small.jpg">
            <a:extLst>
              <a:ext uri="{FF2B5EF4-FFF2-40B4-BE49-F238E27FC236}">
                <a16:creationId xmlns:a16="http://schemas.microsoft.com/office/drawing/2014/main" id="{19E9B053-A071-E897-4BEE-27E0A5520B1B}"/>
              </a:ext>
            </a:extLst>
          </p:cNvPr>
          <p:cNvPicPr preferRelativeResize="0"/>
          <p:nvPr/>
        </p:nvPicPr>
        <p:blipFill rotWithShape="1">
          <a:blip r:embed="rId3">
            <a:alphaModFix/>
          </a:blip>
          <a:srcRect/>
          <a:stretch/>
        </p:blipFill>
        <p:spPr>
          <a:xfrm>
            <a:off x="1324196" y="4227146"/>
            <a:ext cx="1195350" cy="1571989"/>
          </a:xfrm>
          <a:prstGeom prst="rect">
            <a:avLst/>
          </a:prstGeom>
          <a:noFill/>
          <a:ln>
            <a:noFill/>
          </a:ln>
        </p:spPr>
      </p:pic>
      <p:cxnSp>
        <p:nvCxnSpPr>
          <p:cNvPr id="447" name="Google Shape;447;p21">
            <a:extLst>
              <a:ext uri="{FF2B5EF4-FFF2-40B4-BE49-F238E27FC236}">
                <a16:creationId xmlns:a16="http://schemas.microsoft.com/office/drawing/2014/main" id="{790C353C-23A3-6076-46FB-EF0E8C565372}"/>
              </a:ext>
            </a:extLst>
          </p:cNvPr>
          <p:cNvCxnSpPr/>
          <p:nvPr/>
        </p:nvCxnSpPr>
        <p:spPr>
          <a:xfrm>
            <a:off x="2924559" y="3359633"/>
            <a:ext cx="935477" cy="0"/>
          </a:xfrm>
          <a:prstGeom prst="straightConnector1">
            <a:avLst/>
          </a:prstGeom>
          <a:noFill/>
          <a:ln w="57150" cap="flat" cmpd="sng">
            <a:solidFill>
              <a:schemeClr val="accent2"/>
            </a:solidFill>
            <a:prstDash val="solid"/>
            <a:round/>
            <a:headEnd type="none" w="sm" len="sm"/>
            <a:tailEnd type="triangle" w="lg" len="lg"/>
          </a:ln>
        </p:spPr>
      </p:cxnSp>
      <p:grpSp>
        <p:nvGrpSpPr>
          <p:cNvPr id="448" name="Google Shape;448;p21">
            <a:extLst>
              <a:ext uri="{FF2B5EF4-FFF2-40B4-BE49-F238E27FC236}">
                <a16:creationId xmlns:a16="http://schemas.microsoft.com/office/drawing/2014/main" id="{C184C194-772E-5D24-15DA-8FFB44EDE058}"/>
              </a:ext>
            </a:extLst>
          </p:cNvPr>
          <p:cNvGrpSpPr/>
          <p:nvPr/>
        </p:nvGrpSpPr>
        <p:grpSpPr>
          <a:xfrm>
            <a:off x="1712339" y="3169594"/>
            <a:ext cx="355909" cy="365125"/>
            <a:chOff x="2316039" y="2171142"/>
            <a:chExt cx="645300" cy="667061"/>
          </a:xfrm>
        </p:grpSpPr>
        <p:cxnSp>
          <p:nvCxnSpPr>
            <p:cNvPr id="449" name="Google Shape;449;p21">
              <a:extLst>
                <a:ext uri="{FF2B5EF4-FFF2-40B4-BE49-F238E27FC236}">
                  <a16:creationId xmlns:a16="http://schemas.microsoft.com/office/drawing/2014/main" id="{ACCBF5AB-2D9A-C6AD-0468-D4C3EA0E96AA}"/>
                </a:ext>
              </a:extLst>
            </p:cNvPr>
            <p:cNvCxnSpPr/>
            <p:nvPr/>
          </p:nvCxnSpPr>
          <p:spPr>
            <a:xfrm>
              <a:off x="2316039" y="2512276"/>
              <a:ext cx="645300" cy="0"/>
            </a:xfrm>
            <a:prstGeom prst="straightConnector1">
              <a:avLst/>
            </a:prstGeom>
            <a:noFill/>
            <a:ln w="76200" cap="flat" cmpd="sng">
              <a:solidFill>
                <a:schemeClr val="accent2"/>
              </a:solidFill>
              <a:prstDash val="solid"/>
              <a:round/>
              <a:headEnd type="none" w="sm" len="sm"/>
              <a:tailEnd type="none" w="sm" len="sm"/>
            </a:ln>
          </p:spPr>
        </p:cxnSp>
        <p:cxnSp>
          <p:nvCxnSpPr>
            <p:cNvPr id="450" name="Google Shape;450;p21">
              <a:extLst>
                <a:ext uri="{FF2B5EF4-FFF2-40B4-BE49-F238E27FC236}">
                  <a16:creationId xmlns:a16="http://schemas.microsoft.com/office/drawing/2014/main" id="{FC40332C-7ED3-21BD-AB5F-605D3BF2756C}"/>
                </a:ext>
              </a:extLst>
            </p:cNvPr>
            <p:cNvCxnSpPr/>
            <p:nvPr/>
          </p:nvCxnSpPr>
          <p:spPr>
            <a:xfrm rot="10800000">
              <a:off x="2638689" y="2171142"/>
              <a:ext cx="1" cy="667061"/>
            </a:xfrm>
            <a:prstGeom prst="straightConnector1">
              <a:avLst/>
            </a:prstGeom>
            <a:noFill/>
            <a:ln w="76200" cap="flat" cmpd="sng">
              <a:solidFill>
                <a:schemeClr val="accent2"/>
              </a:solidFill>
              <a:prstDash val="solid"/>
              <a:round/>
              <a:headEnd type="none" w="sm" len="sm"/>
              <a:tailEnd type="none" w="sm" len="sm"/>
            </a:ln>
          </p:spPr>
        </p:cxnSp>
      </p:grpSp>
      <p:pic>
        <p:nvPicPr>
          <p:cNvPr id="452" name="Google Shape;452;p21">
            <a:extLst>
              <a:ext uri="{FF2B5EF4-FFF2-40B4-BE49-F238E27FC236}">
                <a16:creationId xmlns:a16="http://schemas.microsoft.com/office/drawing/2014/main" id="{DC1CD690-6CCF-1FEA-9CCF-8FBFEC263B14}"/>
              </a:ext>
            </a:extLst>
          </p:cNvPr>
          <p:cNvPicPr preferRelativeResize="0"/>
          <p:nvPr/>
        </p:nvPicPr>
        <p:blipFill rotWithShape="1">
          <a:blip r:embed="rId4">
            <a:alphaModFix/>
          </a:blip>
          <a:srcRect/>
          <a:stretch/>
        </p:blipFill>
        <p:spPr>
          <a:xfrm>
            <a:off x="1324198" y="1855847"/>
            <a:ext cx="1195350" cy="1077350"/>
          </a:xfrm>
          <a:prstGeom prst="rect">
            <a:avLst/>
          </a:prstGeom>
          <a:noFill/>
          <a:ln>
            <a:noFill/>
          </a:ln>
          <a:effectLst>
            <a:outerShdw blurRad="50800" dist="38100" dir="2700000" algn="tl" rotWithShape="0">
              <a:srgbClr val="000000">
                <a:alpha val="40000"/>
              </a:srgbClr>
            </a:outerShdw>
          </a:effectLst>
        </p:spPr>
      </p:pic>
      <p:sp>
        <p:nvSpPr>
          <p:cNvPr id="453" name="Google Shape;453;p21">
            <a:extLst>
              <a:ext uri="{FF2B5EF4-FFF2-40B4-BE49-F238E27FC236}">
                <a16:creationId xmlns:a16="http://schemas.microsoft.com/office/drawing/2014/main" id="{71066D26-1917-19A0-15DE-3E9BDA26491E}"/>
              </a:ext>
            </a:extLst>
          </p:cNvPr>
          <p:cNvSpPr txBox="1"/>
          <p:nvPr/>
        </p:nvSpPr>
        <p:spPr>
          <a:xfrm>
            <a:off x="948783" y="1113639"/>
            <a:ext cx="228940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rebuchet MS"/>
              <a:buNone/>
            </a:pPr>
            <a:r>
              <a:rPr lang="en-US" b="0" i="0" u="none" strike="noStrike" cap="none" dirty="0">
                <a:solidFill>
                  <a:srgbClr val="000000"/>
                </a:solidFill>
                <a:latin typeface="Trebuchet MS"/>
                <a:ea typeface="Trebuchet MS"/>
                <a:cs typeface="Trebuchet MS"/>
                <a:sym typeface="Trebuchet MS"/>
              </a:rPr>
              <a:t>OOI science themes </a:t>
            </a:r>
            <a:endParaRPr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Trebuchet MS"/>
              <a:buNone/>
            </a:pPr>
            <a:r>
              <a:rPr lang="en-US" b="0" i="0" u="none" strike="noStrike" cap="none" dirty="0">
                <a:solidFill>
                  <a:srgbClr val="000000"/>
                </a:solidFill>
                <a:latin typeface="Trebuchet MS"/>
                <a:ea typeface="Trebuchet MS"/>
                <a:cs typeface="Trebuchet MS"/>
                <a:sym typeface="Trebuchet MS"/>
              </a:rPr>
              <a:t>and data availability</a:t>
            </a:r>
            <a:endParaRPr dirty="0">
              <a:solidFill>
                <a:schemeClr val="dk1"/>
              </a:solidFill>
              <a:latin typeface="Arial"/>
              <a:ea typeface="Arial"/>
              <a:cs typeface="Arial"/>
              <a:sym typeface="Arial"/>
            </a:endParaRPr>
          </a:p>
        </p:txBody>
      </p:sp>
      <p:sp>
        <p:nvSpPr>
          <p:cNvPr id="454" name="Google Shape;454;p21">
            <a:extLst>
              <a:ext uri="{FF2B5EF4-FFF2-40B4-BE49-F238E27FC236}">
                <a16:creationId xmlns:a16="http://schemas.microsoft.com/office/drawing/2014/main" id="{3D8A1590-F34B-1B81-76E1-619C2D35A67B}"/>
              </a:ext>
            </a:extLst>
          </p:cNvPr>
          <p:cNvSpPr txBox="1"/>
          <p:nvPr/>
        </p:nvSpPr>
        <p:spPr>
          <a:xfrm>
            <a:off x="744198" y="3559946"/>
            <a:ext cx="26481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rebuchet MS"/>
              <a:buNone/>
            </a:pPr>
            <a:r>
              <a:rPr lang="en-US" b="0" i="0" u="none" strike="noStrike" cap="none">
                <a:solidFill>
                  <a:srgbClr val="000000"/>
                </a:solidFill>
                <a:latin typeface="Trebuchet MS"/>
                <a:ea typeface="Trebuchet MS"/>
                <a:cs typeface="Trebuchet MS"/>
                <a:sym typeface="Trebuchet MS"/>
              </a:rPr>
              <a:t>common Oceanography textbooks</a:t>
            </a:r>
            <a:endParaRPr>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7C5B8956-1B51-1567-10E0-A1865AD677A0}"/>
              </a:ext>
            </a:extLst>
          </p:cNvPr>
          <p:cNvSpPr txBox="1"/>
          <p:nvPr/>
        </p:nvSpPr>
        <p:spPr>
          <a:xfrm>
            <a:off x="4159352" y="2767280"/>
            <a:ext cx="7644709" cy="1323439"/>
          </a:xfrm>
          <a:prstGeom prst="rect">
            <a:avLst/>
          </a:prstGeom>
          <a:noFill/>
        </p:spPr>
        <p:txBody>
          <a:bodyPr wrap="square" rtlCol="0">
            <a:spAutoFit/>
          </a:bodyPr>
          <a:lstStyle/>
          <a:p>
            <a:r>
              <a:rPr lang="en-US" sz="4000" dirty="0"/>
              <a:t>Revisit Data Skills Building Blocks PDF</a:t>
            </a:r>
          </a:p>
        </p:txBody>
      </p:sp>
    </p:spTree>
    <p:extLst>
      <p:ext uri="{BB962C8B-B14F-4D97-AF65-F5344CB8AC3E}">
        <p14:creationId xmlns:p14="http://schemas.microsoft.com/office/powerpoint/2010/main" val="869515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6834DBC-D76F-95B4-95C7-A8846488DF11}"/>
              </a:ext>
            </a:extLst>
          </p:cNvPr>
          <p:cNvSpPr>
            <a:spLocks noGrp="1"/>
          </p:cNvSpPr>
          <p:nvPr>
            <p:ph type="subTitle" idx="1"/>
          </p:nvPr>
        </p:nvSpPr>
        <p:spPr/>
        <p:txBody>
          <a:bodyPr/>
          <a:lstStyle/>
          <a:p>
            <a:endParaRPr lang="en-US"/>
          </a:p>
        </p:txBody>
      </p:sp>
      <p:sp>
        <p:nvSpPr>
          <p:cNvPr id="6" name="Title 5">
            <a:extLst>
              <a:ext uri="{FF2B5EF4-FFF2-40B4-BE49-F238E27FC236}">
                <a16:creationId xmlns:a16="http://schemas.microsoft.com/office/drawing/2014/main" id="{17CA947A-131B-E190-252B-96EEAF6617D8}"/>
              </a:ext>
            </a:extLst>
          </p:cNvPr>
          <p:cNvSpPr>
            <a:spLocks noGrp="1"/>
          </p:cNvSpPr>
          <p:nvPr>
            <p:ph type="ctrTitle"/>
          </p:nvPr>
        </p:nvSpPr>
        <p:spPr/>
        <p:txBody>
          <a:bodyPr/>
          <a:lstStyle/>
          <a:p>
            <a:r>
              <a:rPr lang="en-US" dirty="0"/>
              <a:t>Placeholder for Dax</a:t>
            </a:r>
          </a:p>
        </p:txBody>
      </p:sp>
      <p:sp>
        <p:nvSpPr>
          <p:cNvPr id="4" name="Footer Placeholder 3">
            <a:extLst>
              <a:ext uri="{FF2B5EF4-FFF2-40B4-BE49-F238E27FC236}">
                <a16:creationId xmlns:a16="http://schemas.microsoft.com/office/drawing/2014/main" id="{E4581195-5E73-03D4-4E45-2DACB7B8EEE9}"/>
              </a:ext>
            </a:extLst>
          </p:cNvPr>
          <p:cNvSpPr>
            <a:spLocks noGrp="1"/>
          </p:cNvSpPr>
          <p:nvPr>
            <p:ph type="ftr" sz="quarter" idx="4294967295"/>
          </p:nvPr>
        </p:nvSpPr>
        <p:spPr>
          <a:xfrm>
            <a:off x="0" y="6356350"/>
            <a:ext cx="2927350" cy="365125"/>
          </a:xfrm>
        </p:spPr>
        <p:txBody>
          <a:bodyPr/>
          <a:lstStyle/>
          <a:p>
            <a:r>
              <a:rPr lang="en-US">
                <a:solidFill>
                  <a:prstClr val="white"/>
                </a:solidFill>
              </a:rPr>
              <a:t>Ocean Data Labs 2024</a:t>
            </a:r>
            <a:endParaRPr lang="en-US" dirty="0">
              <a:solidFill>
                <a:prstClr val="white"/>
              </a:solidFill>
            </a:endParaRPr>
          </a:p>
        </p:txBody>
      </p:sp>
      <p:sp>
        <p:nvSpPr>
          <p:cNvPr id="5" name="Slide Number Placeholder 4">
            <a:extLst>
              <a:ext uri="{FF2B5EF4-FFF2-40B4-BE49-F238E27FC236}">
                <a16:creationId xmlns:a16="http://schemas.microsoft.com/office/drawing/2014/main" id="{1E133501-D34D-92A7-343F-2EEA9BB52BB5}"/>
              </a:ext>
            </a:extLst>
          </p:cNvPr>
          <p:cNvSpPr>
            <a:spLocks noGrp="1"/>
          </p:cNvSpPr>
          <p:nvPr>
            <p:ph type="sldNum" sz="quarter" idx="4294967295"/>
          </p:nvPr>
        </p:nvSpPr>
        <p:spPr>
          <a:xfrm>
            <a:off x="9448800" y="6356350"/>
            <a:ext cx="2743200" cy="365125"/>
          </a:xfrm>
        </p:spPr>
        <p:txBody>
          <a:bodyPr/>
          <a:lstStyle/>
          <a:p>
            <a:fld id="{5EF5D831-06B2-D543-8946-72CD43B5155C}" type="slidenum">
              <a:rPr lang="en-US" smtClean="0">
                <a:solidFill>
                  <a:prstClr val="white"/>
                </a:solidFill>
              </a:rPr>
              <a:pPr/>
              <a:t>39</a:t>
            </a:fld>
            <a:endParaRPr lang="en-US">
              <a:solidFill>
                <a:prstClr val="white"/>
              </a:solidFill>
            </a:endParaRPr>
          </a:p>
        </p:txBody>
      </p:sp>
    </p:spTree>
    <p:extLst>
      <p:ext uri="{BB962C8B-B14F-4D97-AF65-F5344CB8AC3E}">
        <p14:creationId xmlns:p14="http://schemas.microsoft.com/office/powerpoint/2010/main" val="262793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4975-6FEB-F9F0-F676-3C871099C41C}"/>
              </a:ext>
            </a:extLst>
          </p:cNvPr>
          <p:cNvSpPr>
            <a:spLocks noGrp="1"/>
          </p:cNvSpPr>
          <p:nvPr>
            <p:ph type="title"/>
          </p:nvPr>
        </p:nvSpPr>
        <p:spPr/>
        <p:txBody>
          <a:bodyPr/>
          <a:lstStyle/>
          <a:p>
            <a:r>
              <a:rPr lang="en-US" dirty="0"/>
              <a:t>Group A </a:t>
            </a:r>
          </a:p>
        </p:txBody>
      </p:sp>
      <p:pic>
        <p:nvPicPr>
          <p:cNvPr id="5" name="Content Placeholder 4" descr="A table with numbers and words&#10;&#10;Description automatically generated">
            <a:extLst>
              <a:ext uri="{FF2B5EF4-FFF2-40B4-BE49-F238E27FC236}">
                <a16:creationId xmlns:a16="http://schemas.microsoft.com/office/drawing/2014/main" id="{37ED5210-270C-DE98-524E-4D5F4895107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729049" y="1902649"/>
            <a:ext cx="5140411" cy="4022725"/>
          </a:xfrm>
        </p:spPr>
      </p:pic>
      <p:sp>
        <p:nvSpPr>
          <p:cNvPr id="6" name="TextBox 5">
            <a:extLst>
              <a:ext uri="{FF2B5EF4-FFF2-40B4-BE49-F238E27FC236}">
                <a16:creationId xmlns:a16="http://schemas.microsoft.com/office/drawing/2014/main" id="{5603A4E8-6022-9F6F-E5CE-5C35F047A663}"/>
              </a:ext>
            </a:extLst>
          </p:cNvPr>
          <p:cNvSpPr txBox="1"/>
          <p:nvPr/>
        </p:nvSpPr>
        <p:spPr>
          <a:xfrm>
            <a:off x="6388443" y="2051222"/>
            <a:ext cx="4856206" cy="2523768"/>
          </a:xfrm>
          <a:prstGeom prst="rect">
            <a:avLst/>
          </a:prstGeom>
          <a:noFill/>
        </p:spPr>
        <p:txBody>
          <a:bodyPr wrap="square" rtlCol="0">
            <a:sp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How much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pagbo</a:t>
            </a:r>
            <a:r>
              <a:rPr lang="en-US" sz="2800" dirty="0">
                <a:effectLst/>
                <a:latin typeface="Calibri" panose="020F0502020204030204" pitchFamily="34" charset="0"/>
                <a:ea typeface="Calibri" panose="020F0502020204030204" pitchFamily="34" charset="0"/>
                <a:cs typeface="Times New Roman" panose="02020603050405020304" pitchFamily="18" charset="0"/>
              </a:rPr>
              <a:t> was there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vanni</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2800" dirty="0"/>
          </a:p>
          <a:p>
            <a:r>
              <a:rPr lang="en-US" sz="2800" dirty="0">
                <a:effectLst/>
                <a:latin typeface="Calibri" panose="020F0502020204030204" pitchFamily="34" charset="0"/>
                <a:ea typeface="Calibri" panose="020F0502020204030204" pitchFamily="34" charset="0"/>
                <a:cs typeface="Times New Roman" panose="02020603050405020304" pitchFamily="18" charset="0"/>
              </a:rPr>
              <a:t>Is 74sts a normal amount of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pagbo</a:t>
            </a:r>
            <a:r>
              <a:rPr lang="en-US" sz="2800" dirty="0">
                <a:effectLst/>
                <a:latin typeface="Calibri" panose="020F0502020204030204" pitchFamily="34" charset="0"/>
                <a:ea typeface="Calibri" panose="020F0502020204030204" pitchFamily="34" charset="0"/>
                <a:cs typeface="Times New Roman" panose="02020603050405020304" pitchFamily="18" charset="0"/>
              </a:rPr>
              <a:t> for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inu</a:t>
            </a:r>
            <a:r>
              <a:rPr lang="en-US" sz="2800" dirty="0">
                <a:effectLst/>
                <a:latin typeface="Calibri" panose="020F0502020204030204" pitchFamily="34" charset="0"/>
                <a:ea typeface="Calibri" panose="020F0502020204030204" pitchFamily="34" charset="0"/>
                <a:cs typeface="Times New Roman" panose="02020603050405020304" pitchFamily="18" charset="0"/>
              </a:rPr>
              <a:t>? Why or why not?</a:t>
            </a:r>
          </a:p>
          <a:p>
            <a:endParaRPr lang="en-US" dirty="0"/>
          </a:p>
        </p:txBody>
      </p:sp>
    </p:spTree>
    <p:extLst>
      <p:ext uri="{BB962C8B-B14F-4D97-AF65-F5344CB8AC3E}">
        <p14:creationId xmlns:p14="http://schemas.microsoft.com/office/powerpoint/2010/main" val="249753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0AA1-B1B2-4D20-1EAB-E4B9A0FFC0EE}"/>
              </a:ext>
            </a:extLst>
          </p:cNvPr>
          <p:cNvSpPr>
            <a:spLocks noGrp="1"/>
          </p:cNvSpPr>
          <p:nvPr>
            <p:ph type="title"/>
          </p:nvPr>
        </p:nvSpPr>
        <p:spPr/>
        <p:txBody>
          <a:bodyPr/>
          <a:lstStyle/>
          <a:p>
            <a:r>
              <a:rPr lang="en-US" dirty="0">
                <a:ea typeface="Calibri Light"/>
                <a:cs typeface="Calibri Light"/>
              </a:rPr>
              <a:t>Group B</a:t>
            </a:r>
            <a:endParaRPr lang="en-US" dirty="0"/>
          </a:p>
        </p:txBody>
      </p:sp>
      <p:pic>
        <p:nvPicPr>
          <p:cNvPr id="4" name="Content Placeholder 3">
            <a:extLst>
              <a:ext uri="{FF2B5EF4-FFF2-40B4-BE49-F238E27FC236}">
                <a16:creationId xmlns:a16="http://schemas.microsoft.com/office/drawing/2014/main" id="{D5ABBE9B-DFB3-2801-FD10-CD24026F0C0C}"/>
              </a:ext>
            </a:extLst>
          </p:cNvPr>
          <p:cNvPicPr>
            <a:picLocks noGrp="1" noChangeAspect="1"/>
          </p:cNvPicPr>
          <p:nvPr>
            <p:ph idx="1"/>
          </p:nvPr>
        </p:nvPicPr>
        <p:blipFill>
          <a:blip r:embed="rId2"/>
          <a:stretch>
            <a:fillRect/>
          </a:stretch>
        </p:blipFill>
        <p:spPr>
          <a:xfrm>
            <a:off x="533462" y="1848714"/>
            <a:ext cx="5950359" cy="4287786"/>
          </a:xfrm>
        </p:spPr>
      </p:pic>
      <p:sp>
        <p:nvSpPr>
          <p:cNvPr id="5" name="TextBox 4">
            <a:extLst>
              <a:ext uri="{FF2B5EF4-FFF2-40B4-BE49-F238E27FC236}">
                <a16:creationId xmlns:a16="http://schemas.microsoft.com/office/drawing/2014/main" id="{11D34C56-8C1B-0094-EC98-91679886F553}"/>
              </a:ext>
            </a:extLst>
          </p:cNvPr>
          <p:cNvSpPr txBox="1"/>
          <p:nvPr/>
        </p:nvSpPr>
        <p:spPr>
          <a:xfrm>
            <a:off x="6685935" y="1843547"/>
            <a:ext cx="495299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How many c/d </a:t>
            </a:r>
            <a:r>
              <a:rPr lang="en-US" sz="2400" dirty="0" err="1">
                <a:latin typeface="Arial"/>
                <a:cs typeface="Arial"/>
              </a:rPr>
              <a:t>wolide</a:t>
            </a:r>
            <a:r>
              <a:rPr lang="en-US" sz="2400" dirty="0">
                <a:latin typeface="Arial"/>
                <a:cs typeface="Arial"/>
              </a:rPr>
              <a:t> had the system reached after 5 minutes? </a:t>
            </a:r>
            <a:endParaRPr lang="en-US" dirty="0"/>
          </a:p>
          <a:p>
            <a:br>
              <a:rPr lang="en-US" dirty="0"/>
            </a:br>
            <a:br>
              <a:rPr lang="en-US" dirty="0"/>
            </a:br>
            <a:endParaRPr lang="en-US" dirty="0"/>
          </a:p>
          <a:p>
            <a:r>
              <a:rPr lang="en-US" sz="2400" dirty="0">
                <a:latin typeface="Arial"/>
                <a:cs typeface="Arial"/>
              </a:rPr>
              <a:t>Describe the relationship between </a:t>
            </a:r>
            <a:r>
              <a:rPr lang="en-US" sz="2400" dirty="0" err="1">
                <a:latin typeface="Arial"/>
                <a:cs typeface="Arial"/>
              </a:rPr>
              <a:t>roshest</a:t>
            </a:r>
            <a:r>
              <a:rPr lang="en-US" sz="2400" dirty="0">
                <a:latin typeface="Arial"/>
                <a:cs typeface="Arial"/>
              </a:rPr>
              <a:t> and </a:t>
            </a:r>
            <a:r>
              <a:rPr lang="en-US" sz="2400" dirty="0" err="1">
                <a:latin typeface="Arial"/>
                <a:cs typeface="Arial"/>
              </a:rPr>
              <a:t>wolidein</a:t>
            </a:r>
            <a:r>
              <a:rPr lang="en-US" sz="2400" dirty="0">
                <a:latin typeface="Arial"/>
                <a:cs typeface="Arial"/>
              </a:rPr>
              <a:t> this system. </a:t>
            </a:r>
            <a:endParaRPr lang="en-US" dirty="0"/>
          </a:p>
          <a:p>
            <a:pPr algn="l"/>
            <a:endParaRPr lang="en-US" dirty="0">
              <a:ea typeface="Calibri"/>
              <a:cs typeface="Calibri"/>
            </a:endParaRPr>
          </a:p>
        </p:txBody>
      </p:sp>
    </p:spTree>
    <p:extLst>
      <p:ext uri="{BB962C8B-B14F-4D97-AF65-F5344CB8AC3E}">
        <p14:creationId xmlns:p14="http://schemas.microsoft.com/office/powerpoint/2010/main" val="31943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5073-C583-B92E-8B06-84420ADC2835}"/>
              </a:ext>
            </a:extLst>
          </p:cNvPr>
          <p:cNvSpPr>
            <a:spLocks noGrp="1"/>
          </p:cNvSpPr>
          <p:nvPr>
            <p:ph type="title"/>
          </p:nvPr>
        </p:nvSpPr>
        <p:spPr/>
        <p:txBody>
          <a:bodyPr/>
          <a:lstStyle/>
          <a:p>
            <a:r>
              <a:rPr lang="en-US" dirty="0">
                <a:cs typeface="Calibri Light"/>
              </a:rPr>
              <a:t>Group C</a:t>
            </a:r>
          </a:p>
        </p:txBody>
      </p:sp>
      <p:pic>
        <p:nvPicPr>
          <p:cNvPr id="5" name="Content Placeholder 4">
            <a:extLst>
              <a:ext uri="{FF2B5EF4-FFF2-40B4-BE49-F238E27FC236}">
                <a16:creationId xmlns:a16="http://schemas.microsoft.com/office/drawing/2014/main" id="{C57DCAD8-748B-D183-1859-C8293DA8446F}"/>
              </a:ext>
            </a:extLst>
          </p:cNvPr>
          <p:cNvPicPr>
            <a:picLocks noGrp="1" noChangeAspect="1"/>
          </p:cNvPicPr>
          <p:nvPr>
            <p:ph idx="1"/>
          </p:nvPr>
        </p:nvPicPr>
        <p:blipFill>
          <a:blip r:embed="rId3"/>
          <a:stretch>
            <a:fillRect/>
          </a:stretch>
        </p:blipFill>
        <p:spPr>
          <a:xfrm>
            <a:off x="1096924" y="2006649"/>
            <a:ext cx="4486275" cy="3724275"/>
          </a:xfrm>
        </p:spPr>
      </p:pic>
      <p:sp>
        <p:nvSpPr>
          <p:cNvPr id="6" name="TextBox 5">
            <a:extLst>
              <a:ext uri="{FF2B5EF4-FFF2-40B4-BE49-F238E27FC236}">
                <a16:creationId xmlns:a16="http://schemas.microsoft.com/office/drawing/2014/main" id="{B5C1EF19-F7CB-EC62-7286-DD828964736A}"/>
              </a:ext>
            </a:extLst>
          </p:cNvPr>
          <p:cNvSpPr txBox="1"/>
          <p:nvPr/>
        </p:nvSpPr>
        <p:spPr>
          <a:xfrm>
            <a:off x="5801031" y="2027902"/>
            <a:ext cx="535858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Helvetica"/>
                <a:cs typeface="Helvetica"/>
              </a:rPr>
              <a:t>Where are the most </a:t>
            </a:r>
            <a:r>
              <a:rPr lang="en-US" sz="2400" dirty="0" err="1">
                <a:latin typeface="Helvetica"/>
                <a:cs typeface="Helvetica"/>
              </a:rPr>
              <a:t>eemp</a:t>
            </a:r>
            <a:r>
              <a:rPr lang="en-US" sz="2400" dirty="0">
                <a:latin typeface="Helvetica"/>
                <a:cs typeface="Helvetica"/>
              </a:rPr>
              <a:t> found? </a:t>
            </a:r>
            <a:endParaRPr lang="en-US" dirty="0"/>
          </a:p>
          <a:p>
            <a:br>
              <a:rPr lang="en-US" dirty="0"/>
            </a:br>
            <a:br>
              <a:rPr lang="en-US" dirty="0"/>
            </a:br>
            <a:endParaRPr lang="en-US" dirty="0"/>
          </a:p>
          <a:p>
            <a:r>
              <a:rPr lang="en-US" sz="2400" dirty="0">
                <a:ea typeface="+mn-lt"/>
                <a:cs typeface="+mn-lt"/>
              </a:rPr>
              <a:t>What causes the change in </a:t>
            </a:r>
            <a:r>
              <a:rPr lang="en-US" sz="2400" dirty="0" err="1">
                <a:ea typeface="+mn-lt"/>
                <a:cs typeface="+mn-lt"/>
              </a:rPr>
              <a:t>eemp</a:t>
            </a:r>
            <a:r>
              <a:rPr lang="en-US" sz="2400" dirty="0">
                <a:ea typeface="+mn-lt"/>
                <a:cs typeface="+mn-lt"/>
              </a:rPr>
              <a:t> moving from west to east (or, from </a:t>
            </a:r>
            <a:r>
              <a:rPr lang="en-US" sz="2400" dirty="0" err="1">
                <a:ea typeface="+mn-lt"/>
                <a:cs typeface="+mn-lt"/>
              </a:rPr>
              <a:t>Awm</a:t>
            </a:r>
            <a:r>
              <a:rPr lang="en-US" sz="2400" dirty="0">
                <a:ea typeface="+mn-lt"/>
                <a:cs typeface="+mn-lt"/>
              </a:rPr>
              <a:t> toward </a:t>
            </a:r>
            <a:r>
              <a:rPr lang="en-US" sz="2400" dirty="0" err="1">
                <a:ea typeface="+mn-lt"/>
                <a:cs typeface="+mn-lt"/>
              </a:rPr>
              <a:t>madisdays</a:t>
            </a:r>
            <a:r>
              <a:rPr lang="en-US" sz="2400" dirty="0">
                <a:ea typeface="+mn-lt"/>
                <a:cs typeface="+mn-lt"/>
              </a:rPr>
              <a:t>)? </a:t>
            </a:r>
            <a:endParaRPr lang="en-US" dirty="0"/>
          </a:p>
          <a:p>
            <a:pPr algn="l"/>
            <a:endParaRPr lang="en-US" dirty="0">
              <a:ea typeface="Calibri"/>
              <a:cs typeface="Calibri"/>
            </a:endParaRPr>
          </a:p>
        </p:txBody>
      </p:sp>
    </p:spTree>
    <p:extLst>
      <p:ext uri="{BB962C8B-B14F-4D97-AF65-F5344CB8AC3E}">
        <p14:creationId xmlns:p14="http://schemas.microsoft.com/office/powerpoint/2010/main" val="189026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2BD9-6E63-F363-56A8-9C402DF502AC}"/>
              </a:ext>
            </a:extLst>
          </p:cNvPr>
          <p:cNvSpPr>
            <a:spLocks noGrp="1"/>
          </p:cNvSpPr>
          <p:nvPr>
            <p:ph type="title"/>
          </p:nvPr>
        </p:nvSpPr>
        <p:spPr/>
        <p:txBody>
          <a:bodyPr/>
          <a:lstStyle/>
          <a:p>
            <a:r>
              <a:rPr lang="en-US" dirty="0"/>
              <a:t>Turn and Talk: Share out</a:t>
            </a:r>
          </a:p>
        </p:txBody>
      </p:sp>
      <p:sp>
        <p:nvSpPr>
          <p:cNvPr id="3" name="Content Placeholder 2">
            <a:extLst>
              <a:ext uri="{FF2B5EF4-FFF2-40B4-BE49-F238E27FC236}">
                <a16:creationId xmlns:a16="http://schemas.microsoft.com/office/drawing/2014/main" id="{27BA6E9A-64E4-CFE5-4084-F9FEEBE33952}"/>
              </a:ext>
            </a:extLst>
          </p:cNvPr>
          <p:cNvSpPr>
            <a:spLocks noGrp="1"/>
          </p:cNvSpPr>
          <p:nvPr>
            <p:ph idx="1"/>
          </p:nvPr>
        </p:nvSpPr>
        <p:spPr/>
        <p:txBody>
          <a:bodyPr/>
          <a:lstStyle/>
          <a:p>
            <a:r>
              <a:rPr lang="en-US" dirty="0"/>
              <a:t>Were you able to answer the questions on Handout A</a:t>
            </a:r>
          </a:p>
          <a:p>
            <a:r>
              <a:rPr lang="en-US" dirty="0"/>
              <a:t>What about the questions on Handout B</a:t>
            </a:r>
          </a:p>
          <a:p>
            <a:r>
              <a:rPr lang="en-US" dirty="0"/>
              <a:t>Were the questions easy or difficult?</a:t>
            </a:r>
          </a:p>
          <a:p>
            <a:r>
              <a:rPr lang="en-US" dirty="0"/>
              <a:t>Where did you find the information you needed?</a:t>
            </a:r>
          </a:p>
          <a:p>
            <a:r>
              <a:rPr lang="en-US" dirty="0"/>
              <a:t>What skills did you use to answer the questions?</a:t>
            </a:r>
          </a:p>
          <a:p>
            <a:r>
              <a:rPr lang="en-US" dirty="0"/>
              <a:t>What information would you need to answer your unanswered questions?</a:t>
            </a:r>
          </a:p>
          <a:p>
            <a:endParaRPr lang="en-US" dirty="0"/>
          </a:p>
        </p:txBody>
      </p:sp>
    </p:spTree>
    <p:extLst>
      <p:ext uri="{BB962C8B-B14F-4D97-AF65-F5344CB8AC3E}">
        <p14:creationId xmlns:p14="http://schemas.microsoft.com/office/powerpoint/2010/main" val="225343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C38F-621B-CA7F-0495-A6F723007CA7}"/>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Reflection</a:t>
            </a:r>
          </a:p>
        </p:txBody>
      </p:sp>
      <p:sp>
        <p:nvSpPr>
          <p:cNvPr id="3" name="Content Placeholder 2">
            <a:extLst>
              <a:ext uri="{FF2B5EF4-FFF2-40B4-BE49-F238E27FC236}">
                <a16:creationId xmlns:a16="http://schemas.microsoft.com/office/drawing/2014/main" id="{68C7C10B-EF17-AB9A-66E8-ADBF755AFAD2}"/>
              </a:ext>
            </a:extLst>
          </p:cNvPr>
          <p:cNvSpPr>
            <a:spLocks noGrp="1"/>
          </p:cNvSpPr>
          <p:nvPr>
            <p:ph idx="1"/>
          </p:nvPr>
        </p:nvSpPr>
        <p:spPr>
          <a:xfrm>
            <a:off x="6729999" y="4455621"/>
            <a:ext cx="4829101" cy="1238616"/>
          </a:xfrm>
        </p:spPr>
        <p:txBody>
          <a:bodyPr vert="horz" lIns="91440" tIns="45720" rIns="91440" bIns="45720" rtlCol="0">
            <a:normAutofit fontScale="85000" lnSpcReduction="20000"/>
          </a:bodyPr>
          <a:lstStyle/>
          <a:p>
            <a:pPr marL="0" indent="0">
              <a:buNone/>
            </a:pPr>
            <a:r>
              <a:rPr lang="en-US" sz="2400" cap="all" spc="200" dirty="0">
                <a:solidFill>
                  <a:schemeClr val="tx1">
                    <a:lumMod val="85000"/>
                    <a:lumOff val="15000"/>
                  </a:schemeClr>
                </a:solidFill>
                <a:latin typeface="+mj-lt"/>
              </a:rPr>
              <a:t>How did this activity make you feel? What did you find surprising? What implications could this activity have on how you teach with data?</a:t>
            </a:r>
          </a:p>
        </p:txBody>
      </p:sp>
      <p:pic>
        <p:nvPicPr>
          <p:cNvPr id="5" name="Picture 4" descr="Empty speech bubbles">
            <a:extLst>
              <a:ext uri="{FF2B5EF4-FFF2-40B4-BE49-F238E27FC236}">
                <a16:creationId xmlns:a16="http://schemas.microsoft.com/office/drawing/2014/main" id="{77FF32F7-D860-31F9-5A17-FE3092F0FF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633999" y="640081"/>
            <a:ext cx="5462001" cy="5054156"/>
          </a:xfrm>
          <a:prstGeom prst="rect">
            <a:avLst/>
          </a:prstGeom>
        </p:spPr>
      </p:pic>
    </p:spTree>
    <p:extLst>
      <p:ext uri="{BB962C8B-B14F-4D97-AF65-F5344CB8AC3E}">
        <p14:creationId xmlns:p14="http://schemas.microsoft.com/office/powerpoint/2010/main" val="346737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5"/>
          <p:cNvSpPr txBox="1">
            <a:spLocks noGrp="1"/>
          </p:cNvSpPr>
          <p:nvPr>
            <p:ph type="sldNum" sz="quarter" idx="11"/>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7CF3C"/>
              </a:buClr>
              <a:buSzPts val="1200"/>
              <a:buFont typeface="Calibri"/>
              <a:buNone/>
            </a:pPr>
            <a:fld id="{00000000-1234-1234-1234-123412341234}" type="slidenum">
              <a:rPr lang="en-US" sz="1200" smtClean="0">
                <a:solidFill>
                  <a:srgbClr val="F7CF3C"/>
                </a:solidFill>
                <a:latin typeface="Calibri"/>
                <a:ea typeface="Calibri"/>
                <a:cs typeface="Calibri"/>
                <a:sym typeface="Calibri"/>
              </a:rPr>
              <a:t>9</a:t>
            </a:fld>
            <a:endParaRPr sz="1200">
              <a:solidFill>
                <a:srgbClr val="F7CF3C"/>
              </a:solidFill>
              <a:latin typeface="Calibri"/>
              <a:ea typeface="Calibri"/>
              <a:cs typeface="Calibri"/>
              <a:sym typeface="Calibri"/>
            </a:endParaRPr>
          </a:p>
        </p:txBody>
      </p:sp>
      <p:sp>
        <p:nvSpPr>
          <p:cNvPr id="91" name="Google Shape;91;p15"/>
          <p:cNvSpPr txBox="1">
            <a:spLocks noGrp="1"/>
          </p:cNvSpPr>
          <p:nvPr>
            <p:ph type="title" idx="4294967295"/>
          </p:nvPr>
        </p:nvSpPr>
        <p:spPr>
          <a:xfrm>
            <a:off x="0" y="153988"/>
            <a:ext cx="10515600" cy="67945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98BC9"/>
              </a:buClr>
              <a:buSzPts val="4800"/>
              <a:buFont typeface="Lato"/>
              <a:buNone/>
            </a:pPr>
            <a:r>
              <a:rPr lang="en-US" sz="4800" b="0" i="0" u="none" strike="noStrike" cap="none" dirty="0">
                <a:latin typeface="Lato"/>
                <a:ea typeface="Lato"/>
                <a:cs typeface="Lato"/>
                <a:sym typeface="Lato"/>
              </a:rPr>
              <a:t>Novices ≠ Experts with Data</a:t>
            </a:r>
            <a:endParaRPr dirty="0"/>
          </a:p>
        </p:txBody>
      </p:sp>
      <p:sp>
        <p:nvSpPr>
          <p:cNvPr id="93" name="Google Shape;93;p15"/>
          <p:cNvSpPr/>
          <p:nvPr/>
        </p:nvSpPr>
        <p:spPr>
          <a:xfrm>
            <a:off x="838200" y="2295525"/>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mbria"/>
              <a:buNone/>
            </a:pPr>
            <a:endParaRPr sz="1800">
              <a:solidFill>
                <a:schemeClr val="lt1"/>
              </a:solidFill>
              <a:latin typeface="Calibri"/>
              <a:ea typeface="Calibri"/>
              <a:cs typeface="Calibri"/>
              <a:sym typeface="Calibri"/>
            </a:endParaRPr>
          </a:p>
        </p:txBody>
      </p:sp>
      <p:pic>
        <p:nvPicPr>
          <p:cNvPr id="94" name="Google Shape;94;p15" descr="Screen Shot 2017-05-20 at 12.02.08 AM.p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8141" y="833706"/>
            <a:ext cx="8384078" cy="4915930"/>
          </a:xfrm>
          <a:prstGeom prst="rect">
            <a:avLst/>
          </a:prstGeom>
          <a:noFill/>
          <a:ln>
            <a:noFill/>
          </a:ln>
        </p:spPr>
      </p:pic>
      <p:sp>
        <p:nvSpPr>
          <p:cNvPr id="3" name="TextBox 2">
            <a:extLst>
              <a:ext uri="{FF2B5EF4-FFF2-40B4-BE49-F238E27FC236}">
                <a16:creationId xmlns:a16="http://schemas.microsoft.com/office/drawing/2014/main" id="{A85E241C-C4B2-8843-B469-FA24E60C0B20}"/>
              </a:ext>
            </a:extLst>
          </p:cNvPr>
          <p:cNvSpPr txBox="1"/>
          <p:nvPr/>
        </p:nvSpPr>
        <p:spPr>
          <a:xfrm>
            <a:off x="8924404" y="3458945"/>
            <a:ext cx="2909455" cy="646331"/>
          </a:xfrm>
          <a:prstGeom prst="rect">
            <a:avLst/>
          </a:prstGeom>
          <a:noFill/>
        </p:spPr>
        <p:txBody>
          <a:bodyPr wrap="square" rtlCol="0">
            <a:spAutoFit/>
          </a:bodyPr>
          <a:lstStyle/>
          <a:p>
            <a:r>
              <a:rPr lang="en-US" dirty="0">
                <a:solidFill>
                  <a:schemeClr val="dk1"/>
                </a:solidFill>
                <a:latin typeface="Calibri"/>
                <a:ea typeface="Calibri"/>
                <a:cs typeface="Calibri"/>
                <a:sym typeface="Calibri"/>
              </a:rPr>
              <a:t>https://</a:t>
            </a:r>
            <a:r>
              <a:rPr lang="en-US" dirty="0" err="1">
                <a:solidFill>
                  <a:schemeClr val="dk1"/>
                </a:solidFill>
                <a:latin typeface="Calibri"/>
                <a:ea typeface="Calibri"/>
                <a:cs typeface="Calibri"/>
                <a:sym typeface="Calibri"/>
              </a:rPr>
              <a:t>www.youtube.com</a:t>
            </a: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watch?v</a:t>
            </a:r>
            <a:r>
              <a:rPr lang="en-US" dirty="0">
                <a:solidFill>
                  <a:schemeClr val="dk1"/>
                </a:solidFill>
                <a:latin typeface="Calibri"/>
                <a:ea typeface="Calibri"/>
                <a:cs typeface="Calibri"/>
                <a:sym typeface="Calibri"/>
              </a:rPr>
              <a:t>=GVvY8KfXXgE</a:t>
            </a:r>
            <a:endParaRPr lang="en-US" dirty="0"/>
          </a:p>
        </p:txBody>
      </p:sp>
    </p:spTree>
    <p:extLst>
      <p:ext uri="{BB962C8B-B14F-4D97-AF65-F5344CB8AC3E}">
        <p14:creationId xmlns:p14="http://schemas.microsoft.com/office/powerpoint/2010/main" val="1938915850"/>
      </p:ext>
    </p:extLst>
  </p:cSld>
  <p:clrMapOvr>
    <a:masterClrMapping/>
  </p:clrMapOvr>
</p:sld>
</file>

<file path=ppt/theme/theme1.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12724</TotalTime>
  <Words>2506</Words>
  <Application>Microsoft Macintosh PowerPoint</Application>
  <PresentationFormat>Widescreen</PresentationFormat>
  <Paragraphs>215</Paragraphs>
  <Slides>39</Slides>
  <Notes>15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39</vt:i4>
      </vt:variant>
    </vt:vector>
  </HeadingPairs>
  <TitlesOfParts>
    <vt:vector size="56" baseType="lpstr">
      <vt:lpstr>-apple-system</vt:lpstr>
      <vt:lpstr>AdvOT596495f2</vt:lpstr>
      <vt:lpstr>Arial</vt:lpstr>
      <vt:lpstr>ArialMT</vt:lpstr>
      <vt:lpstr>Avenir LT Std 65 Medium</vt:lpstr>
      <vt:lpstr>Avenir Medium</vt:lpstr>
      <vt:lpstr>Calibri</vt:lpstr>
      <vt:lpstr>Calibri Light</vt:lpstr>
      <vt:lpstr>Cambria</vt:lpstr>
      <vt:lpstr>Helvetica</vt:lpstr>
      <vt:lpstr>Lato</vt:lpstr>
      <vt:lpstr>Raleway</vt:lpstr>
      <vt:lpstr>Rockwell</vt:lpstr>
      <vt:lpstr>StagSans</vt:lpstr>
      <vt:lpstr>StagSansBook</vt:lpstr>
      <vt:lpstr>Trebuchet MS</vt:lpstr>
      <vt:lpstr>1_Office Theme</vt:lpstr>
      <vt:lpstr>PowerPoint Presentation</vt:lpstr>
      <vt:lpstr>Welcome to Monday May 19th</vt:lpstr>
      <vt:lpstr>Welcome: Let’s look at some data…</vt:lpstr>
      <vt:lpstr>Group A </vt:lpstr>
      <vt:lpstr>Group B</vt:lpstr>
      <vt:lpstr>Group C</vt:lpstr>
      <vt:lpstr>Turn and Talk: Share out</vt:lpstr>
      <vt:lpstr>Reflection</vt:lpstr>
      <vt:lpstr>Novices ≠ Experts with Data</vt:lpstr>
      <vt:lpstr>Novices ≠ Experts with Data</vt:lpstr>
      <vt:lpstr>Novices ≠ Experts with Data</vt:lpstr>
      <vt:lpstr>Novices ≠ Experts with Data</vt:lpstr>
      <vt:lpstr>Data literacy is the ability to read data, work with data, and communicate about data by putting it in proper context. </vt:lpstr>
      <vt:lpstr>PowerPoint Presentation</vt:lpstr>
      <vt:lpstr>PowerPoint Presentation</vt:lpstr>
      <vt:lpstr>Three Levels of Engagement with Data Visualizations  …once you have the data in a data table and/or ﬁgure OR you have the model output… </vt:lpstr>
      <vt:lpstr>What helps us make sense of data?</vt:lpstr>
      <vt:lpstr>PowerPoint Presentation</vt:lpstr>
      <vt:lpstr>Interpretation -­‐ What does the data show? </vt:lpstr>
      <vt:lpstr>Synthesis – What does the data pattern allow me to explain about what is not on the page? </vt:lpstr>
      <vt:lpstr>Alignment to Intro Oceanography curriculum</vt:lpstr>
      <vt:lpstr>Break 10:30 am</vt:lpstr>
      <vt:lpstr>Hands-on</vt:lpstr>
      <vt:lpstr>Exploring Ocean Density</vt:lpstr>
      <vt:lpstr>PowerPoint Presentation</vt:lpstr>
      <vt:lpstr>Ponder this…</vt:lpstr>
      <vt:lpstr>Elaborate: Why are some liquids denser than others?</vt:lpstr>
      <vt:lpstr>Results </vt:lpstr>
      <vt:lpstr>PowerPoint Presentation</vt:lpstr>
      <vt:lpstr> Data Exploration</vt:lpstr>
      <vt:lpstr>View undergraduate student work:</vt:lpstr>
      <vt:lpstr>PowerPoint Presentation</vt:lpstr>
      <vt:lpstr>PowerPoint Presentation</vt:lpstr>
      <vt:lpstr>PowerPoint Presentation</vt:lpstr>
      <vt:lpstr>Five Foundational Ideas on Learning</vt:lpstr>
      <vt:lpstr>Synthesis of Discussion</vt:lpstr>
      <vt:lpstr>PowerPoint Presentation</vt:lpstr>
      <vt:lpstr>Alignment to Intro Oceanography curriculum</vt:lpstr>
      <vt:lpstr>Placeholder for Dax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Bristol, Denise</dc:creator>
  <cp:lastModifiedBy>Charles Lichtenwalner</cp:lastModifiedBy>
  <cp:revision>18</cp:revision>
  <dcterms:created xsi:type="dcterms:W3CDTF">2024-08-30T17:00:09Z</dcterms:created>
  <dcterms:modified xsi:type="dcterms:W3CDTF">2025-06-02T13:57:41Z</dcterms:modified>
</cp:coreProperties>
</file>