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342" r:id="rId3"/>
    <p:sldId id="258" r:id="rId4"/>
    <p:sldId id="332" r:id="rId5"/>
    <p:sldId id="260" r:id="rId6"/>
    <p:sldId id="315" r:id="rId7"/>
    <p:sldId id="285" r:id="rId8"/>
    <p:sldId id="266" r:id="rId9"/>
    <p:sldId id="336" r:id="rId10"/>
    <p:sldId id="267" r:id="rId11"/>
    <p:sldId id="311" r:id="rId12"/>
    <p:sldId id="262" r:id="rId13"/>
    <p:sldId id="314" r:id="rId14"/>
    <p:sldId id="316" r:id="rId15"/>
    <p:sldId id="313" r:id="rId16"/>
    <p:sldId id="317" r:id="rId17"/>
    <p:sldId id="318" r:id="rId18"/>
    <p:sldId id="323" r:id="rId19"/>
    <p:sldId id="324" r:id="rId20"/>
    <p:sldId id="327" r:id="rId21"/>
    <p:sldId id="322" r:id="rId22"/>
    <p:sldId id="325" r:id="rId23"/>
    <p:sldId id="326" r:id="rId24"/>
    <p:sldId id="286" r:id="rId25"/>
    <p:sldId id="288" r:id="rId26"/>
    <p:sldId id="343" r:id="rId27"/>
    <p:sldId id="837" r:id="rId28"/>
    <p:sldId id="838" r:id="rId29"/>
    <p:sldId id="312" r:id="rId30"/>
    <p:sldId id="310" r:id="rId31"/>
    <p:sldId id="282" r:id="rId32"/>
    <p:sldId id="289"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9" roundtripDataSignature="AMtx7miOGs30Cts35hnreQXYMLNdiuki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a Pfeiffer-Herbert" initials="" lastIdx="8" clrIdx="0"/>
  <p:cmAuthor id="1" name="Sage Lichtenwalner" initial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BA4FA-357E-4F90-A6A5-A7C2614712EF}" v="8" dt="2024-09-05T21:30:21.464"/>
  </p1510:revLst>
</p1510:revInfo>
</file>

<file path=ppt/tableStyles.xml><?xml version="1.0" encoding="utf-8"?>
<a:tblStyleLst xmlns:a="http://schemas.openxmlformats.org/drawingml/2006/main" def="{325E22FA-BC0D-477A-AA62-1E4911E89655}">
  <a:tblStyle styleId="{325E22FA-BC0D-477A-AA62-1E4911E8965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AE0E62B-4EC8-4ADC-87AA-B742ECA1BF12}"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1"/>
    <p:restoredTop sz="93466" autoAdjust="0"/>
  </p:normalViewPr>
  <p:slideViewPr>
    <p:cSldViewPr snapToGrid="0" showGuides="1">
      <p:cViewPr varScale="1">
        <p:scale>
          <a:sx n="110" d="100"/>
          <a:sy n="110" d="100"/>
        </p:scale>
        <p:origin x="25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99" Type="http://customschemas.google.com/relationships/presentationmetadata" Target="metadata"/><Relationship Id="rId303"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30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0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00" Type="http://schemas.openxmlformats.org/officeDocument/2006/relationships/commentAuthors" Target="commentAuthors.xml"/><Relationship Id="rId305"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0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0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feiffer-Herbert, Anna" userId="a17e6f19-4b7b-46ea-b2a2-f85d5972d734" providerId="ADAL" clId="{B16BA4FA-357E-4F90-A6A5-A7C2614712EF}"/>
    <pc:docChg chg="undo custSel delSld modSld">
      <pc:chgData name="Pfeiffer-Herbert, Anna" userId="a17e6f19-4b7b-46ea-b2a2-f85d5972d734" providerId="ADAL" clId="{B16BA4FA-357E-4F90-A6A5-A7C2614712EF}" dt="2024-09-05T21:34:53.192" v="55" actId="1076"/>
      <pc:docMkLst>
        <pc:docMk/>
      </pc:docMkLst>
      <pc:sldChg chg="del">
        <pc:chgData name="Pfeiffer-Herbert, Anna" userId="a17e6f19-4b7b-46ea-b2a2-f85d5972d734" providerId="ADAL" clId="{B16BA4FA-357E-4F90-A6A5-A7C2614712EF}" dt="2024-09-05T21:12:09.207" v="0" actId="47"/>
        <pc:sldMkLst>
          <pc:docMk/>
          <pc:sldMk cId="3148721164" sldId="257"/>
        </pc:sldMkLst>
      </pc:sldChg>
      <pc:sldChg chg="modAnim">
        <pc:chgData name="Pfeiffer-Herbert, Anna" userId="a17e6f19-4b7b-46ea-b2a2-f85d5972d734" providerId="ADAL" clId="{B16BA4FA-357E-4F90-A6A5-A7C2614712EF}" dt="2024-09-05T21:30:21.462" v="31"/>
        <pc:sldMkLst>
          <pc:docMk/>
          <pc:sldMk cId="0" sldId="258"/>
        </pc:sldMkLst>
      </pc:sldChg>
      <pc:sldChg chg="modNotesTx">
        <pc:chgData name="Pfeiffer-Herbert, Anna" userId="a17e6f19-4b7b-46ea-b2a2-f85d5972d734" providerId="ADAL" clId="{B16BA4FA-357E-4F90-A6A5-A7C2614712EF}" dt="2024-09-05T21:30:55.122" v="33" actId="5793"/>
        <pc:sldMkLst>
          <pc:docMk/>
          <pc:sldMk cId="630405334" sldId="263"/>
        </pc:sldMkLst>
      </pc:sldChg>
      <pc:sldChg chg="del">
        <pc:chgData name="Pfeiffer-Herbert, Anna" userId="a17e6f19-4b7b-46ea-b2a2-f85d5972d734" providerId="ADAL" clId="{B16BA4FA-357E-4F90-A6A5-A7C2614712EF}" dt="2024-09-05T21:12:15.104" v="1" actId="47"/>
        <pc:sldMkLst>
          <pc:docMk/>
          <pc:sldMk cId="2664150416" sldId="266"/>
        </pc:sldMkLst>
      </pc:sldChg>
      <pc:sldChg chg="del">
        <pc:chgData name="Pfeiffer-Herbert, Anna" userId="a17e6f19-4b7b-46ea-b2a2-f85d5972d734" providerId="ADAL" clId="{B16BA4FA-357E-4F90-A6A5-A7C2614712EF}" dt="2024-09-05T21:12:17.564" v="2" actId="47"/>
        <pc:sldMkLst>
          <pc:docMk/>
          <pc:sldMk cId="3487503329" sldId="267"/>
        </pc:sldMkLst>
      </pc:sldChg>
      <pc:sldChg chg="del">
        <pc:chgData name="Pfeiffer-Herbert, Anna" userId="a17e6f19-4b7b-46ea-b2a2-f85d5972d734" providerId="ADAL" clId="{B16BA4FA-357E-4F90-A6A5-A7C2614712EF}" dt="2024-09-05T21:12:19.587" v="3" actId="47"/>
        <pc:sldMkLst>
          <pc:docMk/>
          <pc:sldMk cId="1931524363" sldId="268"/>
        </pc:sldMkLst>
      </pc:sldChg>
      <pc:sldChg chg="del">
        <pc:chgData name="Pfeiffer-Herbert, Anna" userId="a17e6f19-4b7b-46ea-b2a2-f85d5972d734" providerId="ADAL" clId="{B16BA4FA-357E-4F90-A6A5-A7C2614712EF}" dt="2024-09-05T21:12:20.696" v="4" actId="47"/>
        <pc:sldMkLst>
          <pc:docMk/>
          <pc:sldMk cId="2798223421" sldId="269"/>
        </pc:sldMkLst>
      </pc:sldChg>
      <pc:sldChg chg="modNotesTx">
        <pc:chgData name="Pfeiffer-Herbert, Anna" userId="a17e6f19-4b7b-46ea-b2a2-f85d5972d734" providerId="ADAL" clId="{B16BA4FA-357E-4F90-A6A5-A7C2614712EF}" dt="2024-09-05T21:31:03.222" v="34" actId="20577"/>
        <pc:sldMkLst>
          <pc:docMk/>
          <pc:sldMk cId="380123273" sldId="272"/>
        </pc:sldMkLst>
      </pc:sldChg>
      <pc:sldChg chg="modNotesTx">
        <pc:chgData name="Pfeiffer-Herbert, Anna" userId="a17e6f19-4b7b-46ea-b2a2-f85d5972d734" providerId="ADAL" clId="{B16BA4FA-357E-4F90-A6A5-A7C2614712EF}" dt="2024-09-05T21:31:12.883" v="35" actId="20577"/>
        <pc:sldMkLst>
          <pc:docMk/>
          <pc:sldMk cId="0" sldId="275"/>
        </pc:sldMkLst>
      </pc:sldChg>
      <pc:sldChg chg="delSp mod delAnim modAnim">
        <pc:chgData name="Pfeiffer-Herbert, Anna" userId="a17e6f19-4b7b-46ea-b2a2-f85d5972d734" providerId="ADAL" clId="{B16BA4FA-357E-4F90-A6A5-A7C2614712EF}" dt="2024-09-05T21:28:12.972" v="30"/>
        <pc:sldMkLst>
          <pc:docMk/>
          <pc:sldMk cId="3592776284" sldId="278"/>
        </pc:sldMkLst>
        <pc:spChg chg="del">
          <ac:chgData name="Pfeiffer-Herbert, Anna" userId="a17e6f19-4b7b-46ea-b2a2-f85d5972d734" providerId="ADAL" clId="{B16BA4FA-357E-4F90-A6A5-A7C2614712EF}" dt="2024-09-05T21:27:19.241" v="24" actId="478"/>
          <ac:spMkLst>
            <pc:docMk/>
            <pc:sldMk cId="3592776284" sldId="278"/>
            <ac:spMk id="366" creationId="{00000000-0000-0000-0000-000000000000}"/>
          </ac:spMkLst>
        </pc:spChg>
        <pc:spChg chg="del">
          <ac:chgData name="Pfeiffer-Herbert, Anna" userId="a17e6f19-4b7b-46ea-b2a2-f85d5972d734" providerId="ADAL" clId="{B16BA4FA-357E-4F90-A6A5-A7C2614712EF}" dt="2024-09-05T21:27:22.889" v="25" actId="478"/>
          <ac:spMkLst>
            <pc:docMk/>
            <pc:sldMk cId="3592776284" sldId="278"/>
            <ac:spMk id="367" creationId="{00000000-0000-0000-0000-000000000000}"/>
          </ac:spMkLst>
        </pc:spChg>
      </pc:sldChg>
      <pc:sldChg chg="modNotesTx">
        <pc:chgData name="Pfeiffer-Herbert, Anna" userId="a17e6f19-4b7b-46ea-b2a2-f85d5972d734" providerId="ADAL" clId="{B16BA4FA-357E-4F90-A6A5-A7C2614712EF}" dt="2024-09-05T21:12:38.280" v="6" actId="6549"/>
        <pc:sldMkLst>
          <pc:docMk/>
          <pc:sldMk cId="133157829" sldId="279"/>
        </pc:sldMkLst>
      </pc:sldChg>
      <pc:sldChg chg="del">
        <pc:chgData name="Pfeiffer-Herbert, Anna" userId="a17e6f19-4b7b-46ea-b2a2-f85d5972d734" providerId="ADAL" clId="{B16BA4FA-357E-4F90-A6A5-A7C2614712EF}" dt="2024-09-05T21:12:30.280" v="5" actId="47"/>
        <pc:sldMkLst>
          <pc:docMk/>
          <pc:sldMk cId="1165999335" sldId="280"/>
        </pc:sldMkLst>
      </pc:sldChg>
      <pc:sldChg chg="modSp mod">
        <pc:chgData name="Pfeiffer-Herbert, Anna" userId="a17e6f19-4b7b-46ea-b2a2-f85d5972d734" providerId="ADAL" clId="{B16BA4FA-357E-4F90-A6A5-A7C2614712EF}" dt="2024-09-05T21:32:30.474" v="39" actId="1076"/>
        <pc:sldMkLst>
          <pc:docMk/>
          <pc:sldMk cId="842688061" sldId="282"/>
        </pc:sldMkLst>
        <pc:spChg chg="mod">
          <ac:chgData name="Pfeiffer-Herbert, Anna" userId="a17e6f19-4b7b-46ea-b2a2-f85d5972d734" providerId="ADAL" clId="{B16BA4FA-357E-4F90-A6A5-A7C2614712EF}" dt="2024-09-05T21:32:18.950" v="37" actId="27636"/>
          <ac:spMkLst>
            <pc:docMk/>
            <pc:sldMk cId="842688061" sldId="282"/>
            <ac:spMk id="398" creationId="{00000000-0000-0000-0000-000000000000}"/>
          </ac:spMkLst>
        </pc:spChg>
        <pc:picChg chg="mod">
          <ac:chgData name="Pfeiffer-Herbert, Anna" userId="a17e6f19-4b7b-46ea-b2a2-f85d5972d734" providerId="ADAL" clId="{B16BA4FA-357E-4F90-A6A5-A7C2614712EF}" dt="2024-09-05T21:32:30.474" v="39" actId="1076"/>
          <ac:picMkLst>
            <pc:docMk/>
            <pc:sldMk cId="842688061" sldId="282"/>
            <ac:picMk id="399" creationId="{00000000-0000-0000-0000-000000000000}"/>
          </ac:picMkLst>
        </pc:picChg>
      </pc:sldChg>
      <pc:sldChg chg="modSp mod">
        <pc:chgData name="Pfeiffer-Herbert, Anna" userId="a17e6f19-4b7b-46ea-b2a2-f85d5972d734" providerId="ADAL" clId="{B16BA4FA-357E-4F90-A6A5-A7C2614712EF}" dt="2024-09-05T21:32:59.941" v="45" actId="14100"/>
        <pc:sldMkLst>
          <pc:docMk/>
          <pc:sldMk cId="3396152764" sldId="283"/>
        </pc:sldMkLst>
        <pc:spChg chg="mod">
          <ac:chgData name="Pfeiffer-Herbert, Anna" userId="a17e6f19-4b7b-46ea-b2a2-f85d5972d734" providerId="ADAL" clId="{B16BA4FA-357E-4F90-A6A5-A7C2614712EF}" dt="2024-09-05T21:32:54.280" v="44" actId="404"/>
          <ac:spMkLst>
            <pc:docMk/>
            <pc:sldMk cId="3396152764" sldId="283"/>
            <ac:spMk id="405" creationId="{00000000-0000-0000-0000-000000000000}"/>
          </ac:spMkLst>
        </pc:spChg>
        <pc:spChg chg="mod">
          <ac:chgData name="Pfeiffer-Herbert, Anna" userId="a17e6f19-4b7b-46ea-b2a2-f85d5972d734" providerId="ADAL" clId="{B16BA4FA-357E-4F90-A6A5-A7C2614712EF}" dt="2024-09-05T21:32:59.941" v="45" actId="14100"/>
          <ac:spMkLst>
            <pc:docMk/>
            <pc:sldMk cId="3396152764" sldId="283"/>
            <ac:spMk id="406" creationId="{00000000-0000-0000-0000-000000000000}"/>
          </ac:spMkLst>
        </pc:spChg>
      </pc:sldChg>
      <pc:sldChg chg="modSp mod modNotes">
        <pc:chgData name="Pfeiffer-Herbert, Anna" userId="a17e6f19-4b7b-46ea-b2a2-f85d5972d734" providerId="ADAL" clId="{B16BA4FA-357E-4F90-A6A5-A7C2614712EF}" dt="2024-09-05T21:33:28.818" v="54" actId="1076"/>
        <pc:sldMkLst>
          <pc:docMk/>
          <pc:sldMk cId="3674898568" sldId="284"/>
        </pc:sldMkLst>
        <pc:spChg chg="mod">
          <ac:chgData name="Pfeiffer-Herbert, Anna" userId="a17e6f19-4b7b-46ea-b2a2-f85d5972d734" providerId="ADAL" clId="{B16BA4FA-357E-4F90-A6A5-A7C2614712EF}" dt="2024-09-05T21:33:28.818" v="54" actId="1076"/>
          <ac:spMkLst>
            <pc:docMk/>
            <pc:sldMk cId="3674898568" sldId="284"/>
            <ac:spMk id="417" creationId="{00000000-0000-0000-0000-000000000000}"/>
          </ac:spMkLst>
        </pc:spChg>
      </pc:sldChg>
      <pc:sldChg chg="del">
        <pc:chgData name="Pfeiffer-Herbert, Anna" userId="a17e6f19-4b7b-46ea-b2a2-f85d5972d734" providerId="ADAL" clId="{B16BA4FA-357E-4F90-A6A5-A7C2614712EF}" dt="2024-09-05T21:13:06.367" v="8" actId="47"/>
        <pc:sldMkLst>
          <pc:docMk/>
          <pc:sldMk cId="0" sldId="286"/>
        </pc:sldMkLst>
      </pc:sldChg>
      <pc:sldChg chg="del">
        <pc:chgData name="Pfeiffer-Herbert, Anna" userId="a17e6f19-4b7b-46ea-b2a2-f85d5972d734" providerId="ADAL" clId="{B16BA4FA-357E-4F90-A6A5-A7C2614712EF}" dt="2024-09-05T21:13:09.887" v="9" actId="47"/>
        <pc:sldMkLst>
          <pc:docMk/>
          <pc:sldMk cId="4047230492" sldId="287"/>
        </pc:sldMkLst>
      </pc:sldChg>
      <pc:sldChg chg="del">
        <pc:chgData name="Pfeiffer-Herbert, Anna" userId="a17e6f19-4b7b-46ea-b2a2-f85d5972d734" providerId="ADAL" clId="{B16BA4FA-357E-4F90-A6A5-A7C2614712EF}" dt="2024-09-05T21:13:27.947" v="10" actId="47"/>
        <pc:sldMkLst>
          <pc:docMk/>
          <pc:sldMk cId="3467371623" sldId="290"/>
        </pc:sldMkLst>
      </pc:sldChg>
      <pc:sldChg chg="del">
        <pc:chgData name="Pfeiffer-Herbert, Anna" userId="a17e6f19-4b7b-46ea-b2a2-f85d5972d734" providerId="ADAL" clId="{B16BA4FA-357E-4F90-A6A5-A7C2614712EF}" dt="2024-09-05T21:13:32.245" v="11" actId="47"/>
        <pc:sldMkLst>
          <pc:docMk/>
          <pc:sldMk cId="4155608610" sldId="295"/>
        </pc:sldMkLst>
      </pc:sldChg>
      <pc:sldChg chg="modSp mod">
        <pc:chgData name="Pfeiffer-Herbert, Anna" userId="a17e6f19-4b7b-46ea-b2a2-f85d5972d734" providerId="ADAL" clId="{B16BA4FA-357E-4F90-A6A5-A7C2614712EF}" dt="2024-09-05T21:34:53.192" v="55" actId="1076"/>
        <pc:sldMkLst>
          <pc:docMk/>
          <pc:sldMk cId="598497290" sldId="296"/>
        </pc:sldMkLst>
        <pc:spChg chg="mod">
          <ac:chgData name="Pfeiffer-Herbert, Anna" userId="a17e6f19-4b7b-46ea-b2a2-f85d5972d734" providerId="ADAL" clId="{B16BA4FA-357E-4F90-A6A5-A7C2614712EF}" dt="2024-09-05T21:34:53.192" v="55" actId="1076"/>
          <ac:spMkLst>
            <pc:docMk/>
            <pc:sldMk cId="598497290" sldId="296"/>
            <ac:spMk id="527" creationId="{00000000-0000-0000-0000-000000000000}"/>
          </ac:spMkLst>
        </pc:spChg>
      </pc:sldChg>
      <pc:sldChg chg="del">
        <pc:chgData name="Pfeiffer-Herbert, Anna" userId="a17e6f19-4b7b-46ea-b2a2-f85d5972d734" providerId="ADAL" clId="{B16BA4FA-357E-4F90-A6A5-A7C2614712EF}" dt="2024-09-05T21:13:33.801" v="12" actId="47"/>
        <pc:sldMkLst>
          <pc:docMk/>
          <pc:sldMk cId="3518488131" sldId="297"/>
        </pc:sldMkLst>
      </pc:sldChg>
      <pc:sldChg chg="del">
        <pc:chgData name="Pfeiffer-Herbert, Anna" userId="a17e6f19-4b7b-46ea-b2a2-f85d5972d734" providerId="ADAL" clId="{B16BA4FA-357E-4F90-A6A5-A7C2614712EF}" dt="2024-09-05T21:13:35.696" v="13" actId="47"/>
        <pc:sldMkLst>
          <pc:docMk/>
          <pc:sldMk cId="249948964" sldId="300"/>
        </pc:sldMkLst>
      </pc:sldChg>
      <pc:sldChg chg="del">
        <pc:chgData name="Pfeiffer-Herbert, Anna" userId="a17e6f19-4b7b-46ea-b2a2-f85d5972d734" providerId="ADAL" clId="{B16BA4FA-357E-4F90-A6A5-A7C2614712EF}" dt="2024-09-05T21:13:36.599" v="14" actId="47"/>
        <pc:sldMkLst>
          <pc:docMk/>
          <pc:sldMk cId="1202137575" sldId="301"/>
        </pc:sldMkLst>
      </pc:sldChg>
      <pc:sldChg chg="modSp mod modAnim">
        <pc:chgData name="Pfeiffer-Herbert, Anna" userId="a17e6f19-4b7b-46ea-b2a2-f85d5972d734" providerId="ADAL" clId="{B16BA4FA-357E-4F90-A6A5-A7C2614712EF}" dt="2024-09-05T21:14:30.929" v="23"/>
        <pc:sldMkLst>
          <pc:docMk/>
          <pc:sldMk cId="339344591" sldId="302"/>
        </pc:sldMkLst>
        <pc:spChg chg="mod">
          <ac:chgData name="Pfeiffer-Herbert, Anna" userId="a17e6f19-4b7b-46ea-b2a2-f85d5972d734" providerId="ADAL" clId="{B16BA4FA-357E-4F90-A6A5-A7C2614712EF}" dt="2024-09-05T21:14:12.048" v="21" actId="27636"/>
          <ac:spMkLst>
            <pc:docMk/>
            <pc:sldMk cId="339344591" sldId="302"/>
            <ac:spMk id="586" creationId="{00000000-0000-0000-0000-000000000000}"/>
          </ac:spMkLst>
        </pc:spChg>
      </pc:sldChg>
      <pc:sldChg chg="del">
        <pc:chgData name="Pfeiffer-Herbert, Anna" userId="a17e6f19-4b7b-46ea-b2a2-f85d5972d734" providerId="ADAL" clId="{B16BA4FA-357E-4F90-A6A5-A7C2614712EF}" dt="2024-09-05T21:13:54.531" v="15" actId="47"/>
        <pc:sldMkLst>
          <pc:docMk/>
          <pc:sldMk cId="1354145902" sldId="304"/>
        </pc:sldMkLst>
      </pc:sldChg>
      <pc:sldChg chg="del">
        <pc:chgData name="Pfeiffer-Herbert, Anna" userId="a17e6f19-4b7b-46ea-b2a2-f85d5972d734" providerId="ADAL" clId="{B16BA4FA-357E-4F90-A6A5-A7C2614712EF}" dt="2024-09-05T21:13:55.602" v="16" actId="47"/>
        <pc:sldMkLst>
          <pc:docMk/>
          <pc:sldMk cId="4175422396" sldId="305"/>
        </pc:sldMkLst>
      </pc:sldChg>
      <pc:sldChg chg="del">
        <pc:chgData name="Pfeiffer-Herbert, Anna" userId="a17e6f19-4b7b-46ea-b2a2-f85d5972d734" providerId="ADAL" clId="{B16BA4FA-357E-4F90-A6A5-A7C2614712EF}" dt="2024-09-05T21:13:57.749" v="17" actId="47"/>
        <pc:sldMkLst>
          <pc:docMk/>
          <pc:sldMk cId="625963434" sldId="306"/>
        </pc:sldMkLst>
      </pc:sldChg>
      <pc:sldChg chg="del">
        <pc:chgData name="Pfeiffer-Herbert, Anna" userId="a17e6f19-4b7b-46ea-b2a2-f85d5972d734" providerId="ADAL" clId="{B16BA4FA-357E-4F90-A6A5-A7C2614712EF}" dt="2024-09-05T21:13:59.344" v="18" actId="47"/>
        <pc:sldMkLst>
          <pc:docMk/>
          <pc:sldMk cId="3136195882" sldId="307"/>
        </pc:sldMkLst>
      </pc:sldChg>
      <pc:sldMasterChg chg="delSldLayout">
        <pc:chgData name="Pfeiffer-Herbert, Anna" userId="a17e6f19-4b7b-46ea-b2a2-f85d5972d734" providerId="ADAL" clId="{B16BA4FA-357E-4F90-A6A5-A7C2614712EF}" dt="2024-09-05T21:13:55.602" v="16" actId="47"/>
        <pc:sldMasterMkLst>
          <pc:docMk/>
          <pc:sldMasterMk cId="0" sldId="2147483648"/>
        </pc:sldMasterMkLst>
        <pc:sldLayoutChg chg="del">
          <pc:chgData name="Pfeiffer-Herbert, Anna" userId="a17e6f19-4b7b-46ea-b2a2-f85d5972d734" providerId="ADAL" clId="{B16BA4FA-357E-4F90-A6A5-A7C2614712EF}" dt="2024-09-05T21:13:55.602" v="16" actId="47"/>
          <pc:sldLayoutMkLst>
            <pc:docMk/>
            <pc:sldMasterMk cId="0" sldId="2147483648"/>
            <pc:sldLayoutMk cId="0"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ceanobservatories.org/2024/03/first-deployment-of-the-pioneer-array-in-the-mab/"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2.whoi.edu/site/ooi-expedition/hoses-galore-hold-moorings-togethe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ataexplorer.oceanobservatories.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ceanobservatories.org/2023/09/four-part-series-on-using-data-explorer/"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ataexplorer.oceanobservatories.org/help/how-to/ooi/data-charts/data-charts-annotations.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ataexplorer.oceanobservatories.org/#ooi/array/all/parameter/2075/dat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cs.google.com/presentation/d/1Q9B4oX2w2wVikB4J3KbSkmFRjsCFJBCf/edit#slide=id.p8"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oceanobservatories.org/array/coastal-pioneer-mid-atlantic-bight-arra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ceanobservatories.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ceanobservatories.org/about-ooi/"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ceanobservatories.org/about-ooi/"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ocs.google.com/presentation/d/1Q9B4oX2w2wVikB4J3KbSkmFRjsCFJBCf/edit?usp=sharing&amp;ouid=117776208155316584403&amp;rtpof=true&amp;sd=tru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ceanobservatories.org/ooi-infrastructur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taexplorer.oceanobservatories.org/?ls=xKnA_DDf#data/defaul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ataexplorer.oceanobservatories.org/?ls=OsGoQAe8#data/5.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ceanobservatories.org/2024/04/pioneer-array-operational-at-ma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presentation/d/1Q9B4oX2w2wVikB4J3KbSkmFRjsCFJBCf/edit#slide=id.p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u="none" dirty="0">
                <a:solidFill>
                  <a:schemeClr val="hlink"/>
                </a:solidFill>
                <a:highlight>
                  <a:srgbClr val="FFFFFF"/>
                </a:highlight>
              </a:rPr>
              <a:t>“Review how to discover instruments and interesting datasets, bookmarking datasets via Data Views, </a:t>
            </a:r>
            <a:r>
              <a:rPr lang="en-US" sz="1000" u="none" dirty="0" err="1">
                <a:solidFill>
                  <a:schemeClr val="hlink"/>
                </a:solidFill>
                <a:highlight>
                  <a:srgbClr val="FFFFFF"/>
                </a:highlight>
              </a:rPr>
              <a:t>Erddap</a:t>
            </a:r>
            <a:r>
              <a:rPr lang="en-US" sz="1000" u="none" dirty="0">
                <a:solidFill>
                  <a:schemeClr val="hlink"/>
                </a:solidFill>
                <a:highlight>
                  <a:srgbClr val="FFFFFF"/>
                </a:highlight>
              </a:rPr>
              <a:t> download links, time series and profile graphs, notable “raw” datasets, etc.”</a:t>
            </a:r>
          </a:p>
          <a:p>
            <a:pPr marL="0" lvl="0" indent="0" algn="l" rtl="0">
              <a:spcBef>
                <a:spcPts val="0"/>
              </a:spcBef>
              <a:spcAft>
                <a:spcPts val="0"/>
              </a:spcAft>
              <a:buNone/>
            </a:pPr>
            <a:endParaRPr sz="1000" dirty="0">
              <a:solidFill>
                <a:srgbClr val="919191"/>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chemeClr val="dk1"/>
                </a:solidFill>
              </a:rPr>
              <a:t>This material is based upon work supported by the Ocean Observatories Initiative (OOI), which is a major facility fully funded by the National Science Foundation under Cooperative Agreement No. 2244833.</a:t>
            </a:r>
            <a:endParaRPr dirty="0">
              <a:solidFill>
                <a:schemeClr val="dk1"/>
              </a:solidFill>
            </a:endParaRPr>
          </a:p>
          <a:p>
            <a:pPr marL="0" lvl="0" indent="0" algn="l" rtl="0">
              <a:spcBef>
                <a:spcPts val="0"/>
              </a:spcBef>
              <a:spcAft>
                <a:spcPts val="0"/>
              </a:spcAft>
              <a:buNone/>
            </a:pPr>
            <a:endParaRPr sz="1000" dirty="0">
              <a:solidFill>
                <a:srgbClr val="919191"/>
              </a:solidFill>
              <a:highlight>
                <a:srgbClr val="FFFFFF"/>
              </a:highlight>
            </a:endParaRPr>
          </a:p>
        </p:txBody>
      </p:sp>
      <p:sp>
        <p:nvSpPr>
          <p:cNvPr id="268" name="Google Shape;2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e1bb827b7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e1bb827b7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US">
                <a:solidFill>
                  <a:schemeClr val="dk1"/>
                </a:solidFill>
              </a:rPr>
              <a:t>get a feel for the physical infrastructure (size, weight) and environment</a:t>
            </a:r>
            <a:endParaRPr>
              <a:solidFill>
                <a:schemeClr val="dk1"/>
              </a:solidFill>
            </a:endParaRPr>
          </a:p>
          <a:p>
            <a:pPr marL="0" lvl="0" indent="0" algn="l" rtl="0">
              <a:spcBef>
                <a:spcPts val="1000"/>
              </a:spcBef>
              <a:spcAft>
                <a:spcPts val="0"/>
              </a:spcAft>
              <a:buClr>
                <a:schemeClr val="dk1"/>
              </a:buClr>
              <a:buSzPts val="1100"/>
              <a:buFont typeface="Arial"/>
              <a:buNone/>
            </a:pPr>
            <a:endParaRPr>
              <a:solidFill>
                <a:schemeClr val="dk1"/>
              </a:solidFill>
            </a:endParaRPr>
          </a:p>
          <a:p>
            <a:pPr marL="0" lvl="0" indent="0" algn="l" rtl="0">
              <a:spcBef>
                <a:spcPts val="1000"/>
              </a:spcBef>
              <a:spcAft>
                <a:spcPts val="0"/>
              </a:spcAft>
              <a:buClr>
                <a:schemeClr val="dk1"/>
              </a:buClr>
              <a:buSzPts val="1100"/>
              <a:buFont typeface="Arial"/>
              <a:buNone/>
            </a:pPr>
            <a:r>
              <a:rPr lang="en-US">
                <a:solidFill>
                  <a:schemeClr val="dk1"/>
                </a:solidFill>
              </a:rPr>
              <a:t>News article for Pioneer MAB deployment:</a:t>
            </a:r>
            <a:endParaRPr>
              <a:solidFill>
                <a:schemeClr val="dk1"/>
              </a:solidFill>
            </a:endParaRPr>
          </a:p>
          <a:p>
            <a:pPr marL="0" lvl="0" indent="0" algn="l" rtl="0">
              <a:spcBef>
                <a:spcPts val="1000"/>
              </a:spcBef>
              <a:spcAft>
                <a:spcPts val="0"/>
              </a:spcAft>
              <a:buNone/>
            </a:pPr>
            <a:r>
              <a:rPr lang="en-US" u="sng">
                <a:solidFill>
                  <a:schemeClr val="dk1"/>
                </a:solidFill>
                <a:hlinkClick r:id="rId3">
                  <a:extLst>
                    <a:ext uri="{A12FA001-AC4F-418D-AE19-62706E023703}">
                      <ahyp:hlinkClr xmlns:ahyp="http://schemas.microsoft.com/office/drawing/2018/hyperlinkcolor" val="tx"/>
                    </a:ext>
                  </a:extLst>
                </a:hlinkClick>
              </a:rPr>
              <a:t>https://oceanobservatories.org/2024/03/first-deployment-of-the-pioneer-array-in-the-mab/</a:t>
            </a:r>
            <a:endParaRPr>
              <a:solidFill>
                <a:schemeClr val="dk1"/>
              </a:solidFill>
            </a:endParaRPr>
          </a:p>
          <a:p>
            <a:pPr marL="0" lvl="0" indent="0" algn="l" rtl="0">
              <a:spcBef>
                <a:spcPts val="0"/>
              </a:spcBef>
              <a:spcAft>
                <a:spcPts val="0"/>
              </a:spcAft>
              <a:buNone/>
            </a:pPr>
            <a:r>
              <a:rPr lang="en-US">
                <a:solidFill>
                  <a:schemeClr val="dk1"/>
                </a:solidFill>
              </a:rPr>
              <a:t>Expedition blog post describing components of MAB surface moorings:</a:t>
            </a:r>
            <a:endParaRPr>
              <a:solidFill>
                <a:schemeClr val="dk1"/>
              </a:solidFill>
            </a:endParaRPr>
          </a:p>
          <a:p>
            <a:pPr marL="0" lvl="0" indent="0" algn="l" rtl="0">
              <a:spcBef>
                <a:spcPts val="0"/>
              </a:spcBef>
              <a:spcAft>
                <a:spcPts val="0"/>
              </a:spcAft>
              <a:buNone/>
            </a:pPr>
            <a:r>
              <a:rPr lang="en-US" u="sng">
                <a:solidFill>
                  <a:schemeClr val="dk1"/>
                </a:solidFill>
                <a:hlinkClick r:id="rId4">
                  <a:extLst>
                    <a:ext uri="{A12FA001-AC4F-418D-AE19-62706E023703}">
                      <ahyp:hlinkClr xmlns:ahyp="http://schemas.microsoft.com/office/drawing/2018/hyperlinkcolor" val="tx"/>
                    </a:ext>
                  </a:extLst>
                </a:hlinkClick>
              </a:rPr>
              <a:t>https://www2.whoi.edu/site/ooi-expedition/hoses-galore-hold-moorings-together/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10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Today’s focus </a:t>
            </a:r>
            <a:r>
              <a:rPr lang="en-US"/>
              <a:t>on these subheaders on Data Access webpage but </a:t>
            </a:r>
            <a:r>
              <a:rPr lang="en-US" dirty="0"/>
              <a:t>we are happy to answer questions about all other listings on this webpage </a:t>
            </a:r>
          </a:p>
        </p:txBody>
      </p:sp>
    </p:spTree>
    <p:extLst>
      <p:ext uri="{BB962C8B-B14F-4D97-AF65-F5344CB8AC3E}">
        <p14:creationId xmlns:p14="http://schemas.microsoft.com/office/powerpoint/2010/main" val="321519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174e1789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174e1789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can access OOI data in many ways, with the Data Explorer as primary gateway</a:t>
            </a:r>
          </a:p>
          <a:p>
            <a:pPr marL="0" lvl="0" indent="0" algn="l" rtl="0">
              <a:spcBef>
                <a:spcPts val="0"/>
              </a:spcBef>
              <a:spcAft>
                <a:spcPts val="0"/>
              </a:spcAft>
              <a:buNone/>
            </a:pPr>
            <a:r>
              <a:rPr lang="en-US" dirty="0"/>
              <a:t>(don’t open yet </a:t>
            </a:r>
            <a:r>
              <a:rPr lang="en-US" dirty="0" err="1"/>
              <a:t>bc</a:t>
            </a:r>
            <a:r>
              <a:rPr lang="en-US" dirty="0"/>
              <a:t> next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e174e1789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e174e17899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chemeClr val="hlink"/>
                </a:solidFill>
                <a:hlinkClick r:id="rId3"/>
              </a:rPr>
              <a:t>https://dataexplorer.oceanobservatories.org/</a:t>
            </a:r>
            <a:r>
              <a:rPr lang="en-US" dirty="0"/>
              <a:t> </a:t>
            </a:r>
          </a:p>
          <a:p>
            <a:pPr marL="0" lvl="0" indent="0" algn="l" rtl="0">
              <a:spcBef>
                <a:spcPts val="0"/>
              </a:spcBef>
              <a:spcAft>
                <a:spcPts val="0"/>
              </a:spcAft>
              <a:buNone/>
            </a:pPr>
            <a:r>
              <a:rPr lang="en-US" dirty="0"/>
              <a:t>open it up here, it may take a few seconds</a:t>
            </a:r>
          </a:p>
          <a:p>
            <a:pPr marL="0" lvl="0" indent="0" algn="l" rtl="0">
              <a:spcBef>
                <a:spcPts val="0"/>
              </a:spcBef>
              <a:spcAft>
                <a:spcPts val="0"/>
              </a:spcAft>
              <a:buNone/>
            </a:pPr>
            <a:r>
              <a:rPr lang="en-US" dirty="0"/>
              <a:t>stop for a moment to orient participants to the interface</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want the data to “tell me” when there is a significant storm event. I want to see all the barometric pressure available to me at the MAB Array, and then eyeball a dataset to dive into.</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0C2F-AB0F-381D-268B-AFF7AA90A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5DB3A-5E36-B9C9-43B2-45930C7561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8186B9-90BC-5507-7FDD-919091EB850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6860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Zoom in to April 2025</a:t>
            </a:r>
          </a:p>
          <a:p>
            <a:pPr marL="158750" indent="0" algn="l">
              <a:buNone/>
            </a:pPr>
            <a:r>
              <a:rPr lang="en-US" b="0" i="0" dirty="0">
                <a:solidFill>
                  <a:srgbClr val="1D1C1D"/>
                </a:solidFill>
                <a:effectLst/>
                <a:latin typeface="Arial" panose="020B0604020202020204" pitchFamily="34" charset="0"/>
              </a:rPr>
              <a:t>Create and add to new data view and comparison chart</a:t>
            </a:r>
          </a:p>
          <a:p>
            <a:pPr marL="158750" indent="0" algn="l">
              <a:buNone/>
            </a:pPr>
            <a:r>
              <a:rPr lang="en-US" b="0" i="0" dirty="0">
                <a:solidFill>
                  <a:srgbClr val="1D1C1D"/>
                </a:solidFill>
                <a:effectLst/>
                <a:latin typeface="Arial" panose="020B0604020202020204" pitchFamily="34" charset="0"/>
              </a:rPr>
              <a:t>Many instruments have several available parameters.  Use drop-down to select salinity</a:t>
            </a:r>
          </a:p>
        </p:txBody>
      </p:sp>
    </p:spTree>
    <p:extLst>
      <p:ext uri="{BB962C8B-B14F-4D97-AF65-F5344CB8AC3E}">
        <p14:creationId xmlns:p14="http://schemas.microsoft.com/office/powerpoint/2010/main" val="2196637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B45E9-387F-6446-A45B-EC1DB958F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66E48-69CD-296A-1AD6-6BD13D2385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B0F18-6399-FEA0-9DC7-FB95D845FA60}"/>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Change from Auto time bin to hours</a:t>
            </a:r>
          </a:p>
          <a:p>
            <a:pPr marL="158750" indent="0" algn="l">
              <a:buNone/>
            </a:pPr>
            <a:r>
              <a:rPr lang="en-US" b="0" i="0" dirty="0">
                <a:solidFill>
                  <a:srgbClr val="1D1C1D"/>
                </a:solidFill>
                <a:effectLst/>
                <a:latin typeface="Arial" panose="020B0604020202020204" pitchFamily="34" charset="0"/>
              </a:rPr>
              <a:t>Add to new data view and comparison chart</a:t>
            </a:r>
          </a:p>
        </p:txBody>
      </p:sp>
    </p:spTree>
    <p:extLst>
      <p:ext uri="{BB962C8B-B14F-4D97-AF65-F5344CB8AC3E}">
        <p14:creationId xmlns:p14="http://schemas.microsoft.com/office/powerpoint/2010/main" val="45860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D234-FEC8-722C-794F-1932B9B60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08A33-ED95-A0F6-4A01-4A18004975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F18392D-3A27-BD53-B2AF-268ED7873319}"/>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New data view comparison chart opens to most recent week by default</a:t>
            </a:r>
          </a:p>
          <a:p>
            <a:pPr marL="158750" indent="0" algn="l">
              <a:buNone/>
            </a:pPr>
            <a:r>
              <a:rPr lang="en-US" b="0" i="0" dirty="0">
                <a:solidFill>
                  <a:srgbClr val="1D1C1D"/>
                </a:solidFill>
                <a:effectLst/>
                <a:latin typeface="Arial" panose="020B0604020202020204" pitchFamily="34" charset="0"/>
              </a:rPr>
              <a:t>Change the time range in the comparison chart </a:t>
            </a:r>
          </a:p>
        </p:txBody>
      </p:sp>
    </p:spTree>
    <p:extLst>
      <p:ext uri="{BB962C8B-B14F-4D97-AF65-F5344CB8AC3E}">
        <p14:creationId xmlns:p14="http://schemas.microsoft.com/office/powerpoint/2010/main" val="184924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4149-2FD6-32E8-3C34-00003955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EF4D0-E707-D057-A9DA-88B0561451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5A837B-60B8-759F-41BA-B8FD08C56ACF}"/>
              </a:ext>
            </a:extLst>
          </p:cNvPr>
          <p:cNvSpPr>
            <a:spLocks noGrp="1"/>
          </p:cNvSpPr>
          <p:nvPr>
            <p:ph type="body" idx="1"/>
          </p:nvPr>
        </p:nvSpPr>
        <p:spPr/>
        <p:txBody>
          <a:bodyPr/>
          <a:lstStyle/>
          <a:p>
            <a:r>
              <a:rPr lang="en-US" dirty="0"/>
              <a:t>Add to download queue</a:t>
            </a:r>
          </a:p>
          <a:p>
            <a:pPr marL="158750" indent="0">
              <a:buNone/>
            </a:pPr>
            <a:endParaRPr lang="en-US" dirty="0"/>
          </a:p>
          <a:p>
            <a:pPr marL="158750" indent="0">
              <a:buNone/>
            </a:pPr>
            <a:r>
              <a:rPr lang="en-US" dirty="0"/>
              <a:t>End this example with Download data: queue these 2, note they are from same instrument so same ERDDAP link,</a:t>
            </a:r>
          </a:p>
          <a:p>
            <a:pPr marL="158750" indent="0">
              <a:buNone/>
            </a:pPr>
            <a:r>
              <a:rPr lang="en-US" dirty="0"/>
              <a:t>Show how to change the time range in ERDDAP to create the URL table, then csv output (or other)</a:t>
            </a:r>
          </a:p>
          <a:p>
            <a:pPr marL="158750" indent="0">
              <a:buNone/>
            </a:pPr>
            <a:endParaRPr lang="en-US" dirty="0"/>
          </a:p>
          <a:p>
            <a:endParaRPr lang="en-US" dirty="0"/>
          </a:p>
        </p:txBody>
      </p:sp>
    </p:spTree>
    <p:extLst>
      <p:ext uri="{BB962C8B-B14F-4D97-AF65-F5344CB8AC3E}">
        <p14:creationId xmlns:p14="http://schemas.microsoft.com/office/powerpoint/2010/main" val="1825045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8E2B-6EFC-5F01-9901-58922453D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5D5F-5275-8825-4C1E-B55474504D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7E73F5-A09E-A983-4156-B14EE646107E}"/>
              </a:ext>
            </a:extLst>
          </p:cNvPr>
          <p:cNvSpPr>
            <a:spLocks noGrp="1"/>
          </p:cNvSpPr>
          <p:nvPr>
            <p:ph type="body" idx="1"/>
          </p:nvPr>
        </p:nvSpPr>
        <p:spPr/>
        <p:txBody>
          <a:bodyPr/>
          <a:lstStyle/>
          <a:p>
            <a:r>
              <a:rPr lang="en-US" dirty="0"/>
              <a:t>Show the ERDDAP Data Access Form with the 2 parameters selected:  https://erddap.dataexplorer.oceanobservatories.org/erddap/tabledap/ooi-cp11sosm-sbd11-06-metbka000.html?time%2Cwind_speed%2Cair_pressure%2Cz</a:t>
            </a:r>
          </a:p>
          <a:p>
            <a:r>
              <a:rPr lang="en-US" dirty="0"/>
              <a:t>Show the file types (csv and </a:t>
            </a:r>
            <a:r>
              <a:rPr lang="en-US" dirty="0" err="1"/>
              <a:t>NetCDF</a:t>
            </a:r>
            <a:r>
              <a:rPr lang="en-US" dirty="0"/>
              <a:t>)</a:t>
            </a:r>
          </a:p>
          <a:p>
            <a:r>
              <a:rPr lang="en-US" dirty="0"/>
              <a:t>Then back to the Queue to show the URLs for csv and </a:t>
            </a:r>
            <a:r>
              <a:rPr lang="en-US" dirty="0" err="1"/>
              <a:t>NetCDF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16147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a:extLst>
            <a:ext uri="{FF2B5EF4-FFF2-40B4-BE49-F238E27FC236}">
              <a16:creationId xmlns:a16="http://schemas.microsoft.com/office/drawing/2014/main" id="{0D2B575A-77E5-CC6B-1C6F-124265869C5B}"/>
            </a:ext>
          </a:extLst>
        </p:cNvPr>
        <p:cNvGrpSpPr/>
        <p:nvPr/>
      </p:nvGrpSpPr>
      <p:grpSpPr>
        <a:xfrm>
          <a:off x="0" y="0"/>
          <a:ext cx="0" cy="0"/>
          <a:chOff x="0" y="0"/>
          <a:chExt cx="0" cy="0"/>
        </a:xfrm>
      </p:grpSpPr>
      <p:sp>
        <p:nvSpPr>
          <p:cNvPr id="273" name="Google Shape;273;g2e174e17899_0_207:notes">
            <a:extLst>
              <a:ext uri="{FF2B5EF4-FFF2-40B4-BE49-F238E27FC236}">
                <a16:creationId xmlns:a16="http://schemas.microsoft.com/office/drawing/2014/main" id="{D6BE4BAB-4B9D-9BCA-B219-CF9BD93375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174e17899_0_207:notes">
            <a:extLst>
              <a:ext uri="{FF2B5EF4-FFF2-40B4-BE49-F238E27FC236}">
                <a16:creationId xmlns:a16="http://schemas.microsoft.com/office/drawing/2014/main" id="{FFE26409-9F3A-5ACE-0FBC-FB8495728B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b="1" dirty="0">
                <a:solidFill>
                  <a:srgbClr val="666666"/>
                </a:solidFill>
                <a:highlight>
                  <a:schemeClr val="lt1"/>
                </a:highlight>
              </a:rPr>
              <a:t>OOI Infrastructure: Introduction to the OOI Data Explorer and Data Access</a:t>
            </a:r>
          </a:p>
          <a:p>
            <a:pPr marL="0" lvl="0" indent="0" algn="l" rtl="0">
              <a:spcBef>
                <a:spcPts val="0"/>
              </a:spcBef>
              <a:spcAft>
                <a:spcPts val="0"/>
              </a:spcAft>
              <a:buClr>
                <a:schemeClr val="dk1"/>
              </a:buClr>
              <a:buSzPts val="1100"/>
              <a:buFont typeface="Arial"/>
              <a:buNone/>
            </a:pPr>
            <a:r>
              <a:rPr lang="en-US" sz="1000" dirty="0">
                <a:solidFill>
                  <a:srgbClr val="919191"/>
                </a:solidFill>
                <a:highlight>
                  <a:schemeClr val="lt1"/>
                </a:highlight>
              </a:rPr>
              <a:t>Explore and expand on data platforms, instrumentation, data discovery and access. Explore the Data Explorer in pairs to discover what’s there and how to use it.</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7106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035C-1411-E87B-F8FC-4E8D3F52F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7FD4F-9165-3F57-8F6F-16F1B48894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522FCE-4581-6E33-27A0-50F363D65235}"/>
              </a:ext>
            </a:extLst>
          </p:cNvPr>
          <p:cNvSpPr>
            <a:spLocks noGrp="1"/>
          </p:cNvSpPr>
          <p:nvPr>
            <p:ph type="body" idx="1"/>
          </p:nvPr>
        </p:nvSpPr>
        <p:spPr/>
        <p:txBody>
          <a:bodyPr/>
          <a:lstStyle/>
          <a:p>
            <a:r>
              <a:rPr lang="en-US" dirty="0"/>
              <a:t>Show how to generate URL</a:t>
            </a:r>
          </a:p>
        </p:txBody>
      </p:sp>
    </p:spTree>
    <p:extLst>
      <p:ext uri="{BB962C8B-B14F-4D97-AF65-F5344CB8AC3E}">
        <p14:creationId xmlns:p14="http://schemas.microsoft.com/office/powerpoint/2010/main" val="263735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8BFF-B8A9-1B8D-FC8B-6D012237C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4E252-2083-0DD9-A016-F3CEC7AD9E5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9D46F-F86B-969A-35C0-D81F7B3D1345}"/>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story in the MAB data for Data Labs demo. </a:t>
            </a:r>
          </a:p>
          <a:p>
            <a:pPr marL="158750" indent="0" algn="l">
              <a:buNone/>
            </a:pPr>
            <a:r>
              <a:rPr lang="en-US" b="0" i="0" dirty="0">
                <a:solidFill>
                  <a:srgbClr val="1D1C1D"/>
                </a:solidFill>
                <a:effectLst/>
                <a:latin typeface="Arial" panose="020B0604020202020204" pitchFamily="34" charset="0"/>
              </a:rPr>
              <a:t>From Al: “</a:t>
            </a:r>
            <a:r>
              <a:rPr lang="en-US" sz="1800" dirty="0">
                <a:effectLst/>
                <a:latin typeface="Aptos" panose="020B0004020202020204" pitchFamily="34" charset="0"/>
                <a:ea typeface="Aptos" panose="020B0004020202020204" pitchFamily="34" charset="0"/>
                <a:cs typeface="Aptos" panose="020B0004020202020204" pitchFamily="34" charset="0"/>
              </a:rPr>
              <a:t>if it is a water column mixing event the optical backscatter might also show something. If it’s fresh water, the salinity signal from the buoy and NSIF might have a signal</a:t>
            </a:r>
            <a:r>
              <a:rPr lang="en-US" sz="1800" b="0" i="0" dirty="0">
                <a:solidFill>
                  <a:srgbClr val="1D1C1D"/>
                </a:solidFill>
                <a:effectLst/>
                <a:latin typeface="Arial" panose="020B0604020202020204" pitchFamily="34" charset="0"/>
                <a:ea typeface="Aptos" panose="020B0004020202020204" pitchFamily="34" charset="0"/>
                <a:cs typeface="Aptos" panose="020B0004020202020204" pitchFamily="34" charset="0"/>
              </a:rPr>
              <a:t>”</a:t>
            </a:r>
          </a:p>
          <a:p>
            <a:pPr marL="158750" indent="0" algn="l">
              <a:buNone/>
            </a:pPr>
            <a:br>
              <a:rPr lang="en-US" b="0" i="0" dirty="0">
                <a:solidFill>
                  <a:srgbClr val="1D1C1D"/>
                </a:solidFill>
                <a:effectLst/>
                <a:latin typeface="Arial" panose="020B0604020202020204" pitchFamily="34" charset="0"/>
              </a:rPr>
            </a:br>
            <a:br>
              <a:rPr lang="en-US" b="0" i="0" dirty="0">
                <a:solidFill>
                  <a:srgbClr val="1D1C1D"/>
                </a:solidFill>
                <a:effectLst/>
                <a:latin typeface="Arial" panose="020B0604020202020204" pitchFamily="34" charset="0"/>
              </a:rPr>
            </a:br>
            <a:r>
              <a:rPr lang="en-US" b="0" i="0" dirty="0">
                <a:solidFill>
                  <a:srgbClr val="1D1C1D"/>
                </a:solidFill>
                <a:effectLst/>
                <a:latin typeface="Arial" panose="020B0604020202020204" pitchFamily="34" charset="0"/>
              </a:rPr>
              <a:t>could we look for indicator of freshwater outflow? What parameters do we have for Southern Profiler Mooring? Navigate into Southern Profiler Mooring &gt; WFP &gt; CDOM really changed after 1st week August</a:t>
            </a:r>
          </a:p>
          <a:p>
            <a:pPr algn="l">
              <a:buFont typeface="Arial" panose="020B0604020202020204" pitchFamily="34" charset="0"/>
              <a:buChar char="•"/>
            </a:pPr>
            <a:r>
              <a:rPr lang="en-US" b="0" i="0" dirty="0">
                <a:solidFill>
                  <a:srgbClr val="1D1C1D"/>
                </a:solidFill>
                <a:effectLst/>
                <a:latin typeface="Arial" panose="020B0604020202020204" pitchFamily="34" charset="0"/>
              </a:rPr>
              <a:t>We could explore the salinity although around august 8 appears influenced by Gulf Stream because values near surface are 36</a:t>
            </a:r>
          </a:p>
          <a:p>
            <a:pPr algn="l">
              <a:buFont typeface="Arial" panose="020B0604020202020204" pitchFamily="34" charset="0"/>
              <a:buChar char="•"/>
            </a:pPr>
            <a:r>
              <a:rPr lang="en-US" b="0" i="0" dirty="0">
                <a:solidFill>
                  <a:srgbClr val="1D1C1D"/>
                </a:solidFill>
                <a:effectLst/>
                <a:latin typeface="Arial" panose="020B0604020202020204" pitchFamily="34" charset="0"/>
              </a:rPr>
              <a:t>find indications in CDOM profiles. line up CDOM with barometric pressure on August 8.</a:t>
            </a:r>
          </a:p>
          <a:p>
            <a:endParaRPr lang="en-US" dirty="0"/>
          </a:p>
        </p:txBody>
      </p:sp>
    </p:spTree>
    <p:extLst>
      <p:ext uri="{BB962C8B-B14F-4D97-AF65-F5344CB8AC3E}">
        <p14:creationId xmlns:p14="http://schemas.microsoft.com/office/powerpoint/2010/main" val="203862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F00D-F599-C5E6-348F-FB24DD35E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1E0CB-43B2-2D43-A8BA-2D76D1413D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202F32-2609-C245-0365-CA1759B7E205}"/>
              </a:ext>
            </a:extLst>
          </p:cNvPr>
          <p:cNvSpPr>
            <a:spLocks noGrp="1"/>
          </p:cNvSpPr>
          <p:nvPr>
            <p:ph type="body" idx="1"/>
          </p:nvPr>
        </p:nvSpPr>
        <p:spPr/>
        <p:txBody>
          <a:bodyPr/>
          <a:lstStyle/>
          <a:p>
            <a:pPr marL="158750" indent="0" algn="l">
              <a:buNone/>
            </a:pPr>
            <a:r>
              <a:rPr lang="en-US" b="0" i="0" dirty="0">
                <a:solidFill>
                  <a:srgbClr val="1D1C1D"/>
                </a:solidFill>
                <a:effectLst/>
                <a:latin typeface="Arial" panose="020B0604020202020204" pitchFamily="34" charset="0"/>
              </a:rPr>
              <a:t>Does the backscatter give us another view of what could be going on?</a:t>
            </a:r>
          </a:p>
          <a:p>
            <a:pPr marL="158750" indent="0" algn="l">
              <a:buNone/>
            </a:pPr>
            <a:endParaRPr lang="en-US" b="0" i="0" dirty="0">
              <a:solidFill>
                <a:srgbClr val="1D1C1D"/>
              </a:solidFill>
              <a:effectLst/>
              <a:latin typeface="Arial" panose="020B0604020202020204" pitchFamily="34" charset="0"/>
            </a:endParaRPr>
          </a:p>
          <a:p>
            <a:pPr marL="158750" indent="0" algn="l">
              <a:buNone/>
            </a:pPr>
            <a:r>
              <a:rPr lang="en-US" b="0" i="0" dirty="0">
                <a:solidFill>
                  <a:srgbClr val="1D1C1D"/>
                </a:solidFill>
                <a:effectLst/>
                <a:latin typeface="Arial" panose="020B0604020202020204" pitchFamily="34" charset="0"/>
              </a:rPr>
              <a:t>Here we changed selected the time range for April 2025.  Looks lie the first part of the month is missing – likely do to the redeployment of the mooring.</a:t>
            </a:r>
          </a:p>
          <a:p>
            <a:pPr marL="158750" indent="0" algn="l">
              <a:buNone/>
            </a:pPr>
            <a:r>
              <a:rPr lang="en-US" b="0" i="0" dirty="0">
                <a:solidFill>
                  <a:srgbClr val="1D1C1D"/>
                </a:solidFill>
                <a:effectLst/>
                <a:latin typeface="Arial" panose="020B0604020202020204" pitchFamily="34" charset="0"/>
              </a:rPr>
              <a:t>We changed the Time Bins to days so the graph fills in a bit more than just the small dots used when Auto or Hour is selected.</a:t>
            </a:r>
          </a:p>
          <a:p>
            <a:pPr marL="158750" indent="0" algn="l">
              <a:buNone/>
            </a:pPr>
            <a:r>
              <a:rPr lang="en-US" b="0" i="0" dirty="0">
                <a:solidFill>
                  <a:srgbClr val="1D1C1D"/>
                </a:solidFill>
                <a:effectLst/>
                <a:latin typeface="Arial" panose="020B0604020202020204" pitchFamily="34" charset="0"/>
              </a:rPr>
              <a:t>Looks like the bottom has a lot less sediment after the 20</a:t>
            </a:r>
            <a:r>
              <a:rPr lang="en-US" b="0" i="0" baseline="30000" dirty="0">
                <a:solidFill>
                  <a:srgbClr val="1D1C1D"/>
                </a:solidFill>
                <a:effectLst/>
                <a:latin typeface="Arial" panose="020B0604020202020204" pitchFamily="34" charset="0"/>
              </a:rPr>
              <a:t>th</a:t>
            </a:r>
            <a:r>
              <a:rPr lang="en-US" b="0" i="0" dirty="0">
                <a:solidFill>
                  <a:srgbClr val="1D1C1D"/>
                </a:solidFill>
                <a:effectLst/>
                <a:latin typeface="Arial" panose="020B0604020202020204" pitchFamily="34" charset="0"/>
              </a:rPr>
              <a:t>.  Perhaps correlated with offshore waters coming onshore?  </a:t>
            </a:r>
          </a:p>
          <a:p>
            <a:pPr marL="158750" indent="0" algn="l">
              <a:buNone/>
            </a:pPr>
            <a:r>
              <a:rPr lang="en-US" b="0" i="0" dirty="0">
                <a:solidFill>
                  <a:srgbClr val="1D1C1D"/>
                </a:solidFill>
                <a:effectLst/>
                <a:latin typeface="Arial" panose="020B0604020202020204" pitchFamily="34" charset="0"/>
              </a:rPr>
              <a:t>Could look at other variables (like temperature and water currents) to see.</a:t>
            </a:r>
          </a:p>
        </p:txBody>
      </p:sp>
    </p:spTree>
    <p:extLst>
      <p:ext uri="{BB962C8B-B14F-4D97-AF65-F5344CB8AC3E}">
        <p14:creationId xmlns:p14="http://schemas.microsoft.com/office/powerpoint/2010/main" val="699098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F23C-8417-34EA-93CD-4710E813D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17062-C737-5E4F-B848-80E3A92942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984DCA-1439-FF07-F0BD-776BB5F27201}"/>
              </a:ext>
            </a:extLst>
          </p:cNvPr>
          <p:cNvSpPr>
            <a:spLocks noGrp="1"/>
          </p:cNvSpPr>
          <p:nvPr>
            <p:ph type="body" idx="1"/>
          </p:nvPr>
        </p:nvSpPr>
        <p:spPr/>
        <p:txBody>
          <a:bodyPr/>
          <a:lstStyle/>
          <a:p>
            <a:r>
              <a:rPr lang="en-US" dirty="0"/>
              <a:t>Note, profiles can not be added to the Comparison chart.  The can only be shown as individual plots on the right.</a:t>
            </a:r>
          </a:p>
          <a:p>
            <a:r>
              <a:rPr lang="en-US" dirty="0"/>
              <a:t>Also, keep in mind, the current Data View tool has separate time selectors for every chart.  If you want them to all match, you will need to make sure they do.</a:t>
            </a:r>
          </a:p>
        </p:txBody>
      </p:sp>
    </p:spTree>
    <p:extLst>
      <p:ext uri="{BB962C8B-B14F-4D97-AF65-F5344CB8AC3E}">
        <p14:creationId xmlns:p14="http://schemas.microsoft.com/office/powerpoint/2010/main" val="2396235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e1bb827b7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e1bb827b7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Walk thru the handout</a:t>
            </a:r>
            <a:endParaRPr>
              <a:solidFill>
                <a:schemeClr val="dk1"/>
              </a:solidFill>
            </a:endParaRPr>
          </a:p>
          <a:p>
            <a:pPr marL="0" lvl="0" indent="0" algn="l" rtl="0">
              <a:spcBef>
                <a:spcPts val="0"/>
              </a:spcBef>
              <a:spcAft>
                <a:spcPts val="0"/>
              </a:spcAft>
              <a:buNone/>
            </a:pPr>
            <a:r>
              <a:rPr lang="en-US">
                <a:solidFill>
                  <a:schemeClr val="dk1"/>
                </a:solidFill>
              </a:rPr>
              <a:t>explain ultimate Goal: add to a Data View and share URL link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Learning objectives for Quest:</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Familiarity with OOI infrastructure as listed in Data Explorer:</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Arrays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Platforms (and Nodes on the Platforms)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Instruments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Parameters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Bonus: reference designator for ERDDAP and JupyterHub demo</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Familiarity with OOI Data Explorer as a tool, corresponding to step-by-step guide </a:t>
            </a:r>
            <a:r>
              <a:rPr lang="en-US" u="sng">
                <a:solidFill>
                  <a:schemeClr val="hlink"/>
                </a:solidFill>
                <a:hlinkClick r:id="rId3"/>
              </a:rPr>
              <a:t>https://oceanobservatories.org/2023/09/four-part-series-on-using-data-explorer/</a:t>
            </a:r>
            <a:r>
              <a:rPr lang="en-U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Find &amp; visualize time-series data (at fixed depth)</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Compare time-series data</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Annotations as part of human-in-the-loop (HITL) quality control (QC) [</a:t>
            </a:r>
            <a:r>
              <a:rPr lang="en-US" u="sng">
                <a:solidFill>
                  <a:schemeClr val="hlink"/>
                </a:solidFill>
                <a:hlinkClick r:id="rId4"/>
              </a:rPr>
              <a:t>https://dataexplorer.oceanobservatories.org/help/how-to/ooi/data-charts/data-charts-annotations.html</a:t>
            </a:r>
            <a:r>
              <a:rPr lang="en-US">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Bonus: Find &amp; visualize profiler data</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Bonus: Mobile Assets (as of 2024-05-30 Gliders and AUVs not yet available for MAB in Data Explorer)</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Familiarity with OOI Data Access as provided by Data Explorer:</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Download* a CSV (or NetCDF) file for a “Time series as visualized” (* we will learn the next day about ways to access these data without having to download)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5532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df01222677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This material is based upon work supported by the Ocean Observatories Initiative (OOI), which is a major facility fully funded by the National Science Foundation under Cooperative Agreement No. 2244833.</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518" name="Google Shape;518;g2df0122267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CC4B-A4B3-EDF8-335B-62E14FF26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5977C-E626-04C6-C63B-23D229CD535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4B941E-899A-8785-86E8-4741EAB67EF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Additional data access points</a:t>
            </a:r>
          </a:p>
          <a:p>
            <a:pPr marL="158750" indent="0">
              <a:buNone/>
            </a:pPr>
            <a:endParaRPr lang="en-US" dirty="0"/>
          </a:p>
          <a:p>
            <a:pPr marL="158750" indent="0">
              <a:buNone/>
            </a:pPr>
            <a:r>
              <a:rPr lang="en-US" dirty="0"/>
              <a:t>Data Bus shows 10 User Interfaces</a:t>
            </a:r>
          </a:p>
          <a:p>
            <a:pPr marL="158750" indent="0">
              <a:buNone/>
            </a:pPr>
            <a:r>
              <a:rPr lang="en-US" dirty="0"/>
              <a:t>Plus: https://</a:t>
            </a:r>
            <a:r>
              <a:rPr lang="en-US" dirty="0" err="1"/>
              <a:t>ifcb-data.oceanobservatories.org</a:t>
            </a:r>
            <a:r>
              <a:rPr lang="en-US" dirty="0"/>
              <a:t>/dashboard </a:t>
            </a:r>
          </a:p>
          <a:p>
            <a:pPr marL="158750" indent="0">
              <a:buNone/>
            </a:pPr>
            <a:endParaRPr lang="en-US" dirty="0"/>
          </a:p>
          <a:p>
            <a:pPr marL="158750" indent="0">
              <a:buNone/>
            </a:pPr>
            <a:r>
              <a:rPr lang="en-US" dirty="0"/>
              <a:t>Ask if anyone interested in quick demo of any other access points depending on data type.</a:t>
            </a:r>
          </a:p>
          <a:p>
            <a:pPr marL="158750" indent="0">
              <a:buNone/>
            </a:pPr>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1778956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8FD3-CFA4-5BFF-4C26-B6B6643A7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8F57A-2037-BC8B-217D-30E8B809ED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772BDC-1A2B-5F8E-FC1A-1BA39D800F42}"/>
              </a:ext>
            </a:extLst>
          </p:cNvPr>
          <p:cNvSpPr>
            <a:spLocks noGrp="1"/>
          </p:cNvSpPr>
          <p:nvPr>
            <p:ph type="body" idx="1"/>
          </p:nvPr>
        </p:nvSpPr>
        <p:spPr/>
        <p:txBody>
          <a:bodyPr/>
          <a:lstStyle/>
          <a:p>
            <a:pPr marL="158750" indent="0">
              <a:buNone/>
            </a:pPr>
            <a:r>
              <a:rPr lang="en-US" dirty="0"/>
              <a:t>This figure indicates 5 of the User Interfaces</a:t>
            </a:r>
          </a:p>
        </p:txBody>
      </p:sp>
    </p:spTree>
    <p:extLst>
      <p:ext uri="{BB962C8B-B14F-4D97-AF65-F5344CB8AC3E}">
        <p14:creationId xmlns:p14="http://schemas.microsoft.com/office/powerpoint/2010/main" val="3120640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e1bb827b7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e1bb827b7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one instrument (fluorometer ECO triplet-w) provides 4 parameters (chlorophyll a, CDOM, optical backscatter, and turbidity).</a:t>
            </a:r>
            <a:endParaRPr/>
          </a:p>
          <a:p>
            <a:pPr marL="0" lvl="0" indent="0" algn="l" rtl="0">
              <a:spcBef>
                <a:spcPts val="0"/>
              </a:spcBef>
              <a:spcAft>
                <a:spcPts val="0"/>
              </a:spcAft>
              <a:buNone/>
            </a:pPr>
            <a:r>
              <a:rPr lang="en-US"/>
              <a:t>Note that the Data Explorer chart title for Turbidity does not follow the norm because the reference designator (dataset ID) does not include prefix FLORT but rather TURBD.</a:t>
            </a:r>
            <a:endParaRPr/>
          </a:p>
          <a:p>
            <a:pPr marL="0" lvl="0" indent="0" algn="l" rtl="0">
              <a:spcBef>
                <a:spcPts val="0"/>
              </a:spcBef>
              <a:spcAft>
                <a:spcPts val="0"/>
              </a:spcAft>
              <a:buNone/>
            </a:pPr>
            <a:endParaRPr/>
          </a:p>
          <a:p>
            <a:pPr marL="0" lvl="0" indent="0" algn="l" rtl="0">
              <a:spcBef>
                <a:spcPts val="0"/>
              </a:spcBef>
              <a:spcAft>
                <a:spcPts val="0"/>
              </a:spcAft>
              <a:buNone/>
            </a:pPr>
            <a:r>
              <a:rPr lang="en-US"/>
              <a:t>I might mention somehow that there is another/new parameter (total volume concentration) that also measures "how much sediment or other particles are in the water" </a:t>
            </a:r>
            <a:r>
              <a:rPr lang="en-US" u="sng">
                <a:solidFill>
                  <a:schemeClr val="hlink"/>
                </a:solidFill>
                <a:hlinkClick r:id="rId3"/>
              </a:rPr>
              <a:t>https://dataexplorer.oceanobservatories.org/#ooi/array/all/parameter/2075/data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e1d63735aa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g2e1d63735aa_2_213:notes"/>
          <p:cNvSpPr txBox="1">
            <a:spLocks noGrp="1"/>
          </p:cNvSpPr>
          <p:nvPr>
            <p:ph type="body" idx="1"/>
          </p:nvPr>
        </p:nvSpPr>
        <p:spPr>
          <a:xfrm>
            <a:off x="685800" y="4400640"/>
            <a:ext cx="548610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000"/>
              <a:t>Slide from Andrew Reed’s JP class presentation </a:t>
            </a:r>
            <a:r>
              <a:rPr lang="en-US" sz="2000" u="sng">
                <a:solidFill>
                  <a:schemeClr val="hlink"/>
                </a:solidFill>
                <a:hlinkClick r:id="rId3"/>
              </a:rPr>
              <a:t>https://docs.google.com/presentation/d/1Q9B4oX2w2wVikB4J3KbSkmFRjsCFJBCf/edit#slide=id.p8</a:t>
            </a:r>
            <a:endParaRPr sz="2000"/>
          </a:p>
          <a:p>
            <a:pPr marL="0" lvl="0" indent="0" algn="l" rtl="0">
              <a:spcBef>
                <a:spcPts val="0"/>
              </a:spcBef>
              <a:spcAft>
                <a:spcPts val="0"/>
              </a:spcAft>
              <a:buNone/>
            </a:pPr>
            <a:r>
              <a:rPr lang="en-US" sz="2000"/>
              <a:t>with updated map from </a:t>
            </a:r>
            <a:r>
              <a:rPr lang="en-US" sz="2000" u="sng">
                <a:solidFill>
                  <a:schemeClr val="hlink"/>
                </a:solidFill>
                <a:hlinkClick r:id="rId4"/>
              </a:rPr>
              <a:t>https://oceanobservatories.org/array/coastal-pioneer-mid-atlantic-bight-array/</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The “T” part of the layout along the ~100 m isobath with a total separation (north-south) of ~50 km</a:t>
            </a:r>
            <a:endParaRPr sz="2000"/>
          </a:p>
          <a:p>
            <a:pPr marL="0" lvl="0" indent="0" algn="l" rtl="0">
              <a:spcBef>
                <a:spcPts val="0"/>
              </a:spcBef>
              <a:spcAft>
                <a:spcPts val="0"/>
              </a:spcAft>
              <a:buNone/>
            </a:pPr>
            <a:r>
              <a:rPr lang="en-US" sz="2000"/>
              <a:t>The “stem” part from West to East is ~45 km</a:t>
            </a:r>
            <a:endParaRPr sz="2000"/>
          </a:p>
          <a:p>
            <a:pPr marL="0" lvl="0" indent="0" algn="l" rtl="0">
              <a:spcBef>
                <a:spcPts val="0"/>
              </a:spcBef>
              <a:spcAft>
                <a:spcPts val="0"/>
              </a:spcAft>
              <a:buNone/>
            </a:pPr>
            <a:endParaRPr sz="2000"/>
          </a:p>
        </p:txBody>
      </p:sp>
      <p:sp>
        <p:nvSpPr>
          <p:cNvPr id="526" name="Google Shape;526;g2e1d63735aa_2_213:notes"/>
          <p:cNvSpPr txBox="1"/>
          <p:nvPr/>
        </p:nvSpPr>
        <p:spPr>
          <a:xfrm>
            <a:off x="3884760" y="8685360"/>
            <a:ext cx="2971500" cy="458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latin typeface="Times New Roman"/>
                <a:ea typeface="Times New Roman"/>
                <a:cs typeface="Times New Roman"/>
                <a:sym typeface="Times New Roman"/>
              </a:rPr>
              <a:t>32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e174e1789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NSF is U.S. National Science Foundation</a:t>
            </a:r>
            <a:endParaRPr dirty="0"/>
          </a:p>
          <a:p>
            <a:pPr marL="0" lvl="0" indent="0" algn="l" rtl="0">
              <a:spcBef>
                <a:spcPts val="0"/>
              </a:spcBef>
              <a:spcAft>
                <a:spcPts val="0"/>
              </a:spcAft>
              <a:buClr>
                <a:schemeClr val="dk1"/>
              </a:buClr>
              <a:buSzPts val="1100"/>
              <a:buFont typeface="Arial"/>
              <a:buNone/>
            </a:pPr>
            <a:r>
              <a:rPr lang="en-US" u="sng" dirty="0">
                <a:solidFill>
                  <a:schemeClr val="hlink"/>
                </a:solidFill>
                <a:hlinkClick r:id="rId3"/>
              </a:rPr>
              <a:t>https://oceanobservatories.org/</a:t>
            </a:r>
            <a:r>
              <a:rPr lang="en-US"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US" u="sng" dirty="0">
                <a:solidFill>
                  <a:schemeClr val="hlink"/>
                </a:solidFill>
                <a:hlinkClick r:id="rId4"/>
              </a:rPr>
              <a:t>https://oceanobservatories.org/about-ooi/</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I added the (near-) for the telemetered data</a:t>
            </a:r>
            <a:endParaRPr dirty="0"/>
          </a:p>
          <a:p>
            <a:pPr marL="0" lvl="0" indent="0" algn="l" rtl="0">
              <a:spcBef>
                <a:spcPts val="0"/>
              </a:spcBef>
              <a:spcAft>
                <a:spcPts val="0"/>
              </a:spcAft>
              <a:buNone/>
            </a:pPr>
            <a:endParaRPr dirty="0"/>
          </a:p>
        </p:txBody>
      </p:sp>
      <p:sp>
        <p:nvSpPr>
          <p:cNvPr id="280" name="Google Shape;280;g2e174e1789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e1bb827b7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e1bb827b7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Frm infrastructure webpage: </a:t>
            </a:r>
            <a:r>
              <a:rPr lang="en-US" sz="1400">
                <a:solidFill>
                  <a:srgbClr val="4E4D4D"/>
                </a:solidFill>
                <a:highlight>
                  <a:srgbClr val="FFFFFF"/>
                </a:highlight>
              </a:rPr>
              <a:t>A variety of infrastructure — platforms, nodes, instruments, and sensors — comprise the arrays designed to provide a continuous stream of ocean data to the user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Text from 2024 brochure:</a:t>
            </a:r>
            <a:endParaRPr/>
          </a:p>
          <a:p>
            <a:pPr marL="0" lvl="0" indent="0" algn="l" rtl="0">
              <a:spcBef>
                <a:spcPts val="0"/>
              </a:spcBef>
              <a:spcAft>
                <a:spcPts val="0"/>
              </a:spcAft>
              <a:buNone/>
            </a:pPr>
            <a:r>
              <a:rPr lang="en-US"/>
              <a:t>Facilities on east and west coast that deliver data from more than 900 instruments</a:t>
            </a:r>
            <a:endParaRPr/>
          </a:p>
          <a:p>
            <a:pPr marL="0" lvl="0" indent="0" algn="l" rtl="0">
              <a:spcBef>
                <a:spcPts val="0"/>
              </a:spcBef>
              <a:spcAft>
                <a:spcPts val="0"/>
              </a:spcAft>
              <a:buNone/>
            </a:pPr>
            <a:r>
              <a:rPr lang="en-US"/>
              <a:t>fixed moorings, AUVs</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https://oceanobservatories.org/about-ooi/</a:t>
            </a:r>
            <a:r>
              <a:rPr lang="en-US"/>
              <a:t> </a:t>
            </a:r>
            <a:endParaRPr/>
          </a:p>
          <a:p>
            <a:pPr marL="0" lvl="0" indent="0" algn="l" rtl="0">
              <a:spcBef>
                <a:spcPts val="0"/>
              </a:spcBef>
              <a:spcAft>
                <a:spcPts val="0"/>
              </a:spcAft>
              <a:buNone/>
            </a:pPr>
            <a:r>
              <a:rPr lang="en-US"/>
              <a:t>there were 45 different instruments as of 2023, and I think MAB adds 4 new</a:t>
            </a:r>
            <a:endParaRPr/>
          </a:p>
          <a:p>
            <a:pPr marL="0" lvl="0" indent="0" algn="l" rtl="0">
              <a:spcBef>
                <a:spcPts val="0"/>
              </a:spcBef>
              <a:spcAft>
                <a:spcPts val="0"/>
              </a:spcAft>
              <a:buNone/>
            </a:pPr>
            <a:endParaRPr/>
          </a:p>
          <a:p>
            <a:pPr marL="0" lvl="0" indent="0" algn="l" rtl="0">
              <a:spcBef>
                <a:spcPts val="0"/>
              </a:spcBef>
              <a:spcAft>
                <a:spcPts val="0"/>
              </a:spcAft>
              <a:buNone/>
            </a:pPr>
            <a:r>
              <a:rPr lang="en-US"/>
              <a:t>link to Andrew Reed’s slides used in JP Instrumentation course Nov 2023: </a:t>
            </a:r>
            <a:r>
              <a:rPr lang="en-US" u="sng">
                <a:solidFill>
                  <a:schemeClr val="hlink"/>
                </a:solidFill>
                <a:hlinkClick r:id="rId4"/>
              </a:rPr>
              <a:t>https://docs.google.com/presentation/d/1Q9B4oX2w2wVikB4J3KbSkmFRjsCFJBCf/edit?usp=sharing&amp;ouid=117776208155316584403&amp;rtpof=true&amp;sd=true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2826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a:extLst>
            <a:ext uri="{FF2B5EF4-FFF2-40B4-BE49-F238E27FC236}">
              <a16:creationId xmlns:a16="http://schemas.microsoft.com/office/drawing/2014/main" id="{61EDA521-39C6-EC47-7E51-761FA724BD90}"/>
            </a:ext>
          </a:extLst>
        </p:cNvPr>
        <p:cNvGrpSpPr/>
        <p:nvPr/>
      </p:nvGrpSpPr>
      <p:grpSpPr>
        <a:xfrm>
          <a:off x="0" y="0"/>
          <a:ext cx="0" cy="0"/>
          <a:chOff x="0" y="0"/>
          <a:chExt cx="0" cy="0"/>
        </a:xfrm>
      </p:grpSpPr>
      <p:sp>
        <p:nvSpPr>
          <p:cNvPr id="293" name="Google Shape;293;g2e1bb827b72_0_47:notes">
            <a:extLst>
              <a:ext uri="{FF2B5EF4-FFF2-40B4-BE49-F238E27FC236}">
                <a16:creationId xmlns:a16="http://schemas.microsoft.com/office/drawing/2014/main" id="{B2294BC1-0DEC-D7E3-61FB-9C5F86ADA0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e1bb827b72_0_47:notes">
            <a:extLst>
              <a:ext uri="{FF2B5EF4-FFF2-40B4-BE49-F238E27FC236}">
                <a16:creationId xmlns:a16="http://schemas.microsoft.com/office/drawing/2014/main" id="{3DD6A4FB-27FE-2BB6-493F-E070863B2F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https://oceanobservatories.org/ooi-infrastructure/</a:t>
            </a:r>
            <a:endParaRPr/>
          </a:p>
          <a:p>
            <a:pPr marL="0" lvl="0" indent="0" algn="l" rtl="0">
              <a:spcBef>
                <a:spcPts val="0"/>
              </a:spcBef>
              <a:spcAft>
                <a:spcPts val="0"/>
              </a:spcAft>
              <a:buNone/>
            </a:pPr>
            <a:r>
              <a:rPr lang="en-US"/>
              <a:t>“</a:t>
            </a:r>
            <a:r>
              <a:rPr lang="en-US" sz="1050">
                <a:solidFill>
                  <a:srgbClr val="4E4D4D"/>
                </a:solidFill>
                <a:highlight>
                  <a:srgbClr val="FFFFFF"/>
                </a:highlight>
              </a:rPr>
              <a:t>Relaying the data captured by this complex network of infrastructure is accomplished by an equally complex integrated cyberinfrastructure that receives, stores, and transmits ocean data to all those who request it.”</a:t>
            </a:r>
            <a:endParaRPr sz="1050">
              <a:solidFill>
                <a:srgbClr val="4E4D4D"/>
              </a:solidFill>
              <a:highlight>
                <a:srgbClr val="FFFFFF"/>
              </a:highlight>
            </a:endParaRPr>
          </a:p>
          <a:p>
            <a:pPr marL="0" lvl="0" indent="0" algn="l" rtl="0">
              <a:spcBef>
                <a:spcPts val="0"/>
              </a:spcBef>
              <a:spcAft>
                <a:spcPts val="0"/>
              </a:spcAft>
              <a:buNone/>
            </a:pPr>
            <a:endParaRPr sz="1050">
              <a:solidFill>
                <a:srgbClr val="4E4D4D"/>
              </a:solidFill>
              <a:highlight>
                <a:srgbClr val="FFFFFF"/>
              </a:highlight>
            </a:endParaRPr>
          </a:p>
          <a:p>
            <a:pPr marL="0" lvl="0" indent="0" algn="l" rtl="0">
              <a:spcBef>
                <a:spcPts val="0"/>
              </a:spcBef>
              <a:spcAft>
                <a:spcPts val="0"/>
              </a:spcAft>
              <a:buNone/>
            </a:pPr>
            <a:r>
              <a:rPr lang="en-US"/>
              <a:t>OOI is comprised of four entities: three Marine-Implementing Organizations (WHOI, Oregon State, University of Washington) and the Program Management Office (PMO) which oversees the three MIOs and the CyberInfrastructure (CI) which is responsible for the data delivery/web UI/etc).</a:t>
            </a:r>
            <a:endParaRPr/>
          </a:p>
        </p:txBody>
      </p:sp>
    </p:spTree>
    <p:extLst>
      <p:ext uri="{BB962C8B-B14F-4D97-AF65-F5344CB8AC3E}">
        <p14:creationId xmlns:p14="http://schemas.microsoft.com/office/powerpoint/2010/main" val="291639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7510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df0122267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was the Data View created for the June 2024 Data Labs MAB Workshop, slides available at https://datalab.marine.rutgers.edu/workshops/2024-mid-atlantic-workshop/#tab-id-2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would fulfill the 1st 2 goals of today’s demo (except does not include profiler data)</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Target 'data story' for wind, waves, and turbidity at OOI Pioneer MAB Central Site (30-m water depth), about 25 miles offshore the Outer Banks:</a:t>
            </a:r>
            <a:endParaRPr dirty="0"/>
          </a:p>
          <a:p>
            <a:pPr marL="0" lvl="0" indent="0" algn="l" rtl="0">
              <a:spcBef>
                <a:spcPts val="0"/>
              </a:spcBef>
              <a:spcAft>
                <a:spcPts val="0"/>
              </a:spcAft>
              <a:buNone/>
            </a:pPr>
            <a:r>
              <a:rPr lang="en-US" dirty="0"/>
              <a:t>Here's Data View showing Apr 11 wind, max sig wave height, and MFN turbidity highest so far at CN, followed a couple days later by highest so far NSIF turbidity. (I don't know how to explain the NSIF turbidity, but I am curious...)</a:t>
            </a:r>
            <a:endParaRPr dirty="0"/>
          </a:p>
          <a:p>
            <a:pPr marL="0" lvl="0" indent="0" algn="l" rtl="0">
              <a:spcBef>
                <a:spcPts val="0"/>
              </a:spcBef>
              <a:spcAft>
                <a:spcPts val="0"/>
              </a:spcAft>
              <a:buNone/>
            </a:pPr>
            <a:r>
              <a:rPr lang="en-US" dirty="0"/>
              <a:t>new: </a:t>
            </a:r>
            <a:r>
              <a:rPr lang="en-US" u="sng" dirty="0">
                <a:solidFill>
                  <a:schemeClr val="hlink"/>
                </a:solidFill>
                <a:hlinkClick r:id="rId3"/>
              </a:rPr>
              <a:t>https://dataexplorer.oceanobservatories.org/?ls=xKnA_DDf#data/default</a:t>
            </a:r>
            <a:r>
              <a:rPr lang="en-US" dirty="0"/>
              <a:t> </a:t>
            </a:r>
            <a:endParaRPr dirty="0"/>
          </a:p>
          <a:p>
            <a:pPr marL="0" lvl="0" indent="0" algn="l" rtl="0">
              <a:spcBef>
                <a:spcPts val="0"/>
              </a:spcBef>
              <a:spcAft>
                <a:spcPts val="0"/>
              </a:spcAft>
              <a:buNone/>
            </a:pPr>
            <a:r>
              <a:rPr lang="en-US" dirty="0"/>
              <a:t>[old, also shares other data views: </a:t>
            </a:r>
            <a:r>
              <a:rPr lang="en-US" u="sng" dirty="0">
                <a:solidFill>
                  <a:schemeClr val="hlink"/>
                </a:solidFill>
                <a:hlinkClick r:id="rId4"/>
              </a:rPr>
              <a:t>https://dataexplorer.oceanobservatories.org/?ls=OsGoQAe8#data/5.1</a:t>
            </a:r>
            <a:r>
              <a:rPr lang="en-US" dirty="0"/>
              <a:t>]</a:t>
            </a:r>
            <a:endParaRPr dirty="0"/>
          </a:p>
          <a:p>
            <a:pPr marL="0" lvl="0" indent="0" algn="l" rtl="0">
              <a:spcBef>
                <a:spcPts val="0"/>
              </a:spcBef>
              <a:spcAft>
                <a:spcPts val="0"/>
              </a:spcAft>
              <a:buNone/>
            </a:pPr>
            <a:r>
              <a:rPr lang="en-US" dirty="0"/>
              <a:t>zoom in, on the comparison chart, to about 2 weeks (Apr 7-21).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Anna Pfeiffer-Herbert “storms/coastal hazards is one of the areas we are hoping to further develop in the Data Lab manual with new Pioneer data”</a:t>
            </a:r>
            <a:endParaRPr dirty="0"/>
          </a:p>
          <a:p>
            <a:pPr marL="0" lvl="0" indent="0" algn="l" rtl="0">
              <a:spcBef>
                <a:spcPts val="0"/>
              </a:spcBef>
              <a:spcAft>
                <a:spcPts val="0"/>
              </a:spcAft>
              <a:buNone/>
            </a:pPr>
            <a:r>
              <a:rPr lang="en-US" dirty="0"/>
              <a:t>Dax mentioned “event detection” - note in longer time series at other Arrays one can use the min/max or seasonal stats or QARTOD to identify events of interest, but in this case the Array is too new</a:t>
            </a:r>
            <a:endParaRPr dirty="0"/>
          </a:p>
        </p:txBody>
      </p:sp>
      <p:sp>
        <p:nvSpPr>
          <p:cNvPr id="500" name="Google Shape;500;g2df0122267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739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174e17899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174e1789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Font typeface="Arial"/>
              <a:buNone/>
            </a:pPr>
            <a:r>
              <a:rPr lang="en-US" sz="1200" dirty="0">
                <a:solidFill>
                  <a:schemeClr val="dk1"/>
                </a:solidFill>
              </a:rPr>
              <a:t>MAB science themes as context for today’s data story</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u="sng" dirty="0">
                <a:solidFill>
                  <a:schemeClr val="hlink"/>
                </a:solidFill>
                <a:hlinkClick r:id="rId3"/>
              </a:rPr>
              <a:t>https://oceanobservatories.org/2024/04/pioneer-array-operational-at-mab/</a:t>
            </a:r>
            <a:r>
              <a:rPr lang="en-US" sz="1200" dirty="0">
                <a:solidFill>
                  <a:schemeClr val="dk1"/>
                </a:solidFill>
              </a:rPr>
              <a:t> </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slide from Al Plueddemann, slightly modified</a:t>
            </a: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Complex region with multiple processes of interest (schematic of circulation from PEACH).</a:t>
            </a:r>
            <a:endParaRPr dirty="0">
              <a:solidFill>
                <a:schemeClr val="dk1"/>
              </a:solidFill>
            </a:endParaRPr>
          </a:p>
          <a:p>
            <a:pPr marL="0" lvl="0" indent="0" algn="l" rtl="0">
              <a:lnSpc>
                <a:spcPct val="117999"/>
              </a:lnSpc>
              <a:spcBef>
                <a:spcPts val="0"/>
              </a:spcBef>
              <a:spcAft>
                <a:spcPts val="0"/>
              </a:spcAft>
              <a:buClr>
                <a:schemeClr val="dk1"/>
              </a:buClr>
              <a:buFont typeface="Arial"/>
              <a:buNone/>
            </a:pPr>
            <a:endParaRPr sz="1200" dirty="0">
              <a:solidFill>
                <a:schemeClr val="dk1"/>
              </a:solidFill>
            </a:endParaRPr>
          </a:p>
          <a:p>
            <a:pPr marL="0" lvl="0" indent="0" algn="l" rtl="0">
              <a:lnSpc>
                <a:spcPct val="117999"/>
              </a:lnSpc>
              <a:spcBef>
                <a:spcPts val="0"/>
              </a:spcBef>
              <a:spcAft>
                <a:spcPts val="0"/>
              </a:spcAft>
              <a:buClr>
                <a:schemeClr val="dk1"/>
              </a:buClr>
              <a:buFont typeface="Arial"/>
              <a:buNone/>
            </a:pPr>
            <a:r>
              <a:rPr lang="en-US" sz="1200" dirty="0">
                <a:solidFill>
                  <a:schemeClr val="dk1"/>
                </a:solidFill>
              </a:rPr>
              <a:t>PEACH = Processes driving Exchange At Cape Hatteras</a:t>
            </a:r>
            <a:endParaRPr dirty="0">
              <a:solidFill>
                <a:schemeClr val="dk1"/>
              </a:solidFill>
            </a:endParaRPr>
          </a:p>
          <a:p>
            <a:pPr marL="0" lvl="0" indent="0" algn="l" rtl="0">
              <a:spcBef>
                <a:spcPts val="0"/>
              </a:spcBef>
              <a:spcAft>
                <a:spcPts val="0"/>
              </a:spcAft>
              <a:buNone/>
            </a:pPr>
            <a:r>
              <a:rPr lang="en-US" dirty="0"/>
              <a:t>Extreme events: Hurricanes, freshwater outflows</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e1d63735aa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g2e1d63735aa_2_286:notes"/>
          <p:cNvSpPr txBox="1">
            <a:spLocks noGrp="1"/>
          </p:cNvSpPr>
          <p:nvPr>
            <p:ph type="body" idx="1"/>
          </p:nvPr>
        </p:nvSpPr>
        <p:spPr>
          <a:xfrm>
            <a:off x="685800" y="4400640"/>
            <a:ext cx="548610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dirty="0">
                <a:solidFill>
                  <a:schemeClr val="dk1"/>
                </a:solidFill>
              </a:rPr>
              <a:t>Slide from Andrew Reed’s JP class presentation </a:t>
            </a:r>
          </a:p>
          <a:p>
            <a:pPr marL="0" lvl="0" indent="0" algn="l" rtl="0">
              <a:spcBef>
                <a:spcPts val="0"/>
              </a:spcBef>
              <a:spcAft>
                <a:spcPts val="0"/>
              </a:spcAft>
              <a:buClr>
                <a:schemeClr val="dk1"/>
              </a:buClr>
              <a:buFont typeface="Arial"/>
              <a:buNone/>
            </a:pPr>
            <a:r>
              <a:rPr lang="en-US" u="sng" dirty="0">
                <a:solidFill>
                  <a:schemeClr val="hlink"/>
                </a:solidFill>
                <a:hlinkClick r:id="rId3"/>
              </a:rPr>
              <a:t>https://docs.google.com/presentation/d/1Q9B4oX2w2wVikB4J3KbSkmFRjsCFJBCf/edit#slide=id.p8</a:t>
            </a:r>
            <a:endParaRPr dirty="0">
              <a:solidFill>
                <a:schemeClr val="dk1"/>
              </a:solidFill>
            </a:endParaRPr>
          </a:p>
          <a:p>
            <a:pPr marL="216000" lvl="0" indent="-216000" algn="l" rtl="0">
              <a:lnSpc>
                <a:spcPct val="100000"/>
              </a:lnSpc>
              <a:spcBef>
                <a:spcPts val="0"/>
              </a:spcBef>
              <a:spcAft>
                <a:spcPts val="0"/>
              </a:spcAft>
              <a:buNone/>
            </a:pPr>
            <a:endParaRPr dirty="0"/>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Power Generation</a:t>
            </a:r>
            <a:endParaRPr b="0" strike="noStrike" dirty="0">
              <a:latin typeface="Arial"/>
              <a:ea typeface="Arial"/>
              <a:cs typeface="Arial"/>
              <a:sym typeface="Arial"/>
            </a:endParaRPr>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Near-real-time communications</a:t>
            </a:r>
            <a:endParaRPr b="0" strike="noStrike" dirty="0">
              <a:latin typeface="Arial"/>
              <a:ea typeface="Arial"/>
              <a:cs typeface="Arial"/>
              <a:sym typeface="Arial"/>
            </a:endParaRPr>
          </a:p>
          <a:p>
            <a:pPr marL="216000" lvl="0" indent="-216000" algn="l" rtl="0">
              <a:lnSpc>
                <a:spcPct val="100000"/>
              </a:lnSpc>
              <a:spcBef>
                <a:spcPts val="0"/>
              </a:spcBef>
              <a:spcAft>
                <a:spcPts val="0"/>
              </a:spcAft>
              <a:buNone/>
            </a:pPr>
            <a:r>
              <a:rPr lang="en-US" b="0" strike="noStrike" dirty="0">
                <a:latin typeface="Arial"/>
                <a:ea typeface="Arial"/>
                <a:cs typeface="Arial"/>
                <a:sym typeface="Arial"/>
              </a:rPr>
              <a:t>Instruments from buoy (</a:t>
            </a:r>
            <a:r>
              <a:rPr lang="en-US" dirty="0">
                <a:solidFill>
                  <a:schemeClr val="dk1"/>
                </a:solidFill>
              </a:rPr>
              <a:t>Meteorology</a:t>
            </a:r>
            <a:r>
              <a:rPr lang="en-US" dirty="0"/>
              <a:t>) </a:t>
            </a:r>
            <a:r>
              <a:rPr lang="en-US" b="0" strike="noStrike" dirty="0">
                <a:latin typeface="Arial"/>
                <a:ea typeface="Arial"/>
                <a:cs typeface="Arial"/>
                <a:sym typeface="Arial"/>
              </a:rPr>
              <a:t>to seafloor</a:t>
            </a:r>
            <a:endParaRPr b="0" strike="noStrike" dirty="0">
              <a:latin typeface="Arial"/>
              <a:ea typeface="Arial"/>
              <a:cs typeface="Arial"/>
              <a:sym typeface="Arial"/>
            </a:endParaRPr>
          </a:p>
        </p:txBody>
      </p:sp>
      <p:sp>
        <p:nvSpPr>
          <p:cNvPr id="361" name="Google Shape;361;g2e1d63735aa_2_286:notes"/>
          <p:cNvSpPr txBox="1"/>
          <p:nvPr/>
        </p:nvSpPr>
        <p:spPr>
          <a:xfrm>
            <a:off x="3884760" y="8685360"/>
            <a:ext cx="2971500" cy="458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latin typeface="Times New Roman"/>
                <a:ea typeface="Times New Roman"/>
                <a:cs typeface="Times New Roman"/>
                <a:sym typeface="Times New Roman"/>
              </a:rPr>
              <a:t>9</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1799829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0"/>
        <p:cNvGrpSpPr/>
        <p:nvPr/>
      </p:nvGrpSpPr>
      <p:grpSpPr>
        <a:xfrm>
          <a:off x="0" y="0"/>
          <a:ext cx="0" cy="0"/>
          <a:chOff x="0" y="0"/>
          <a:chExt cx="0" cy="0"/>
        </a:xfrm>
      </p:grpSpPr>
      <p:sp>
        <p:nvSpPr>
          <p:cNvPr id="41" name="Google Shape;41;p60"/>
          <p:cNvSpPr/>
          <p:nvPr/>
        </p:nvSpPr>
        <p:spPr>
          <a:xfrm>
            <a:off x="-63796" y="0"/>
            <a:ext cx="122557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2" name="Google Shape;42;p60"/>
          <p:cNvSpPr>
            <a:spLocks noGrp="1"/>
          </p:cNvSpPr>
          <p:nvPr>
            <p:ph type="pic" idx="2"/>
          </p:nvPr>
        </p:nvSpPr>
        <p:spPr>
          <a:xfrm>
            <a:off x="-63796" y="0"/>
            <a:ext cx="12255796" cy="6858000"/>
          </a:xfrm>
          <a:prstGeom prst="rect">
            <a:avLst/>
          </a:prstGeom>
          <a:noFill/>
          <a:ln>
            <a:noFill/>
          </a:ln>
        </p:spPr>
      </p:sp>
      <p:sp>
        <p:nvSpPr>
          <p:cNvPr id="43" name="Google Shape;43;p60"/>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0"/>
          <p:cNvSpPr txBox="1">
            <a:spLocks noGrp="1"/>
          </p:cNvSpPr>
          <p:nvPr>
            <p:ph type="body" idx="3"/>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60"/>
          <p:cNvPicPr preferRelativeResize="0"/>
          <p:nvPr/>
        </p:nvPicPr>
        <p:blipFill rotWithShape="1">
          <a:blip r:embed="rId2">
            <a:alphaModFix/>
          </a:blip>
          <a:srcRect/>
          <a:stretch/>
        </p:blipFill>
        <p:spPr>
          <a:xfrm>
            <a:off x="-2184" y="5762980"/>
            <a:ext cx="12184064" cy="1091489"/>
          </a:xfrm>
          <a:prstGeom prst="rect">
            <a:avLst/>
          </a:prstGeom>
          <a:noFill/>
          <a:ln>
            <a:noFill/>
          </a:ln>
        </p:spPr>
      </p:pic>
      <p:pic>
        <p:nvPicPr>
          <p:cNvPr id="46" name="Google Shape;46;p60" descr="OOI_URL_Vert_Blue.png"/>
          <p:cNvPicPr preferRelativeResize="0"/>
          <p:nvPr/>
        </p:nvPicPr>
        <p:blipFill rotWithShape="1">
          <a:blip r:embed="rId3">
            <a:alphaModFix/>
          </a:blip>
          <a:srcRect/>
          <a:stretch/>
        </p:blipFill>
        <p:spPr>
          <a:xfrm>
            <a:off x="11813245" y="277283"/>
            <a:ext cx="176660" cy="1872840"/>
          </a:xfrm>
          <a:prstGeom prst="rect">
            <a:avLst/>
          </a:prstGeom>
          <a:noFill/>
          <a:ln>
            <a:noFill/>
          </a:ln>
        </p:spPr>
      </p:pic>
      <p:pic>
        <p:nvPicPr>
          <p:cNvPr id="47" name="Google Shape;47;p60"/>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p:cSld name="Slide with Image">
    <p:spTree>
      <p:nvGrpSpPr>
        <p:cNvPr id="1" name="Shape 55"/>
        <p:cNvGrpSpPr/>
        <p:nvPr/>
      </p:nvGrpSpPr>
      <p:grpSpPr>
        <a:xfrm>
          <a:off x="0" y="0"/>
          <a:ext cx="0" cy="0"/>
          <a:chOff x="0" y="0"/>
          <a:chExt cx="0" cy="0"/>
        </a:xfrm>
      </p:grpSpPr>
      <p:sp>
        <p:nvSpPr>
          <p:cNvPr id="56" name="Google Shape;56;p62"/>
          <p:cNvSpPr txBox="1">
            <a:spLocks noGrp="1"/>
          </p:cNvSpPr>
          <p:nvPr>
            <p:ph type="title"/>
          </p:nvPr>
        </p:nvSpPr>
        <p:spPr>
          <a:xfrm>
            <a:off x="839789" y="457200"/>
            <a:ext cx="45316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2"/>
          <p:cNvSpPr>
            <a:spLocks noGrp="1"/>
          </p:cNvSpPr>
          <p:nvPr>
            <p:ph type="pic" idx="2"/>
          </p:nvPr>
        </p:nvSpPr>
        <p:spPr>
          <a:xfrm>
            <a:off x="5676161" y="457200"/>
            <a:ext cx="5679227" cy="5403851"/>
          </a:xfrm>
          <a:prstGeom prst="rect">
            <a:avLst/>
          </a:prstGeom>
          <a:solidFill>
            <a:schemeClr val="dk1"/>
          </a:solidFill>
          <a:ln>
            <a:noFill/>
          </a:ln>
        </p:spPr>
      </p:sp>
      <p:sp>
        <p:nvSpPr>
          <p:cNvPr id="58" name="Google Shape;58;p62"/>
          <p:cNvSpPr txBox="1">
            <a:spLocks noGrp="1"/>
          </p:cNvSpPr>
          <p:nvPr>
            <p:ph type="body" idx="1"/>
          </p:nvPr>
        </p:nvSpPr>
        <p:spPr>
          <a:xfrm>
            <a:off x="839679" y="2222500"/>
            <a:ext cx="4531722" cy="363855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23850" algn="l">
              <a:lnSpc>
                <a:spcPct val="100000"/>
              </a:lnSpc>
              <a:spcBef>
                <a:spcPts val="1000"/>
              </a:spcBef>
              <a:spcAft>
                <a:spcPts val="0"/>
              </a:spcAft>
              <a:buClr>
                <a:schemeClr val="dk1"/>
              </a:buClr>
              <a:buSzPts val="1500"/>
              <a:buFont typeface="Arial"/>
              <a:buChar char="•"/>
              <a:defRPr sz="15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 name="Footer Placeholder 9">
            <a:extLst>
              <a:ext uri="{FF2B5EF4-FFF2-40B4-BE49-F238E27FC236}">
                <a16:creationId xmlns:a16="http://schemas.microsoft.com/office/drawing/2014/main" id="{909A5B28-FFC5-7CEE-E846-15A9DB712953}"/>
              </a:ext>
            </a:extLst>
          </p:cNvPr>
          <p:cNvSpPr>
            <a:spLocks noGrp="1"/>
          </p:cNvSpPr>
          <p:nvPr>
            <p:ph type="ftr" sz="quarter" idx="10"/>
          </p:nvPr>
        </p:nvSpPr>
        <p:spPr>
          <a:xfrm>
            <a:off x="1349189" y="6356350"/>
            <a:ext cx="2926976" cy="365125"/>
          </a:xfrm>
        </p:spPr>
        <p:txBody>
          <a:bodyPr/>
          <a:lstStyle/>
          <a:p>
            <a:endParaRPr lang="en-US" dirty="0">
              <a:solidFill>
                <a:prstClr val="white"/>
              </a:solidFill>
            </a:endParaRPr>
          </a:p>
        </p:txBody>
      </p:sp>
    </p:spTree>
    <p:extLst>
      <p:ext uri="{BB962C8B-B14F-4D97-AF65-F5344CB8AC3E}">
        <p14:creationId xmlns:p14="http://schemas.microsoft.com/office/powerpoint/2010/main" val="336143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6349" y="2232"/>
            <a:ext cx="12188032" cy="6855768"/>
          </a:xfrm>
          <a:prstGeom prst="rect">
            <a:avLst/>
          </a:prstGeom>
          <a:noFill/>
          <a:ln>
            <a:noFill/>
          </a:ln>
        </p:spPr>
      </p:pic>
      <p:pic>
        <p:nvPicPr>
          <p:cNvPr id="13" name="Google Shape;13;p2" descr="OOI_URL_Vert_Blue.png"/>
          <p:cNvPicPr preferRelativeResize="0"/>
          <p:nvPr/>
        </p:nvPicPr>
        <p:blipFill rotWithShape="1">
          <a:blip r:embed="rId3">
            <a:alphaModFix/>
          </a:blip>
          <a:srcRect/>
          <a:stretch/>
        </p:blipFill>
        <p:spPr>
          <a:xfrm>
            <a:off x="11546580" y="328083"/>
            <a:ext cx="176660" cy="1872840"/>
          </a:xfrm>
          <a:prstGeom prst="rect">
            <a:avLst/>
          </a:prstGeom>
          <a:noFill/>
          <a:ln>
            <a:noFill/>
          </a:ln>
        </p:spPr>
      </p:pic>
      <p:sp>
        <p:nvSpPr>
          <p:cNvPr id="14" name="Google Shape;14;p2"/>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3999"/>
              <a:buNone/>
              <a:defRPr sz="3999" b="1"/>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00"/>
              <a:buNone/>
              <a:defRPr sz="2500" b="0"/>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4">
            <a:alphaModFix/>
          </a:blip>
          <a:srcRect/>
          <a:stretch/>
        </p:blipFill>
        <p:spPr>
          <a:xfrm>
            <a:off x="936013" y="328083"/>
            <a:ext cx="4603008" cy="1195825"/>
          </a:xfrm>
          <a:prstGeom prst="rect">
            <a:avLst/>
          </a:prstGeom>
          <a:noFill/>
          <a:ln>
            <a:noFill/>
          </a:ln>
        </p:spPr>
      </p:pic>
    </p:spTree>
    <p:extLst>
      <p:ext uri="{BB962C8B-B14F-4D97-AF65-F5344CB8AC3E}">
        <p14:creationId xmlns:p14="http://schemas.microsoft.com/office/powerpoint/2010/main" val="323029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Arial"/>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5183188" y="457200"/>
            <a:ext cx="6172200" cy="540385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000"/>
              </a:spcBef>
              <a:spcAft>
                <a:spcPts val="0"/>
              </a:spcAft>
              <a:buClr>
                <a:schemeClr val="dk1"/>
              </a:buClr>
              <a:buSzPts val="2200"/>
              <a:buChar char="•"/>
              <a:defRPr sz="2200"/>
            </a:lvl1pPr>
            <a:lvl2pPr marL="914400" lvl="1" indent="-355600" algn="l">
              <a:lnSpc>
                <a:spcPct val="100000"/>
              </a:lnSpc>
              <a:spcBef>
                <a:spcPts val="1000"/>
              </a:spcBef>
              <a:spcAft>
                <a:spcPts val="0"/>
              </a:spcAft>
              <a:buClr>
                <a:schemeClr val="dk1"/>
              </a:buClr>
              <a:buSzPts val="2000"/>
              <a:buChar char="•"/>
              <a:defRPr sz="2000"/>
            </a:lvl2pPr>
            <a:lvl3pPr marL="1371600" lvl="2" indent="-330200" algn="l">
              <a:lnSpc>
                <a:spcPct val="100000"/>
              </a:lnSpc>
              <a:spcBef>
                <a:spcPts val="500"/>
              </a:spcBef>
              <a:spcAft>
                <a:spcPts val="0"/>
              </a:spcAft>
              <a:buClr>
                <a:schemeClr val="dk1"/>
              </a:buClr>
              <a:buSzPts val="1600"/>
              <a:buChar char="•"/>
              <a:defRPr sz="1600"/>
            </a:lvl3pPr>
            <a:lvl4pPr marL="1828800" lvl="3" indent="-304800" algn="l">
              <a:lnSpc>
                <a:spcPct val="100000"/>
              </a:lnSpc>
              <a:spcBef>
                <a:spcPts val="500"/>
              </a:spcBef>
              <a:spcAft>
                <a:spcPts val="0"/>
              </a:spcAft>
              <a:buClr>
                <a:schemeClr val="dk1"/>
              </a:buClr>
              <a:buSzPts val="1200"/>
              <a:buChar char="•"/>
              <a:defRPr sz="1200"/>
            </a:lvl4pPr>
            <a:lvl5pPr marL="2286000" lvl="4" indent="-228600" algn="l">
              <a:lnSpc>
                <a:spcPct val="100000"/>
              </a:lnSpc>
              <a:spcBef>
                <a:spcPts val="500"/>
              </a:spcBef>
              <a:spcAft>
                <a:spcPts val="0"/>
              </a:spcAft>
              <a:buClr>
                <a:schemeClr val="dk1"/>
              </a:buClr>
              <a:buSzPts val="1200"/>
              <a:buNone/>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 name="Google Shape;20;p3"/>
          <p:cNvSpPr txBox="1">
            <a:spLocks noGrp="1"/>
          </p:cNvSpPr>
          <p:nvPr>
            <p:ph type="body" idx="2"/>
          </p:nvPr>
        </p:nvSpPr>
        <p:spPr>
          <a:xfrm>
            <a:off x="839789" y="2273300"/>
            <a:ext cx="3932237" cy="35956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000"/>
              <a:buNone/>
              <a:defRPr sz="2000"/>
            </a:lvl1pPr>
            <a:lvl2pPr marL="914400" lvl="1" indent="-228600" algn="l">
              <a:lnSpc>
                <a:spcPct val="90000"/>
              </a:lnSpc>
              <a:spcBef>
                <a:spcPts val="10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936222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8"/>
          <p:cNvSpPr txBox="1">
            <a:spLocks noGrp="1"/>
          </p:cNvSpPr>
          <p:nvPr>
            <p:ph type="body" idx="1"/>
          </p:nvPr>
        </p:nvSpPr>
        <p:spPr>
          <a:xfrm>
            <a:off x="839678" y="1825625"/>
            <a:ext cx="10514122" cy="4035425"/>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dk1"/>
              </a:buClr>
              <a:buSzPts val="2000"/>
              <a:buChar char="•"/>
              <a:defRPr sz="2000"/>
            </a:lvl1pPr>
            <a:lvl2pPr marL="914400" marR="0" lvl="1" indent="-330200" algn="l">
              <a:lnSpc>
                <a:spcPct val="100000"/>
              </a:lnSpc>
              <a:spcBef>
                <a:spcPts val="1000"/>
              </a:spcBef>
              <a:spcAft>
                <a:spcPts val="0"/>
              </a:spcAft>
              <a:buClr>
                <a:schemeClr val="dk1"/>
              </a:buClr>
              <a:buSzPts val="1600"/>
              <a:buFont typeface="Arial"/>
              <a:buChar char="•"/>
              <a:defRPr sz="1600"/>
            </a:lvl2pPr>
            <a:lvl3pPr marL="1371600" lvl="2" indent="-317500" algn="l">
              <a:lnSpc>
                <a:spcPct val="100000"/>
              </a:lnSpc>
              <a:spcBef>
                <a:spcPts val="500"/>
              </a:spcBef>
              <a:spcAft>
                <a:spcPts val="0"/>
              </a:spcAft>
              <a:buClr>
                <a:schemeClr val="dk1"/>
              </a:buClr>
              <a:buSzPts val="1400"/>
              <a:buChar char="•"/>
              <a:defRPr sz="1400"/>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0785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4373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0946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type="tx">
  <p:cSld name="Blank 1">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183077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52"/>
          <p:cNvPicPr preferRelativeResize="0"/>
          <p:nvPr/>
        </p:nvPicPr>
        <p:blipFill rotWithShape="1">
          <a:blip r:embed="rId11">
            <a:alphaModFix/>
          </a:blip>
          <a:srcRect/>
          <a:stretch/>
        </p:blipFill>
        <p:spPr>
          <a:xfrm>
            <a:off x="-2184" y="5762980"/>
            <a:ext cx="12184064" cy="1091489"/>
          </a:xfrm>
          <a:prstGeom prst="rect">
            <a:avLst/>
          </a:prstGeom>
          <a:noFill/>
          <a:ln>
            <a:noFill/>
          </a:ln>
        </p:spPr>
      </p:pic>
      <p:pic>
        <p:nvPicPr>
          <p:cNvPr id="7" name="Google Shape;7;p52" descr="OOI_URL_Vert_Blue.png"/>
          <p:cNvPicPr preferRelativeResize="0"/>
          <p:nvPr/>
        </p:nvPicPr>
        <p:blipFill rotWithShape="1">
          <a:blip r:embed="rId12">
            <a:alphaModFix/>
          </a:blip>
          <a:srcRect/>
          <a:stretch/>
        </p:blipFill>
        <p:spPr>
          <a:xfrm>
            <a:off x="11813245" y="277283"/>
            <a:ext cx="176660" cy="1872840"/>
          </a:xfrm>
          <a:prstGeom prst="rect">
            <a:avLst/>
          </a:prstGeom>
          <a:noFill/>
          <a:ln>
            <a:noFill/>
          </a:ln>
        </p:spPr>
      </p:pic>
      <p:sp>
        <p:nvSpPr>
          <p:cNvPr id="8" name="Google Shape;8;p5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Arial"/>
              <a:buNone/>
              <a:defRPr sz="43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52"/>
          <p:cNvPicPr preferRelativeResize="0"/>
          <p:nvPr/>
        </p:nvPicPr>
        <p:blipFill rotWithShape="1">
          <a:blip r:embed="rId13">
            <a:alphaModFix/>
          </a:blip>
          <a:srcRect/>
          <a:stretch/>
        </p:blipFill>
        <p:spPr>
          <a:xfrm>
            <a:off x="799767" y="6297099"/>
            <a:ext cx="1877020" cy="4876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6" r:id="rId1"/>
    <p:sldLayoutId id="2147483658" r:id="rId2"/>
    <p:sldLayoutId id="2147483666" r:id="rId3"/>
    <p:sldLayoutId id="2147483667" r:id="rId4"/>
    <p:sldLayoutId id="2147483668" r:id="rId5"/>
    <p:sldLayoutId id="2147483669" r:id="rId6"/>
    <p:sldLayoutId id="2147483670" r:id="rId7"/>
    <p:sldLayoutId id="2147483671" r:id="rId8"/>
    <p:sldLayoutId id="214748367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nkedin.com/posts/ocean-observatories-initiative_nsffunded-activity-7181747248966324224-k5u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linkedin.com/posts/ocean-observatories-initiative_nsffunded-activity-7181293576352362496-Z4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oceanobservatories.org/data-access/"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dataexplorer.oceanobservatories.org/"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dataexplorer.oceanobservatorie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dataexplorer.oceanobservatories.org/?ls=xKnA_DDf#ooi/array/CP1/parameter/35/dat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ataexplorer.oceanobservatories.org/?ls=xKnA_DDf#metadata/110959/station/35/sensor/data?start=2025-04-01T14:00:00Z&amp;end=2025-05-01T00:03:00Z&amp;leg_clim_max=false&amp;leg_clim_min=false&amp;leg_minmax=false" TargetMode="External"/><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dataexplorer.oceanobservatories.org/?ls=xKnA_DDf#metadata/110958/station/14/sensor/data?start=2025-04-01T14:00:00Z&amp;end=2025-04-30T23:15:00Z&amp;leg_minmax=false&amp;leg_clim_max=false&amp;leg_clim_min=fal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dataexplorer.oceanobservatories.org/?ls=xKnA_DDf#add-data-view/BkkFlJdB/1" TargetMode="External"/><Relationship Id="rId4" Type="http://schemas.openxmlformats.org/officeDocument/2006/relationships/hyperlink" Target="https://dataexplorer.oceanobservatories.org/#add-data-view/o0Km_08S/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dataexplorer.oceanobservatories.org/#add-data-view/o0Km_08S/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dataexplorer.oceanobservatories.org/#ooi/array/CP1/subsite/CP13SOPM/node/CP13SOPM-WF/data"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hyperlink" Target="https://dataexplorer.oceanobservatories.org/#metadata/111005/station/2002/sensor/data?start=2025-04-01T22:02:00Z&amp;end=2025-05-01T03:06:00Z&amp;bin=days&amp;leg_clim_max=false&amp;leg_clim_min=false&amp;leg_minmax=fal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discourse.oceanobservatories.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oceanobservatories.or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hyperlink" Target="https://oceanobservatories.org/research-arrays/" TargetMode="External"/><Relationship Id="rId4" Type="http://schemas.openxmlformats.org/officeDocument/2006/relationships/hyperlink" Target="https://oceanobservatories.org/instrumen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oceanobservatories.org/2024/05/pioneer-mab-providing-turbidity-from-ooi-core-fluorometers/"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oceanobservatories.org/ooi-infrastructure/"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oceanobservatories.org/cyberinfrastructur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doi.org/10.5670/oceanog.2022.2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9"/>
          <p:cNvSpPr txBox="1">
            <a:spLocks noGrp="1"/>
          </p:cNvSpPr>
          <p:nvPr>
            <p:ph type="body" idx="1"/>
          </p:nvPr>
        </p:nvSpPr>
        <p:spPr>
          <a:xfrm>
            <a:off x="936014" y="1850875"/>
            <a:ext cx="6129788" cy="16087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ct val="100000"/>
              <a:buNone/>
            </a:pPr>
            <a:r>
              <a:rPr lang="en-US" dirty="0"/>
              <a:t>Introduction to the</a:t>
            </a:r>
            <a:endParaRPr dirty="0"/>
          </a:p>
          <a:p>
            <a:pPr marL="0" lvl="0" indent="0" algn="l" rtl="0">
              <a:lnSpc>
                <a:spcPct val="100000"/>
              </a:lnSpc>
              <a:spcBef>
                <a:spcPts val="1000"/>
              </a:spcBef>
              <a:spcAft>
                <a:spcPts val="0"/>
              </a:spcAft>
              <a:buClr>
                <a:schemeClr val="dk1"/>
              </a:buClr>
              <a:buSzPct val="100000"/>
              <a:buNone/>
            </a:pPr>
            <a:r>
              <a:rPr lang="en-US" dirty="0"/>
              <a:t>OOI Data Explorer</a:t>
            </a:r>
          </a:p>
        </p:txBody>
      </p:sp>
      <p:sp>
        <p:nvSpPr>
          <p:cNvPr id="271" name="Google Shape;271;p59"/>
          <p:cNvSpPr txBox="1">
            <a:spLocks noGrp="1"/>
          </p:cNvSpPr>
          <p:nvPr>
            <p:ph type="body" idx="2"/>
          </p:nvPr>
        </p:nvSpPr>
        <p:spPr>
          <a:xfrm>
            <a:off x="936013" y="3714489"/>
            <a:ext cx="6129788" cy="1059347"/>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00000"/>
              </a:lnSpc>
              <a:spcBef>
                <a:spcPts val="1000"/>
              </a:spcBef>
              <a:spcAft>
                <a:spcPts val="0"/>
              </a:spcAft>
              <a:buClr>
                <a:schemeClr val="dk1"/>
              </a:buClr>
              <a:buSzPct val="100000"/>
              <a:buNone/>
            </a:pPr>
            <a:r>
              <a:rPr lang="en-US" dirty="0"/>
              <a:t>Sage Lichtenwalner</a:t>
            </a:r>
          </a:p>
          <a:p>
            <a:pPr marL="0" lvl="0" indent="0" algn="l" rtl="0">
              <a:lnSpc>
                <a:spcPct val="100000"/>
              </a:lnSpc>
              <a:spcBef>
                <a:spcPts val="1000"/>
              </a:spcBef>
              <a:spcAft>
                <a:spcPts val="0"/>
              </a:spcAft>
              <a:buClr>
                <a:schemeClr val="dk1"/>
              </a:buClr>
              <a:buSzPct val="100000"/>
              <a:buNone/>
            </a:pPr>
            <a:r>
              <a:rPr lang="en-US" dirty="0"/>
              <a:t>2025 OOI Data Labs Workshop</a:t>
            </a:r>
          </a:p>
          <a:p>
            <a:pPr marL="0" indent="0">
              <a:buSzPct val="100000"/>
            </a:pPr>
            <a:r>
              <a:rPr lang="en-US" dirty="0"/>
              <a:t>Based on slides from Stace Beaulieu, OOI CGSN Data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70"/>
          <p:cNvSpPr txBox="1">
            <a:spLocks noGrp="1"/>
          </p:cNvSpPr>
          <p:nvPr>
            <p:ph type="body" idx="2"/>
          </p:nvPr>
        </p:nvSpPr>
        <p:spPr>
          <a:xfrm>
            <a:off x="919500" y="2215525"/>
            <a:ext cx="6465300" cy="1325700"/>
          </a:xfrm>
          <a:prstGeom prst="rect">
            <a:avLst/>
          </a:prstGeom>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US" sz="1800" b="1" dirty="0">
                <a:solidFill>
                  <a:schemeClr val="accent4"/>
                </a:solidFill>
              </a:rPr>
              <a:t>Videos on OOI’s LinkedIn:</a:t>
            </a:r>
            <a:endParaRPr sz="1800" b="1" dirty="0">
              <a:solidFill>
                <a:schemeClr val="accent4"/>
              </a:solidFill>
            </a:endParaRPr>
          </a:p>
          <a:p>
            <a:pPr marL="457200" lvl="0" indent="-304800" algn="l" rtl="0">
              <a:lnSpc>
                <a:spcPct val="110000"/>
              </a:lnSpc>
              <a:spcBef>
                <a:spcPts val="1000"/>
              </a:spcBef>
              <a:spcAft>
                <a:spcPts val="0"/>
              </a:spcAft>
              <a:buClr>
                <a:schemeClr val="accent6"/>
              </a:buClr>
              <a:buSzPts val="1200"/>
              <a:buChar char="●"/>
            </a:pPr>
            <a:r>
              <a:rPr lang="en-US" sz="1200" u="sng" dirty="0">
                <a:solidFill>
                  <a:schemeClr val="accent6"/>
                </a:solidFill>
                <a:hlinkClick r:id="rId3">
                  <a:extLst>
                    <a:ext uri="{A12FA001-AC4F-418D-AE19-62706E023703}">
                      <ahyp:hlinkClr xmlns:ahyp="http://schemas.microsoft.com/office/drawing/2018/hyperlinkcolor" val="tx"/>
                    </a:ext>
                  </a:extLst>
                </a:hlinkClick>
              </a:rPr>
              <a:t>https://www.linkedin.com/posts/ocean-observatories-initiative_nsffunded-activity-7181747248966324224-k5uY</a:t>
            </a:r>
            <a:endParaRPr sz="1200" dirty="0">
              <a:solidFill>
                <a:schemeClr val="accent6"/>
              </a:solidFill>
            </a:endParaRPr>
          </a:p>
          <a:p>
            <a:pPr marL="457200" lvl="0" indent="-304800" algn="l" rtl="0">
              <a:lnSpc>
                <a:spcPct val="110000"/>
              </a:lnSpc>
              <a:spcBef>
                <a:spcPts val="1000"/>
              </a:spcBef>
              <a:spcAft>
                <a:spcPts val="1000"/>
              </a:spcAft>
              <a:buClr>
                <a:schemeClr val="accent6"/>
              </a:buClr>
              <a:buSzPts val="1200"/>
              <a:buChar char="●"/>
            </a:pPr>
            <a:r>
              <a:rPr lang="en-US" sz="1200" u="sng" dirty="0">
                <a:solidFill>
                  <a:schemeClr val="accent6"/>
                </a:solidFill>
                <a:hlinkClick r:id="rId4">
                  <a:extLst>
                    <a:ext uri="{A12FA001-AC4F-418D-AE19-62706E023703}">
                      <ahyp:hlinkClr xmlns:ahyp="http://schemas.microsoft.com/office/drawing/2018/hyperlinkcolor" val="tx"/>
                    </a:ext>
                  </a:extLst>
                </a:hlinkClick>
              </a:rPr>
              <a:t>https://www.linkedin.com/posts/ocean-observatories-initiative_nsffunded-activity-7181293576352362496-Z4c-</a:t>
            </a:r>
            <a:endParaRPr sz="1200" dirty="0">
              <a:solidFill>
                <a:schemeClr val="accent6"/>
              </a:solidFill>
            </a:endParaRPr>
          </a:p>
        </p:txBody>
      </p:sp>
      <p:sp>
        <p:nvSpPr>
          <p:cNvPr id="356" name="Google Shape;356;p70"/>
          <p:cNvSpPr txBox="1">
            <a:spLocks noGrp="1"/>
          </p:cNvSpPr>
          <p:nvPr>
            <p:ph type="title" idx="4294967295"/>
          </p:nvPr>
        </p:nvSpPr>
        <p:spPr>
          <a:xfrm>
            <a:off x="815150" y="319025"/>
            <a:ext cx="5673900" cy="1325700"/>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chemeClr val="dk1"/>
              </a:buClr>
              <a:buSzPts val="4399"/>
              <a:buFont typeface="Arial"/>
              <a:buNone/>
            </a:pPr>
            <a:r>
              <a:rPr lang="en-US" sz="3600"/>
              <a:t>Deploying the</a:t>
            </a:r>
            <a:endParaRPr sz="3600"/>
          </a:p>
          <a:p>
            <a:pPr marL="0" lvl="0" indent="0" algn="l" rtl="0">
              <a:lnSpc>
                <a:spcPct val="115000"/>
              </a:lnSpc>
              <a:spcBef>
                <a:spcPts val="0"/>
              </a:spcBef>
              <a:spcAft>
                <a:spcPts val="0"/>
              </a:spcAft>
              <a:buClr>
                <a:schemeClr val="dk1"/>
              </a:buClr>
              <a:buSzPts val="4399"/>
              <a:buFont typeface="Arial"/>
              <a:buNone/>
            </a:pPr>
            <a:r>
              <a:rPr lang="en-US" sz="3600"/>
              <a:t>surface moorings</a:t>
            </a:r>
            <a:endParaRPr sz="3600"/>
          </a:p>
        </p:txBody>
      </p:sp>
      <p:sp>
        <p:nvSpPr>
          <p:cNvPr id="357" name="Google Shape;357;p70"/>
          <p:cNvSpPr txBox="1"/>
          <p:nvPr/>
        </p:nvSpPr>
        <p:spPr>
          <a:xfrm>
            <a:off x="7682350" y="5610050"/>
            <a:ext cx="32514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sz="2000" b="1">
                <a:solidFill>
                  <a:srgbClr val="FFFFFF"/>
                </a:solidFill>
              </a:rPr>
              <a:t>Lots of infrastructure under the surface too…</a:t>
            </a:r>
            <a:endParaRPr sz="2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BE06AE-CBBD-74EC-5B18-01C07205B16E}"/>
              </a:ext>
            </a:extLst>
          </p:cNvPr>
          <p:cNvPicPr>
            <a:picLocks noChangeAspect="1"/>
          </p:cNvPicPr>
          <p:nvPr/>
        </p:nvPicPr>
        <p:blipFill>
          <a:blip r:embed="rId3"/>
          <a:stretch>
            <a:fillRect/>
          </a:stretch>
        </p:blipFill>
        <p:spPr>
          <a:xfrm>
            <a:off x="614362" y="3657286"/>
            <a:ext cx="11020425" cy="1009650"/>
          </a:xfrm>
          <a:prstGeom prst="rect">
            <a:avLst/>
          </a:prstGeom>
        </p:spPr>
      </p:pic>
      <p:pic>
        <p:nvPicPr>
          <p:cNvPr id="14" name="Picture 13">
            <a:extLst>
              <a:ext uri="{FF2B5EF4-FFF2-40B4-BE49-F238E27FC236}">
                <a16:creationId xmlns:a16="http://schemas.microsoft.com/office/drawing/2014/main" id="{E3C57332-A4F9-ECF1-0E11-909C6DB8BB76}"/>
              </a:ext>
            </a:extLst>
          </p:cNvPr>
          <p:cNvPicPr>
            <a:picLocks noChangeAspect="1"/>
          </p:cNvPicPr>
          <p:nvPr/>
        </p:nvPicPr>
        <p:blipFill>
          <a:blip r:embed="rId4"/>
          <a:stretch>
            <a:fillRect/>
          </a:stretch>
        </p:blipFill>
        <p:spPr>
          <a:xfrm>
            <a:off x="614362" y="4855492"/>
            <a:ext cx="10963275" cy="981075"/>
          </a:xfrm>
          <a:prstGeom prst="rect">
            <a:avLst/>
          </a:prstGeom>
        </p:spPr>
      </p:pic>
      <p:pic>
        <p:nvPicPr>
          <p:cNvPr id="16" name="Picture 15">
            <a:extLst>
              <a:ext uri="{FF2B5EF4-FFF2-40B4-BE49-F238E27FC236}">
                <a16:creationId xmlns:a16="http://schemas.microsoft.com/office/drawing/2014/main" id="{7045F203-792F-606F-AA56-99D6A4BDDB59}"/>
              </a:ext>
            </a:extLst>
          </p:cNvPr>
          <p:cNvPicPr>
            <a:picLocks noChangeAspect="1"/>
          </p:cNvPicPr>
          <p:nvPr/>
        </p:nvPicPr>
        <p:blipFill>
          <a:blip r:embed="rId5"/>
          <a:stretch>
            <a:fillRect/>
          </a:stretch>
        </p:blipFill>
        <p:spPr>
          <a:xfrm>
            <a:off x="614362" y="1173205"/>
            <a:ext cx="11010900" cy="2295525"/>
          </a:xfrm>
          <a:prstGeom prst="rect">
            <a:avLst/>
          </a:prstGeom>
        </p:spPr>
      </p:pic>
      <p:sp>
        <p:nvSpPr>
          <p:cNvPr id="17" name="Google Shape;312;p65">
            <a:extLst>
              <a:ext uri="{FF2B5EF4-FFF2-40B4-BE49-F238E27FC236}">
                <a16:creationId xmlns:a16="http://schemas.microsoft.com/office/drawing/2014/main" id="{4FF1AE3D-8627-F769-04AA-6845FDE7BA39}"/>
              </a:ext>
            </a:extLst>
          </p:cNvPr>
          <p:cNvSpPr txBox="1">
            <a:spLocks noGrp="1"/>
          </p:cNvSpPr>
          <p:nvPr>
            <p:ph type="body" idx="1"/>
          </p:nvPr>
        </p:nvSpPr>
        <p:spPr>
          <a:xfrm>
            <a:off x="699836" y="490126"/>
            <a:ext cx="10514100" cy="547800"/>
          </a:xfrm>
          <a:prstGeom prst="rect">
            <a:avLst/>
          </a:prstGeom>
          <a:noFill/>
          <a:ln>
            <a:noFill/>
          </a:ln>
        </p:spPr>
        <p:txBody>
          <a:bodyPr spcFirstLastPara="1" wrap="square" lIns="91425" tIns="45700" rIns="91425" bIns="45700" anchor="t" anchorCtr="0">
            <a:normAutofit/>
          </a:bodyPr>
          <a:lstStyle/>
          <a:p>
            <a:pPr marL="228554" lvl="0" indent="-101554" algn="l" rtl="0">
              <a:lnSpc>
                <a:spcPct val="100000"/>
              </a:lnSpc>
              <a:spcBef>
                <a:spcPts val="0"/>
              </a:spcBef>
              <a:spcAft>
                <a:spcPts val="0"/>
              </a:spcAft>
              <a:buClr>
                <a:schemeClr val="dk1"/>
              </a:buClr>
              <a:buSzPts val="2000"/>
              <a:buNone/>
            </a:pPr>
            <a:r>
              <a:rPr lang="en-US" sz="2400" b="1" u="sng" dirty="0">
                <a:solidFill>
                  <a:schemeClr val="accent6"/>
                </a:solidFill>
                <a:hlinkClick r:id="rId6"/>
              </a:rPr>
              <a:t>https://oceanobservatories.org/data-access/</a:t>
            </a:r>
            <a:r>
              <a:rPr lang="en-US" sz="2400" b="1" u="sng" dirty="0">
                <a:solidFill>
                  <a:schemeClr val="accent6"/>
                </a:solidFill>
              </a:rPr>
              <a:t>  </a:t>
            </a:r>
            <a:endParaRPr sz="2400" b="1" dirty="0">
              <a:solidFill>
                <a:schemeClr val="accent6"/>
              </a:solidFill>
            </a:endParaRPr>
          </a:p>
        </p:txBody>
      </p:sp>
    </p:spTree>
    <p:extLst>
      <p:ext uri="{BB962C8B-B14F-4D97-AF65-F5344CB8AC3E}">
        <p14:creationId xmlns:p14="http://schemas.microsoft.com/office/powerpoint/2010/main" val="328661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5"/>
          <p:cNvSpPr txBox="1">
            <a:spLocks noGrp="1"/>
          </p:cNvSpPr>
          <p:nvPr>
            <p:ph type="title"/>
          </p:nvPr>
        </p:nvSpPr>
        <p:spPr>
          <a:xfrm>
            <a:off x="838200" y="2889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OOI Data Explorer: </a:t>
            </a:r>
            <a:endParaRPr/>
          </a:p>
          <a:p>
            <a:pPr marL="0" lvl="0" indent="0" algn="l" rtl="0">
              <a:lnSpc>
                <a:spcPct val="115000"/>
              </a:lnSpc>
              <a:spcBef>
                <a:spcPts val="0"/>
              </a:spcBef>
              <a:spcAft>
                <a:spcPts val="0"/>
              </a:spcAft>
              <a:buClr>
                <a:schemeClr val="dk1"/>
              </a:buClr>
              <a:buSzPts val="4399"/>
              <a:buFont typeface="Arial"/>
              <a:buNone/>
            </a:pPr>
            <a:r>
              <a:rPr lang="en-US" b="0"/>
              <a:t>Primary gateway to visualize and access OOI data</a:t>
            </a:r>
            <a:endParaRPr b="0"/>
          </a:p>
        </p:txBody>
      </p:sp>
      <p:sp>
        <p:nvSpPr>
          <p:cNvPr id="312" name="Google Shape;312;p65"/>
          <p:cNvSpPr txBox="1">
            <a:spLocks noGrp="1"/>
          </p:cNvSpPr>
          <p:nvPr>
            <p:ph type="body" idx="1"/>
          </p:nvPr>
        </p:nvSpPr>
        <p:spPr>
          <a:xfrm>
            <a:off x="839675" y="1597025"/>
            <a:ext cx="10514100" cy="547800"/>
          </a:xfrm>
          <a:prstGeom prst="rect">
            <a:avLst/>
          </a:prstGeom>
          <a:noFill/>
          <a:ln>
            <a:noFill/>
          </a:ln>
        </p:spPr>
        <p:txBody>
          <a:bodyPr spcFirstLastPara="1" wrap="square" lIns="91425" tIns="45700" rIns="91425" bIns="45700" anchor="t" anchorCtr="0">
            <a:normAutofit/>
          </a:bodyPr>
          <a:lstStyle/>
          <a:p>
            <a:pPr marL="228554" lvl="0" indent="-101554" algn="l" rtl="0">
              <a:lnSpc>
                <a:spcPct val="100000"/>
              </a:lnSpc>
              <a:spcBef>
                <a:spcPts val="0"/>
              </a:spcBef>
              <a:spcAft>
                <a:spcPts val="0"/>
              </a:spcAft>
              <a:buClr>
                <a:schemeClr val="dk1"/>
              </a:buClr>
              <a:buSzPts val="2000"/>
              <a:buNone/>
            </a:pPr>
            <a:r>
              <a:rPr lang="en-US" sz="2400" u="sng">
                <a:solidFill>
                  <a:schemeClr val="accent6"/>
                </a:solidFill>
                <a:hlinkClick r:id="rId3">
                  <a:extLst>
                    <a:ext uri="{A12FA001-AC4F-418D-AE19-62706E023703}">
                      <ahyp:hlinkClr xmlns:ahyp="http://schemas.microsoft.com/office/drawing/2018/hyperlinkcolor" val="tx"/>
                    </a:ext>
                  </a:extLst>
                </a:hlinkClick>
              </a:rPr>
              <a:t>https://dataexplorer.oceanobservatories.org/</a:t>
            </a:r>
            <a:r>
              <a:rPr lang="en-US" sz="2400">
                <a:solidFill>
                  <a:schemeClr val="accent6"/>
                </a:solidFill>
              </a:rPr>
              <a:t> </a:t>
            </a:r>
            <a:endParaRPr sz="2400">
              <a:solidFill>
                <a:schemeClr val="accent6"/>
              </a:solidFill>
            </a:endParaRPr>
          </a:p>
        </p:txBody>
      </p:sp>
      <p:pic>
        <p:nvPicPr>
          <p:cNvPr id="313" name="Google Shape;313;p65"/>
          <p:cNvPicPr preferRelativeResize="0"/>
          <p:nvPr/>
        </p:nvPicPr>
        <p:blipFill rotWithShape="1">
          <a:blip r:embed="rId4">
            <a:alphaModFix/>
          </a:blip>
          <a:srcRect b="21948"/>
          <a:stretch/>
        </p:blipFill>
        <p:spPr>
          <a:xfrm>
            <a:off x="1037300" y="2345400"/>
            <a:ext cx="8819475" cy="3856999"/>
          </a:xfrm>
          <a:prstGeom prst="rect">
            <a:avLst/>
          </a:prstGeom>
          <a:noFill/>
          <a:ln w="9525" cap="flat" cmpd="sng">
            <a:solidFill>
              <a:schemeClr val="dk2"/>
            </a:solidFill>
            <a:prstDash val="solid"/>
            <a:round/>
            <a:headEnd type="none" w="sm" len="sm"/>
            <a:tailEnd type="none" w="sm" len="sm"/>
          </a:ln>
        </p:spPr>
      </p:pic>
      <p:sp>
        <p:nvSpPr>
          <p:cNvPr id="314" name="Google Shape;314;p65"/>
          <p:cNvSpPr txBox="1"/>
          <p:nvPr/>
        </p:nvSpPr>
        <p:spPr>
          <a:xfrm>
            <a:off x="4912650" y="2345400"/>
            <a:ext cx="4944300" cy="846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US" sz="2000" b="1">
                <a:solidFill>
                  <a:srgbClr val="FFFF00"/>
                </a:solidFill>
              </a:rPr>
              <a:t>* for best results use Chrome or Firefox web browser</a:t>
            </a:r>
            <a:endParaRPr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66"/>
          <p:cNvSpPr txBox="1">
            <a:spLocks noGrp="1"/>
          </p:cNvSpPr>
          <p:nvPr>
            <p:ph type="title"/>
          </p:nvPr>
        </p:nvSpPr>
        <p:spPr>
          <a:xfrm>
            <a:off x="1431758" y="129371"/>
            <a:ext cx="9133538" cy="119346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ts val="4399"/>
              <a:buFont typeface="Arial"/>
              <a:buNone/>
            </a:pPr>
            <a:r>
              <a:rPr lang="en-US" dirty="0"/>
              <a:t>Let’s start by selecting the Pioneer MAB Array and the parameter for barometric pressure </a:t>
            </a:r>
            <a:endParaRPr dirty="0"/>
          </a:p>
        </p:txBody>
      </p:sp>
      <p:pic>
        <p:nvPicPr>
          <p:cNvPr id="320" name="Google Shape;320;p66"/>
          <p:cNvPicPr preferRelativeResize="0"/>
          <p:nvPr/>
        </p:nvPicPr>
        <p:blipFill>
          <a:blip r:embed="rId3">
            <a:alphaModFix/>
          </a:blip>
          <a:stretch>
            <a:fillRect/>
          </a:stretch>
        </p:blipFill>
        <p:spPr>
          <a:xfrm>
            <a:off x="1981863" y="1369923"/>
            <a:ext cx="7665373" cy="4761976"/>
          </a:xfrm>
          <a:prstGeom prst="rect">
            <a:avLst/>
          </a:prstGeom>
          <a:noFill/>
          <a:ln>
            <a:noFill/>
          </a:ln>
        </p:spPr>
      </p:pic>
      <p:sp>
        <p:nvSpPr>
          <p:cNvPr id="5" name="TextBox 4">
            <a:extLst>
              <a:ext uri="{FF2B5EF4-FFF2-40B4-BE49-F238E27FC236}">
                <a16:creationId xmlns:a16="http://schemas.microsoft.com/office/drawing/2014/main" id="{DB4081B6-8116-7C8F-C828-C35E77FDB94F}"/>
              </a:ext>
            </a:extLst>
          </p:cNvPr>
          <p:cNvSpPr txBox="1"/>
          <p:nvPr/>
        </p:nvSpPr>
        <p:spPr>
          <a:xfrm>
            <a:off x="2766549" y="6178991"/>
            <a:ext cx="6096000" cy="369332"/>
          </a:xfrm>
          <a:prstGeom prst="rect">
            <a:avLst/>
          </a:prstGeom>
          <a:noFill/>
        </p:spPr>
        <p:txBody>
          <a:bodyPr wrap="square">
            <a:spAutoFit/>
          </a:bodyPr>
          <a:lstStyle/>
          <a:p>
            <a:pPr marL="228554" lvl="0" indent="-101554" algn="l" rtl="0">
              <a:lnSpc>
                <a:spcPct val="100000"/>
              </a:lnSpc>
              <a:spcBef>
                <a:spcPts val="0"/>
              </a:spcBef>
              <a:spcAft>
                <a:spcPts val="0"/>
              </a:spcAft>
              <a:buClr>
                <a:schemeClr val="dk1"/>
              </a:buClr>
              <a:buSzPts val="2000"/>
              <a:buNone/>
            </a:pPr>
            <a:r>
              <a:rPr lang="en-US" sz="1800" u="sng" dirty="0">
                <a:solidFill>
                  <a:schemeClr val="accent6"/>
                </a:solidFill>
                <a:hlinkClick r:id="rId4">
                  <a:extLst>
                    <a:ext uri="{A12FA001-AC4F-418D-AE19-62706E023703}">
                      <ahyp:hlinkClr xmlns:ahyp="http://schemas.microsoft.com/office/drawing/2018/hyperlinkcolor" val="tx"/>
                    </a:ext>
                  </a:extLst>
                </a:hlinkClick>
              </a:rPr>
              <a:t>https://dataexplorer.oceanobservatories.org/</a:t>
            </a:r>
            <a:endParaRPr lang="en-US" sz="1800" dirty="0">
              <a:solidFill>
                <a:schemeClr val="accent6"/>
              </a:solidFill>
            </a:endParaRPr>
          </a:p>
        </p:txBody>
      </p:sp>
      <p:sp>
        <p:nvSpPr>
          <p:cNvPr id="2" name="Rectangle: Rounded Corners 1">
            <a:extLst>
              <a:ext uri="{FF2B5EF4-FFF2-40B4-BE49-F238E27FC236}">
                <a16:creationId xmlns:a16="http://schemas.microsoft.com/office/drawing/2014/main" id="{CC41EFA9-C1ED-1DF6-3D97-16751017709E}"/>
              </a:ext>
            </a:extLst>
          </p:cNvPr>
          <p:cNvSpPr/>
          <p:nvPr/>
        </p:nvSpPr>
        <p:spPr>
          <a:xfrm>
            <a:off x="5814549" y="5587484"/>
            <a:ext cx="1689494" cy="405812"/>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F062-084A-0467-164A-38D494F039AA}"/>
            </a:ext>
          </a:extLst>
        </p:cNvPr>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A343B9E5-A6D6-3784-9E94-FD2EDEA848B7}"/>
              </a:ext>
            </a:extLst>
          </p:cNvPr>
          <p:cNvPicPr>
            <a:picLocks noChangeAspect="1"/>
          </p:cNvPicPr>
          <p:nvPr/>
        </p:nvPicPr>
        <p:blipFill>
          <a:blip r:embed="rId3"/>
          <a:stretch>
            <a:fillRect/>
          </a:stretch>
        </p:blipFill>
        <p:spPr>
          <a:xfrm>
            <a:off x="792644" y="417144"/>
            <a:ext cx="10726255" cy="5344221"/>
          </a:xfrm>
          <a:prstGeom prst="rect">
            <a:avLst/>
          </a:prstGeom>
        </p:spPr>
      </p:pic>
      <p:sp>
        <p:nvSpPr>
          <p:cNvPr id="3" name="TextBox 2">
            <a:extLst>
              <a:ext uri="{FF2B5EF4-FFF2-40B4-BE49-F238E27FC236}">
                <a16:creationId xmlns:a16="http://schemas.microsoft.com/office/drawing/2014/main" id="{E57E82AF-3BFD-7802-E27E-2BEE8CCB085C}"/>
              </a:ext>
            </a:extLst>
          </p:cNvPr>
          <p:cNvSpPr txBox="1"/>
          <p:nvPr/>
        </p:nvSpPr>
        <p:spPr>
          <a:xfrm>
            <a:off x="792645" y="5860895"/>
            <a:ext cx="10396055" cy="369332"/>
          </a:xfrm>
          <a:prstGeom prst="rect">
            <a:avLst/>
          </a:prstGeom>
          <a:noFill/>
        </p:spPr>
        <p:txBody>
          <a:bodyPr wrap="square">
            <a:spAutoFit/>
          </a:bodyPr>
          <a:lstStyle/>
          <a:p>
            <a:r>
              <a:rPr lang="en-US" sz="1800" dirty="0">
                <a:hlinkClick r:id="rId4"/>
              </a:rPr>
              <a:t>https://dataexplorer.oceanobservatories.org/?ls=xKnA_DDf#ooi/array/CP1/parameter/35/data</a:t>
            </a:r>
            <a:r>
              <a:rPr lang="en-US" sz="1800" dirty="0"/>
              <a:t> </a:t>
            </a:r>
          </a:p>
        </p:txBody>
      </p:sp>
      <p:sp>
        <p:nvSpPr>
          <p:cNvPr id="9" name="Arrow: Right 8">
            <a:extLst>
              <a:ext uri="{FF2B5EF4-FFF2-40B4-BE49-F238E27FC236}">
                <a16:creationId xmlns:a16="http://schemas.microsoft.com/office/drawing/2014/main" id="{0EF791E0-7AD5-6B31-D805-5FAFE1992602}"/>
              </a:ext>
            </a:extLst>
          </p:cNvPr>
          <p:cNvSpPr/>
          <p:nvPr/>
        </p:nvSpPr>
        <p:spPr>
          <a:xfrm rot="15171861">
            <a:off x="7168605" y="4221368"/>
            <a:ext cx="357808" cy="23865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738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BA4F-5346-808F-81D7-B2EBCE1212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4B74D6-DE0F-4BD9-14D9-247A2FB641A4}"/>
              </a:ext>
            </a:extLst>
          </p:cNvPr>
          <p:cNvSpPr txBox="1"/>
          <p:nvPr/>
        </p:nvSpPr>
        <p:spPr>
          <a:xfrm>
            <a:off x="762828" y="5426791"/>
            <a:ext cx="9514234" cy="923330"/>
          </a:xfrm>
          <a:prstGeom prst="rect">
            <a:avLst/>
          </a:prstGeom>
          <a:noFill/>
        </p:spPr>
        <p:txBody>
          <a:bodyPr wrap="square">
            <a:spAutoFit/>
          </a:bodyPr>
          <a:lstStyle/>
          <a:p>
            <a:r>
              <a:rPr lang="en-US" sz="1800" dirty="0">
                <a:hlinkClick r:id="rId3"/>
              </a:rPr>
              <a:t>https://dataexplorer.oceanobservatories.org/?ls=xKnA_DDf#metadata/110959/station/35/sensor/data?start=2025-04-01T14:00:00Z&amp;end=2025-05-01T00:03:00Z&amp;leg_clim_max=false&amp;leg_clim_min=false&amp;leg_minmax=false</a:t>
            </a:r>
            <a:endParaRPr lang="en-US" sz="1800" dirty="0"/>
          </a:p>
        </p:txBody>
      </p:sp>
      <p:pic>
        <p:nvPicPr>
          <p:cNvPr id="15" name="Picture 14" descr="A screenshot of a computer&#10;&#10;AI-generated content may be incorrect.">
            <a:extLst>
              <a:ext uri="{FF2B5EF4-FFF2-40B4-BE49-F238E27FC236}">
                <a16:creationId xmlns:a16="http://schemas.microsoft.com/office/drawing/2014/main" id="{E5F5D9CC-CD77-3EB5-EEF9-9D61E98750CD}"/>
              </a:ext>
            </a:extLst>
          </p:cNvPr>
          <p:cNvPicPr>
            <a:picLocks noChangeAspect="1"/>
          </p:cNvPicPr>
          <p:nvPr/>
        </p:nvPicPr>
        <p:blipFill>
          <a:blip r:embed="rId4"/>
          <a:stretch>
            <a:fillRect/>
          </a:stretch>
        </p:blipFill>
        <p:spPr>
          <a:xfrm>
            <a:off x="1092614" y="390974"/>
            <a:ext cx="10006772" cy="5035817"/>
          </a:xfrm>
          <a:prstGeom prst="rect">
            <a:avLst/>
          </a:prstGeom>
        </p:spPr>
      </p:pic>
      <p:pic>
        <p:nvPicPr>
          <p:cNvPr id="17" name="Picture 16" descr="A screenshot of a calendar&#10;&#10;AI-generated content may be incorrect.">
            <a:extLst>
              <a:ext uri="{FF2B5EF4-FFF2-40B4-BE49-F238E27FC236}">
                <a16:creationId xmlns:a16="http://schemas.microsoft.com/office/drawing/2014/main" id="{38040B17-3EEE-CC5F-CB76-4A929DCC1A28}"/>
              </a:ext>
            </a:extLst>
          </p:cNvPr>
          <p:cNvPicPr>
            <a:picLocks noChangeAspect="1"/>
          </p:cNvPicPr>
          <p:nvPr/>
        </p:nvPicPr>
        <p:blipFill>
          <a:blip r:embed="rId5"/>
          <a:stretch>
            <a:fillRect/>
          </a:stretch>
        </p:blipFill>
        <p:spPr>
          <a:xfrm>
            <a:off x="1384300" y="2428783"/>
            <a:ext cx="3670300" cy="2354932"/>
          </a:xfrm>
          <a:prstGeom prst="rect">
            <a:avLst/>
          </a:prstGeom>
        </p:spPr>
      </p:pic>
      <p:pic>
        <p:nvPicPr>
          <p:cNvPr id="18" name="Picture 17">
            <a:extLst>
              <a:ext uri="{FF2B5EF4-FFF2-40B4-BE49-F238E27FC236}">
                <a16:creationId xmlns:a16="http://schemas.microsoft.com/office/drawing/2014/main" id="{DD199F53-BC24-6198-A826-06B945C6F88A}"/>
              </a:ext>
            </a:extLst>
          </p:cNvPr>
          <p:cNvPicPr>
            <a:picLocks noChangeAspect="1"/>
          </p:cNvPicPr>
          <p:nvPr/>
        </p:nvPicPr>
        <p:blipFill>
          <a:blip r:embed="rId6"/>
          <a:stretch>
            <a:fillRect/>
          </a:stretch>
        </p:blipFill>
        <p:spPr>
          <a:xfrm>
            <a:off x="8903973" y="1431209"/>
            <a:ext cx="2195413" cy="1794591"/>
          </a:xfrm>
          <a:prstGeom prst="rect">
            <a:avLst/>
          </a:prstGeom>
        </p:spPr>
      </p:pic>
      <p:pic>
        <p:nvPicPr>
          <p:cNvPr id="20" name="Picture 19" descr="A screenshot of a cell phone&#10;&#10;AI-generated content may be incorrect.">
            <a:extLst>
              <a:ext uri="{FF2B5EF4-FFF2-40B4-BE49-F238E27FC236}">
                <a16:creationId xmlns:a16="http://schemas.microsoft.com/office/drawing/2014/main" id="{C6ACD74A-73FC-3C99-F988-D183DEAADB72}"/>
              </a:ext>
            </a:extLst>
          </p:cNvPr>
          <p:cNvPicPr>
            <a:picLocks noChangeAspect="1"/>
          </p:cNvPicPr>
          <p:nvPr/>
        </p:nvPicPr>
        <p:blipFill>
          <a:blip r:embed="rId7"/>
          <a:stretch>
            <a:fillRect/>
          </a:stretch>
        </p:blipFill>
        <p:spPr>
          <a:xfrm>
            <a:off x="1384300" y="950686"/>
            <a:ext cx="4508500" cy="1368251"/>
          </a:xfrm>
          <a:prstGeom prst="rect">
            <a:avLst/>
          </a:prstGeom>
        </p:spPr>
      </p:pic>
    </p:spTree>
    <p:extLst>
      <p:ext uri="{BB962C8B-B14F-4D97-AF65-F5344CB8AC3E}">
        <p14:creationId xmlns:p14="http://schemas.microsoft.com/office/powerpoint/2010/main" val="101637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5585-B294-73F3-147F-A6F313879D31}"/>
            </a:ext>
          </a:extLst>
        </p:cNvPr>
        <p:cNvGrpSpPr/>
        <p:nvPr/>
      </p:nvGrpSpPr>
      <p:grpSpPr>
        <a:xfrm>
          <a:off x="0" y="0"/>
          <a:ext cx="0" cy="0"/>
          <a:chOff x="0" y="0"/>
          <a:chExt cx="0" cy="0"/>
        </a:xfrm>
      </p:grpSpPr>
      <p:pic>
        <p:nvPicPr>
          <p:cNvPr id="4" name="Picture 3" descr="A graph on a computer screen&#10;&#10;AI-generated content may be incorrect.">
            <a:extLst>
              <a:ext uri="{FF2B5EF4-FFF2-40B4-BE49-F238E27FC236}">
                <a16:creationId xmlns:a16="http://schemas.microsoft.com/office/drawing/2014/main" id="{7EF7D5C8-1DB3-DF66-637A-BD897F08E4EF}"/>
              </a:ext>
            </a:extLst>
          </p:cNvPr>
          <p:cNvPicPr>
            <a:picLocks noChangeAspect="1"/>
          </p:cNvPicPr>
          <p:nvPr/>
        </p:nvPicPr>
        <p:blipFill>
          <a:blip r:embed="rId3"/>
          <a:stretch>
            <a:fillRect/>
          </a:stretch>
        </p:blipFill>
        <p:spPr>
          <a:xfrm>
            <a:off x="926845" y="304318"/>
            <a:ext cx="10566400" cy="5358317"/>
          </a:xfrm>
          <a:prstGeom prst="rect">
            <a:avLst/>
          </a:prstGeom>
        </p:spPr>
      </p:pic>
      <p:sp>
        <p:nvSpPr>
          <p:cNvPr id="5" name="TextBox 4">
            <a:extLst>
              <a:ext uri="{FF2B5EF4-FFF2-40B4-BE49-F238E27FC236}">
                <a16:creationId xmlns:a16="http://schemas.microsoft.com/office/drawing/2014/main" id="{9B666D52-8CA6-1038-9941-8000E41785F1}"/>
              </a:ext>
            </a:extLst>
          </p:cNvPr>
          <p:cNvSpPr txBox="1"/>
          <p:nvPr/>
        </p:nvSpPr>
        <p:spPr>
          <a:xfrm>
            <a:off x="733010" y="5630352"/>
            <a:ext cx="10991338" cy="923330"/>
          </a:xfrm>
          <a:prstGeom prst="rect">
            <a:avLst/>
          </a:prstGeom>
          <a:noFill/>
        </p:spPr>
        <p:txBody>
          <a:bodyPr wrap="square">
            <a:spAutoFit/>
          </a:bodyPr>
          <a:lstStyle/>
          <a:p>
            <a:r>
              <a:rPr lang="en-US" sz="1800" dirty="0">
                <a:hlinkClick r:id="rId4"/>
              </a:rPr>
              <a:t>https://dataexplorer.oceanobservatories.org/?ls=xKnA_DDf#metadata/110958/station/14/sensor/data?start=2025-04-01T14:00:00Z&amp;end=2025-04-30T23:15:00Z&amp;leg_minmax=false&amp;leg_clim_max=false&amp;leg_clim_min=false</a:t>
            </a:r>
            <a:r>
              <a:rPr lang="en-US" sz="1800" dirty="0"/>
              <a:t> </a:t>
            </a:r>
          </a:p>
        </p:txBody>
      </p:sp>
      <p:pic>
        <p:nvPicPr>
          <p:cNvPr id="10" name="Picture 9">
            <a:extLst>
              <a:ext uri="{FF2B5EF4-FFF2-40B4-BE49-F238E27FC236}">
                <a16:creationId xmlns:a16="http://schemas.microsoft.com/office/drawing/2014/main" id="{DC49AD83-0E60-204B-B838-EF54919F4D75}"/>
              </a:ext>
            </a:extLst>
          </p:cNvPr>
          <p:cNvPicPr>
            <a:picLocks noChangeAspect="1"/>
          </p:cNvPicPr>
          <p:nvPr/>
        </p:nvPicPr>
        <p:blipFill>
          <a:blip r:embed="rId5"/>
          <a:srcRect b="32764"/>
          <a:stretch/>
        </p:blipFill>
        <p:spPr>
          <a:xfrm>
            <a:off x="9121520" y="1314036"/>
            <a:ext cx="2371725" cy="1876426"/>
          </a:xfrm>
          <a:prstGeom prst="rect">
            <a:avLst/>
          </a:prstGeom>
        </p:spPr>
      </p:pic>
    </p:spTree>
    <p:extLst>
      <p:ext uri="{BB962C8B-B14F-4D97-AF65-F5344CB8AC3E}">
        <p14:creationId xmlns:p14="http://schemas.microsoft.com/office/powerpoint/2010/main" val="310404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5B30-8318-C003-C882-3F61702A9EB6}"/>
            </a:ext>
          </a:extLst>
        </p:cNvPr>
        <p:cNvGrpSpPr/>
        <p:nvPr/>
      </p:nvGrpSpPr>
      <p:grpSpPr>
        <a:xfrm>
          <a:off x="0" y="0"/>
          <a:ext cx="0" cy="0"/>
          <a:chOff x="0" y="0"/>
          <a:chExt cx="0" cy="0"/>
        </a:xfrm>
      </p:grpSpPr>
      <p:pic>
        <p:nvPicPr>
          <p:cNvPr id="4" name="Picture 3" descr="A screenshot of a computer screen&#10;&#10;AI-generated content may be incorrect.">
            <a:extLst>
              <a:ext uri="{FF2B5EF4-FFF2-40B4-BE49-F238E27FC236}">
                <a16:creationId xmlns:a16="http://schemas.microsoft.com/office/drawing/2014/main" id="{5525D63D-A416-ED5D-1815-77BCB35C8997}"/>
              </a:ext>
            </a:extLst>
          </p:cNvPr>
          <p:cNvPicPr>
            <a:picLocks noChangeAspect="1"/>
          </p:cNvPicPr>
          <p:nvPr/>
        </p:nvPicPr>
        <p:blipFill>
          <a:blip r:embed="rId3"/>
          <a:stretch>
            <a:fillRect/>
          </a:stretch>
        </p:blipFill>
        <p:spPr>
          <a:xfrm>
            <a:off x="362870" y="317500"/>
            <a:ext cx="9307259" cy="6429391"/>
          </a:xfrm>
          <a:prstGeom prst="rect">
            <a:avLst/>
          </a:prstGeom>
        </p:spPr>
      </p:pic>
      <p:grpSp>
        <p:nvGrpSpPr>
          <p:cNvPr id="8" name="Group 7">
            <a:extLst>
              <a:ext uri="{FF2B5EF4-FFF2-40B4-BE49-F238E27FC236}">
                <a16:creationId xmlns:a16="http://schemas.microsoft.com/office/drawing/2014/main" id="{539E1599-9302-DCBE-BEF9-EA7757E9457F}"/>
              </a:ext>
            </a:extLst>
          </p:cNvPr>
          <p:cNvGrpSpPr/>
          <p:nvPr/>
        </p:nvGrpSpPr>
        <p:grpSpPr>
          <a:xfrm>
            <a:off x="8693977" y="1264215"/>
            <a:ext cx="3498023" cy="1326249"/>
            <a:chOff x="8329853" y="883215"/>
            <a:chExt cx="3498023" cy="1326249"/>
          </a:xfrm>
        </p:grpSpPr>
        <p:sp>
          <p:nvSpPr>
            <p:cNvPr id="5" name="TextBox 4">
              <a:extLst>
                <a:ext uri="{FF2B5EF4-FFF2-40B4-BE49-F238E27FC236}">
                  <a16:creationId xmlns:a16="http://schemas.microsoft.com/office/drawing/2014/main" id="{B588DB13-112D-63DE-3A00-590317C1F48A}"/>
                </a:ext>
              </a:extLst>
            </p:cNvPr>
            <p:cNvSpPr txBox="1"/>
            <p:nvPr/>
          </p:nvSpPr>
          <p:spPr>
            <a:xfrm>
              <a:off x="9063556" y="1193801"/>
              <a:ext cx="2764320" cy="1015663"/>
            </a:xfrm>
            <a:prstGeom prst="rect">
              <a:avLst/>
            </a:prstGeom>
            <a:noFill/>
          </p:spPr>
          <p:txBody>
            <a:bodyPr wrap="square">
              <a:spAutoFit/>
            </a:bodyPr>
            <a:lstStyle/>
            <a:p>
              <a:pPr marL="158750"/>
              <a:r>
                <a:rPr lang="en-US" sz="1800" b="1" dirty="0">
                  <a:solidFill>
                    <a:srgbClr val="FF0000"/>
                  </a:solidFill>
                  <a:latin typeface="Arial" panose="020B0604020202020204" pitchFamily="34" charset="0"/>
                  <a:cs typeface="Arial" panose="020B0604020202020204" pitchFamily="34" charset="0"/>
                </a:rPr>
                <a:t>Create share link</a:t>
              </a:r>
              <a:r>
                <a:rPr lang="en-US" sz="1800" dirty="0">
                  <a:solidFill>
                    <a:srgbClr val="FF0000"/>
                  </a:solidFill>
                  <a:latin typeface="Arial" panose="020B0604020202020204" pitchFamily="34" charset="0"/>
                  <a:cs typeface="Arial" panose="020B0604020202020204" pitchFamily="34" charset="0"/>
                </a:rPr>
                <a:t>:</a:t>
              </a:r>
              <a:endParaRPr lang="en-US" sz="1800" dirty="0">
                <a:solidFill>
                  <a:srgbClr val="FF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158750"/>
              <a:r>
                <a:rPr lang="en-US" dirty="0">
                  <a:hlinkClick r:id="rId5"/>
                </a:rPr>
                <a:t>https://dataexplorer.oceanobservatories.org/?ls=xKnA_DDf#add-data-view/BkkFlJdB/1</a:t>
              </a:r>
              <a:endParaRPr lang="en-US" dirty="0"/>
            </a:p>
          </p:txBody>
        </p:sp>
        <p:sp>
          <p:nvSpPr>
            <p:cNvPr id="6" name="Rectangle: Rounded Corners 5">
              <a:extLst>
                <a:ext uri="{FF2B5EF4-FFF2-40B4-BE49-F238E27FC236}">
                  <a16:creationId xmlns:a16="http://schemas.microsoft.com/office/drawing/2014/main" id="{F0F65379-1848-9C62-09DE-83827EE4558B}"/>
                </a:ext>
              </a:extLst>
            </p:cNvPr>
            <p:cNvSpPr/>
            <p:nvPr/>
          </p:nvSpPr>
          <p:spPr>
            <a:xfrm>
              <a:off x="8329853" y="883215"/>
              <a:ext cx="337069" cy="310586"/>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34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53232-220E-F755-A96C-51CDD8F9AABA}"/>
            </a:ext>
          </a:extLst>
        </p:cNvPr>
        <p:cNvGrpSpPr/>
        <p:nvPr/>
      </p:nvGrpSpPr>
      <p:grpSpPr>
        <a:xfrm>
          <a:off x="0" y="0"/>
          <a:ext cx="0" cy="0"/>
          <a:chOff x="0" y="0"/>
          <a:chExt cx="0" cy="0"/>
        </a:xfrm>
      </p:grpSpPr>
      <p:pic>
        <p:nvPicPr>
          <p:cNvPr id="4" name="Picture 3" descr="A screenshot of a computer screen&#10;&#10;AI-generated content may be incorrect.">
            <a:extLst>
              <a:ext uri="{FF2B5EF4-FFF2-40B4-BE49-F238E27FC236}">
                <a16:creationId xmlns:a16="http://schemas.microsoft.com/office/drawing/2014/main" id="{514381BD-5D2A-9E1A-C6E2-39C173CC99A1}"/>
              </a:ext>
            </a:extLst>
          </p:cNvPr>
          <p:cNvPicPr>
            <a:picLocks noChangeAspect="1"/>
          </p:cNvPicPr>
          <p:nvPr/>
        </p:nvPicPr>
        <p:blipFill>
          <a:blip r:embed="rId3"/>
          <a:stretch>
            <a:fillRect/>
          </a:stretch>
        </p:blipFill>
        <p:spPr>
          <a:xfrm>
            <a:off x="1203692" y="6988"/>
            <a:ext cx="9307259" cy="6429391"/>
          </a:xfrm>
          <a:prstGeom prst="rect">
            <a:avLst/>
          </a:prstGeom>
        </p:spPr>
      </p:pic>
      <p:sp>
        <p:nvSpPr>
          <p:cNvPr id="3" name="TextBox 2">
            <a:extLst>
              <a:ext uri="{FF2B5EF4-FFF2-40B4-BE49-F238E27FC236}">
                <a16:creationId xmlns:a16="http://schemas.microsoft.com/office/drawing/2014/main" id="{89F13B9E-8790-BAEE-754E-4DCCDD5BC69F}"/>
              </a:ext>
            </a:extLst>
          </p:cNvPr>
          <p:cNvSpPr txBox="1"/>
          <p:nvPr/>
        </p:nvSpPr>
        <p:spPr>
          <a:xfrm>
            <a:off x="2650056" y="6251713"/>
            <a:ext cx="8050695" cy="369332"/>
          </a:xfrm>
          <a:prstGeom prst="rect">
            <a:avLst/>
          </a:prstGeom>
          <a:noFill/>
        </p:spPr>
        <p:txBody>
          <a:bodyPr wrap="square">
            <a:spAutoFit/>
          </a:bodyPr>
          <a:lstStyle/>
          <a:p>
            <a:pPr marL="158750" indent="0" algn="l">
              <a:buNone/>
            </a:pPr>
            <a:r>
              <a:rPr lang="en-US" sz="1800" b="0" i="0" dirty="0">
                <a:solidFill>
                  <a:schemeClr val="accent6"/>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https://dataexplorer.oceanobservatories.org/#add-data-view/o0Km_08S/1</a:t>
            </a:r>
            <a:r>
              <a:rPr lang="en-US" sz="1800" b="0" i="0" dirty="0">
                <a:solidFill>
                  <a:schemeClr val="accent6"/>
                </a:solidFill>
                <a:effectLst/>
                <a:latin typeface="Arial" panose="020B0604020202020204" pitchFamily="34" charset="0"/>
                <a:cs typeface="Arial" panose="020B0604020202020204" pitchFamily="34" charset="0"/>
              </a:rPr>
              <a:t> </a:t>
            </a:r>
          </a:p>
        </p:txBody>
      </p:sp>
      <p:grpSp>
        <p:nvGrpSpPr>
          <p:cNvPr id="8" name="Group 7">
            <a:extLst>
              <a:ext uri="{FF2B5EF4-FFF2-40B4-BE49-F238E27FC236}">
                <a16:creationId xmlns:a16="http://schemas.microsoft.com/office/drawing/2014/main" id="{D1EE7624-1885-5F9C-EB15-1A1D4AC905F6}"/>
              </a:ext>
            </a:extLst>
          </p:cNvPr>
          <p:cNvGrpSpPr/>
          <p:nvPr/>
        </p:nvGrpSpPr>
        <p:grpSpPr>
          <a:xfrm>
            <a:off x="5857321" y="1630028"/>
            <a:ext cx="2378263" cy="2629861"/>
            <a:chOff x="5857321" y="1630028"/>
            <a:chExt cx="2378263" cy="2629861"/>
          </a:xfrm>
        </p:grpSpPr>
        <p:pic>
          <p:nvPicPr>
            <p:cNvPr id="5" name="Picture 4">
              <a:extLst>
                <a:ext uri="{FF2B5EF4-FFF2-40B4-BE49-F238E27FC236}">
                  <a16:creationId xmlns:a16="http://schemas.microsoft.com/office/drawing/2014/main" id="{E4AD45EC-B8CF-C7EC-5E14-A38BABA65481}"/>
                </a:ext>
              </a:extLst>
            </p:cNvPr>
            <p:cNvPicPr>
              <a:picLocks noChangeAspect="1"/>
            </p:cNvPicPr>
            <p:nvPr/>
          </p:nvPicPr>
          <p:blipFill>
            <a:blip r:embed="rId5"/>
            <a:stretch>
              <a:fillRect/>
            </a:stretch>
          </p:blipFill>
          <p:spPr>
            <a:xfrm>
              <a:off x="5857321" y="1630028"/>
              <a:ext cx="2378263" cy="2540961"/>
            </a:xfrm>
            <a:prstGeom prst="rect">
              <a:avLst/>
            </a:prstGeom>
          </p:spPr>
        </p:pic>
        <p:sp>
          <p:nvSpPr>
            <p:cNvPr id="7" name="Rectangle: Rounded Corners 6">
              <a:extLst>
                <a:ext uri="{FF2B5EF4-FFF2-40B4-BE49-F238E27FC236}">
                  <a16:creationId xmlns:a16="http://schemas.microsoft.com/office/drawing/2014/main" id="{2F2A900B-372E-5FDF-2831-FC1ECF6201B2}"/>
                </a:ext>
              </a:extLst>
            </p:cNvPr>
            <p:cNvSpPr/>
            <p:nvPr/>
          </p:nvSpPr>
          <p:spPr>
            <a:xfrm>
              <a:off x="5989011" y="3890773"/>
              <a:ext cx="635967" cy="369116"/>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E2638154-BEE6-7311-03F8-B4657FB434CE}"/>
              </a:ext>
            </a:extLst>
          </p:cNvPr>
          <p:cNvSpPr txBox="1"/>
          <p:nvPr/>
        </p:nvSpPr>
        <p:spPr>
          <a:xfrm>
            <a:off x="9405575" y="3429000"/>
            <a:ext cx="1552989" cy="646331"/>
          </a:xfrm>
          <a:prstGeom prst="rect">
            <a:avLst/>
          </a:prstGeom>
          <a:noFill/>
        </p:spPr>
        <p:txBody>
          <a:bodyPr wrap="square">
            <a:spAutoFit/>
          </a:bodyPr>
          <a:lstStyle/>
          <a:p>
            <a:r>
              <a:rPr lang="en-US" sz="1800" b="1" dirty="0">
                <a:solidFill>
                  <a:srgbClr val="FF0000"/>
                </a:solidFill>
                <a:latin typeface="Arial" panose="020B0604020202020204" pitchFamily="34" charset="0"/>
                <a:cs typeface="Arial" panose="020B0604020202020204" pitchFamily="34" charset="0"/>
              </a:rPr>
              <a:t>Queue for Download</a:t>
            </a:r>
            <a:endParaRPr lang="en-US" sz="18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0B6627B-1BD6-A4CB-1936-BF04BB201F2B}"/>
              </a:ext>
            </a:extLst>
          </p:cNvPr>
          <p:cNvSpPr/>
          <p:nvPr/>
        </p:nvSpPr>
        <p:spPr>
          <a:xfrm>
            <a:off x="3678030" y="239288"/>
            <a:ext cx="907774" cy="37864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937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7365C-1289-C37D-A2B6-825CB5CC02B2}"/>
            </a:ext>
          </a:extLst>
        </p:cNvPr>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F4A839E8-AAD3-220E-FF11-993E5711A03A}"/>
              </a:ext>
            </a:extLst>
          </p:cNvPr>
          <p:cNvPicPr>
            <a:picLocks noChangeAspect="1"/>
          </p:cNvPicPr>
          <p:nvPr/>
        </p:nvPicPr>
        <p:blipFill>
          <a:blip r:embed="rId3"/>
          <a:stretch>
            <a:fillRect/>
          </a:stretch>
        </p:blipFill>
        <p:spPr>
          <a:xfrm>
            <a:off x="509656" y="188356"/>
            <a:ext cx="10856844" cy="5681799"/>
          </a:xfrm>
          <a:prstGeom prst="rect">
            <a:avLst/>
          </a:prstGeom>
        </p:spPr>
      </p:pic>
      <p:sp>
        <p:nvSpPr>
          <p:cNvPr id="4" name="Rectangle: Rounded Corners 3">
            <a:extLst>
              <a:ext uri="{FF2B5EF4-FFF2-40B4-BE49-F238E27FC236}">
                <a16:creationId xmlns:a16="http://schemas.microsoft.com/office/drawing/2014/main" id="{C2DE1286-D08D-1D06-C064-D0B653B2EF1B}"/>
              </a:ext>
            </a:extLst>
          </p:cNvPr>
          <p:cNvSpPr/>
          <p:nvPr/>
        </p:nvSpPr>
        <p:spPr>
          <a:xfrm>
            <a:off x="3992216" y="4206329"/>
            <a:ext cx="907774" cy="37864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DEE598D-BFEC-8CFA-0C28-9B259A202939}"/>
              </a:ext>
            </a:extLst>
          </p:cNvPr>
          <p:cNvSpPr/>
          <p:nvPr/>
        </p:nvSpPr>
        <p:spPr>
          <a:xfrm>
            <a:off x="3992216" y="4632757"/>
            <a:ext cx="1543880" cy="644921"/>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02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a:extLst>
            <a:ext uri="{FF2B5EF4-FFF2-40B4-BE49-F238E27FC236}">
              <a16:creationId xmlns:a16="http://schemas.microsoft.com/office/drawing/2014/main" id="{CE48575E-805C-A5DC-C850-1872160EC00A}"/>
            </a:ext>
          </a:extLst>
        </p:cNvPr>
        <p:cNvGrpSpPr/>
        <p:nvPr/>
      </p:nvGrpSpPr>
      <p:grpSpPr>
        <a:xfrm>
          <a:off x="0" y="0"/>
          <a:ext cx="0" cy="0"/>
          <a:chOff x="0" y="0"/>
          <a:chExt cx="0" cy="0"/>
        </a:xfrm>
      </p:grpSpPr>
      <p:sp>
        <p:nvSpPr>
          <p:cNvPr id="276" name="Google Shape;276;p60">
            <a:extLst>
              <a:ext uri="{FF2B5EF4-FFF2-40B4-BE49-F238E27FC236}">
                <a16:creationId xmlns:a16="http://schemas.microsoft.com/office/drawing/2014/main" id="{CA02B846-5C97-0A62-C0CF-76DD1A023F30}"/>
              </a:ext>
            </a:extLst>
          </p:cNvPr>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sz="3600"/>
              <a:t>Today’s session</a:t>
            </a:r>
            <a:endParaRPr sz="3600"/>
          </a:p>
        </p:txBody>
      </p:sp>
      <p:sp>
        <p:nvSpPr>
          <p:cNvPr id="277" name="Google Shape;277;p60">
            <a:extLst>
              <a:ext uri="{FF2B5EF4-FFF2-40B4-BE49-F238E27FC236}">
                <a16:creationId xmlns:a16="http://schemas.microsoft.com/office/drawing/2014/main" id="{003D3B26-2D0F-4670-F4D8-E40B14422BA8}"/>
              </a:ext>
            </a:extLst>
          </p:cNvPr>
          <p:cNvSpPr txBox="1">
            <a:spLocks noGrp="1"/>
          </p:cNvSpPr>
          <p:nvPr>
            <p:ph type="body" idx="1"/>
          </p:nvPr>
        </p:nvSpPr>
        <p:spPr>
          <a:xfrm>
            <a:off x="839675" y="1825625"/>
            <a:ext cx="9706200" cy="4035300"/>
          </a:xfrm>
          <a:prstGeom prst="rect">
            <a:avLst/>
          </a:prstGeom>
          <a:noFill/>
          <a:ln>
            <a:noFill/>
          </a:ln>
        </p:spPr>
        <p:txBody>
          <a:bodyPr spcFirstLastPara="1" wrap="square" lIns="91425" tIns="45700" rIns="91425" bIns="45700" anchor="t" anchorCtr="0">
            <a:normAutofit/>
          </a:bodyPr>
          <a:lstStyle/>
          <a:p>
            <a:pPr marL="457200" lvl="0" indent="-381000" algn="l" rtl="0">
              <a:lnSpc>
                <a:spcPct val="110000"/>
              </a:lnSpc>
              <a:spcBef>
                <a:spcPts val="0"/>
              </a:spcBef>
              <a:spcAft>
                <a:spcPts val="0"/>
              </a:spcAft>
              <a:buSzPts val="2400"/>
              <a:buChar char="•"/>
            </a:pPr>
            <a:r>
              <a:rPr lang="en-US" sz="2400" b="1" dirty="0"/>
              <a:t>Live demonstration</a:t>
            </a:r>
          </a:p>
          <a:p>
            <a:pPr lvl="1" indent="-381000">
              <a:lnSpc>
                <a:spcPct val="110000"/>
              </a:lnSpc>
              <a:spcBef>
                <a:spcPts val="0"/>
              </a:spcBef>
              <a:buSzPts val="2400"/>
            </a:pPr>
            <a:r>
              <a:rPr lang="en-US" sz="2200" dirty="0"/>
              <a:t>Use Data Explorer to discover and plot datasets</a:t>
            </a:r>
          </a:p>
          <a:p>
            <a:pPr lvl="1" indent="-381000">
              <a:lnSpc>
                <a:spcPct val="110000"/>
              </a:lnSpc>
              <a:spcBef>
                <a:spcPts val="0"/>
              </a:spcBef>
              <a:buSzPts val="2400"/>
            </a:pPr>
            <a:r>
              <a:rPr lang="en-US" sz="2200" dirty="0"/>
              <a:t>Compare datasets and share links via Data Views</a:t>
            </a:r>
          </a:p>
          <a:p>
            <a:pPr lvl="1" indent="-381000">
              <a:lnSpc>
                <a:spcPct val="110000"/>
              </a:lnSpc>
              <a:spcBef>
                <a:spcPts val="0"/>
              </a:spcBef>
              <a:buSzPts val="2400"/>
            </a:pPr>
            <a:r>
              <a:rPr lang="en-US" sz="2200" dirty="0"/>
              <a:t>Download from (or link to) Data Explorer ERDDAP</a:t>
            </a:r>
            <a:endParaRPr sz="2200" dirty="0"/>
          </a:p>
          <a:p>
            <a:pPr marL="457200" lvl="0" indent="-381000" algn="l" rtl="0">
              <a:lnSpc>
                <a:spcPct val="110000"/>
              </a:lnSpc>
              <a:spcBef>
                <a:spcPts val="1000"/>
              </a:spcBef>
              <a:spcAft>
                <a:spcPts val="0"/>
              </a:spcAft>
              <a:buSzPts val="2400"/>
              <a:buChar char="•"/>
            </a:pPr>
            <a:r>
              <a:rPr lang="en-US" sz="2400" b="1" dirty="0"/>
              <a:t>Hands-on activity</a:t>
            </a:r>
            <a:endParaRPr sz="2400" b="1" dirty="0"/>
          </a:p>
          <a:p>
            <a:pPr marL="914400" lvl="1" indent="-381000" algn="l" rtl="0">
              <a:lnSpc>
                <a:spcPct val="110000"/>
              </a:lnSpc>
              <a:spcBef>
                <a:spcPts val="1000"/>
              </a:spcBef>
              <a:spcAft>
                <a:spcPts val="0"/>
              </a:spcAft>
              <a:buSzPts val="2400"/>
              <a:buChar char="•"/>
            </a:pPr>
            <a:r>
              <a:rPr lang="en-US" sz="2400" dirty="0"/>
              <a:t>Data Explorer Web Quest! Explore the Data Explorer in pairs.</a:t>
            </a:r>
            <a:endParaRPr sz="2400" dirty="0"/>
          </a:p>
          <a:p>
            <a:pPr marL="457200" lvl="0" indent="-381000" algn="l" rtl="0">
              <a:lnSpc>
                <a:spcPct val="110000"/>
              </a:lnSpc>
              <a:spcBef>
                <a:spcPts val="1000"/>
              </a:spcBef>
              <a:spcAft>
                <a:spcPts val="1000"/>
              </a:spcAft>
              <a:buSzPts val="2400"/>
              <a:buChar char="•"/>
            </a:pPr>
            <a:r>
              <a:rPr lang="en-US" sz="2400" b="1" dirty="0"/>
              <a:t>15 min re-group to share</a:t>
            </a:r>
            <a:endParaRPr sz="2400" b="1" dirty="0"/>
          </a:p>
        </p:txBody>
      </p:sp>
    </p:spTree>
    <p:extLst>
      <p:ext uri="{BB962C8B-B14F-4D97-AF65-F5344CB8AC3E}">
        <p14:creationId xmlns:p14="http://schemas.microsoft.com/office/powerpoint/2010/main" val="916460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05C82-FE1A-17DB-B761-EA17DBE0F5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6229FD-E6CC-C0EF-8D86-A6207F32263C}"/>
              </a:ext>
            </a:extLst>
          </p:cNvPr>
          <p:cNvPicPr>
            <a:picLocks noChangeAspect="1"/>
          </p:cNvPicPr>
          <p:nvPr/>
        </p:nvPicPr>
        <p:blipFill>
          <a:blip r:embed="rId3"/>
          <a:stretch>
            <a:fillRect/>
          </a:stretch>
        </p:blipFill>
        <p:spPr>
          <a:xfrm>
            <a:off x="368300" y="1062865"/>
            <a:ext cx="8089900" cy="4732270"/>
          </a:xfrm>
          <a:prstGeom prst="rect">
            <a:avLst/>
          </a:prstGeom>
        </p:spPr>
      </p:pic>
      <p:sp>
        <p:nvSpPr>
          <p:cNvPr id="2" name="Title 1">
            <a:extLst>
              <a:ext uri="{FF2B5EF4-FFF2-40B4-BE49-F238E27FC236}">
                <a16:creationId xmlns:a16="http://schemas.microsoft.com/office/drawing/2014/main" id="{22AFA6B6-E5CE-3EF0-E471-9AA34421098B}"/>
              </a:ext>
            </a:extLst>
          </p:cNvPr>
          <p:cNvSpPr>
            <a:spLocks noGrp="1"/>
          </p:cNvSpPr>
          <p:nvPr>
            <p:ph type="title"/>
          </p:nvPr>
        </p:nvSpPr>
        <p:spPr>
          <a:xfrm>
            <a:off x="838200" y="366020"/>
            <a:ext cx="10515600" cy="631824"/>
          </a:xfrm>
        </p:spPr>
        <p:txBody>
          <a:bodyPr>
            <a:normAutofit fontScale="90000"/>
          </a:bodyPr>
          <a:lstStyle/>
          <a:p>
            <a:r>
              <a:rPr lang="en-US" dirty="0"/>
              <a:t>ERDDAP Data Access</a:t>
            </a:r>
          </a:p>
        </p:txBody>
      </p:sp>
      <p:sp>
        <p:nvSpPr>
          <p:cNvPr id="4" name="Text Placeholder 3">
            <a:extLst>
              <a:ext uri="{FF2B5EF4-FFF2-40B4-BE49-F238E27FC236}">
                <a16:creationId xmlns:a16="http://schemas.microsoft.com/office/drawing/2014/main" id="{B135FFCE-4931-945F-ED7C-1BE2B14BF638}"/>
              </a:ext>
            </a:extLst>
          </p:cNvPr>
          <p:cNvSpPr>
            <a:spLocks noGrp="1"/>
          </p:cNvSpPr>
          <p:nvPr>
            <p:ph type="body" idx="1"/>
          </p:nvPr>
        </p:nvSpPr>
        <p:spPr>
          <a:xfrm>
            <a:off x="8445500" y="1062865"/>
            <a:ext cx="3378200" cy="4035425"/>
          </a:xfrm>
        </p:spPr>
        <p:txBody>
          <a:bodyPr/>
          <a:lstStyle/>
          <a:p>
            <a:r>
              <a:rPr lang="en-US" dirty="0"/>
              <a:t>ERDDAP is a common oceanographic data portal and good to learn your way around.</a:t>
            </a:r>
          </a:p>
          <a:p>
            <a:r>
              <a:rPr lang="en-US" dirty="0"/>
              <a:t>You can easily select different variables and date ranges.</a:t>
            </a:r>
          </a:p>
          <a:p>
            <a:r>
              <a:rPr lang="en-US" dirty="0"/>
              <a:t>Downloads are available in lots of formats.</a:t>
            </a:r>
          </a:p>
        </p:txBody>
      </p:sp>
    </p:spTree>
    <p:extLst>
      <p:ext uri="{BB962C8B-B14F-4D97-AF65-F5344CB8AC3E}">
        <p14:creationId xmlns:p14="http://schemas.microsoft.com/office/powerpoint/2010/main" val="11064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EF148-3862-8B7C-7AC0-39772D8CEA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10BD1B7-8928-FEDC-591D-9980B5FCC587}"/>
              </a:ext>
            </a:extLst>
          </p:cNvPr>
          <p:cNvSpPr txBox="1"/>
          <p:nvPr/>
        </p:nvSpPr>
        <p:spPr>
          <a:xfrm>
            <a:off x="2693366" y="6145310"/>
            <a:ext cx="9007751" cy="646331"/>
          </a:xfrm>
          <a:prstGeom prst="rect">
            <a:avLst/>
          </a:prstGeom>
          <a:noFill/>
        </p:spPr>
        <p:txBody>
          <a:bodyPr wrap="square">
            <a:spAutoFit/>
          </a:bodyPr>
          <a:lstStyle/>
          <a:p>
            <a:r>
              <a:rPr lang="en-US" sz="1800" dirty="0">
                <a:hlinkClick r:id="rId3"/>
              </a:rPr>
              <a:t>https://dataexplorer.oceanobservatories.org/#ooi/array/CP1/subsite/CP13SOPM/node/CP13SOPM-WF/data</a:t>
            </a:r>
            <a:r>
              <a:rPr lang="en-US" sz="1800" dirty="0"/>
              <a:t> </a:t>
            </a:r>
          </a:p>
        </p:txBody>
      </p:sp>
      <p:pic>
        <p:nvPicPr>
          <p:cNvPr id="4" name="Picture 3" descr="A screenshot of a computer&#10;&#10;AI-generated content may be incorrect.">
            <a:extLst>
              <a:ext uri="{FF2B5EF4-FFF2-40B4-BE49-F238E27FC236}">
                <a16:creationId xmlns:a16="http://schemas.microsoft.com/office/drawing/2014/main" id="{47629C8D-1DC3-0802-F732-C97DA79CAF5A}"/>
              </a:ext>
            </a:extLst>
          </p:cNvPr>
          <p:cNvPicPr>
            <a:picLocks noChangeAspect="1"/>
          </p:cNvPicPr>
          <p:nvPr/>
        </p:nvPicPr>
        <p:blipFill>
          <a:blip r:embed="rId4"/>
          <a:stretch>
            <a:fillRect/>
          </a:stretch>
        </p:blipFill>
        <p:spPr>
          <a:xfrm>
            <a:off x="749300" y="782857"/>
            <a:ext cx="10693400" cy="5362453"/>
          </a:xfrm>
          <a:prstGeom prst="rect">
            <a:avLst/>
          </a:prstGeom>
        </p:spPr>
      </p:pic>
      <p:sp>
        <p:nvSpPr>
          <p:cNvPr id="6" name="Title 5">
            <a:extLst>
              <a:ext uri="{FF2B5EF4-FFF2-40B4-BE49-F238E27FC236}">
                <a16:creationId xmlns:a16="http://schemas.microsoft.com/office/drawing/2014/main" id="{F219D019-A475-E3B6-1906-98A95102D6B5}"/>
              </a:ext>
            </a:extLst>
          </p:cNvPr>
          <p:cNvSpPr>
            <a:spLocks noGrp="1"/>
          </p:cNvSpPr>
          <p:nvPr>
            <p:ph type="title"/>
          </p:nvPr>
        </p:nvSpPr>
        <p:spPr>
          <a:xfrm>
            <a:off x="838200" y="136526"/>
            <a:ext cx="10515600" cy="646331"/>
          </a:xfrm>
        </p:spPr>
        <p:txBody>
          <a:bodyPr>
            <a:normAutofit fontScale="90000"/>
          </a:bodyPr>
          <a:lstStyle/>
          <a:p>
            <a:r>
              <a:rPr lang="en-US" dirty="0"/>
              <a:t>A quick look a profiler data</a:t>
            </a:r>
          </a:p>
        </p:txBody>
      </p:sp>
    </p:spTree>
    <p:extLst>
      <p:ext uri="{BB962C8B-B14F-4D97-AF65-F5344CB8AC3E}">
        <p14:creationId xmlns:p14="http://schemas.microsoft.com/office/powerpoint/2010/main" val="3812085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1D9D5-32A8-5C7B-C0DE-128019AE94C5}"/>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259540CD-98CE-95F8-CEBF-574CFE8D3ADC}"/>
              </a:ext>
            </a:extLst>
          </p:cNvPr>
          <p:cNvPicPr>
            <a:picLocks noChangeAspect="1"/>
          </p:cNvPicPr>
          <p:nvPr/>
        </p:nvPicPr>
        <p:blipFill>
          <a:blip r:embed="rId3"/>
          <a:stretch>
            <a:fillRect/>
          </a:stretch>
        </p:blipFill>
        <p:spPr>
          <a:xfrm>
            <a:off x="1144518" y="497941"/>
            <a:ext cx="10033000" cy="4912423"/>
          </a:xfrm>
          <a:prstGeom prst="rect">
            <a:avLst/>
          </a:prstGeom>
        </p:spPr>
      </p:pic>
      <p:sp>
        <p:nvSpPr>
          <p:cNvPr id="3" name="TextBox 2">
            <a:extLst>
              <a:ext uri="{FF2B5EF4-FFF2-40B4-BE49-F238E27FC236}">
                <a16:creationId xmlns:a16="http://schemas.microsoft.com/office/drawing/2014/main" id="{2440A3A8-A319-6560-3F8C-4374D0C67647}"/>
              </a:ext>
            </a:extLst>
          </p:cNvPr>
          <p:cNvSpPr txBox="1"/>
          <p:nvPr/>
        </p:nvSpPr>
        <p:spPr>
          <a:xfrm>
            <a:off x="1021245" y="5436729"/>
            <a:ext cx="10279546" cy="923330"/>
          </a:xfrm>
          <a:prstGeom prst="rect">
            <a:avLst/>
          </a:prstGeom>
          <a:noFill/>
        </p:spPr>
        <p:txBody>
          <a:bodyPr wrap="square">
            <a:spAutoFit/>
          </a:bodyPr>
          <a:lstStyle/>
          <a:p>
            <a:r>
              <a:rPr lang="en-US" sz="1800" dirty="0">
                <a:hlinkClick r:id="rId4"/>
              </a:rPr>
              <a:t>https://dataexplorer.oceanobservatories.org/#metadata/111005/station/2002/sensor/data?start=2025-04-01T22:02:00Z&amp;end=2025-05-01T03:06:00Z&amp;bin=days&amp;leg_clim_max=false&amp;leg_clim_min=false&amp;leg_minmax=false</a:t>
            </a:r>
            <a:r>
              <a:rPr lang="en-US" sz="1800" dirty="0"/>
              <a:t> </a:t>
            </a:r>
          </a:p>
        </p:txBody>
      </p:sp>
      <p:pic>
        <p:nvPicPr>
          <p:cNvPr id="9" name="Picture 8">
            <a:extLst>
              <a:ext uri="{FF2B5EF4-FFF2-40B4-BE49-F238E27FC236}">
                <a16:creationId xmlns:a16="http://schemas.microsoft.com/office/drawing/2014/main" id="{6D0FF3B1-BBAF-70A9-6005-DBC1167ACF7B}"/>
              </a:ext>
            </a:extLst>
          </p:cNvPr>
          <p:cNvPicPr>
            <a:picLocks noChangeAspect="1"/>
          </p:cNvPicPr>
          <p:nvPr/>
        </p:nvPicPr>
        <p:blipFill>
          <a:blip r:embed="rId5"/>
          <a:stretch>
            <a:fillRect/>
          </a:stretch>
        </p:blipFill>
        <p:spPr>
          <a:xfrm>
            <a:off x="8980557" y="1447636"/>
            <a:ext cx="2209800" cy="1143000"/>
          </a:xfrm>
          <a:prstGeom prst="rect">
            <a:avLst/>
          </a:prstGeom>
        </p:spPr>
      </p:pic>
    </p:spTree>
    <p:extLst>
      <p:ext uri="{BB962C8B-B14F-4D97-AF65-F5344CB8AC3E}">
        <p14:creationId xmlns:p14="http://schemas.microsoft.com/office/powerpoint/2010/main" val="29692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7CBAF-0B90-9399-4E6A-235ED1A91DDD}"/>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56C8416E-07E0-3E4B-5C2C-F263285B8973}"/>
              </a:ext>
            </a:extLst>
          </p:cNvPr>
          <p:cNvPicPr>
            <a:picLocks noChangeAspect="1"/>
          </p:cNvPicPr>
          <p:nvPr/>
        </p:nvPicPr>
        <p:blipFill>
          <a:blip r:embed="rId3"/>
          <a:stretch>
            <a:fillRect/>
          </a:stretch>
        </p:blipFill>
        <p:spPr>
          <a:xfrm>
            <a:off x="545243" y="584154"/>
            <a:ext cx="11101513" cy="5689691"/>
          </a:xfrm>
          <a:prstGeom prst="rect">
            <a:avLst/>
          </a:prstGeom>
        </p:spPr>
      </p:pic>
    </p:spTree>
    <p:extLst>
      <p:ext uri="{BB962C8B-B14F-4D97-AF65-F5344CB8AC3E}">
        <p14:creationId xmlns:p14="http://schemas.microsoft.com/office/powerpoint/2010/main" val="318488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2" name="Title 1">
            <a:extLst>
              <a:ext uri="{FF2B5EF4-FFF2-40B4-BE49-F238E27FC236}">
                <a16:creationId xmlns:a16="http://schemas.microsoft.com/office/drawing/2014/main" id="{02373A75-9B8E-F5DC-7E81-92128B727EF1}"/>
              </a:ext>
            </a:extLst>
          </p:cNvPr>
          <p:cNvSpPr>
            <a:spLocks noGrp="1"/>
          </p:cNvSpPr>
          <p:nvPr>
            <p:ph type="title"/>
          </p:nvPr>
        </p:nvSpPr>
        <p:spPr/>
        <p:txBody>
          <a:bodyPr/>
          <a:lstStyle/>
          <a:p>
            <a:r>
              <a:rPr lang="en-US" dirty="0"/>
              <a:t>Ready to explore?</a:t>
            </a:r>
          </a:p>
        </p:txBody>
      </p:sp>
      <p:sp>
        <p:nvSpPr>
          <p:cNvPr id="3" name="Text Placeholder 2">
            <a:extLst>
              <a:ext uri="{FF2B5EF4-FFF2-40B4-BE49-F238E27FC236}">
                <a16:creationId xmlns:a16="http://schemas.microsoft.com/office/drawing/2014/main" id="{06431765-CFF8-705F-CDF9-83C03D14C39C}"/>
              </a:ext>
            </a:extLst>
          </p:cNvPr>
          <p:cNvSpPr>
            <a:spLocks noGrp="1"/>
          </p:cNvSpPr>
          <p:nvPr>
            <p:ph type="body" idx="1"/>
          </p:nvPr>
        </p:nvSpPr>
        <p:spPr/>
        <p:txBody>
          <a:bodyPr>
            <a:normAutofit/>
          </a:bodyPr>
          <a:lstStyle/>
          <a:p>
            <a:pPr marL="101600" indent="0">
              <a:buNone/>
            </a:pPr>
            <a:r>
              <a:rPr lang="en-US" dirty="0"/>
              <a:t>Explore the Data Explorer in pairs using the Web Quest worksheet.</a:t>
            </a:r>
          </a:p>
          <a:p>
            <a:pPr marL="101600" indent="0">
              <a:buNone/>
            </a:pPr>
            <a:endParaRPr lang="en-US" dirty="0"/>
          </a:p>
          <a:p>
            <a:pPr marL="101600" indent="0">
              <a:buNone/>
            </a:pPr>
            <a:r>
              <a:rPr lang="en-US" b="1" dirty="0"/>
              <a:t>Your Quest is to:</a:t>
            </a:r>
          </a:p>
          <a:p>
            <a:r>
              <a:rPr lang="en-US" dirty="0"/>
              <a:t>Find more datasets to show how the bottom ecosystem changes over time</a:t>
            </a:r>
          </a:p>
          <a:p>
            <a:r>
              <a:rPr lang="en-US" dirty="0"/>
              <a:t>Add more datasets to a Data View, and </a:t>
            </a:r>
          </a:p>
          <a:p>
            <a:r>
              <a:rPr lang="en-US" dirty="0"/>
              <a:t>Create a sharable URL</a:t>
            </a:r>
          </a:p>
          <a:p>
            <a:endParaRPr lang="en-US" dirty="0"/>
          </a:p>
        </p:txBody>
      </p:sp>
    </p:spTree>
    <p:extLst>
      <p:ext uri="{BB962C8B-B14F-4D97-AF65-F5344CB8AC3E}">
        <p14:creationId xmlns:p14="http://schemas.microsoft.com/office/powerpoint/2010/main" val="286523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1"/>
          <p:cNvSpPr txBox="1">
            <a:spLocks noGrp="1"/>
          </p:cNvSpPr>
          <p:nvPr>
            <p:ph type="body" idx="1"/>
          </p:nvPr>
        </p:nvSpPr>
        <p:spPr>
          <a:xfrm>
            <a:off x="936014" y="1622275"/>
            <a:ext cx="6129900" cy="160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3099"/>
              <a:buNone/>
            </a:pPr>
            <a:r>
              <a:rPr lang="en-US" sz="4099" dirty="0"/>
              <a:t>Questions?</a:t>
            </a:r>
            <a:endParaRPr sz="4099" dirty="0"/>
          </a:p>
        </p:txBody>
      </p:sp>
      <p:sp>
        <p:nvSpPr>
          <p:cNvPr id="521" name="Google Shape;521;p91"/>
          <p:cNvSpPr txBox="1">
            <a:spLocks noGrp="1"/>
          </p:cNvSpPr>
          <p:nvPr>
            <p:ph type="body" idx="2"/>
          </p:nvPr>
        </p:nvSpPr>
        <p:spPr>
          <a:xfrm>
            <a:off x="936025" y="2723900"/>
            <a:ext cx="6770400" cy="10593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563"/>
              <a:buNone/>
            </a:pPr>
            <a:r>
              <a:rPr lang="en-US" sz="2062"/>
              <a:t>Stace Beaulieu (stace@whoi.edu)</a:t>
            </a:r>
            <a:endParaRPr sz="2062"/>
          </a:p>
          <a:p>
            <a:pPr marL="0" lvl="0" indent="0" algn="l" rtl="0">
              <a:lnSpc>
                <a:spcPct val="95000"/>
              </a:lnSpc>
              <a:spcBef>
                <a:spcPts val="0"/>
              </a:spcBef>
              <a:spcAft>
                <a:spcPts val="0"/>
              </a:spcAft>
              <a:buClr>
                <a:schemeClr val="dk1"/>
              </a:buClr>
              <a:buSzPts val="1563"/>
              <a:buNone/>
            </a:pPr>
            <a:endParaRPr sz="2062"/>
          </a:p>
          <a:p>
            <a:pPr marL="0" lvl="0" indent="0" algn="l" rtl="0">
              <a:lnSpc>
                <a:spcPct val="95000"/>
              </a:lnSpc>
              <a:spcBef>
                <a:spcPts val="0"/>
              </a:spcBef>
              <a:spcAft>
                <a:spcPts val="0"/>
              </a:spcAft>
              <a:buClr>
                <a:schemeClr val="dk1"/>
              </a:buClr>
              <a:buSzPts val="1563"/>
              <a:buNone/>
            </a:pPr>
            <a:r>
              <a:rPr lang="en-US" sz="2062"/>
              <a:t>Feel free to use the Feedback button on Data Explorer</a:t>
            </a:r>
            <a:endParaRPr sz="2062"/>
          </a:p>
          <a:p>
            <a:pPr marL="0" lvl="0" indent="0" algn="l" rtl="0">
              <a:lnSpc>
                <a:spcPct val="95000"/>
              </a:lnSpc>
              <a:spcBef>
                <a:spcPts val="0"/>
              </a:spcBef>
              <a:spcAft>
                <a:spcPts val="0"/>
              </a:spcAft>
              <a:buClr>
                <a:schemeClr val="dk1"/>
              </a:buClr>
              <a:buSzPts val="1563"/>
              <a:buNone/>
            </a:pPr>
            <a:endParaRPr sz="2062"/>
          </a:p>
          <a:p>
            <a:pPr marL="0" lvl="0" indent="0" algn="l" rtl="0">
              <a:lnSpc>
                <a:spcPct val="95000"/>
              </a:lnSpc>
              <a:spcBef>
                <a:spcPts val="0"/>
              </a:spcBef>
              <a:spcAft>
                <a:spcPts val="0"/>
              </a:spcAft>
              <a:buClr>
                <a:schemeClr val="dk1"/>
              </a:buClr>
              <a:buSzPts val="1563"/>
              <a:buNone/>
            </a:pPr>
            <a:r>
              <a:rPr lang="en-US" sz="2062"/>
              <a:t>OOI Discourse HelpDesk </a:t>
            </a:r>
            <a:r>
              <a:rPr lang="en-US" sz="2062" u="sng">
                <a:solidFill>
                  <a:schemeClr val="hlink"/>
                </a:solidFill>
                <a:hlinkClick r:id="rId3"/>
              </a:rPr>
              <a:t>https://discourse.oceanobservatories.org/</a:t>
            </a:r>
            <a:endParaRPr sz="2062"/>
          </a:p>
          <a:p>
            <a:pPr marL="0" lvl="0" indent="0" algn="l" rtl="0">
              <a:lnSpc>
                <a:spcPct val="95000"/>
              </a:lnSpc>
              <a:spcBef>
                <a:spcPts val="0"/>
              </a:spcBef>
              <a:spcAft>
                <a:spcPts val="0"/>
              </a:spcAft>
              <a:buClr>
                <a:schemeClr val="dk1"/>
              </a:buClr>
              <a:buSzPts val="1563"/>
              <a:buNone/>
            </a:pPr>
            <a:endParaRPr sz="2062"/>
          </a:p>
        </p:txBody>
      </p:sp>
      <p:pic>
        <p:nvPicPr>
          <p:cNvPr id="522" name="Google Shape;522;p91"/>
          <p:cNvPicPr preferRelativeResize="0"/>
          <p:nvPr/>
        </p:nvPicPr>
        <p:blipFill rotWithShape="1">
          <a:blip r:embed="rId4">
            <a:alphaModFix/>
          </a:blip>
          <a:srcRect/>
          <a:stretch/>
        </p:blipFill>
        <p:spPr>
          <a:xfrm>
            <a:off x="5915875" y="2827239"/>
            <a:ext cx="1209675" cy="46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859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dirty="0"/>
              <a:t>GI03FLMA-RIS01-03-DOSTAD000</a:t>
            </a:r>
          </a:p>
        </p:txBody>
      </p:sp>
      <p:grpSp>
        <p:nvGrpSpPr>
          <p:cNvPr id="15" name="Group 14"/>
          <p:cNvGrpSpPr/>
          <p:nvPr/>
        </p:nvGrpSpPr>
        <p:grpSpPr>
          <a:xfrm>
            <a:off x="1582086" y="1248223"/>
            <a:ext cx="3189206" cy="681709"/>
            <a:chOff x="1299746" y="1300079"/>
            <a:chExt cx="3189206" cy="681709"/>
          </a:xfrm>
        </p:grpSpPr>
        <p:sp>
          <p:nvSpPr>
            <p:cNvPr id="7" name="Left Brace 6"/>
            <p:cNvSpPr/>
            <p:nvPr/>
          </p:nvSpPr>
          <p:spPr>
            <a:xfrm rot="16200000">
              <a:off x="1490064" y="1159204"/>
              <a:ext cx="250618" cy="53236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299746" y="1581678"/>
              <a:ext cx="3189206" cy="400110"/>
            </a:xfrm>
            <a:prstGeom prst="rect">
              <a:avLst/>
            </a:prstGeom>
            <a:noFill/>
          </p:spPr>
          <p:txBody>
            <a:bodyPr wrap="none" rtlCol="0">
              <a:spAutoFit/>
            </a:bodyPr>
            <a:lstStyle/>
            <a:p>
              <a:pPr marL="0" lvl="1"/>
              <a:r>
                <a:rPr lang="en-US" sz="2000" b="1" dirty="0"/>
                <a:t>Array</a:t>
              </a:r>
              <a:r>
                <a:rPr lang="en-US" sz="2000" dirty="0"/>
                <a:t>: Global </a:t>
              </a:r>
              <a:r>
                <a:rPr lang="en-US" sz="2000" dirty="0" err="1"/>
                <a:t>Irminger</a:t>
              </a:r>
              <a:r>
                <a:rPr lang="en-US" sz="2000" dirty="0"/>
                <a:t> Sea </a:t>
              </a:r>
            </a:p>
          </p:txBody>
        </p:sp>
      </p:grpSp>
      <p:grpSp>
        <p:nvGrpSpPr>
          <p:cNvPr id="16" name="Group 15"/>
          <p:cNvGrpSpPr/>
          <p:nvPr/>
        </p:nvGrpSpPr>
        <p:grpSpPr>
          <a:xfrm>
            <a:off x="1582086" y="2217016"/>
            <a:ext cx="3029175" cy="761333"/>
            <a:chOff x="1246991" y="2201934"/>
            <a:chExt cx="3029175" cy="761333"/>
          </a:xfrm>
        </p:grpSpPr>
        <p:sp>
          <p:nvSpPr>
            <p:cNvPr id="8" name="Left Brace 7"/>
            <p:cNvSpPr/>
            <p:nvPr/>
          </p:nvSpPr>
          <p:spPr>
            <a:xfrm rot="16200000">
              <a:off x="2630180" y="920943"/>
              <a:ext cx="364996" cy="292697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246991" y="2563157"/>
              <a:ext cx="2893613" cy="400110"/>
            </a:xfrm>
            <a:prstGeom prst="rect">
              <a:avLst/>
            </a:prstGeom>
            <a:noFill/>
          </p:spPr>
          <p:txBody>
            <a:bodyPr wrap="none" rtlCol="0">
              <a:spAutoFit/>
            </a:bodyPr>
            <a:lstStyle/>
            <a:p>
              <a:pPr marL="0" lvl="1"/>
              <a:r>
                <a:rPr lang="en-US" sz="2000" b="1" dirty="0"/>
                <a:t>Site</a:t>
              </a:r>
              <a:r>
                <a:rPr lang="en-US" sz="2000" dirty="0"/>
                <a:t>: Flanking Mooring A</a:t>
              </a:r>
            </a:p>
          </p:txBody>
        </p:sp>
      </p:grpSp>
      <p:grpSp>
        <p:nvGrpSpPr>
          <p:cNvPr id="17" name="Group 16"/>
          <p:cNvGrpSpPr/>
          <p:nvPr/>
        </p:nvGrpSpPr>
        <p:grpSpPr>
          <a:xfrm>
            <a:off x="1582086" y="3213038"/>
            <a:ext cx="4910936" cy="762716"/>
            <a:chOff x="1349189" y="3191873"/>
            <a:chExt cx="4910936" cy="762716"/>
          </a:xfrm>
        </p:grpSpPr>
        <p:sp>
          <p:nvSpPr>
            <p:cNvPr id="9" name="Left Brace 8"/>
            <p:cNvSpPr/>
            <p:nvPr/>
          </p:nvSpPr>
          <p:spPr>
            <a:xfrm rot="16200000">
              <a:off x="3646395" y="894667"/>
              <a:ext cx="316524" cy="4910936"/>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603046" y="3554479"/>
              <a:ext cx="2472152" cy="400110"/>
            </a:xfrm>
            <a:prstGeom prst="rect">
              <a:avLst/>
            </a:prstGeom>
            <a:noFill/>
          </p:spPr>
          <p:txBody>
            <a:bodyPr wrap="none" rtlCol="0">
              <a:spAutoFit/>
            </a:bodyPr>
            <a:lstStyle/>
            <a:p>
              <a:pPr marL="0" lvl="1"/>
              <a:r>
                <a:rPr lang="en-US" sz="2000" b="1" dirty="0"/>
                <a:t>Node</a:t>
              </a:r>
              <a:r>
                <a:rPr lang="en-US" sz="2000" dirty="0"/>
                <a:t>: Mooring Riser</a:t>
              </a:r>
            </a:p>
          </p:txBody>
        </p:sp>
      </p:grpSp>
      <p:grpSp>
        <p:nvGrpSpPr>
          <p:cNvPr id="18" name="Group 17"/>
          <p:cNvGrpSpPr/>
          <p:nvPr/>
        </p:nvGrpSpPr>
        <p:grpSpPr>
          <a:xfrm>
            <a:off x="7336370" y="1242890"/>
            <a:ext cx="2231957" cy="1081096"/>
            <a:chOff x="7336370" y="1242890"/>
            <a:chExt cx="2231957" cy="1081096"/>
          </a:xfrm>
        </p:grpSpPr>
        <p:sp>
          <p:nvSpPr>
            <p:cNvPr id="13" name="TextBox 12"/>
            <p:cNvSpPr txBox="1"/>
            <p:nvPr/>
          </p:nvSpPr>
          <p:spPr>
            <a:xfrm>
              <a:off x="7336370" y="1616100"/>
              <a:ext cx="2231957" cy="707886"/>
            </a:xfrm>
            <a:prstGeom prst="rect">
              <a:avLst/>
            </a:prstGeom>
            <a:noFill/>
          </p:spPr>
          <p:txBody>
            <a:bodyPr wrap="none" rtlCol="0">
              <a:spAutoFit/>
            </a:bodyPr>
            <a:lstStyle/>
            <a:p>
              <a:pPr marL="0" lvl="1" algn="ctr"/>
              <a:r>
                <a:rPr lang="en-US" sz="2000" b="1" dirty="0"/>
                <a:t>Instrument Type</a:t>
              </a:r>
              <a:r>
                <a:rPr lang="en-US" sz="2000" dirty="0"/>
                <a:t>:</a:t>
              </a:r>
            </a:p>
            <a:p>
              <a:pPr marL="0" lvl="1" algn="ctr"/>
              <a:r>
                <a:rPr lang="en-US" sz="2000" dirty="0"/>
                <a:t>Dissolved Oxygen</a:t>
              </a:r>
            </a:p>
          </p:txBody>
        </p:sp>
        <p:sp>
          <p:nvSpPr>
            <p:cNvPr id="14" name="Left Brace 13"/>
            <p:cNvSpPr/>
            <p:nvPr/>
          </p:nvSpPr>
          <p:spPr>
            <a:xfrm rot="16200000">
              <a:off x="8280017" y="383582"/>
              <a:ext cx="321202" cy="203981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TextBox 18"/>
          <p:cNvSpPr txBox="1"/>
          <p:nvPr/>
        </p:nvSpPr>
        <p:spPr>
          <a:xfrm>
            <a:off x="838200" y="4971775"/>
            <a:ext cx="9783832" cy="923330"/>
          </a:xfrm>
          <a:prstGeom prst="rect">
            <a:avLst/>
          </a:prstGeom>
          <a:noFill/>
        </p:spPr>
        <p:txBody>
          <a:bodyPr wrap="none" rtlCol="0">
            <a:spAutoFit/>
          </a:bodyPr>
          <a:lstStyle/>
          <a:p>
            <a:r>
              <a:rPr lang="en-US" b="1" dirty="0"/>
              <a:t>Important Notes</a:t>
            </a:r>
            <a:r>
              <a:rPr lang="en-US" dirty="0"/>
              <a:t>:</a:t>
            </a:r>
          </a:p>
          <a:p>
            <a:pPr marL="285750" indent="-285750">
              <a:buFont typeface="Arial" charset="0"/>
              <a:buChar char="•"/>
            </a:pPr>
            <a:r>
              <a:rPr lang="en-US" dirty="0"/>
              <a:t>Reference Designators effectively denote a physical deployment location in the OOI.</a:t>
            </a:r>
          </a:p>
          <a:p>
            <a:pPr marL="285750" indent="-285750">
              <a:buFont typeface="Arial" charset="0"/>
              <a:buChar char="•"/>
            </a:pPr>
            <a:r>
              <a:rPr lang="en-US" dirty="0"/>
              <a:t>Asset IDs represent the serial-numbered instruments that are swapped in-and-out at each spot.</a:t>
            </a:r>
          </a:p>
        </p:txBody>
      </p:sp>
    </p:spTree>
    <p:extLst>
      <p:ext uri="{BB962C8B-B14F-4D97-AF65-F5344CB8AC3E}">
        <p14:creationId xmlns:p14="http://schemas.microsoft.com/office/powerpoint/2010/main" val="371282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9"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OOI Data Delivery Methods </a:t>
            </a:r>
          </a:p>
        </p:txBody>
      </p:sp>
      <p:sp>
        <p:nvSpPr>
          <p:cNvPr id="3" name="Content Placeholder 2"/>
          <p:cNvSpPr>
            <a:spLocks noGrp="1"/>
          </p:cNvSpPr>
          <p:nvPr>
            <p:ph type="body" idx="1"/>
          </p:nvPr>
        </p:nvSpPr>
        <p:spPr/>
        <p:txBody>
          <a:bodyPr>
            <a:normAutofit lnSpcReduction="10000"/>
          </a:bodyPr>
          <a:lstStyle/>
          <a:p>
            <a:pPr marL="0" indent="0">
              <a:buNone/>
            </a:pPr>
            <a:r>
              <a:rPr lang="en-US" dirty="0">
                <a:latin typeface="Arial" panose="020B0604020202020204" pitchFamily="34" charset="0"/>
                <a:cs typeface="Arial" panose="020B0604020202020204" pitchFamily="34" charset="0"/>
              </a:rPr>
              <a:t>How was the data collected and ingested into the system?</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Telemetered Data</a:t>
            </a:r>
          </a:p>
          <a:p>
            <a:pPr lvl="1"/>
            <a:r>
              <a:rPr lang="en-US" dirty="0">
                <a:latin typeface="Arial" panose="020B0604020202020204" pitchFamily="34" charset="0"/>
                <a:cs typeface="Arial" panose="020B0604020202020204" pitchFamily="34" charset="0"/>
              </a:rPr>
              <a:t>Data received through a transmission medium over distance (e.g. surface buoy to satellite, glider to satellite, acoustic modem); may be decimated</a:t>
            </a:r>
          </a:p>
          <a:p>
            <a:r>
              <a:rPr lang="en-US" dirty="0">
                <a:latin typeface="Arial" panose="020B0604020202020204" pitchFamily="34" charset="0"/>
                <a:cs typeface="Arial" panose="020B0604020202020204" pitchFamily="34" charset="0"/>
              </a:rPr>
              <a:t>Recovered Data</a:t>
            </a:r>
          </a:p>
          <a:p>
            <a:pPr lvl="1"/>
            <a:r>
              <a:rPr lang="en-US" dirty="0">
                <a:latin typeface="Arial" panose="020B0604020202020204" pitchFamily="34" charset="0"/>
                <a:cs typeface="Arial" panose="020B0604020202020204" pitchFamily="34" charset="0"/>
              </a:rPr>
              <a:t>Data offloaded directly from an instrument or data logger; usually by connecting the instrument to a computer after the instrument has been recovered and writing to files, often onboard the recovery vessel</a:t>
            </a:r>
          </a:p>
          <a:p>
            <a:r>
              <a:rPr lang="en-US" dirty="0">
                <a:latin typeface="Arial" panose="020B0604020202020204" pitchFamily="34" charset="0"/>
                <a:cs typeface="Arial" panose="020B0604020202020204" pitchFamily="34" charset="0"/>
              </a:rPr>
              <a:t>Streamed Data</a:t>
            </a:r>
          </a:p>
          <a:p>
            <a:pPr lvl="1"/>
            <a:r>
              <a:rPr lang="en-US" dirty="0">
                <a:latin typeface="Arial" panose="020B0604020202020204" pitchFamily="34" charset="0"/>
                <a:cs typeface="Arial" panose="020B0604020202020204" pitchFamily="34" charset="0"/>
              </a:rPr>
              <a:t>Data received via transmission over electro-optical cable. Streaming data are provided at full temporal resolution and near-real time.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59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7503-A0F2-7B91-1063-8988FF5BBD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6D5A167-1FAC-493A-FEE3-4B64CB043919}"/>
              </a:ext>
            </a:extLst>
          </p:cNvPr>
          <p:cNvPicPr>
            <a:picLocks noChangeAspect="1"/>
          </p:cNvPicPr>
          <p:nvPr/>
        </p:nvPicPr>
        <p:blipFill>
          <a:blip r:embed="rId3"/>
          <a:stretch>
            <a:fillRect/>
          </a:stretch>
        </p:blipFill>
        <p:spPr>
          <a:xfrm>
            <a:off x="245209" y="251646"/>
            <a:ext cx="11522817" cy="5966274"/>
          </a:xfrm>
          <a:prstGeom prst="rect">
            <a:avLst/>
          </a:prstGeom>
        </p:spPr>
      </p:pic>
      <p:sp>
        <p:nvSpPr>
          <p:cNvPr id="16" name="TextBox 15">
            <a:extLst>
              <a:ext uri="{FF2B5EF4-FFF2-40B4-BE49-F238E27FC236}">
                <a16:creationId xmlns:a16="http://schemas.microsoft.com/office/drawing/2014/main" id="{8E012BC9-8923-A8DE-B35F-A34385D30252}"/>
              </a:ext>
            </a:extLst>
          </p:cNvPr>
          <p:cNvSpPr txBox="1"/>
          <p:nvPr/>
        </p:nvSpPr>
        <p:spPr>
          <a:xfrm>
            <a:off x="2835556" y="6206243"/>
            <a:ext cx="3171061" cy="400110"/>
          </a:xfrm>
          <a:prstGeom prst="rect">
            <a:avLst/>
          </a:prstGeom>
          <a:noFill/>
        </p:spPr>
        <p:txBody>
          <a:bodyPr wrap="none" rtlCol="0">
            <a:spAutoFit/>
          </a:bodyPr>
          <a:lstStyle/>
          <a:p>
            <a:r>
              <a:rPr lang="en-US" sz="2000" b="1" dirty="0"/>
              <a:t>+ NEW: IFCB Dashboard</a:t>
            </a:r>
          </a:p>
        </p:txBody>
      </p:sp>
      <p:sp>
        <p:nvSpPr>
          <p:cNvPr id="2" name="Rectangle: Rounded Corners 1">
            <a:extLst>
              <a:ext uri="{FF2B5EF4-FFF2-40B4-BE49-F238E27FC236}">
                <a16:creationId xmlns:a16="http://schemas.microsoft.com/office/drawing/2014/main" id="{74D42AF7-EADD-A6F9-7ACD-0116CBA91EA4}"/>
              </a:ext>
            </a:extLst>
          </p:cNvPr>
          <p:cNvSpPr/>
          <p:nvPr/>
        </p:nvSpPr>
        <p:spPr>
          <a:xfrm>
            <a:off x="3826701" y="773884"/>
            <a:ext cx="1987689" cy="5310231"/>
          </a:xfrm>
          <a:prstGeom prst="roundRect">
            <a:avLst/>
          </a:prstGeom>
          <a:noFill/>
          <a:ln w="38100">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93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61"/>
          <p:cNvSpPr txBox="1"/>
          <p:nvPr/>
        </p:nvSpPr>
        <p:spPr>
          <a:xfrm>
            <a:off x="640775" y="295250"/>
            <a:ext cx="10302208"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The </a:t>
            </a:r>
            <a:r>
              <a:rPr lang="en-US" sz="2400" b="1" i="0" u="none" strike="noStrike" cap="none" dirty="0">
                <a:solidFill>
                  <a:schemeClr val="dk1"/>
                </a:solidFill>
                <a:latin typeface="Arial"/>
                <a:ea typeface="Arial"/>
                <a:cs typeface="Arial"/>
                <a:sym typeface="Arial"/>
              </a:rPr>
              <a:t>NSF Ocean Observatories Initiative (</a:t>
            </a:r>
            <a:r>
              <a:rPr lang="en-US" sz="2400" b="1" i="0" u="sng" strike="noStrike" cap="none" dirty="0">
                <a:solidFill>
                  <a:schemeClr val="accent6"/>
                </a:solidFill>
                <a:latin typeface="Arial"/>
                <a:ea typeface="Arial"/>
                <a:cs typeface="Arial"/>
                <a:sym typeface="Arial"/>
                <a:hlinkClick r:id="rId3">
                  <a:extLst>
                    <a:ext uri="{A12FA001-AC4F-418D-AE19-62706E023703}">
                      <ahyp:hlinkClr xmlns:ahyp="http://schemas.microsoft.com/office/drawing/2018/hyperlinkcolor" val="tx"/>
                    </a:ext>
                  </a:extLst>
                </a:hlinkClick>
              </a:rPr>
              <a:t>OOI</a:t>
            </a:r>
            <a:r>
              <a:rPr lang="en-US" sz="2400" b="1" i="0" u="none" strike="noStrike" cap="none" dirty="0">
                <a:solidFill>
                  <a:schemeClr val="dk1"/>
                </a:solidFill>
                <a:latin typeface="Arial"/>
                <a:ea typeface="Arial"/>
                <a:cs typeface="Arial"/>
                <a:sym typeface="Arial"/>
              </a:rPr>
              <a:t>) delivers (near-)real-time data</a:t>
            </a:r>
            <a:r>
              <a:rPr lang="en-US" sz="2400" b="0" i="0" u="none" strike="noStrike" cap="none" dirty="0">
                <a:solidFill>
                  <a:schemeClr val="dk1"/>
                </a:solidFill>
                <a:latin typeface="Arial"/>
                <a:ea typeface="Arial"/>
                <a:cs typeface="Arial"/>
                <a:sym typeface="Arial"/>
              </a:rPr>
              <a:t> from a wide variety of </a:t>
            </a:r>
            <a:r>
              <a:rPr lang="en-US" sz="2400" b="0" i="0" u="sng" strike="noStrike" cap="none" dirty="0">
                <a:solidFill>
                  <a:schemeClr val="accent6"/>
                </a:solidFill>
                <a:latin typeface="Arial"/>
                <a:ea typeface="Arial"/>
                <a:cs typeface="Arial"/>
                <a:sym typeface="Arial"/>
                <a:hlinkClick r:id="rId4">
                  <a:extLst>
                    <a:ext uri="{A12FA001-AC4F-418D-AE19-62706E023703}">
                      <ahyp:hlinkClr xmlns:ahyp="http://schemas.microsoft.com/office/drawing/2018/hyperlinkcolor" val="tx"/>
                    </a:ext>
                  </a:extLst>
                </a:hlinkClick>
              </a:rPr>
              <a:t>instruments</a:t>
            </a:r>
            <a:r>
              <a:rPr lang="en-US" sz="2400" b="0" i="0" u="none" strike="noStrike" cap="none" dirty="0">
                <a:solidFill>
                  <a:schemeClr val="dk1"/>
                </a:solidFill>
                <a:latin typeface="Arial"/>
                <a:ea typeface="Arial"/>
                <a:cs typeface="Arial"/>
                <a:sym typeface="Arial"/>
              </a:rPr>
              <a:t> deployed at several ocean </a:t>
            </a:r>
            <a:r>
              <a:rPr lang="en-US" sz="2400" b="0" i="0" u="sng" strike="noStrike" cap="none" dirty="0">
                <a:solidFill>
                  <a:schemeClr val="accent6"/>
                </a:solidFill>
                <a:latin typeface="Arial"/>
                <a:ea typeface="Arial"/>
                <a:cs typeface="Arial"/>
                <a:sym typeface="Arial"/>
                <a:hlinkClick r:id="rId5">
                  <a:extLst>
                    <a:ext uri="{A12FA001-AC4F-418D-AE19-62706E023703}">
                      <ahyp:hlinkClr xmlns:ahyp="http://schemas.microsoft.com/office/drawing/2018/hyperlinkcolor" val="tx"/>
                    </a:ext>
                  </a:extLst>
                </a:hlinkClick>
              </a:rPr>
              <a:t>arrays</a:t>
            </a:r>
            <a:endParaRPr sz="2400" b="0" i="0" u="none" strike="noStrike" cap="none" dirty="0">
              <a:solidFill>
                <a:schemeClr val="accent6"/>
              </a:solidFill>
              <a:latin typeface="Arial"/>
              <a:ea typeface="Arial"/>
              <a:cs typeface="Arial"/>
              <a:sym typeface="Arial"/>
            </a:endParaRPr>
          </a:p>
        </p:txBody>
      </p:sp>
      <p:pic>
        <p:nvPicPr>
          <p:cNvPr id="283" name="Google Shape;283;p61"/>
          <p:cNvPicPr preferRelativeResize="0"/>
          <p:nvPr/>
        </p:nvPicPr>
        <p:blipFill>
          <a:blip r:embed="rId6">
            <a:alphaModFix/>
          </a:blip>
          <a:stretch>
            <a:fillRect/>
          </a:stretch>
        </p:blipFill>
        <p:spPr>
          <a:xfrm rot="5400000">
            <a:off x="3591665" y="-414735"/>
            <a:ext cx="4910051" cy="8668774"/>
          </a:xfrm>
          <a:prstGeom prst="rect">
            <a:avLst/>
          </a:prstGeom>
          <a:noFill/>
          <a:ln>
            <a:noFill/>
          </a:ln>
        </p:spPr>
      </p:pic>
      <p:sp>
        <p:nvSpPr>
          <p:cNvPr id="2" name="Rectangle: Rounded Corners 1">
            <a:extLst>
              <a:ext uri="{FF2B5EF4-FFF2-40B4-BE49-F238E27FC236}">
                <a16:creationId xmlns:a16="http://schemas.microsoft.com/office/drawing/2014/main" id="{07702294-EB23-5970-F6D5-A63A29FB6AA8}"/>
              </a:ext>
            </a:extLst>
          </p:cNvPr>
          <p:cNvSpPr/>
          <p:nvPr/>
        </p:nvSpPr>
        <p:spPr>
          <a:xfrm>
            <a:off x="6629536" y="2821345"/>
            <a:ext cx="3140629" cy="955525"/>
          </a:xfrm>
          <a:prstGeom prst="roundRect">
            <a:avLst/>
          </a:prstGeom>
          <a:noFill/>
          <a:ln w="38100">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E0D905-EE8B-B16C-D834-689A94AED4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BB3450F-84EB-90DC-79B8-7D2E42532E28}"/>
              </a:ext>
            </a:extLst>
          </p:cNvPr>
          <p:cNvSpPr txBox="1"/>
          <p:nvPr/>
        </p:nvSpPr>
        <p:spPr>
          <a:xfrm>
            <a:off x="8285748" y="320077"/>
            <a:ext cx="3264568" cy="1815882"/>
          </a:xfrm>
          <a:prstGeom prst="rect">
            <a:avLst/>
          </a:prstGeom>
          <a:noFill/>
        </p:spPr>
        <p:txBody>
          <a:bodyPr wrap="square" rtlCol="0">
            <a:spAutoFit/>
          </a:bodyPr>
          <a:lstStyle/>
          <a:p>
            <a:r>
              <a:rPr lang="en-US" sz="2800" dirty="0"/>
              <a:t>OOI Science Plan</a:t>
            </a:r>
          </a:p>
          <a:p>
            <a:r>
              <a:rPr lang="en-US" sz="2800" dirty="0"/>
              <a:t>Section 3.C. </a:t>
            </a:r>
          </a:p>
          <a:p>
            <a:r>
              <a:rPr lang="en-US" sz="2800" b="1" dirty="0"/>
              <a:t>OOI Data Delivery System</a:t>
            </a:r>
          </a:p>
        </p:txBody>
      </p:sp>
      <p:pic>
        <p:nvPicPr>
          <p:cNvPr id="8" name="Picture 7">
            <a:extLst>
              <a:ext uri="{FF2B5EF4-FFF2-40B4-BE49-F238E27FC236}">
                <a16:creationId xmlns:a16="http://schemas.microsoft.com/office/drawing/2014/main" id="{AF5EB52E-8D5C-19F3-C45C-17C5642832FD}"/>
              </a:ext>
            </a:extLst>
          </p:cNvPr>
          <p:cNvPicPr>
            <a:picLocks noChangeAspect="1"/>
          </p:cNvPicPr>
          <p:nvPr/>
        </p:nvPicPr>
        <p:blipFill>
          <a:blip r:embed="rId3"/>
          <a:stretch>
            <a:fillRect/>
          </a:stretch>
        </p:blipFill>
        <p:spPr>
          <a:xfrm>
            <a:off x="853410" y="320077"/>
            <a:ext cx="7247853" cy="5881936"/>
          </a:xfrm>
          <a:prstGeom prst="rect">
            <a:avLst/>
          </a:prstGeom>
        </p:spPr>
      </p:pic>
      <p:sp>
        <p:nvSpPr>
          <p:cNvPr id="12" name="Arrow: Notched Right 11">
            <a:extLst>
              <a:ext uri="{FF2B5EF4-FFF2-40B4-BE49-F238E27FC236}">
                <a16:creationId xmlns:a16="http://schemas.microsoft.com/office/drawing/2014/main" id="{7E9CED2B-B54D-F421-5FB6-1CBDED320D8F}"/>
              </a:ext>
            </a:extLst>
          </p:cNvPr>
          <p:cNvSpPr/>
          <p:nvPr/>
        </p:nvSpPr>
        <p:spPr>
          <a:xfrm>
            <a:off x="6440905" y="3938337"/>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Notched Right 12">
            <a:extLst>
              <a:ext uri="{FF2B5EF4-FFF2-40B4-BE49-F238E27FC236}">
                <a16:creationId xmlns:a16="http://schemas.microsoft.com/office/drawing/2014/main" id="{F00D7F80-C470-381A-4FDF-FAEDFDD6AC9B}"/>
              </a:ext>
            </a:extLst>
          </p:cNvPr>
          <p:cNvSpPr/>
          <p:nvPr/>
        </p:nvSpPr>
        <p:spPr>
          <a:xfrm>
            <a:off x="6440905" y="4977932"/>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Notched Right 13">
            <a:extLst>
              <a:ext uri="{FF2B5EF4-FFF2-40B4-BE49-F238E27FC236}">
                <a16:creationId xmlns:a16="http://schemas.microsoft.com/office/drawing/2014/main" id="{AE467CF4-018C-A3B0-C9ED-6004FF25FFB3}"/>
              </a:ext>
            </a:extLst>
          </p:cNvPr>
          <p:cNvSpPr/>
          <p:nvPr/>
        </p:nvSpPr>
        <p:spPr>
          <a:xfrm>
            <a:off x="6456947" y="2795336"/>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Notched Right 14">
            <a:extLst>
              <a:ext uri="{FF2B5EF4-FFF2-40B4-BE49-F238E27FC236}">
                <a16:creationId xmlns:a16="http://schemas.microsoft.com/office/drawing/2014/main" id="{9A720D97-5F56-B610-72A1-C9BEE0CA48EF}"/>
              </a:ext>
            </a:extLst>
          </p:cNvPr>
          <p:cNvSpPr/>
          <p:nvPr/>
        </p:nvSpPr>
        <p:spPr>
          <a:xfrm>
            <a:off x="6472989" y="1050758"/>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Notched Right 15">
            <a:extLst>
              <a:ext uri="{FF2B5EF4-FFF2-40B4-BE49-F238E27FC236}">
                <a16:creationId xmlns:a16="http://schemas.microsoft.com/office/drawing/2014/main" id="{76C206FB-E6CE-5675-6952-BCF9E7098E1F}"/>
              </a:ext>
            </a:extLst>
          </p:cNvPr>
          <p:cNvSpPr/>
          <p:nvPr/>
        </p:nvSpPr>
        <p:spPr>
          <a:xfrm>
            <a:off x="6472989" y="1871264"/>
            <a:ext cx="360948" cy="264695"/>
          </a:xfrm>
          <a:prstGeom prst="notchedRightArrow">
            <a:avLst/>
          </a:prstGeom>
          <a:solidFill>
            <a:srgbClr val="FFFF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928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5"/>
          <p:cNvSpPr txBox="1">
            <a:spLocks noGrp="1"/>
          </p:cNvSpPr>
          <p:nvPr>
            <p:ph type="title"/>
          </p:nvPr>
        </p:nvSpPr>
        <p:spPr>
          <a:xfrm>
            <a:off x="838200" y="1069800"/>
            <a:ext cx="10717500" cy="58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000"/>
              </a:spcBef>
              <a:spcAft>
                <a:spcPts val="0"/>
              </a:spcAft>
              <a:buNone/>
            </a:pPr>
            <a:r>
              <a:rPr lang="en-US" sz="1700" u="sng">
                <a:solidFill>
                  <a:schemeClr val="hlink"/>
                </a:solidFill>
                <a:hlinkClick r:id="rId3"/>
              </a:rPr>
              <a:t>https://oceanobservatories.org/2024/05/pioneer-mab-providing-turbidity-from-ooi-core-fluorometers/</a:t>
            </a:r>
            <a:r>
              <a:rPr lang="en-US" sz="1700"/>
              <a:t> </a:t>
            </a:r>
            <a:endParaRPr sz="1700"/>
          </a:p>
          <a:p>
            <a:pPr marL="0" lvl="0" indent="0" algn="l" rtl="0">
              <a:lnSpc>
                <a:spcPct val="90000"/>
              </a:lnSpc>
              <a:spcBef>
                <a:spcPts val="0"/>
              </a:spcBef>
              <a:spcAft>
                <a:spcPts val="0"/>
              </a:spcAft>
              <a:buClr>
                <a:schemeClr val="dk1"/>
              </a:buClr>
              <a:buSzPts val="4399"/>
              <a:buFont typeface="Arial"/>
              <a:buNone/>
            </a:pPr>
            <a:endParaRPr sz="1700"/>
          </a:p>
        </p:txBody>
      </p:sp>
      <p:sp>
        <p:nvSpPr>
          <p:cNvPr id="480" name="Google Shape;480;p85"/>
          <p:cNvSpPr txBox="1">
            <a:spLocks noGrp="1"/>
          </p:cNvSpPr>
          <p:nvPr>
            <p:ph type="title"/>
          </p:nvPr>
        </p:nvSpPr>
        <p:spPr>
          <a:xfrm>
            <a:off x="838200" y="288925"/>
            <a:ext cx="10515600" cy="898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a:t>Pioneer MAB Providing Turbidity from Fluorometers</a:t>
            </a:r>
            <a:endParaRPr/>
          </a:p>
        </p:txBody>
      </p:sp>
      <p:pic>
        <p:nvPicPr>
          <p:cNvPr id="481" name="Google Shape;481;p85"/>
          <p:cNvPicPr preferRelativeResize="0"/>
          <p:nvPr/>
        </p:nvPicPr>
        <p:blipFill>
          <a:blip r:embed="rId4">
            <a:alphaModFix/>
          </a:blip>
          <a:stretch>
            <a:fillRect/>
          </a:stretch>
        </p:blipFill>
        <p:spPr>
          <a:xfrm>
            <a:off x="4404302" y="1708499"/>
            <a:ext cx="6773227" cy="4957149"/>
          </a:xfrm>
          <a:prstGeom prst="rect">
            <a:avLst/>
          </a:prstGeom>
          <a:noFill/>
          <a:ln>
            <a:noFill/>
          </a:ln>
        </p:spPr>
      </p:pic>
      <p:sp>
        <p:nvSpPr>
          <p:cNvPr id="482" name="Google Shape;482;p85"/>
          <p:cNvSpPr txBox="1"/>
          <p:nvPr/>
        </p:nvSpPr>
        <p:spPr>
          <a:xfrm>
            <a:off x="838200" y="1708500"/>
            <a:ext cx="3000000" cy="5064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US" sz="1800"/>
              <a:t>Fluorometers on the:</a:t>
            </a:r>
            <a:endParaRPr sz="1800"/>
          </a:p>
          <a:p>
            <a:pPr marL="0" lvl="0" indent="0" algn="l" rtl="0">
              <a:lnSpc>
                <a:spcPct val="110000"/>
              </a:lnSpc>
              <a:spcBef>
                <a:spcPts val="1000"/>
              </a:spcBef>
              <a:spcAft>
                <a:spcPts val="0"/>
              </a:spcAft>
              <a:buNone/>
            </a:pPr>
            <a:r>
              <a:rPr lang="en-US" sz="1800"/>
              <a:t>(</a:t>
            </a:r>
            <a:r>
              <a:rPr lang="en-US" sz="1800" i="1"/>
              <a:t>left</a:t>
            </a:r>
            <a:r>
              <a:rPr lang="en-US" sz="1800"/>
              <a:t>) Seafloor Multi-Function Node</a:t>
            </a:r>
            <a:endParaRPr sz="1800"/>
          </a:p>
          <a:p>
            <a:pPr marL="0" lvl="0" indent="0" algn="l" rtl="0">
              <a:lnSpc>
                <a:spcPct val="110000"/>
              </a:lnSpc>
              <a:spcBef>
                <a:spcPts val="1000"/>
              </a:spcBef>
              <a:spcAft>
                <a:spcPts val="0"/>
              </a:spcAft>
              <a:buNone/>
            </a:pPr>
            <a:r>
              <a:rPr lang="en-US" sz="1800"/>
              <a:t>(</a:t>
            </a:r>
            <a:r>
              <a:rPr lang="en-US" sz="1800" i="1"/>
              <a:t>right, yellow box</a:t>
            </a:r>
            <a:r>
              <a:rPr lang="en-US" sz="1800"/>
              <a:t>) Near-Surface Instrument Frame</a:t>
            </a:r>
            <a:endParaRPr sz="1800"/>
          </a:p>
          <a:p>
            <a:pPr marL="0" lvl="0" indent="0" algn="l" rtl="0">
              <a:lnSpc>
                <a:spcPct val="110000"/>
              </a:lnSpc>
              <a:spcBef>
                <a:spcPts val="1000"/>
              </a:spcBef>
              <a:spcAft>
                <a:spcPts val="0"/>
              </a:spcAft>
              <a:buNone/>
            </a:pPr>
            <a:endParaRPr sz="1800"/>
          </a:p>
          <a:p>
            <a:pPr marL="0" lvl="0" indent="0" algn="l" rtl="0">
              <a:lnSpc>
                <a:spcPct val="110000"/>
              </a:lnSpc>
              <a:spcBef>
                <a:spcPts val="1000"/>
              </a:spcBef>
              <a:spcAft>
                <a:spcPts val="0"/>
              </a:spcAft>
              <a:buNone/>
            </a:pPr>
            <a:r>
              <a:rPr lang="en-US" sz="1800"/>
              <a:t>The copper-covered “Y” is a wiper blade that prevents growth and marine debris from accumulating over the oval sensor windows. </a:t>
            </a:r>
            <a:endParaRPr sz="1800"/>
          </a:p>
          <a:p>
            <a:pPr marL="0" lvl="0" indent="0" algn="l" rtl="0">
              <a:lnSpc>
                <a:spcPct val="110000"/>
              </a:lnSpc>
              <a:spcBef>
                <a:spcPts val="1000"/>
              </a:spcBef>
              <a:spcAft>
                <a:spcPts val="0"/>
              </a:spcAft>
              <a:buNone/>
            </a:pPr>
            <a:endParaRPr/>
          </a:p>
          <a:p>
            <a:pPr marL="0" lvl="0" indent="0" algn="l" rtl="0">
              <a:lnSpc>
                <a:spcPct val="110000"/>
              </a:lnSpc>
              <a:spcBef>
                <a:spcPts val="1000"/>
              </a:spcBef>
              <a:spcAft>
                <a:spcPts val="1000"/>
              </a:spcAft>
              <a:buNone/>
            </a:pPr>
            <a:endParaRPr/>
          </a:p>
        </p:txBody>
      </p:sp>
      <p:sp>
        <p:nvSpPr>
          <p:cNvPr id="483" name="Google Shape;483;p85"/>
          <p:cNvSpPr txBox="1"/>
          <p:nvPr/>
        </p:nvSpPr>
        <p:spPr>
          <a:xfrm>
            <a:off x="6541150" y="6187200"/>
            <a:ext cx="322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Photos by Sawyer Newman © WHOI</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92"/>
          <p:cNvPicPr preferRelativeResize="0"/>
          <p:nvPr/>
        </p:nvPicPr>
        <p:blipFill rotWithShape="1">
          <a:blip r:embed="rId3">
            <a:alphaModFix/>
          </a:blip>
          <a:srcRect/>
          <a:stretch/>
        </p:blipFill>
        <p:spPr>
          <a:xfrm>
            <a:off x="249120" y="1600470"/>
            <a:ext cx="3408480" cy="3921480"/>
          </a:xfrm>
          <a:prstGeom prst="rect">
            <a:avLst/>
          </a:prstGeom>
          <a:noFill/>
          <a:ln>
            <a:noFill/>
          </a:ln>
        </p:spPr>
      </p:pic>
      <p:sp>
        <p:nvSpPr>
          <p:cNvPr id="529" name="Google Shape;529;p92"/>
          <p:cNvSpPr/>
          <p:nvPr/>
        </p:nvSpPr>
        <p:spPr>
          <a:xfrm>
            <a:off x="457825" y="0"/>
            <a:ext cx="11513100" cy="120540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n-US" sz="4000" b="1" i="0" u="none" strike="noStrike" cap="none">
                <a:solidFill>
                  <a:srgbClr val="004F8B"/>
                </a:solidFill>
                <a:latin typeface="Arial"/>
                <a:ea typeface="Arial"/>
                <a:cs typeface="Arial"/>
                <a:sym typeface="Arial"/>
              </a:rPr>
              <a:t>Coastal Pioneer Array – </a:t>
            </a:r>
            <a:r>
              <a:rPr lang="en-US" sz="4000" b="1">
                <a:solidFill>
                  <a:srgbClr val="004F8B"/>
                </a:solidFill>
              </a:rPr>
              <a:t>Mid Atlantic Bight</a:t>
            </a:r>
            <a:endParaRPr sz="4000" b="0" i="0" u="none" strike="noStrike" cap="none">
              <a:latin typeface="Arial"/>
              <a:ea typeface="Arial"/>
              <a:cs typeface="Arial"/>
              <a:sym typeface="Arial"/>
            </a:endParaRPr>
          </a:p>
        </p:txBody>
      </p:sp>
      <p:sp>
        <p:nvSpPr>
          <p:cNvPr id="530" name="Google Shape;530;p92"/>
          <p:cNvSpPr/>
          <p:nvPr/>
        </p:nvSpPr>
        <p:spPr>
          <a:xfrm>
            <a:off x="625930" y="1261340"/>
            <a:ext cx="10414800" cy="36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212121"/>
                </a:solidFill>
                <a:latin typeface="Arial"/>
                <a:ea typeface="Arial"/>
                <a:cs typeface="Arial"/>
                <a:sym typeface="Arial"/>
              </a:rPr>
              <a:t>First deployment</a:t>
            </a:r>
            <a:r>
              <a:rPr lang="en-US" sz="1800">
                <a:solidFill>
                  <a:srgbClr val="212121"/>
                </a:solidFill>
              </a:rPr>
              <a:t>: April </a:t>
            </a:r>
            <a:r>
              <a:rPr lang="en-US" sz="1800" b="0" i="0" u="none" strike="noStrike" cap="none">
                <a:solidFill>
                  <a:srgbClr val="212121"/>
                </a:solidFill>
                <a:latin typeface="Arial"/>
                <a:ea typeface="Arial"/>
                <a:cs typeface="Arial"/>
                <a:sym typeface="Arial"/>
              </a:rPr>
              <a:t>2024</a:t>
            </a:r>
            <a:endParaRPr sz="1800" b="0" i="0" u="none" strike="noStrike" cap="none">
              <a:latin typeface="Arial"/>
              <a:ea typeface="Arial"/>
              <a:cs typeface="Arial"/>
              <a:sym typeface="Arial"/>
            </a:endParaRPr>
          </a:p>
        </p:txBody>
      </p:sp>
      <p:pic>
        <p:nvPicPr>
          <p:cNvPr id="531" name="Google Shape;531;p92"/>
          <p:cNvPicPr preferRelativeResize="0"/>
          <p:nvPr/>
        </p:nvPicPr>
        <p:blipFill rotWithShape="1">
          <a:blip r:embed="rId4">
            <a:alphaModFix/>
          </a:blip>
          <a:srcRect/>
          <a:stretch/>
        </p:blipFill>
        <p:spPr>
          <a:xfrm>
            <a:off x="3657600" y="2881380"/>
            <a:ext cx="4480560" cy="3434400"/>
          </a:xfrm>
          <a:prstGeom prst="rect">
            <a:avLst/>
          </a:prstGeom>
          <a:noFill/>
          <a:ln>
            <a:noFill/>
          </a:ln>
        </p:spPr>
      </p:pic>
      <p:pic>
        <p:nvPicPr>
          <p:cNvPr id="532" name="Google Shape;532;p92"/>
          <p:cNvPicPr preferRelativeResize="0"/>
          <p:nvPr/>
        </p:nvPicPr>
        <p:blipFill rotWithShape="1">
          <a:blip r:embed="rId5">
            <a:alphaModFix/>
          </a:blip>
          <a:srcRect r="44994"/>
          <a:stretch/>
        </p:blipFill>
        <p:spPr>
          <a:xfrm>
            <a:off x="8138145" y="1370590"/>
            <a:ext cx="3607919" cy="3383279"/>
          </a:xfrm>
          <a:prstGeom prst="rect">
            <a:avLst/>
          </a:prstGeom>
          <a:noFill/>
          <a:ln>
            <a:noFill/>
          </a:ln>
        </p:spPr>
      </p:pic>
      <p:pic>
        <p:nvPicPr>
          <p:cNvPr id="533" name="Google Shape;533;p92"/>
          <p:cNvPicPr preferRelativeResize="0"/>
          <p:nvPr/>
        </p:nvPicPr>
        <p:blipFill rotWithShape="1">
          <a:blip r:embed="rId5">
            <a:alphaModFix/>
          </a:blip>
          <a:srcRect l="54751" b="52075"/>
          <a:stretch/>
        </p:blipFill>
        <p:spPr>
          <a:xfrm>
            <a:off x="8705865" y="4753870"/>
            <a:ext cx="2632318" cy="1437480"/>
          </a:xfrm>
          <a:prstGeom prst="rect">
            <a:avLst/>
          </a:prstGeom>
          <a:noFill/>
          <a:ln>
            <a:noFill/>
          </a:ln>
        </p:spPr>
      </p:pic>
      <p:cxnSp>
        <p:nvCxnSpPr>
          <p:cNvPr id="534" name="Google Shape;534;p92"/>
          <p:cNvCxnSpPr/>
          <p:nvPr/>
        </p:nvCxnSpPr>
        <p:spPr>
          <a:xfrm rot="10800000" flipH="1">
            <a:off x="457825" y="1186700"/>
            <a:ext cx="10978500" cy="18600"/>
          </a:xfrm>
          <a:prstGeom prst="straightConnector1">
            <a:avLst/>
          </a:prstGeom>
          <a:noFill/>
          <a:ln w="38100" cap="flat" cmpd="sng">
            <a:solidFill>
              <a:srgbClr val="D6BD2C"/>
            </a:solidFill>
            <a:prstDash val="solid"/>
            <a:round/>
            <a:headEnd type="none" w="med" len="med"/>
            <a:tailEnd type="none" w="med" len="med"/>
          </a:ln>
        </p:spPr>
      </p:cxnSp>
      <p:pic>
        <p:nvPicPr>
          <p:cNvPr id="535" name="Google Shape;535;p92"/>
          <p:cNvPicPr preferRelativeResize="0"/>
          <p:nvPr/>
        </p:nvPicPr>
        <p:blipFill>
          <a:blip r:embed="rId6">
            <a:alphaModFix/>
          </a:blip>
          <a:stretch>
            <a:fillRect/>
          </a:stretch>
        </p:blipFill>
        <p:spPr>
          <a:xfrm>
            <a:off x="3554425" y="2881375"/>
            <a:ext cx="4583726" cy="36034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2"/>
          <p:cNvSpPr txBox="1">
            <a:spLocks noGrp="1"/>
          </p:cNvSpPr>
          <p:nvPr>
            <p:ph type="title"/>
          </p:nvPr>
        </p:nvSpPr>
        <p:spPr>
          <a:xfrm>
            <a:off x="838200" y="603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Infrastructure… </a:t>
            </a:r>
            <a:endParaRPr b="0"/>
          </a:p>
        </p:txBody>
      </p:sp>
      <p:sp>
        <p:nvSpPr>
          <p:cNvPr id="289" name="Google Shape;289;p62"/>
          <p:cNvSpPr txBox="1">
            <a:spLocks noGrp="1"/>
          </p:cNvSpPr>
          <p:nvPr>
            <p:ph type="body" idx="2"/>
          </p:nvPr>
        </p:nvSpPr>
        <p:spPr>
          <a:xfrm>
            <a:off x="839800" y="1481975"/>
            <a:ext cx="3932100" cy="4387200"/>
          </a:xfrm>
          <a:prstGeom prst="rect">
            <a:avLst/>
          </a:prstGeom>
        </p:spPr>
        <p:txBody>
          <a:bodyPr spcFirstLastPara="1" wrap="square" lIns="91425" tIns="45700" rIns="91425" bIns="45700" anchor="t" anchorCtr="0">
            <a:normAutofit/>
          </a:bodyPr>
          <a:lstStyle/>
          <a:p>
            <a:pPr marL="0" lvl="0" indent="0" algn="l" rtl="0">
              <a:lnSpc>
                <a:spcPct val="110000"/>
              </a:lnSpc>
              <a:spcBef>
                <a:spcPts val="1000"/>
              </a:spcBef>
              <a:spcAft>
                <a:spcPts val="0"/>
              </a:spcAft>
              <a:buNone/>
            </a:pPr>
            <a:r>
              <a:rPr lang="en-US" sz="2400"/>
              <a:t>More than 900 instruments of almost 50 different types mounted onto moored or mobile platforms</a:t>
            </a:r>
            <a:endParaRPr sz="2400"/>
          </a:p>
          <a:p>
            <a:pPr marL="0" lvl="0" indent="0" algn="l" rtl="0">
              <a:lnSpc>
                <a:spcPct val="110000"/>
              </a:lnSpc>
              <a:spcBef>
                <a:spcPts val="1000"/>
              </a:spcBef>
              <a:spcAft>
                <a:spcPts val="0"/>
              </a:spcAft>
              <a:buNone/>
            </a:pPr>
            <a:r>
              <a:rPr lang="en-US" sz="2400"/>
              <a:t>Collecting physical, chemical, geological, and biological data from the air-sea interface to the seafloor</a:t>
            </a:r>
            <a:endParaRPr sz="2400"/>
          </a:p>
          <a:p>
            <a:pPr marL="0" lvl="0" indent="0" algn="l" rtl="0">
              <a:lnSpc>
                <a:spcPct val="110000"/>
              </a:lnSpc>
              <a:spcBef>
                <a:spcPts val="1000"/>
              </a:spcBef>
              <a:spcAft>
                <a:spcPts val="0"/>
              </a:spcAft>
              <a:buNone/>
            </a:pPr>
            <a:endParaRPr sz="2400"/>
          </a:p>
        </p:txBody>
      </p:sp>
      <p:sp>
        <p:nvSpPr>
          <p:cNvPr id="290" name="Google Shape;290;p62"/>
          <p:cNvSpPr txBox="1"/>
          <p:nvPr/>
        </p:nvSpPr>
        <p:spPr>
          <a:xfrm>
            <a:off x="838200" y="5607450"/>
            <a:ext cx="10425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https://oceanobservatories.org/ooi-infrastructure/</a:t>
            </a:r>
            <a:r>
              <a:rPr lang="en-US" sz="1800"/>
              <a:t> </a:t>
            </a:r>
            <a:endParaRPr sz="1800"/>
          </a:p>
        </p:txBody>
      </p:sp>
      <p:pic>
        <p:nvPicPr>
          <p:cNvPr id="291" name="Google Shape;291;p62"/>
          <p:cNvPicPr preferRelativeResize="0"/>
          <p:nvPr/>
        </p:nvPicPr>
        <p:blipFill rotWithShape="1">
          <a:blip r:embed="rId4">
            <a:alphaModFix/>
          </a:blip>
          <a:srcRect t="47753" r="31520"/>
          <a:stretch/>
        </p:blipFill>
        <p:spPr>
          <a:xfrm>
            <a:off x="5134950" y="1226475"/>
            <a:ext cx="6393376" cy="4182026"/>
          </a:xfrm>
          <a:prstGeom prst="rect">
            <a:avLst/>
          </a:prstGeom>
          <a:noFill/>
          <a:ln>
            <a:noFill/>
          </a:ln>
        </p:spPr>
      </p:pic>
    </p:spTree>
    <p:extLst>
      <p:ext uri="{BB962C8B-B14F-4D97-AF65-F5344CB8AC3E}">
        <p14:creationId xmlns:p14="http://schemas.microsoft.com/office/powerpoint/2010/main" val="23889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FBDAF925-2995-C80F-3CFA-0D66C43E422B}"/>
            </a:ext>
          </a:extLst>
        </p:cNvPr>
        <p:cNvGrpSpPr/>
        <p:nvPr/>
      </p:nvGrpSpPr>
      <p:grpSpPr>
        <a:xfrm>
          <a:off x="0" y="0"/>
          <a:ext cx="0" cy="0"/>
          <a:chOff x="0" y="0"/>
          <a:chExt cx="0" cy="0"/>
        </a:xfrm>
      </p:grpSpPr>
      <p:sp>
        <p:nvSpPr>
          <p:cNvPr id="296" name="Google Shape;296;p63">
            <a:extLst>
              <a:ext uri="{FF2B5EF4-FFF2-40B4-BE49-F238E27FC236}">
                <a16:creationId xmlns:a16="http://schemas.microsoft.com/office/drawing/2014/main" id="{DC0CDB7A-685C-A82F-B50A-E1023E1FD2FE}"/>
              </a:ext>
            </a:extLst>
          </p:cNvPr>
          <p:cNvSpPr txBox="1">
            <a:spLocks noGrp="1"/>
          </p:cNvSpPr>
          <p:nvPr>
            <p:ph type="title"/>
          </p:nvPr>
        </p:nvSpPr>
        <p:spPr>
          <a:xfrm>
            <a:off x="838200" y="603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chemeClr val="dk1"/>
              </a:buClr>
              <a:buSzPts val="4399"/>
              <a:buFont typeface="Arial"/>
              <a:buNone/>
            </a:pPr>
            <a:r>
              <a:rPr lang="en-US"/>
              <a:t>Infrastructure… includes cyberinfrastructure!</a:t>
            </a:r>
            <a:endParaRPr/>
          </a:p>
        </p:txBody>
      </p:sp>
      <p:sp>
        <p:nvSpPr>
          <p:cNvPr id="297" name="Google Shape;297;p63">
            <a:extLst>
              <a:ext uri="{FF2B5EF4-FFF2-40B4-BE49-F238E27FC236}">
                <a16:creationId xmlns:a16="http://schemas.microsoft.com/office/drawing/2014/main" id="{00E8FEF9-F6EF-013D-B783-0A083348EBCF}"/>
              </a:ext>
            </a:extLst>
          </p:cNvPr>
          <p:cNvSpPr txBox="1"/>
          <p:nvPr/>
        </p:nvSpPr>
        <p:spPr>
          <a:xfrm>
            <a:off x="1878350" y="5879725"/>
            <a:ext cx="959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https://oceanobservatories.org/cyberinfrastructure/</a:t>
            </a:r>
            <a:r>
              <a:rPr lang="en-US" sz="1800"/>
              <a:t> </a:t>
            </a:r>
            <a:endParaRPr sz="1800"/>
          </a:p>
        </p:txBody>
      </p:sp>
      <p:pic>
        <p:nvPicPr>
          <p:cNvPr id="298" name="Google Shape;298;p63">
            <a:extLst>
              <a:ext uri="{FF2B5EF4-FFF2-40B4-BE49-F238E27FC236}">
                <a16:creationId xmlns:a16="http://schemas.microsoft.com/office/drawing/2014/main" id="{580F3E8F-7F64-3BC9-7ADD-7773BFED2207}"/>
              </a:ext>
            </a:extLst>
          </p:cNvPr>
          <p:cNvPicPr preferRelativeResize="0"/>
          <p:nvPr/>
        </p:nvPicPr>
        <p:blipFill>
          <a:blip r:embed="rId4">
            <a:alphaModFix/>
          </a:blip>
          <a:stretch>
            <a:fillRect/>
          </a:stretch>
        </p:blipFill>
        <p:spPr>
          <a:xfrm>
            <a:off x="1879750" y="1132350"/>
            <a:ext cx="8432502" cy="4747376"/>
          </a:xfrm>
          <a:prstGeom prst="rect">
            <a:avLst/>
          </a:prstGeom>
          <a:noFill/>
          <a:ln>
            <a:noFill/>
          </a:ln>
        </p:spPr>
      </p:pic>
    </p:spTree>
    <p:extLst>
      <p:ext uri="{BB962C8B-B14F-4D97-AF65-F5344CB8AC3E}">
        <p14:creationId xmlns:p14="http://schemas.microsoft.com/office/powerpoint/2010/main" val="50443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5;p90">
            <a:extLst>
              <a:ext uri="{FF2B5EF4-FFF2-40B4-BE49-F238E27FC236}">
                <a16:creationId xmlns:a16="http://schemas.microsoft.com/office/drawing/2014/main" id="{1D39EC0F-7FEA-04E6-C2A7-26BDA276DEBE}"/>
              </a:ext>
            </a:extLst>
          </p:cNvPr>
          <p:cNvSpPr txBox="1">
            <a:spLocks/>
          </p:cNvSpPr>
          <p:nvPr/>
        </p:nvSpPr>
        <p:spPr>
          <a:xfrm>
            <a:off x="838200" y="365125"/>
            <a:ext cx="10515600" cy="1607344"/>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199"/>
              <a:buFont typeface="Arial"/>
              <a:buNone/>
              <a:defRPr sz="3199"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399"/>
            </a:pPr>
            <a:r>
              <a:rPr lang="en-US" dirty="0"/>
              <a:t>Science Goal: </a:t>
            </a:r>
            <a:r>
              <a:rPr lang="en-US" b="0" dirty="0"/>
              <a:t>Let’s investigate offshore bottom salinity and DO from the new Pioneer Mid Atlantic Bight (MAB) array to see how the seafloor ecosystem changes over time.</a:t>
            </a:r>
          </a:p>
        </p:txBody>
      </p:sp>
      <p:pic>
        <p:nvPicPr>
          <p:cNvPr id="2" name="Picture 2">
            <a:extLst>
              <a:ext uri="{FF2B5EF4-FFF2-40B4-BE49-F238E27FC236}">
                <a16:creationId xmlns:a16="http://schemas.microsoft.com/office/drawing/2014/main" id="{FD771653-708F-07BA-BFC6-973D736822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8769" y="2582069"/>
            <a:ext cx="9034462" cy="291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9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dirty="0"/>
              <a:t>Our Objective: </a:t>
            </a:r>
            <a:r>
              <a:rPr lang="en-US" b="0" dirty="0"/>
              <a:t>Create a Data View</a:t>
            </a:r>
          </a:p>
        </p:txBody>
      </p:sp>
      <p:pic>
        <p:nvPicPr>
          <p:cNvPr id="505" name="Google Shape;505;p88"/>
          <p:cNvPicPr preferRelativeResize="0"/>
          <p:nvPr/>
        </p:nvPicPr>
        <p:blipFill>
          <a:blip r:embed="rId3">
            <a:alphaModFix/>
          </a:blip>
          <a:stretch>
            <a:fillRect/>
          </a:stretch>
        </p:blipFill>
        <p:spPr>
          <a:xfrm>
            <a:off x="462464" y="1825625"/>
            <a:ext cx="8115212" cy="3863975"/>
          </a:xfrm>
          <a:prstGeom prst="rect">
            <a:avLst/>
          </a:prstGeom>
          <a:noFill/>
          <a:ln>
            <a:noFill/>
          </a:ln>
        </p:spPr>
      </p:pic>
      <p:sp>
        <p:nvSpPr>
          <p:cNvPr id="4" name="Text Placeholder 3">
            <a:extLst>
              <a:ext uri="{FF2B5EF4-FFF2-40B4-BE49-F238E27FC236}">
                <a16:creationId xmlns:a16="http://schemas.microsoft.com/office/drawing/2014/main" id="{A6B04CCB-C269-1B35-5A50-35EA941A037D}"/>
              </a:ext>
            </a:extLst>
          </p:cNvPr>
          <p:cNvSpPr>
            <a:spLocks noGrp="1"/>
          </p:cNvSpPr>
          <p:nvPr>
            <p:ph type="body" idx="1"/>
          </p:nvPr>
        </p:nvSpPr>
        <p:spPr>
          <a:xfrm>
            <a:off x="8577676" y="1825625"/>
            <a:ext cx="2776124" cy="4035425"/>
          </a:xfrm>
        </p:spPr>
        <p:txBody>
          <a:bodyPr>
            <a:normAutofit fontScale="92500" lnSpcReduction="10000"/>
          </a:bodyPr>
          <a:lstStyle/>
          <a:p>
            <a:pPr marL="101600" indent="0">
              <a:buNone/>
            </a:pPr>
            <a:r>
              <a:rPr lang="en-US" b="1" dirty="0"/>
              <a:t>What is a Data View?</a:t>
            </a:r>
          </a:p>
          <a:p>
            <a:pPr marL="101600" indent="0">
              <a:buNone/>
            </a:pPr>
            <a:r>
              <a:rPr lang="en-US" dirty="0"/>
              <a:t>A collection of datasets that can be visualized together for comparison.</a:t>
            </a:r>
          </a:p>
          <a:p>
            <a:pPr marL="101600" indent="0">
              <a:buNone/>
            </a:pPr>
            <a:r>
              <a:rPr lang="en-US" dirty="0"/>
              <a:t>See examples in the Menu.</a:t>
            </a:r>
          </a:p>
          <a:p>
            <a:pPr marL="101600" indent="0">
              <a:buNone/>
            </a:pPr>
            <a:endParaRPr lang="en-US" dirty="0"/>
          </a:p>
          <a:p>
            <a:pPr marL="101600" indent="0">
              <a:buNone/>
            </a:pPr>
            <a:r>
              <a:rPr lang="en-US" dirty="0"/>
              <a:t>This one was created to show the first storm to sweep through the Pioneer MAB Array.</a:t>
            </a:r>
          </a:p>
        </p:txBody>
      </p:sp>
      <p:sp>
        <p:nvSpPr>
          <p:cNvPr id="5" name="Google Shape;447;p81">
            <a:extLst>
              <a:ext uri="{FF2B5EF4-FFF2-40B4-BE49-F238E27FC236}">
                <a16:creationId xmlns:a16="http://schemas.microsoft.com/office/drawing/2014/main" id="{0777A794-2587-30D4-2D06-2B3D0F06264E}"/>
              </a:ext>
            </a:extLst>
          </p:cNvPr>
          <p:cNvSpPr/>
          <p:nvPr/>
        </p:nvSpPr>
        <p:spPr>
          <a:xfrm flipV="1">
            <a:off x="1727200" y="2048014"/>
            <a:ext cx="711200" cy="288786"/>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617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69" descr="Diagram&#10;&#10;Description automatically generated"/>
          <p:cNvPicPr preferRelativeResize="0"/>
          <p:nvPr/>
        </p:nvPicPr>
        <p:blipFill rotWithShape="1">
          <a:blip r:embed="rId3">
            <a:alphaModFix/>
          </a:blip>
          <a:srcRect/>
          <a:stretch/>
        </p:blipFill>
        <p:spPr>
          <a:xfrm>
            <a:off x="6629400" y="585216"/>
            <a:ext cx="4882293" cy="5029205"/>
          </a:xfrm>
          <a:prstGeom prst="rect">
            <a:avLst/>
          </a:prstGeom>
          <a:noFill/>
          <a:ln>
            <a:noFill/>
          </a:ln>
        </p:spPr>
      </p:pic>
      <p:sp>
        <p:nvSpPr>
          <p:cNvPr id="343" name="Google Shape;343;p69"/>
          <p:cNvSpPr txBox="1"/>
          <p:nvPr/>
        </p:nvSpPr>
        <p:spPr>
          <a:xfrm>
            <a:off x="647700" y="1349875"/>
            <a:ext cx="5489100" cy="3970500"/>
          </a:xfrm>
          <a:prstGeom prst="rect">
            <a:avLst/>
          </a:prstGeom>
          <a:solidFill>
            <a:schemeClr val="lt2"/>
          </a:solidFill>
          <a:ln>
            <a:noFill/>
          </a:ln>
        </p:spPr>
        <p:txBody>
          <a:bodyPr spcFirstLastPara="1" wrap="square" lIns="45725" tIns="22850" rIns="45725" bIns="22850" anchor="t" anchorCtr="0">
            <a:normAutofit/>
          </a:bodyPr>
          <a:lstStyle/>
          <a:p>
            <a:pPr marL="635000" marR="0" lvl="1" indent="-279400" algn="l" rtl="0">
              <a:lnSpc>
                <a:spcPct val="100000"/>
              </a:lnSpc>
              <a:spcBef>
                <a:spcPts val="3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Dynamics of shelf/slope exchange</a:t>
            </a:r>
            <a:endParaRPr sz="2400" b="1"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Wind forcing, frontal instability, Gulf Stream influence</a:t>
            </a:r>
            <a:endParaRPr sz="2400" dirty="0">
              <a:latin typeface="Calibri"/>
              <a:ea typeface="Calibri"/>
              <a:cs typeface="Calibri"/>
              <a:sym typeface="Calibri"/>
            </a:endParaRPr>
          </a:p>
          <a:p>
            <a:pPr marL="635000" marR="0" lvl="1" indent="-279400" algn="l" rtl="0">
              <a:lnSpc>
                <a:spcPct val="100000"/>
              </a:lnSpc>
              <a:spcBef>
                <a:spcPts val="10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BGC cycling and transport</a:t>
            </a:r>
            <a:endParaRPr sz="2400" b="1"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Carbon, nutrients, particulates</a:t>
            </a:r>
            <a:endParaRPr sz="2400" dirty="0">
              <a:latin typeface="Calibri"/>
              <a:ea typeface="Calibri"/>
              <a:cs typeface="Calibri"/>
              <a:sym typeface="Calibri"/>
            </a:endParaRPr>
          </a:p>
          <a:p>
            <a:pPr marL="952500" marR="0" lvl="2" indent="-292100" algn="l" rtl="0">
              <a:lnSpc>
                <a:spcPct val="100000"/>
              </a:lnSpc>
              <a:spcBef>
                <a:spcPts val="100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Ecosystem response</a:t>
            </a:r>
            <a:endParaRPr sz="2400" dirty="0">
              <a:latin typeface="Calibri"/>
              <a:ea typeface="Calibri"/>
              <a:cs typeface="Calibri"/>
              <a:sym typeface="Calibri"/>
            </a:endParaRPr>
          </a:p>
          <a:p>
            <a:pPr marL="635000" marR="0" lvl="1" indent="-279400" algn="l" rtl="0">
              <a:lnSpc>
                <a:spcPct val="100000"/>
              </a:lnSpc>
              <a:spcBef>
                <a:spcPts val="1000"/>
              </a:spcBef>
              <a:spcAft>
                <a:spcPts val="0"/>
              </a:spcAft>
              <a:buClr>
                <a:srgbClr val="000000"/>
              </a:buClr>
              <a:buSzPts val="2400"/>
              <a:buFont typeface="Calibri"/>
              <a:buChar char="•"/>
            </a:pPr>
            <a:r>
              <a:rPr lang="en-US" sz="2400" b="1" i="0" u="none" strike="noStrike" cap="none" dirty="0">
                <a:solidFill>
                  <a:srgbClr val="000000"/>
                </a:solidFill>
                <a:latin typeface="Calibri"/>
                <a:ea typeface="Calibri"/>
                <a:cs typeface="Calibri"/>
                <a:sym typeface="Calibri"/>
              </a:rPr>
              <a:t>Extreme events</a:t>
            </a:r>
            <a:endParaRPr sz="2400" b="1" dirty="0">
              <a:latin typeface="Calibri"/>
              <a:ea typeface="Calibri"/>
              <a:cs typeface="Calibri"/>
              <a:sym typeface="Calibri"/>
            </a:endParaRPr>
          </a:p>
          <a:p>
            <a:pPr marL="952500" marR="0" lvl="2" indent="-292100" algn="l" rtl="0">
              <a:lnSpc>
                <a:spcPct val="100000"/>
              </a:lnSpc>
              <a:spcBef>
                <a:spcPts val="1000"/>
              </a:spcBef>
              <a:spcAft>
                <a:spcPts val="1000"/>
              </a:spcAft>
              <a:buClr>
                <a:srgbClr val="000000"/>
              </a:buClr>
              <a:buSzPts val="2400"/>
              <a:buFont typeface="Calibri"/>
              <a:buChar char="•"/>
            </a:pPr>
            <a:r>
              <a:rPr lang="en-US" sz="2400" i="0" strike="noStrike" cap="none" dirty="0">
                <a:solidFill>
                  <a:schemeClr val="accent4"/>
                </a:solidFill>
                <a:latin typeface="Calibri"/>
                <a:ea typeface="Calibri"/>
                <a:cs typeface="Calibri"/>
                <a:sym typeface="Calibri"/>
              </a:rPr>
              <a:t>Hurricanes</a:t>
            </a:r>
            <a:r>
              <a:rPr lang="en-US" sz="2400" i="0" u="none" strike="noStrike" cap="none" dirty="0">
                <a:solidFill>
                  <a:srgbClr val="000000"/>
                </a:solidFill>
                <a:latin typeface="Calibri"/>
                <a:ea typeface="Calibri"/>
                <a:cs typeface="Calibri"/>
                <a:sym typeface="Calibri"/>
              </a:rPr>
              <a:t>, freshwater outflows</a:t>
            </a:r>
            <a:endParaRPr sz="2400" dirty="0">
              <a:latin typeface="Calibri"/>
              <a:ea typeface="Calibri"/>
              <a:cs typeface="Calibri"/>
              <a:sym typeface="Calibri"/>
            </a:endParaRPr>
          </a:p>
        </p:txBody>
      </p:sp>
      <p:sp>
        <p:nvSpPr>
          <p:cNvPr id="347" name="Google Shape;347;p69"/>
          <p:cNvSpPr txBox="1"/>
          <p:nvPr/>
        </p:nvSpPr>
        <p:spPr>
          <a:xfrm>
            <a:off x="1254900" y="5385825"/>
            <a:ext cx="65223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solidFill>
                  <a:srgbClr val="FF0000"/>
                </a:solidFill>
              </a:rPr>
              <a:t>Approximate location</a:t>
            </a:r>
            <a:endParaRPr sz="2200" dirty="0">
              <a:solidFill>
                <a:srgbClr val="FF0000"/>
              </a:solidFill>
            </a:endParaRPr>
          </a:p>
          <a:p>
            <a:pPr marL="0" lvl="0" indent="0" algn="l" rtl="0">
              <a:spcBef>
                <a:spcPts val="0"/>
              </a:spcBef>
              <a:spcAft>
                <a:spcPts val="0"/>
              </a:spcAft>
              <a:buNone/>
            </a:pPr>
            <a:r>
              <a:rPr lang="en-US" sz="2200" dirty="0">
                <a:solidFill>
                  <a:srgbClr val="FF0000"/>
                </a:solidFill>
              </a:rPr>
              <a:t>Southern Surface and Profiler Moorings</a:t>
            </a:r>
            <a:endParaRPr sz="2200" dirty="0">
              <a:solidFill>
                <a:srgbClr val="FF0000"/>
              </a:solidFill>
            </a:endParaRPr>
          </a:p>
        </p:txBody>
      </p:sp>
      <p:sp>
        <p:nvSpPr>
          <p:cNvPr id="348" name="Google Shape;348;p69"/>
          <p:cNvSpPr/>
          <p:nvPr/>
        </p:nvSpPr>
        <p:spPr>
          <a:xfrm>
            <a:off x="9627530" y="2446165"/>
            <a:ext cx="370500" cy="321300"/>
          </a:xfrm>
          <a:prstGeom prst="star5">
            <a:avLst>
              <a:gd name="adj" fmla="val 19098"/>
              <a:gd name="hf" fmla="val 105146"/>
              <a:gd name="vf" fmla="val 110557"/>
            </a:avLst>
          </a:prstGeom>
          <a:solidFill>
            <a:srgbClr val="FF0000"/>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9" name="Google Shape;349;p69"/>
          <p:cNvSpPr/>
          <p:nvPr/>
        </p:nvSpPr>
        <p:spPr>
          <a:xfrm>
            <a:off x="884400" y="5656125"/>
            <a:ext cx="370500" cy="321300"/>
          </a:xfrm>
          <a:prstGeom prst="star5">
            <a:avLst>
              <a:gd name="adj" fmla="val 19098"/>
              <a:gd name="hf" fmla="val 105146"/>
              <a:gd name="vf" fmla="val 110557"/>
            </a:avLst>
          </a:prstGeom>
          <a:solidFill>
            <a:srgbClr val="FF0000"/>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0" name="Google Shape;350;p69"/>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99"/>
              <a:buFont typeface="Arial"/>
              <a:buNone/>
            </a:pPr>
            <a:r>
              <a:rPr lang="en-US"/>
              <a:t>MAB science themes</a:t>
            </a:r>
            <a:endParaRPr/>
          </a:p>
          <a:p>
            <a:pPr marL="0" lvl="0" indent="0" algn="l" rtl="0">
              <a:lnSpc>
                <a:spcPct val="90000"/>
              </a:lnSpc>
              <a:spcBef>
                <a:spcPts val="0"/>
              </a:spcBef>
              <a:spcAft>
                <a:spcPts val="0"/>
              </a:spcAft>
              <a:buClr>
                <a:schemeClr val="dk1"/>
              </a:buClr>
              <a:buSzPts val="4399"/>
              <a:buFont typeface="Arial"/>
              <a:buNone/>
            </a:pPr>
            <a:endParaRPr/>
          </a:p>
        </p:txBody>
      </p:sp>
      <p:sp>
        <p:nvSpPr>
          <p:cNvPr id="2" name="Google Shape;344;p69">
            <a:extLst>
              <a:ext uri="{FF2B5EF4-FFF2-40B4-BE49-F238E27FC236}">
                <a16:creationId xmlns:a16="http://schemas.microsoft.com/office/drawing/2014/main" id="{33AB2C1B-7793-EC71-2111-720DE1732338}"/>
              </a:ext>
            </a:extLst>
          </p:cNvPr>
          <p:cNvSpPr txBox="1"/>
          <p:nvPr/>
        </p:nvSpPr>
        <p:spPr>
          <a:xfrm>
            <a:off x="8463867" y="5583636"/>
            <a:ext cx="3006305" cy="236100"/>
          </a:xfrm>
          <a:prstGeom prst="rect">
            <a:avLst/>
          </a:prstGeom>
          <a:noFill/>
          <a:ln>
            <a:noFill/>
          </a:ln>
        </p:spPr>
        <p:txBody>
          <a:bodyPr spcFirstLastPara="1" wrap="square" lIns="25400" tIns="25400" rIns="25400" bIns="254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Helvetica Neue"/>
              <a:buNone/>
              <a:tabLst/>
              <a:defRPr/>
            </a:pPr>
            <a:r>
              <a:rPr kumimoji="0" lang="en-US" sz="1200" b="0"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hlinkClick r:id="rId4"/>
              </a:rPr>
              <a:t>Seim</a:t>
            </a:r>
            <a:r>
              <a:rPr kumimoji="0" lang="en-US" sz="1200" b="0" i="0" u="none" strike="noStrike" kern="0" cap="none" spc="0" normalizeH="0" baseline="0" noProof="0" dirty="0">
                <a:ln>
                  <a:noFill/>
                </a:ln>
                <a:solidFill>
                  <a:srgbClr val="000000"/>
                </a:solidFill>
                <a:effectLst/>
                <a:uLnTx/>
                <a:uFillTx/>
                <a:latin typeface="Helvetica Neue"/>
                <a:ea typeface="Helvetica Neue"/>
                <a:cs typeface="Helvetica Neue"/>
                <a:sym typeface="Helvetica Neue"/>
                <a:hlinkClick r:id="rId4"/>
              </a:rPr>
              <a:t> et al. (2022)</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447;p81">
            <a:extLst>
              <a:ext uri="{FF2B5EF4-FFF2-40B4-BE49-F238E27FC236}">
                <a16:creationId xmlns:a16="http://schemas.microsoft.com/office/drawing/2014/main" id="{D92D1E3E-54DE-2E0C-3BF5-E663BD811AE9}"/>
              </a:ext>
            </a:extLst>
          </p:cNvPr>
          <p:cNvSpPr/>
          <p:nvPr/>
        </p:nvSpPr>
        <p:spPr>
          <a:xfrm>
            <a:off x="680307" y="1427760"/>
            <a:ext cx="5219685" cy="117905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cxnSp>
        <p:nvCxnSpPr>
          <p:cNvPr id="363" name="Google Shape;363;p71"/>
          <p:cNvCxnSpPr/>
          <p:nvPr/>
        </p:nvCxnSpPr>
        <p:spPr>
          <a:xfrm rot="10800000" flipH="1">
            <a:off x="457825" y="1130050"/>
            <a:ext cx="10978500" cy="18600"/>
          </a:xfrm>
          <a:prstGeom prst="straightConnector1">
            <a:avLst/>
          </a:prstGeom>
          <a:noFill/>
          <a:ln w="38100" cap="flat" cmpd="sng">
            <a:solidFill>
              <a:srgbClr val="D6BD2C"/>
            </a:solidFill>
            <a:prstDash val="solid"/>
            <a:round/>
            <a:headEnd type="none" w="med" len="med"/>
            <a:tailEnd type="none" w="med" len="med"/>
          </a:ln>
        </p:spPr>
      </p:cxnSp>
      <p:sp>
        <p:nvSpPr>
          <p:cNvPr id="364" name="Google Shape;364;p71"/>
          <p:cNvSpPr/>
          <p:nvPr/>
        </p:nvSpPr>
        <p:spPr>
          <a:xfrm>
            <a:off x="457825" y="0"/>
            <a:ext cx="10515300" cy="114870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n-US" sz="4000" b="1" i="0" u="none" strike="noStrike" cap="none">
                <a:solidFill>
                  <a:srgbClr val="004F8B"/>
                </a:solidFill>
                <a:latin typeface="Arial"/>
                <a:ea typeface="Arial"/>
                <a:cs typeface="Arial"/>
                <a:sym typeface="Arial"/>
              </a:rPr>
              <a:t>Coastal Surface Moorings</a:t>
            </a:r>
            <a:endParaRPr sz="4000" b="0" i="0" u="none" strike="noStrike" cap="none">
              <a:latin typeface="Arial"/>
              <a:ea typeface="Arial"/>
              <a:cs typeface="Arial"/>
              <a:sym typeface="Arial"/>
            </a:endParaRPr>
          </a:p>
        </p:txBody>
      </p:sp>
      <p:pic>
        <p:nvPicPr>
          <p:cNvPr id="365" name="Google Shape;365;p71" descr="_DSC3974.jpg"/>
          <p:cNvPicPr preferRelativeResize="0"/>
          <p:nvPr/>
        </p:nvPicPr>
        <p:blipFill rotWithShape="1">
          <a:blip r:embed="rId3">
            <a:alphaModFix/>
          </a:blip>
          <a:srcRect/>
          <a:stretch/>
        </p:blipFill>
        <p:spPr>
          <a:xfrm>
            <a:off x="6187320" y="1483920"/>
            <a:ext cx="3580920" cy="2378160"/>
          </a:xfrm>
          <a:prstGeom prst="rect">
            <a:avLst/>
          </a:prstGeom>
          <a:noFill/>
          <a:ln>
            <a:noFill/>
          </a:ln>
        </p:spPr>
      </p:pic>
      <p:pic>
        <p:nvPicPr>
          <p:cNvPr id="366" name="Google Shape;366;p71" descr="_DSC4007.jpg"/>
          <p:cNvPicPr preferRelativeResize="0"/>
          <p:nvPr/>
        </p:nvPicPr>
        <p:blipFill rotWithShape="1">
          <a:blip r:embed="rId4">
            <a:alphaModFix/>
          </a:blip>
          <a:srcRect/>
          <a:stretch/>
        </p:blipFill>
        <p:spPr>
          <a:xfrm>
            <a:off x="289800" y="1218240"/>
            <a:ext cx="2819160" cy="4674599"/>
          </a:xfrm>
          <a:prstGeom prst="rect">
            <a:avLst/>
          </a:prstGeom>
          <a:noFill/>
          <a:ln>
            <a:noFill/>
          </a:ln>
        </p:spPr>
      </p:pic>
      <p:pic>
        <p:nvPicPr>
          <p:cNvPr id="367" name="Google Shape;367;p71" descr="_DSC3910.jpg"/>
          <p:cNvPicPr preferRelativeResize="0"/>
          <p:nvPr/>
        </p:nvPicPr>
        <p:blipFill rotWithShape="1">
          <a:blip r:embed="rId5">
            <a:alphaModFix/>
          </a:blip>
          <a:srcRect/>
          <a:stretch/>
        </p:blipFill>
        <p:spPr>
          <a:xfrm>
            <a:off x="3261600" y="4062240"/>
            <a:ext cx="4266000" cy="2254320"/>
          </a:xfrm>
          <a:prstGeom prst="rect">
            <a:avLst/>
          </a:prstGeom>
          <a:noFill/>
          <a:ln>
            <a:noFill/>
          </a:ln>
        </p:spPr>
      </p:pic>
      <p:pic>
        <p:nvPicPr>
          <p:cNvPr id="368" name="Google Shape;368;p71" descr="CSM_deck_dwg.tif"/>
          <p:cNvPicPr preferRelativeResize="0"/>
          <p:nvPr/>
        </p:nvPicPr>
        <p:blipFill rotWithShape="1">
          <a:blip r:embed="rId6">
            <a:alphaModFix/>
          </a:blip>
          <a:srcRect/>
          <a:stretch/>
        </p:blipFill>
        <p:spPr>
          <a:xfrm>
            <a:off x="9507240" y="136080"/>
            <a:ext cx="2514239" cy="5946482"/>
          </a:xfrm>
          <a:prstGeom prst="rect">
            <a:avLst/>
          </a:prstGeom>
          <a:noFill/>
          <a:ln>
            <a:noFill/>
          </a:ln>
        </p:spPr>
      </p:pic>
      <p:pic>
        <p:nvPicPr>
          <p:cNvPr id="369" name="Google Shape;369;p71" descr="DSC_2529.jpg"/>
          <p:cNvPicPr preferRelativeResize="0"/>
          <p:nvPr/>
        </p:nvPicPr>
        <p:blipFill rotWithShape="1">
          <a:blip r:embed="rId7">
            <a:alphaModFix/>
          </a:blip>
          <a:srcRect/>
          <a:stretch/>
        </p:blipFill>
        <p:spPr>
          <a:xfrm>
            <a:off x="3261600" y="1220400"/>
            <a:ext cx="2742840" cy="2642040"/>
          </a:xfrm>
          <a:prstGeom prst="rect">
            <a:avLst/>
          </a:prstGeom>
          <a:noFill/>
          <a:ln>
            <a:noFill/>
          </a:ln>
        </p:spPr>
      </p:pic>
    </p:spTree>
    <p:extLst>
      <p:ext uri="{BB962C8B-B14F-4D97-AF65-F5344CB8AC3E}">
        <p14:creationId xmlns:p14="http://schemas.microsoft.com/office/powerpoint/2010/main" val="3212034553"/>
      </p:ext>
    </p:extLst>
  </p:cSld>
  <p:clrMapOvr>
    <a:masterClrMapping/>
  </p:clrMapOvr>
</p:sld>
</file>

<file path=ppt/theme/theme1.xml><?xml version="1.0" encoding="utf-8"?>
<a:theme xmlns:a="http://schemas.openxmlformats.org/drawingml/2006/main" name="Wave">
  <a:themeElements>
    <a:clrScheme name="OOI Brand Colors">
      <a:dk1>
        <a:srgbClr val="004F8B"/>
      </a:dk1>
      <a:lt1>
        <a:srgbClr val="D8E9F5"/>
      </a:lt1>
      <a:dk2>
        <a:srgbClr val="004F8B"/>
      </a:dk2>
      <a:lt2>
        <a:srgbClr val="E7E6E6"/>
      </a:lt2>
      <a:accent1>
        <a:srgbClr val="00A4E1"/>
      </a:accent1>
      <a:accent2>
        <a:srgbClr val="D6BD2C"/>
      </a:accent2>
      <a:accent3>
        <a:srgbClr val="FF7F00"/>
      </a:accent3>
      <a:accent4>
        <a:srgbClr val="212121"/>
      </a:accent4>
      <a:accent5>
        <a:srgbClr val="5E5E5E"/>
      </a:accent5>
      <a:accent6>
        <a:srgbClr val="797979"/>
      </a:accent6>
      <a:hlink>
        <a:srgbClr val="929292"/>
      </a:hlink>
      <a:folHlink>
        <a:srgbClr val="FE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12902</TotalTime>
  <Words>2826</Words>
  <Application>Microsoft Macintosh PowerPoint</Application>
  <PresentationFormat>Widescreen</PresentationFormat>
  <Paragraphs>247</Paragraphs>
  <Slides>32</Slides>
  <Notes>29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Helvetica Neue</vt:lpstr>
      <vt:lpstr>Times New Roman</vt:lpstr>
      <vt:lpstr>Wave</vt:lpstr>
      <vt:lpstr>PowerPoint Presentation</vt:lpstr>
      <vt:lpstr>Today’s session</vt:lpstr>
      <vt:lpstr>PowerPoint Presentation</vt:lpstr>
      <vt:lpstr>Infrastructure… </vt:lpstr>
      <vt:lpstr>Infrastructure… includes cyberinfrastructure!</vt:lpstr>
      <vt:lpstr>PowerPoint Presentation</vt:lpstr>
      <vt:lpstr>Our Objective: Create a Data View</vt:lpstr>
      <vt:lpstr>MAB science themes </vt:lpstr>
      <vt:lpstr>PowerPoint Presentation</vt:lpstr>
      <vt:lpstr>Deploying the surface moorings</vt:lpstr>
      <vt:lpstr>PowerPoint Presentation</vt:lpstr>
      <vt:lpstr>OOI Data Explorer:  Primary gateway to visualize and access OOI data</vt:lpstr>
      <vt:lpstr>Let’s start by selecting the Pioneer MAB Array and the parameter for barometric pressure </vt:lpstr>
      <vt:lpstr>PowerPoint Presentation</vt:lpstr>
      <vt:lpstr>PowerPoint Presentation</vt:lpstr>
      <vt:lpstr>PowerPoint Presentation</vt:lpstr>
      <vt:lpstr>PowerPoint Presentation</vt:lpstr>
      <vt:lpstr>PowerPoint Presentation</vt:lpstr>
      <vt:lpstr>PowerPoint Presentation</vt:lpstr>
      <vt:lpstr>ERDDAP Data Access</vt:lpstr>
      <vt:lpstr>A quick look a profiler data</vt:lpstr>
      <vt:lpstr>PowerPoint Presentation</vt:lpstr>
      <vt:lpstr>PowerPoint Presentation</vt:lpstr>
      <vt:lpstr>Ready to explore?</vt:lpstr>
      <vt:lpstr>PowerPoint Presentation</vt:lpstr>
      <vt:lpstr>PowerPoint Presentation</vt:lpstr>
      <vt:lpstr>GI03FLMA-RIS01-03-DOSTAD000</vt:lpstr>
      <vt:lpstr>OOI Data Delivery Methods </vt:lpstr>
      <vt:lpstr>PowerPoint Presentation</vt:lpstr>
      <vt:lpstr>PowerPoint Presentation</vt:lpstr>
      <vt:lpstr>https://oceanobservatories.org/2024/05/pioneer-mab-providing-turbidity-from-ooi-core-fluorometers/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Pfeiffer-Herbert, Anna</dc:creator>
  <cp:lastModifiedBy>Charles Lichtenwalner</cp:lastModifiedBy>
  <cp:revision>57</cp:revision>
  <cp:lastPrinted>2024-10-08T17:33:06Z</cp:lastPrinted>
  <dcterms:modified xsi:type="dcterms:W3CDTF">2025-05-19T02:49:25Z</dcterms:modified>
</cp:coreProperties>
</file>