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1334" r:id="rId2"/>
    <p:sldId id="1126" r:id="rId3"/>
    <p:sldId id="1117" r:id="rId4"/>
    <p:sldId id="1196" r:id="rId5"/>
    <p:sldId id="265" r:id="rId6"/>
    <p:sldId id="259" r:id="rId7"/>
    <p:sldId id="1247" r:id="rId8"/>
    <p:sldId id="261" r:id="rId9"/>
    <p:sldId id="262" r:id="rId10"/>
    <p:sldId id="272" r:id="rId11"/>
    <p:sldId id="1339" r:id="rId12"/>
    <p:sldId id="266" r:id="rId13"/>
    <p:sldId id="459" r:id="rId14"/>
    <p:sldId id="1129" r:id="rId15"/>
    <p:sldId id="1338" r:id="rId16"/>
    <p:sldId id="1317" r:id="rId17"/>
    <p:sldId id="275" r:id="rId18"/>
    <p:sldId id="11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926F33-3B87-37DE-3A0C-B8D506C67838}" name="Bristol, Denise" initials="DB" userId="S::dbristol@hccfl.edu::51aac897-3e38-4a22-92d3-a09fba1b2271" providerId="AD"/>
  <p188:author id="{76357CB8-8508-8730-D438-FD97153F1AEE}" name="Pfeiffer-Herbert, Anna" initials="AP" userId="S::Anna.Pfeiffer-Herbert@stockton.edu::a17e6f19-4b7b-46ea-b2a2-f85d5972d7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1C8"/>
    <a:srgbClr val="FAFBCB"/>
    <a:srgbClr val="F1F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21" autoAdjust="0"/>
    <p:restoredTop sz="89456" autoAdjust="0"/>
  </p:normalViewPr>
  <p:slideViewPr>
    <p:cSldViewPr snapToGrid="0" showGuides="1">
      <p:cViewPr varScale="1">
        <p:scale>
          <a:sx n="114" d="100"/>
          <a:sy n="114" d="100"/>
        </p:scale>
        <p:origin x="119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B4436-E021-4B1E-BCA5-3F7DE86516FD}" type="datetimeFigureOut">
              <a:rPr lang="en-US" smtClean="0"/>
              <a:t>5/18/25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49D17-F741-4561-9223-A53F7EDD8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5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748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Think: 2-3 min; Pair: 2-3 min; Square: 2 min; Share: 1-2 min {8-10 min}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Posterboards and post-its/pens; mentors to summarize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1830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13" name="Google Shape;313;p2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660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2679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220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2641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Transition from B-C: focus of Data Labs (but some participants may work with their upper-level students on C-D)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4952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8" name="Google Shape;26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8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93950" rIns="93950" bIns="939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701675"/>
            <a:ext cx="6245225" cy="35131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7688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I’m inclined to keep this but not spend alot of time on it…just to show we used guidance to structure our exercises and that they were comprehensive.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051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2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73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7C479F-C38B-294B-B7DD-A5EFDF7B39F9}"/>
              </a:ext>
            </a:extLst>
          </p:cNvPr>
          <p:cNvSpPr/>
          <p:nvPr userDrawn="1"/>
        </p:nvSpPr>
        <p:spPr>
          <a:xfrm>
            <a:off x="0" y="6031524"/>
            <a:ext cx="12192000" cy="826476"/>
          </a:xfrm>
          <a:prstGeom prst="rect">
            <a:avLst/>
          </a:prstGeom>
          <a:solidFill>
            <a:srgbClr val="CF1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AA5682-8FAF-D446-96D9-8D2280C25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56355"/>
            <a:ext cx="10515600" cy="6799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here to edit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B9E212-8D18-D04F-9554-1599D0C7AF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95690"/>
            <a:ext cx="10515600" cy="421918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venir Medium" panose="02000503020000020003" pitchFamily="2" charset="0"/>
              </a:defRPr>
            </a:lvl1pPr>
            <a:lvl2pPr>
              <a:defRPr baseline="0">
                <a:latin typeface="Avenir Medium" panose="02000503020000020003" pitchFamily="2" charset="0"/>
              </a:defRPr>
            </a:lvl2pPr>
            <a:lvl3pPr>
              <a:defRPr baseline="0">
                <a:latin typeface="Avenir Medium" panose="02000503020000020003" pitchFamily="2" charset="0"/>
              </a:defRPr>
            </a:lvl3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B7780-AE8C-8C47-961F-31FBCD1B5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438" y="6126262"/>
            <a:ext cx="1698668" cy="6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7"/>
          <p:cNvSpPr txBox="1">
            <a:spLocks noGrp="1"/>
          </p:cNvSpPr>
          <p:nvPr>
            <p:ph type="body" idx="1"/>
          </p:nvPr>
        </p:nvSpPr>
        <p:spPr>
          <a:xfrm>
            <a:off x="839678" y="1825625"/>
            <a:ext cx="10514122" cy="403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400"/>
            </a:lvl1pPr>
            <a:lvl2pPr marL="914400" marR="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878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body" idx="1"/>
          </p:nvPr>
        </p:nvSpPr>
        <p:spPr>
          <a:xfrm>
            <a:off x="838200" y="1848678"/>
            <a:ext cx="4787168" cy="432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2"/>
          </p:nvPr>
        </p:nvSpPr>
        <p:spPr>
          <a:xfrm>
            <a:off x="6566632" y="1865313"/>
            <a:ext cx="47871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/>
          <p:nvPr/>
        </p:nvSpPr>
        <p:spPr>
          <a:xfrm>
            <a:off x="6083301" y="1825625"/>
            <a:ext cx="63492" cy="43910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909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>
            <a:spLocks noGrp="1"/>
          </p:cNvSpPr>
          <p:nvPr>
            <p:ph type="body" idx="1"/>
          </p:nvPr>
        </p:nvSpPr>
        <p:spPr>
          <a:xfrm>
            <a:off x="1244600" y="1638444"/>
            <a:ext cx="109472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marR="0" lvl="0" indent="-30479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1730"/>
              </a:buClr>
              <a:buSzPts val="3400"/>
              <a:buFont typeface="Arial"/>
              <a:buNone/>
              <a:defRPr sz="4533" b="1" i="0" u="none" strike="noStrike" cap="none">
                <a:solidFill>
                  <a:srgbClr val="8D173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1219170" marR="0" lvl="1" indent="-457189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8D173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8D17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8D173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rgbClr val="8D173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2"/>
          </p:nvPr>
        </p:nvSpPr>
        <p:spPr>
          <a:xfrm>
            <a:off x="2355312" y="2364585"/>
            <a:ext cx="8726000" cy="30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marR="0" lvl="0" indent="-431789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D173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31789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31789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31789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31789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D173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653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699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5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" b="55724"/>
          <a:stretch/>
        </p:blipFill>
        <p:spPr>
          <a:xfrm>
            <a:off x="0" y="182880"/>
            <a:ext cx="12192000" cy="583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6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4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8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6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0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3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Data Labs 2020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3718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4138"/>
            <a:ext cx="12192000" cy="83718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9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explorer.oceanobservatories.org/" TargetMode="External"/><Relationship Id="rId3" Type="http://schemas.openxmlformats.org/officeDocument/2006/relationships/hyperlink" Target="https://datalab.marine.rutgers.edu/data-explorations/?doing_wp_cron=1626125805.7282540798187255859375" TargetMode="External"/><Relationship Id="rId7" Type="http://schemas.openxmlformats.org/officeDocument/2006/relationships/hyperlink" Target="https://datalab.marine.rutgers.edu/python-notebook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atalab.marine.rutgers.edu/ooi-lab-exercises/" TargetMode="External"/><Relationship Id="rId5" Type="http://schemas.openxmlformats.org/officeDocument/2006/relationships/hyperlink" Target="https://datalab.marine.rutgers.edu/lesson-plans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datalab.marine.rutgers.edu/data-nuggets/" TargetMode="Externa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BB88E-45D5-1CB9-E7EF-B4F848874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1011CD-9429-B720-D240-94AE08007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Sage Lichtenwalner</a:t>
            </a:r>
          </a:p>
          <a:p>
            <a:r>
              <a:rPr lang="en-US" dirty="0"/>
              <a:t>OOI Data Labs </a:t>
            </a:r>
          </a:p>
          <a:p>
            <a:r>
              <a:rPr lang="en-US" dirty="0"/>
              <a:t>2025 Pilot Testing and Pedagogy Workshop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FB7BD6-B614-39D9-2CD2-BC4F478D1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Exploration of</a:t>
            </a:r>
            <a:br>
              <a:rPr lang="en-US" dirty="0"/>
            </a:br>
            <a:r>
              <a:rPr lang="en-US" dirty="0"/>
              <a:t>Data Explorations</a:t>
            </a:r>
          </a:p>
        </p:txBody>
      </p:sp>
    </p:spTree>
    <p:extLst>
      <p:ext uri="{BB962C8B-B14F-4D97-AF65-F5344CB8AC3E}">
        <p14:creationId xmlns:p14="http://schemas.microsoft.com/office/powerpoint/2010/main" val="402551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 txBox="1"/>
          <p:nvPr/>
        </p:nvSpPr>
        <p:spPr>
          <a:xfrm>
            <a:off x="2466603" y="1499486"/>
            <a:ext cx="259050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Want a ready-made lesson plan incorporating OOI datasets?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838200" y="78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OOI Data Labs Resource Collection</a:t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7372387" y="1499486"/>
            <a:ext cx="261450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Want to start from scratch using curated OOI datasets?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7"/>
          <p:cNvSpPr txBox="1"/>
          <p:nvPr/>
        </p:nvSpPr>
        <p:spPr>
          <a:xfrm>
            <a:off x="5184566" y="1504972"/>
            <a:ext cx="234600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Want a modular set of activities that you can adapt?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7"/>
          <p:cNvSpPr txBox="1"/>
          <p:nvPr/>
        </p:nvSpPr>
        <p:spPr>
          <a:xfrm>
            <a:off x="123969" y="1499486"/>
            <a:ext cx="246180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Want a series of lab activities with built-in student assessments?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7"/>
          <p:cNvSpPr/>
          <p:nvPr/>
        </p:nvSpPr>
        <p:spPr>
          <a:xfrm flipH="1">
            <a:off x="1097165" y="3077022"/>
            <a:ext cx="290814" cy="4951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7"/>
          <p:cNvSpPr/>
          <p:nvPr/>
        </p:nvSpPr>
        <p:spPr>
          <a:xfrm flipH="1">
            <a:off x="6143656" y="3077022"/>
            <a:ext cx="290814" cy="4951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7"/>
          <p:cNvSpPr/>
          <p:nvPr/>
        </p:nvSpPr>
        <p:spPr>
          <a:xfrm flipH="1">
            <a:off x="10943243" y="3077022"/>
            <a:ext cx="290814" cy="4951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7"/>
          <p:cNvSpPr/>
          <p:nvPr/>
        </p:nvSpPr>
        <p:spPr>
          <a:xfrm flipH="1">
            <a:off x="8554055" y="3077022"/>
            <a:ext cx="290814" cy="4951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5248300" y="3662041"/>
            <a:ext cx="204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Explorations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7951444" y="3626435"/>
            <a:ext cx="148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Nuggets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3121787" y="3662041"/>
            <a:ext cx="121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Plans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7"/>
          <p:cNvSpPr txBox="1"/>
          <p:nvPr/>
        </p:nvSpPr>
        <p:spPr>
          <a:xfrm>
            <a:off x="498927" y="3662041"/>
            <a:ext cx="1530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Lab Manual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7"/>
          <p:cNvSpPr txBox="1"/>
          <p:nvPr/>
        </p:nvSpPr>
        <p:spPr>
          <a:xfrm>
            <a:off x="10331421" y="3662041"/>
            <a:ext cx="148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Python Notebooks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7"/>
          <p:cNvSpPr/>
          <p:nvPr/>
        </p:nvSpPr>
        <p:spPr>
          <a:xfrm flipH="1">
            <a:off x="3637714" y="3077022"/>
            <a:ext cx="290814" cy="4951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7"/>
          <p:cNvSpPr txBox="1"/>
          <p:nvPr/>
        </p:nvSpPr>
        <p:spPr>
          <a:xfrm>
            <a:off x="9829439" y="1475500"/>
            <a:ext cx="2349600" cy="144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Want to introduce coding notebooks with OOI datasets?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7951444" y="4890073"/>
            <a:ext cx="26125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OOI Data Explorer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sng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sng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Direct access to data 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3378" y="4603326"/>
            <a:ext cx="1481450" cy="49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45978" y="4603318"/>
            <a:ext cx="1938720" cy="49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17"/>
          <p:cNvCxnSpPr/>
          <p:nvPr/>
        </p:nvCxnSpPr>
        <p:spPr>
          <a:xfrm>
            <a:off x="619125" y="4580189"/>
            <a:ext cx="10953750" cy="0"/>
          </a:xfrm>
          <a:prstGeom prst="straightConnector1">
            <a:avLst/>
          </a:prstGeom>
          <a:noFill/>
          <a:ln w="50800" cap="flat" cmpd="sng">
            <a:solidFill>
              <a:srgbClr val="00A2E0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5084116" y="1298757"/>
            <a:ext cx="2418039" cy="3145608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78;p17">
            <a:extLst>
              <a:ext uri="{FF2B5EF4-FFF2-40B4-BE49-F238E27FC236}">
                <a16:creationId xmlns:a16="http://schemas.microsoft.com/office/drawing/2014/main" id="{84D1E7BF-B8AF-4EFC-1CBD-0EEE5D1A34B9}"/>
              </a:ext>
            </a:extLst>
          </p:cNvPr>
          <p:cNvSpPr/>
          <p:nvPr/>
        </p:nvSpPr>
        <p:spPr>
          <a:xfrm rot="10800000" flipH="1">
            <a:off x="9112322" y="5242654"/>
            <a:ext cx="290814" cy="49512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5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3251199" y="403225"/>
            <a:ext cx="6667600" cy="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300"/>
            </a:pPr>
            <a:r>
              <a:rPr lang="en" sz="5333" b="1">
                <a:solidFill>
                  <a:srgbClr val="8D1730"/>
                </a:solidFill>
              </a:rPr>
              <a:t>C-E-R Framework</a:t>
            </a:r>
            <a:endParaRPr sz="5333">
              <a:solidFill>
                <a:srgbClr val="8D1730"/>
              </a:solidFill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184400" y="954333"/>
            <a:ext cx="11823200" cy="1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26518" lvl="1" indent="-440256">
              <a:spcBef>
                <a:spcPts val="1333"/>
              </a:spcBef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" sz="3467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describe data (trends, patterns, ranges, outliers, similarities, differences, etc.) </a:t>
            </a:r>
            <a:r>
              <a:rPr lang="en" sz="3467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[Data Descriptions-D]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2595867" y="309834"/>
            <a:ext cx="1442000" cy="98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" sz="5333" b="1" i="1">
                <a:solidFill>
                  <a:srgbClr val="8D1730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D</a:t>
            </a:r>
            <a:r>
              <a:rPr lang="en" sz="5333" b="1">
                <a:solidFill>
                  <a:srgbClr val="8D1730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-</a:t>
            </a:r>
            <a:endParaRPr sz="2400"/>
          </a:p>
        </p:txBody>
      </p:sp>
      <p:sp>
        <p:nvSpPr>
          <p:cNvPr id="108" name="Google Shape;108;p4"/>
          <p:cNvSpPr/>
          <p:nvPr/>
        </p:nvSpPr>
        <p:spPr>
          <a:xfrm>
            <a:off x="184400" y="2012966"/>
            <a:ext cx="11823200" cy="4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26518" lvl="1" indent="-440256">
              <a:spcBef>
                <a:spcPts val="1333"/>
              </a:spcBef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" sz="3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 conclusions about the data and relevant phenomena, </a:t>
            </a:r>
            <a:r>
              <a:rPr lang="en" sz="34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[Claim-C]</a:t>
            </a:r>
            <a:endParaRPr sz="3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6518" lvl="1" indent="-440256">
              <a:spcBef>
                <a:spcPts val="1333"/>
              </a:spcBef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" sz="3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support those conclusions with scientific reasoning that includes proper evidence tied to  the students’ understanding of relevant science concepts [</a:t>
            </a:r>
            <a:r>
              <a:rPr lang="en" sz="34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Evidence-E</a:t>
            </a:r>
            <a:r>
              <a:rPr lang="en" sz="3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34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Reasoning-R</a:t>
            </a:r>
            <a:r>
              <a:rPr lang="en" sz="3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3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algn="r">
              <a:spcBef>
                <a:spcPts val="800"/>
              </a:spcBef>
              <a:buClr>
                <a:srgbClr val="000000"/>
              </a:buClr>
              <a:buSzPts val="1500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Modified from </a:t>
            </a: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McNeill &amp; Krajcik, 2012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79" y="0"/>
            <a:ext cx="88757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/>
          <p:nvPr/>
        </p:nvSpPr>
        <p:spPr>
          <a:xfrm>
            <a:off x="255900" y="1731900"/>
            <a:ext cx="2715600" cy="983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/>
          <p:nvPr/>
        </p:nvSpPr>
        <p:spPr>
          <a:xfrm>
            <a:off x="255900" y="3722333"/>
            <a:ext cx="2715600" cy="1306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/>
          <p:nvPr/>
        </p:nvSpPr>
        <p:spPr>
          <a:xfrm>
            <a:off x="6254800" y="1985900"/>
            <a:ext cx="2528000" cy="45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/>
          <p:nvPr/>
        </p:nvSpPr>
        <p:spPr>
          <a:xfrm>
            <a:off x="6254800" y="3528367"/>
            <a:ext cx="2528000" cy="669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2"/>
          <p:cNvSpPr/>
          <p:nvPr/>
        </p:nvSpPr>
        <p:spPr>
          <a:xfrm>
            <a:off x="6254933" y="4913800"/>
            <a:ext cx="2528000" cy="452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/>
          <p:nvPr/>
        </p:nvSpPr>
        <p:spPr>
          <a:xfrm>
            <a:off x="1886000" y="5486500"/>
            <a:ext cx="5089200" cy="1177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2"/>
          <p:cNvSpPr/>
          <p:nvPr/>
        </p:nvSpPr>
        <p:spPr>
          <a:xfrm>
            <a:off x="3571633" y="4692133"/>
            <a:ext cx="1838000" cy="221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2818867" y="5089333"/>
            <a:ext cx="3325200" cy="276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2"/>
          <p:cNvSpPr txBox="1"/>
          <p:nvPr/>
        </p:nvSpPr>
        <p:spPr>
          <a:xfrm>
            <a:off x="9000305" y="3890100"/>
            <a:ext cx="3130400" cy="21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Hotaling, McDonnell, Ferraro, Florio, Lichtenwalner. 2018. </a:t>
            </a:r>
            <a:r>
              <a:rPr lang="en" sz="1867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Educating with Data</a:t>
            </a:r>
            <a:r>
              <a:rPr lang="e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In: </a:t>
            </a:r>
            <a:r>
              <a:rPr lang="en" sz="1867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Exemplary Practices in Marine Science Education </a:t>
            </a:r>
            <a:r>
              <a:rPr lang="e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(pp 207-223)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2"/>
          <p:cNvSpPr txBox="1"/>
          <p:nvPr/>
        </p:nvSpPr>
        <p:spPr>
          <a:xfrm>
            <a:off x="9077267" y="126300"/>
            <a:ext cx="2926800" cy="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2700"/>
            </a:pPr>
            <a:r>
              <a:rPr lang="en" sz="3600" b="1">
                <a:solidFill>
                  <a:srgbClr val="8D1730"/>
                </a:solidFill>
              </a:rPr>
              <a:t>Guidance to Add “D”</a:t>
            </a:r>
            <a:endParaRPr sz="3600" b="1">
              <a:solidFill>
                <a:srgbClr val="8D173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Exploration of Data Explorations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F4425-DC8F-F4CD-A302-8A2FFEA8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19518"/>
            <a:ext cx="7630886" cy="443752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i="1" dirty="0"/>
              <a:t>Pair up to review one Data Exploration</a:t>
            </a:r>
          </a:p>
          <a:p>
            <a:pPr marL="0" indent="0" algn="ctr">
              <a:buNone/>
            </a:pPr>
            <a:r>
              <a:rPr lang="en-US" i="1" dirty="0"/>
              <a:t>Use the worksheet to guide your discussion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Anoxic Events (Exp)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Dynamic air-sea interactions (all 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Changes in Salinity (</a:t>
            </a:r>
            <a:r>
              <a:rPr lang="en-US" dirty="0" err="1"/>
              <a:t>Exp+CI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Changes in Salinity with Depth (App)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Seismic Features of a seamount (Exp)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Seasonal Variability In The Mixed Layer (CI)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Plate tectonics and the seafloor (Exp)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Magma Movement and the Shape of the Seafloor (Exp)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Google Shape;198;p15">
            <a:extLst>
              <a:ext uri="{FF2B5EF4-FFF2-40B4-BE49-F238E27FC236}">
                <a16:creationId xmlns:a16="http://schemas.microsoft.com/office/drawing/2014/main" id="{76E266C3-29C0-6FA4-B7F2-8D179B03EC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72045" y="1425388"/>
            <a:ext cx="3303134" cy="22020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715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2CA6-AD6B-BAEA-C0E2-8268563B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Share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EC759-60C9-5EE9-9240-81C796058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structure or pedagogy do you notice in the activities?</a:t>
            </a:r>
          </a:p>
          <a:p>
            <a:endParaRPr lang="en-US" dirty="0"/>
          </a:p>
          <a:p>
            <a:r>
              <a:rPr lang="en-US" dirty="0"/>
              <a:t>How do you imagine using the activities in a class? </a:t>
            </a:r>
          </a:p>
          <a:p>
            <a:endParaRPr lang="en-US" dirty="0"/>
          </a:p>
          <a:p>
            <a:r>
              <a:rPr lang="en-US" dirty="0"/>
              <a:t>What key data skills do student need to use these activities?</a:t>
            </a:r>
          </a:p>
          <a:p>
            <a:pPr lvl="1"/>
            <a:r>
              <a:rPr lang="en-US" dirty="0"/>
              <a:t>Orientation</a:t>
            </a:r>
          </a:p>
          <a:p>
            <a:pPr lvl="1"/>
            <a:r>
              <a:rPr lang="en-US" dirty="0"/>
              <a:t>Interpretation</a:t>
            </a:r>
          </a:p>
          <a:p>
            <a:pPr lvl="1"/>
            <a:r>
              <a:rPr lang="en-US" dirty="0"/>
              <a:t>Synthesis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54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AB2C82-3D7F-B5FE-C6F9-31DC36C5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E87F5B-1955-2F3B-29B5-D23051B8E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29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What are your experiences with using real-world data in the classroom?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1"/>
          </p:nvPr>
        </p:nvSpPr>
        <p:spPr>
          <a:xfrm>
            <a:off x="838200" y="1848678"/>
            <a:ext cx="4787168" cy="432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dirty="0"/>
              <a:t>Jot down individually</a:t>
            </a:r>
            <a:endParaRPr dirty="0"/>
          </a:p>
          <a:p>
            <a:pPr marL="631825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Top 3 challenges as an instructor? (experienced or anticipated)</a:t>
            </a:r>
            <a:endParaRPr sz="2000" dirty="0"/>
          </a:p>
          <a:p>
            <a:pPr marL="631825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Top 3 challenges as a student? (observed or anticipated)</a:t>
            </a:r>
            <a:endParaRPr sz="2000" dirty="0"/>
          </a:p>
          <a:p>
            <a:pPr marL="631825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/>
              <a:t>Positive experiences?</a:t>
            </a:r>
            <a:endParaRPr sz="2000" dirty="0"/>
          </a:p>
          <a:p>
            <a:pPr marL="9144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2"/>
          </p:nvPr>
        </p:nvSpPr>
        <p:spPr>
          <a:xfrm>
            <a:off x="6566632" y="1865313"/>
            <a:ext cx="500488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dirty="0"/>
              <a:t>Find a partner and share your thoughts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What did you have in common? 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What were major differences?</a:t>
            </a:r>
            <a:endParaRPr dirty="0"/>
          </a:p>
          <a:p>
            <a:pPr marL="91440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dirty="0"/>
              <a:t>Join another pair and discuss your common themes</a:t>
            </a:r>
          </a:p>
          <a:p>
            <a:pPr marL="1028700" lvl="1">
              <a:buSzPts val="2200"/>
              <a:buFont typeface="Arial" panose="020B0604020202020204" pitchFamily="34" charset="0"/>
              <a:buChar char="•"/>
            </a:pPr>
            <a:r>
              <a:rPr lang="en-US" dirty="0"/>
              <a:t>Record your themes on posterboards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7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"/>
          <p:cNvSpPr txBox="1">
            <a:spLocks noGrp="1"/>
          </p:cNvSpPr>
          <p:nvPr>
            <p:ph type="title"/>
          </p:nvPr>
        </p:nvSpPr>
        <p:spPr>
          <a:xfrm>
            <a:off x="274316" y="266957"/>
            <a:ext cx="10515598" cy="106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dirty="0"/>
              <a:t>Design of data activities - based in learning science: </a:t>
            </a:r>
            <a:endParaRPr sz="3200" dirty="0"/>
          </a:p>
        </p:txBody>
      </p:sp>
      <p:sp>
        <p:nvSpPr>
          <p:cNvPr id="316" name="Google Shape;316;p20"/>
          <p:cNvSpPr txBox="1">
            <a:spLocks noGrp="1"/>
          </p:cNvSpPr>
          <p:nvPr>
            <p:ph type="body" idx="1"/>
          </p:nvPr>
        </p:nvSpPr>
        <p:spPr>
          <a:xfrm>
            <a:off x="838200" y="1289900"/>
            <a:ext cx="10515600" cy="46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676" y="1422249"/>
            <a:ext cx="5247473" cy="418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1617" y="1452678"/>
            <a:ext cx="5602080" cy="427965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0"/>
          <p:cNvSpPr txBox="1"/>
          <p:nvPr/>
        </p:nvSpPr>
        <p:spPr>
          <a:xfrm>
            <a:off x="7822638" y="5612379"/>
            <a:ext cx="21595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Hotaling et al. (2019)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0"/>
          <p:cNvSpPr txBox="1"/>
          <p:nvPr/>
        </p:nvSpPr>
        <p:spPr>
          <a:xfrm>
            <a:off x="560728" y="5621651"/>
            <a:ext cx="46939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rebuchet MS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University of California Lawrence Hall of Science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20"/>
          <p:cNvGrpSpPr/>
          <p:nvPr/>
        </p:nvGrpSpPr>
        <p:grpSpPr>
          <a:xfrm>
            <a:off x="5717689" y="3334579"/>
            <a:ext cx="355909" cy="365125"/>
            <a:chOff x="2316039" y="2171142"/>
            <a:chExt cx="645300" cy="667061"/>
          </a:xfrm>
        </p:grpSpPr>
        <p:cxnSp>
          <p:nvCxnSpPr>
            <p:cNvPr id="322" name="Google Shape;322;p20"/>
            <p:cNvCxnSpPr/>
            <p:nvPr/>
          </p:nvCxnSpPr>
          <p:spPr>
            <a:xfrm>
              <a:off x="2316039" y="2512276"/>
              <a:ext cx="6453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20"/>
            <p:cNvCxnSpPr/>
            <p:nvPr/>
          </p:nvCxnSpPr>
          <p:spPr>
            <a:xfrm rot="10800000">
              <a:off x="2638689" y="2171142"/>
              <a:ext cx="1" cy="667061"/>
            </a:xfrm>
            <a:prstGeom prst="straightConnector1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1DF9-E664-5977-8C97-54F52C61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C69B-2EAE-A83F-C41D-79283AFBB8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Evidence is a clue that helps answer a question or explain something.</a:t>
            </a:r>
          </a:p>
          <a:p>
            <a:r>
              <a:rPr lang="en-US" dirty="0"/>
              <a:t>Evidence can come from </a:t>
            </a:r>
          </a:p>
          <a:p>
            <a:pPr lvl="1"/>
            <a:r>
              <a:rPr lang="en-US" dirty="0"/>
              <a:t>Our own investigations</a:t>
            </a:r>
          </a:p>
          <a:p>
            <a:pPr lvl="1"/>
            <a:r>
              <a:rPr lang="en-US" dirty="0"/>
              <a:t>Other people’s investigations</a:t>
            </a:r>
          </a:p>
          <a:p>
            <a:r>
              <a:rPr lang="en-US" dirty="0"/>
              <a:t>Evidence includes reasoning about WHY or HOW the data help answer the question or explain something</a:t>
            </a:r>
          </a:p>
          <a:p>
            <a:r>
              <a:rPr lang="en-US" dirty="0"/>
              <a:t>Scientific explanations are based on evidence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2961A-8C0C-4EFE-8F84-D6B9BE02FA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makes a good scientific explanation?</a:t>
            </a:r>
          </a:p>
          <a:p>
            <a:r>
              <a:rPr lang="en-US" dirty="0"/>
              <a:t>The evidence supports the explanation</a:t>
            </a:r>
          </a:p>
          <a:p>
            <a:r>
              <a:rPr lang="en-US" dirty="0"/>
              <a:t>The evidence is based on carefully collected data and information, not just casual observation</a:t>
            </a:r>
          </a:p>
          <a:p>
            <a:r>
              <a:rPr lang="en-US" dirty="0"/>
              <a:t>The evidence is from a reliable source</a:t>
            </a:r>
          </a:p>
        </p:txBody>
      </p:sp>
    </p:spTree>
    <p:extLst>
      <p:ext uri="{BB962C8B-B14F-4D97-AF65-F5344CB8AC3E}">
        <p14:creationId xmlns:p14="http://schemas.microsoft.com/office/powerpoint/2010/main" val="359934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D68A7-70CE-5D81-5AC8-87D62289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Write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315F1-8D6B-AE4C-2AD3-7EE424082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 about a time you used a large authentic dataset with your students, like a dataset from an ocean observing system…</a:t>
            </a:r>
          </a:p>
          <a:p>
            <a:endParaRPr lang="en-US" dirty="0"/>
          </a:p>
          <a:p>
            <a:pPr lvl="1"/>
            <a:r>
              <a:rPr lang="en-US" dirty="0"/>
              <a:t>How do students benefit from using these datasets or data portals?</a:t>
            </a:r>
          </a:p>
          <a:p>
            <a:pPr lvl="1"/>
            <a:r>
              <a:rPr lang="en-US" dirty="0"/>
              <a:t>What are 2 challenges students have using them?</a:t>
            </a:r>
          </a:p>
          <a:p>
            <a:pPr lvl="1"/>
            <a:r>
              <a:rPr lang="en-US" dirty="0"/>
              <a:t>What are 2 challenges you have teaching with them?</a:t>
            </a:r>
          </a:p>
        </p:txBody>
      </p:sp>
    </p:spTree>
    <p:extLst>
      <p:ext uri="{BB962C8B-B14F-4D97-AF65-F5344CB8AC3E}">
        <p14:creationId xmlns:p14="http://schemas.microsoft.com/office/powerpoint/2010/main" val="177984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CA947A-131B-E190-252B-96EEAF661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Dax’s OOI Intro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37A3F1-4A31-AA05-F42E-4DC1DBB7B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3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 descr="A bridge over water with a pink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5300" b="21135"/>
          <a:stretch/>
        </p:blipFill>
        <p:spPr>
          <a:xfrm>
            <a:off x="3262876" y="1794425"/>
            <a:ext cx="8929124" cy="369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Placeholder 4" descr="A picture containing outdoor, engine&#10;&#10;Description automatically generated">
            <a:extLst>
              <a:ext uri="{FF2B5EF4-FFF2-40B4-BE49-F238E27FC236}">
                <a16:creationId xmlns:a16="http://schemas.microsoft.com/office/drawing/2014/main" id="{443480CE-8131-3876-4924-06359190C7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4" r="7204"/>
          <a:stretch/>
        </p:blipFill>
        <p:spPr>
          <a:xfrm>
            <a:off x="6240079" y="4182908"/>
            <a:ext cx="2485990" cy="2365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map of the earth&#10;&#10;Description automatically generated">
            <a:extLst>
              <a:ext uri="{FF2B5EF4-FFF2-40B4-BE49-F238E27FC236}">
                <a16:creationId xmlns:a16="http://schemas.microsoft.com/office/drawing/2014/main" id="{4BFE3A9D-59CE-0647-30BD-9307A47EA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4755" y="1794425"/>
            <a:ext cx="4329911" cy="3694857"/>
          </a:xfrm>
          <a:prstGeom prst="rect">
            <a:avLst/>
          </a:prstGeom>
        </p:spPr>
      </p:pic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838200" y="3162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99"/>
              <a:buNone/>
            </a:pPr>
            <a:r>
              <a:rPr lang="en-US" sz="3200" b="0" i="1" dirty="0"/>
              <a:t>Our Challenge:</a:t>
            </a:r>
            <a:br>
              <a:rPr lang="en-US" sz="3200" dirty="0"/>
            </a:br>
            <a:r>
              <a:rPr lang="en-US" sz="3200" dirty="0"/>
              <a:t>How do we effectively teach students using authentic ocean data from ocean observatories like the OOI?</a:t>
            </a:r>
            <a:endParaRPr sz="3200" dirty="0"/>
          </a:p>
        </p:txBody>
      </p:sp>
      <p:sp>
        <p:nvSpPr>
          <p:cNvPr id="96" name="Google Shape;96;p3"/>
          <p:cNvSpPr txBox="1"/>
          <p:nvPr/>
        </p:nvSpPr>
        <p:spPr>
          <a:xfrm>
            <a:off x="3440543" y="2041891"/>
            <a:ext cx="3041150" cy="3200400"/>
          </a:xfrm>
          <a:prstGeom prst="rect">
            <a:avLst/>
          </a:prstGeom>
          <a:solidFill>
            <a:srgbClr val="D8E9F5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OOI arrays sample oceanographically complex regions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curation requires time and expertise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Learners need scaffolded data skills</a:t>
            </a:r>
            <a:endParaRPr dirty="0"/>
          </a:p>
        </p:txBody>
      </p:sp>
      <p:sp>
        <p:nvSpPr>
          <p:cNvPr id="97" name="Google Shape;97;p3"/>
          <p:cNvSpPr txBox="1"/>
          <p:nvPr/>
        </p:nvSpPr>
        <p:spPr>
          <a:xfrm>
            <a:off x="8388749" y="2041415"/>
            <a:ext cx="3041150" cy="3200876"/>
          </a:xfrm>
          <a:prstGeom prst="rect">
            <a:avLst/>
          </a:prstGeom>
          <a:solidFill>
            <a:srgbClr val="D8E9F5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Broaden access to OOS &amp; OOI data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Prepare students for STEM careers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 data literate society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Instill curiosity and the excitement of discovery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38A68-5D41-8CB5-2DCC-C467ECBA4DA8}"/>
              </a:ext>
            </a:extLst>
          </p:cNvPr>
          <p:cNvSpPr txBox="1"/>
          <p:nvPr/>
        </p:nvSpPr>
        <p:spPr>
          <a:xfrm>
            <a:off x="687519" y="572015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Google Shape;366;p71" descr="_DSC4007.jpg">
            <a:extLst>
              <a:ext uri="{FF2B5EF4-FFF2-40B4-BE49-F238E27FC236}">
                <a16:creationId xmlns:a16="http://schemas.microsoft.com/office/drawing/2014/main" id="{74956878-8C28-A23D-0B22-AEFF5ADB56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694" y="3272136"/>
            <a:ext cx="963166" cy="159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Data</a:t>
            </a:r>
            <a:r>
              <a:rPr lang="en-US"/>
              <a:t> Labs Project History</a:t>
            </a:r>
            <a:endParaRPr/>
          </a:p>
        </p:txBody>
      </p:sp>
      <p:grpSp>
        <p:nvGrpSpPr>
          <p:cNvPr id="198" name="Google Shape;198;p10"/>
          <p:cNvGrpSpPr/>
          <p:nvPr/>
        </p:nvGrpSpPr>
        <p:grpSpPr>
          <a:xfrm>
            <a:off x="537238" y="528824"/>
            <a:ext cx="11117520" cy="4395249"/>
            <a:chOff x="5262" y="0"/>
            <a:chExt cx="10505074" cy="4153122"/>
          </a:xfrm>
        </p:grpSpPr>
        <p:sp>
          <p:nvSpPr>
            <p:cNvPr id="199" name="Google Shape;199;p10"/>
            <p:cNvSpPr/>
            <p:nvPr/>
          </p:nvSpPr>
          <p:spPr>
            <a:xfrm>
              <a:off x="788669" y="0"/>
              <a:ext cx="8938260" cy="415312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5262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 txBox="1"/>
            <p:nvPr/>
          </p:nvSpPr>
          <p:spPr>
            <a:xfrm>
              <a:off x="86357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Explorations Workshops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2016-2017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Undergrad Educators</a:t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2663173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 txBox="1"/>
            <p:nvPr/>
          </p:nvSpPr>
          <p:spPr>
            <a:xfrm>
              <a:off x="2744268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OOI Early Career Data Workshops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2018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Graduate Students, Post-docs and pre-tenure faculty</a:t>
              </a: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5321083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5402178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Labs 1.0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2018-2021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Introductory Undergrad Educators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Esp. 2YC and PUI</a:t>
              </a:r>
              <a:endParaRPr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7978993" y="1245936"/>
              <a:ext cx="2531343" cy="166124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rgbClr val="D7E9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0"/>
            <p:cNvSpPr txBox="1"/>
            <p:nvPr/>
          </p:nvSpPr>
          <p:spPr>
            <a:xfrm>
              <a:off x="8060088" y="1327031"/>
              <a:ext cx="2369153" cy="1499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Labs 2.0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2023-2025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Intro and Advanced Undergrad Educators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Focus on Python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And new MAB array</a:t>
              </a:r>
              <a:endParaRPr/>
            </a:p>
          </p:txBody>
        </p:sp>
      </p:grpSp>
      <p:pic>
        <p:nvPicPr>
          <p:cNvPr id="208" name="Google Shape;20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061" y="4031335"/>
            <a:ext cx="2798538" cy="209889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4">
            <a:alphaModFix/>
          </a:blip>
          <a:srcRect l="12760" r="12573" b="55638"/>
          <a:stretch/>
        </p:blipFill>
        <p:spPr>
          <a:xfrm>
            <a:off x="4493204" y="3882521"/>
            <a:ext cx="2656025" cy="267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60E865C-4E19-8EDF-3254-E2660A2D1B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615" y="4319906"/>
            <a:ext cx="3598874" cy="1909034"/>
          </a:xfrm>
          <a:prstGeom prst="rect">
            <a:avLst/>
          </a:prstGeom>
          <a:effectLst>
            <a:outerShdw blurRad="1905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00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Ways we use data</a:t>
            </a:r>
            <a:endParaRPr/>
          </a:p>
        </p:txBody>
      </p:sp>
      <p:sp>
        <p:nvSpPr>
          <p:cNvPr id="103" name="Google Shape;103;p4"/>
          <p:cNvSpPr txBox="1"/>
          <p:nvPr/>
        </p:nvSpPr>
        <p:spPr>
          <a:xfrm>
            <a:off x="466724" y="3367415"/>
            <a:ext cx="18764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Reinforcing known phenomena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9791700" y="3336637"/>
            <a:ext cx="18764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Generating new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p4"/>
          <p:cNvCxnSpPr/>
          <p:nvPr/>
        </p:nvCxnSpPr>
        <p:spPr>
          <a:xfrm>
            <a:off x="2438400" y="3629025"/>
            <a:ext cx="7353300" cy="30776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grpSp>
        <p:nvGrpSpPr>
          <p:cNvPr id="106" name="Google Shape;106;p4"/>
          <p:cNvGrpSpPr/>
          <p:nvPr/>
        </p:nvGrpSpPr>
        <p:grpSpPr>
          <a:xfrm>
            <a:off x="1208298" y="3952189"/>
            <a:ext cx="3844233" cy="2384612"/>
            <a:chOff x="180882" y="4039003"/>
            <a:chExt cx="3844233" cy="2384612"/>
          </a:xfrm>
        </p:grpSpPr>
        <p:pic>
          <p:nvPicPr>
            <p:cNvPr id="107" name="Google Shape;107;p4" descr="A close-up of a test tub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t="1" b="7142"/>
            <a:stretch/>
          </p:blipFill>
          <p:spPr>
            <a:xfrm>
              <a:off x="215115" y="4039003"/>
              <a:ext cx="3810000" cy="2361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4"/>
            <p:cNvSpPr txBox="1"/>
            <p:nvPr/>
          </p:nvSpPr>
          <p:spPr>
            <a:xfrm>
              <a:off x="180882" y="6169699"/>
              <a:ext cx="143500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S. Allen (Stockton U)</a:t>
              </a:r>
              <a:endParaRPr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7979381" y="392910"/>
            <a:ext cx="2857500" cy="2857500"/>
            <a:chOff x="8496300" y="332943"/>
            <a:chExt cx="2857500" cy="2857500"/>
          </a:xfrm>
        </p:grpSpPr>
        <p:pic>
          <p:nvPicPr>
            <p:cNvPr id="110" name="Google Shape;110;p4" descr="A large machine on a boa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96300" y="332943"/>
              <a:ext cx="2857500" cy="285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4"/>
            <p:cNvSpPr txBox="1"/>
            <p:nvPr/>
          </p:nvSpPr>
          <p:spPr>
            <a:xfrm>
              <a:off x="10115961" y="332943"/>
              <a:ext cx="123783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D. Buffitt (WHOI)</a:t>
              </a:r>
              <a:endParaRPr/>
            </a:p>
          </p:txBody>
        </p:sp>
      </p:grpSp>
      <p:pic>
        <p:nvPicPr>
          <p:cNvPr id="112" name="Google Shape;112;p4" descr="A close-up of a machine at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9381" y="4138774"/>
            <a:ext cx="3907604" cy="2198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67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Types of data we use</a:t>
            </a:r>
            <a:endParaRPr/>
          </a:p>
        </p:txBody>
      </p:sp>
      <p:sp>
        <p:nvSpPr>
          <p:cNvPr id="118" name="Google Shape;118;p5"/>
          <p:cNvSpPr txBox="1"/>
          <p:nvPr/>
        </p:nvSpPr>
        <p:spPr>
          <a:xfrm>
            <a:off x="6181724" y="1621423"/>
            <a:ext cx="24098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Real-world (messy)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6181724" y="5398112"/>
            <a:ext cx="18764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Idealized patterns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5"/>
          <p:cNvCxnSpPr/>
          <p:nvPr/>
        </p:nvCxnSpPr>
        <p:spPr>
          <a:xfrm flipH="1">
            <a:off x="6086473" y="1790700"/>
            <a:ext cx="9527" cy="3705225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grpSp>
        <p:nvGrpSpPr>
          <p:cNvPr id="121" name="Google Shape;121;p5"/>
          <p:cNvGrpSpPr/>
          <p:nvPr/>
        </p:nvGrpSpPr>
        <p:grpSpPr>
          <a:xfrm>
            <a:off x="8591549" y="128994"/>
            <a:ext cx="3129669" cy="4404974"/>
            <a:chOff x="8644775" y="37565"/>
            <a:chExt cx="2561830" cy="3605747"/>
          </a:xfrm>
        </p:grpSpPr>
        <p:pic>
          <p:nvPicPr>
            <p:cNvPr id="122" name="Google Shape;122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4775" y="37565"/>
              <a:ext cx="2561830" cy="3605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 txBox="1"/>
            <p:nvPr/>
          </p:nvSpPr>
          <p:spPr>
            <a:xfrm>
              <a:off x="9151284" y="57555"/>
              <a:ext cx="1702710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Coastal Pioneer NES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Central Offshore Profiler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July 6, 2015</a:t>
              </a:r>
              <a:endParaRPr/>
            </a:p>
          </p:txBody>
        </p:sp>
      </p:grpSp>
      <p:grpSp>
        <p:nvGrpSpPr>
          <p:cNvPr id="124" name="Google Shape;124;p5"/>
          <p:cNvGrpSpPr/>
          <p:nvPr/>
        </p:nvGrpSpPr>
        <p:grpSpPr>
          <a:xfrm>
            <a:off x="2044557" y="3264357"/>
            <a:ext cx="3771363" cy="3193122"/>
            <a:chOff x="2044557" y="3264357"/>
            <a:chExt cx="3771363" cy="3193122"/>
          </a:xfrm>
        </p:grpSpPr>
        <p:pic>
          <p:nvPicPr>
            <p:cNvPr id="125" name="Google Shape;125;p5" descr="A diagram of a high altitude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 l="5197" t="5840" r="2377"/>
            <a:stretch/>
          </p:blipFill>
          <p:spPr>
            <a:xfrm>
              <a:off x="2044557" y="3264357"/>
              <a:ext cx="3771363" cy="31931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5"/>
            <p:cNvSpPr txBox="1"/>
            <p:nvPr/>
          </p:nvSpPr>
          <p:spPr>
            <a:xfrm>
              <a:off x="4966269" y="5845995"/>
              <a:ext cx="68836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Webb (2023)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9725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Four aspects of using data in teaching</a:t>
            </a:r>
            <a:endParaRPr/>
          </a:p>
        </p:txBody>
      </p:sp>
      <p:sp>
        <p:nvSpPr>
          <p:cNvPr id="132" name="Google Shape;132;p6"/>
          <p:cNvSpPr txBox="1"/>
          <p:nvPr/>
        </p:nvSpPr>
        <p:spPr>
          <a:xfrm>
            <a:off x="466724" y="3367415"/>
            <a:ext cx="18764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Reinforcing known phenomena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9791700" y="3336637"/>
            <a:ext cx="18764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Generating new 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6"/>
          <p:cNvCxnSpPr/>
          <p:nvPr/>
        </p:nvCxnSpPr>
        <p:spPr>
          <a:xfrm>
            <a:off x="2438400" y="3629025"/>
            <a:ext cx="7353300" cy="30776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5" name="Google Shape;135;p6"/>
          <p:cNvSpPr txBox="1"/>
          <p:nvPr/>
        </p:nvSpPr>
        <p:spPr>
          <a:xfrm>
            <a:off x="6181724" y="1621423"/>
            <a:ext cx="24098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Real-world (messy)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6181724" y="5398112"/>
            <a:ext cx="18764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Idealized patterns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6"/>
          <p:cNvCxnSpPr/>
          <p:nvPr/>
        </p:nvCxnSpPr>
        <p:spPr>
          <a:xfrm flipH="1">
            <a:off x="6086473" y="1790700"/>
            <a:ext cx="9527" cy="3705225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8" name="Google Shape;138;p6"/>
          <p:cNvSpPr/>
          <p:nvPr/>
        </p:nvSpPr>
        <p:spPr>
          <a:xfrm>
            <a:off x="2657475" y="2042780"/>
            <a:ext cx="3428998" cy="1576720"/>
          </a:xfrm>
          <a:prstGeom prst="rect">
            <a:avLst/>
          </a:prstGeom>
          <a:solidFill>
            <a:srgbClr val="6ABDFF"/>
          </a:solidFill>
          <a:ln w="25400" cap="flat" cmpd="sng">
            <a:solidFill>
              <a:srgbClr val="0045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Labs/demos with 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authentic data</a:t>
            </a:r>
            <a:endParaRPr sz="14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6115050" y="2042780"/>
            <a:ext cx="3428998" cy="1576720"/>
          </a:xfrm>
          <a:prstGeom prst="rect">
            <a:avLst/>
          </a:prstGeom>
          <a:solidFill>
            <a:srgbClr val="FFE5CC"/>
          </a:solidFill>
          <a:ln w="25400" cap="flat" cmpd="sng">
            <a:solidFill>
              <a:srgbClr val="0045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Professional observations and models</a:t>
            </a:r>
            <a:endParaRPr sz="1400" b="0" i="0" u="none" strike="noStrike" cap="none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6115050" y="3669326"/>
            <a:ext cx="3428998" cy="1576720"/>
          </a:xfrm>
          <a:prstGeom prst="rect">
            <a:avLst/>
          </a:prstGeom>
          <a:solidFill>
            <a:srgbClr val="8DDFFF"/>
          </a:solidFill>
          <a:ln w="25400" cap="flat" cmpd="sng">
            <a:solidFill>
              <a:srgbClr val="0045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Models of theory</a:t>
            </a:r>
            <a:endParaRPr sz="1400" b="0" i="0" u="none" strike="noStrike" cap="none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/>
          <p:nvPr/>
        </p:nvSpPr>
        <p:spPr>
          <a:xfrm>
            <a:off x="2647950" y="3669326"/>
            <a:ext cx="3428998" cy="1576720"/>
          </a:xfrm>
          <a:prstGeom prst="rect">
            <a:avLst/>
          </a:prstGeom>
          <a:solidFill>
            <a:srgbClr val="EEE5A9"/>
          </a:solidFill>
          <a:ln w="25400" cap="flat" cmpd="sng">
            <a:solidFill>
              <a:srgbClr val="0045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Textbook data </a:t>
            </a:r>
            <a:endParaRPr sz="1400" b="0" i="0" u="none" strike="noStrike" cap="none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visualizations</a:t>
            </a:r>
            <a:endParaRPr sz="1400" b="0" i="0" u="none" strike="noStrike" cap="none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4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Data skills learning curve </a:t>
            </a:r>
            <a:endParaRPr/>
          </a:p>
        </p:txBody>
      </p:sp>
      <p:sp>
        <p:nvSpPr>
          <p:cNvPr id="147" name="Google Shape;147;p7"/>
          <p:cNvSpPr txBox="1"/>
          <p:nvPr/>
        </p:nvSpPr>
        <p:spPr>
          <a:xfrm>
            <a:off x="285750" y="5956939"/>
            <a:ext cx="67899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Modified from Figure 1 in Kastens et al., 2015, The Science Teacher 82(5):25-31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104775" y="3221593"/>
            <a:ext cx="16764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(A) Unstructured observation with human senses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3197225" y="3221600"/>
            <a:ext cx="1676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(B) Student-collected small datasets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6733375" y="3221600"/>
            <a:ext cx="2350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(C) Professionally collected large datasets, well-structured problems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9927375" y="3221600"/>
            <a:ext cx="2160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(D) Professionally collected large datasets, ill-structured problems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Google Shape;152;p7"/>
          <p:cNvCxnSpPr/>
          <p:nvPr/>
        </p:nvCxnSpPr>
        <p:spPr>
          <a:xfrm rot="10800000" flipH="1">
            <a:off x="0" y="5530481"/>
            <a:ext cx="2228850" cy="19404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" name="Google Shape;153;p7"/>
          <p:cNvCxnSpPr/>
          <p:nvPr/>
        </p:nvCxnSpPr>
        <p:spPr>
          <a:xfrm rot="10800000" flipH="1">
            <a:off x="2228850" y="4667250"/>
            <a:ext cx="762000" cy="84652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7"/>
          <p:cNvCxnSpPr/>
          <p:nvPr/>
        </p:nvCxnSpPr>
        <p:spPr>
          <a:xfrm rot="10800000" flipH="1">
            <a:off x="2990850" y="4295775"/>
            <a:ext cx="2474948" cy="3714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7"/>
          <p:cNvCxnSpPr/>
          <p:nvPr/>
        </p:nvCxnSpPr>
        <p:spPr>
          <a:xfrm rot="10800000" flipH="1">
            <a:off x="5465798" y="3081947"/>
            <a:ext cx="858802" cy="120547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" name="Google Shape;156;p7"/>
          <p:cNvCxnSpPr/>
          <p:nvPr/>
        </p:nvCxnSpPr>
        <p:spPr>
          <a:xfrm rot="10800000" flipH="1">
            <a:off x="6324600" y="2727966"/>
            <a:ext cx="2676525" cy="36439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7"/>
          <p:cNvCxnSpPr/>
          <p:nvPr/>
        </p:nvCxnSpPr>
        <p:spPr>
          <a:xfrm rot="10800000" flipH="1">
            <a:off x="8996362" y="1747555"/>
            <a:ext cx="766763" cy="97436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158;p7"/>
          <p:cNvCxnSpPr/>
          <p:nvPr/>
        </p:nvCxnSpPr>
        <p:spPr>
          <a:xfrm rot="10800000" flipH="1">
            <a:off x="9752013" y="1460035"/>
            <a:ext cx="2439986" cy="26960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7"/>
          <p:cNvSpPr txBox="1"/>
          <p:nvPr/>
        </p:nvSpPr>
        <p:spPr>
          <a:xfrm rot="-3257021">
            <a:off x="5131675" y="3246728"/>
            <a:ext cx="117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Challenging transition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 txBox="1"/>
          <p:nvPr/>
        </p:nvSpPr>
        <p:spPr>
          <a:xfrm rot="-2947391">
            <a:off x="1805802" y="4701632"/>
            <a:ext cx="117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Challenging transition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"/>
          <p:cNvSpPr txBox="1"/>
          <p:nvPr/>
        </p:nvSpPr>
        <p:spPr>
          <a:xfrm rot="-3119207">
            <a:off x="8571658" y="1853762"/>
            <a:ext cx="117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Challenging transition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5163082" y="2737961"/>
            <a:ext cx="1270375" cy="1807031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4569</TotalTime>
  <Words>902</Words>
  <Application>Microsoft Macintosh PowerPoint</Application>
  <PresentationFormat>Widescreen</PresentationFormat>
  <Paragraphs>153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 Medium</vt:lpstr>
      <vt:lpstr>Calibri</vt:lpstr>
      <vt:lpstr>Cambria</vt:lpstr>
      <vt:lpstr>Noto Sans Symbols</vt:lpstr>
      <vt:lpstr>Times</vt:lpstr>
      <vt:lpstr>Trebuchet MS</vt:lpstr>
      <vt:lpstr>1_Office Theme</vt:lpstr>
      <vt:lpstr>An Exploration of Data Explorations</vt:lpstr>
      <vt:lpstr>Quick Write</vt:lpstr>
      <vt:lpstr>Dax’s OOI Intro</vt:lpstr>
      <vt:lpstr>Our Challenge: How do we effectively teach students using authentic ocean data from ocean observatories like the OOI?</vt:lpstr>
      <vt:lpstr>Data Labs Project History</vt:lpstr>
      <vt:lpstr>Ways we use data</vt:lpstr>
      <vt:lpstr>Types of data we use</vt:lpstr>
      <vt:lpstr>Four aspects of using data in teaching</vt:lpstr>
      <vt:lpstr>Data skills learning curve </vt:lpstr>
      <vt:lpstr>OOI Data Labs Resource Collection</vt:lpstr>
      <vt:lpstr>PowerPoint Presentation</vt:lpstr>
      <vt:lpstr>PowerPoint Presentation</vt:lpstr>
      <vt:lpstr>Exploration of Data Explorations</vt:lpstr>
      <vt:lpstr>Exploration Share Out</vt:lpstr>
      <vt:lpstr>PowerPoint Presentation</vt:lpstr>
      <vt:lpstr>What are your experiences with using real-world data in the classroom?</vt:lpstr>
      <vt:lpstr>Design of data activities - based in learning science: </vt:lpstr>
      <vt:lpstr>Scientific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Bristol, Denise</dc:creator>
  <cp:lastModifiedBy>Charles Lichtenwalner</cp:lastModifiedBy>
  <cp:revision>22</cp:revision>
  <dcterms:created xsi:type="dcterms:W3CDTF">2024-08-30T17:00:09Z</dcterms:created>
  <dcterms:modified xsi:type="dcterms:W3CDTF">2025-05-19T02:44:02Z</dcterms:modified>
</cp:coreProperties>
</file>