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1337" r:id="rId2"/>
    <p:sldId id="1220" r:id="rId3"/>
    <p:sldId id="1203" r:id="rId4"/>
    <p:sldId id="991" r:id="rId5"/>
    <p:sldId id="979" r:id="rId6"/>
    <p:sldId id="981" r:id="rId7"/>
    <p:sldId id="1336" r:id="rId8"/>
    <p:sldId id="984" r:id="rId9"/>
    <p:sldId id="271" r:id="rId10"/>
    <p:sldId id="1042" r:id="rId11"/>
    <p:sldId id="1035" r:id="rId12"/>
    <p:sldId id="1338" r:id="rId13"/>
    <p:sldId id="275" r:id="rId14"/>
    <p:sldId id="11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926F33-3B87-37DE-3A0C-B8D506C67838}" name="Bristol, Denise" initials="DB" userId="S::dbristol@hccfl.edu::51aac897-3e38-4a22-92d3-a09fba1b2271" providerId="AD"/>
  <p188:author id="{76357CB8-8508-8730-D438-FD97153F1AEE}" name="Pfeiffer-Herbert, Anna" initials="AP" userId="S::Anna.Pfeiffer-Herbert@stockton.edu::a17e6f19-4b7b-46ea-b2a2-f85d5972d7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1C8"/>
    <a:srgbClr val="FAFBCB"/>
    <a:srgbClr val="F1F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21" autoAdjust="0"/>
    <p:restoredTop sz="89456" autoAdjust="0"/>
  </p:normalViewPr>
  <p:slideViewPr>
    <p:cSldViewPr snapToGrid="0" showGuides="1">
      <p:cViewPr varScale="1">
        <p:scale>
          <a:sx n="114" d="100"/>
          <a:sy n="114" d="100"/>
        </p:scale>
        <p:origin x="119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33F967-F37D-9D45-8E28-D2D4A59A8E4A}" type="doc">
      <dgm:prSet loTypeId="urn:microsoft.com/office/officeart/2005/8/layout/hChevron3" loCatId="" qsTypeId="urn:microsoft.com/office/officeart/2005/8/quickstyle/simple3" qsCatId="simple" csTypeId="urn:microsoft.com/office/officeart/2005/8/colors/colorful1" csCatId="colorful" phldr="1"/>
      <dgm:spPr/>
    </dgm:pt>
    <dgm:pt modelId="{613719D7-05B2-8349-8687-25322B306290}">
      <dgm:prSet phldrT="[Text]"/>
      <dgm:spPr/>
      <dgm:t>
        <a:bodyPr/>
        <a:lstStyle/>
        <a:p>
          <a:r>
            <a:rPr lang="en-US" dirty="0"/>
            <a:t>Identify Target Scientific Concepts &amp; Skills</a:t>
          </a:r>
        </a:p>
      </dgm:t>
    </dgm:pt>
    <dgm:pt modelId="{FA6FA3CE-651B-9244-8596-0ACEBA4C17C6}" type="parTrans" cxnId="{EE3157C3-C026-DB4D-881D-4FE8DD33CFFF}">
      <dgm:prSet/>
      <dgm:spPr/>
      <dgm:t>
        <a:bodyPr/>
        <a:lstStyle/>
        <a:p>
          <a:endParaRPr lang="en-US"/>
        </a:p>
      </dgm:t>
    </dgm:pt>
    <dgm:pt modelId="{06DE9ED4-6E59-D647-BBE1-87B62A091E10}" type="sibTrans" cxnId="{EE3157C3-C026-DB4D-881D-4FE8DD33CFFF}">
      <dgm:prSet/>
      <dgm:spPr/>
      <dgm:t>
        <a:bodyPr/>
        <a:lstStyle/>
        <a:p>
          <a:endParaRPr lang="en-US"/>
        </a:p>
      </dgm:t>
    </dgm:pt>
    <dgm:pt modelId="{EFC0AE31-A1D3-0D41-8D1B-0763C3247381}">
      <dgm:prSet phldrT="[Text]"/>
      <dgm:spPr/>
      <dgm:t>
        <a:bodyPr/>
        <a:lstStyle/>
        <a:p>
          <a:r>
            <a:rPr lang="en-US" dirty="0"/>
            <a:t>Match Educational Goals with Instrumentation</a:t>
          </a:r>
        </a:p>
      </dgm:t>
    </dgm:pt>
    <dgm:pt modelId="{2C5AB438-072A-B04D-B887-5A65E697FD31}" type="parTrans" cxnId="{33DD8ED1-9EBD-D641-8C9A-F2C6F44771BF}">
      <dgm:prSet/>
      <dgm:spPr/>
      <dgm:t>
        <a:bodyPr/>
        <a:lstStyle/>
        <a:p>
          <a:endParaRPr lang="en-US"/>
        </a:p>
      </dgm:t>
    </dgm:pt>
    <dgm:pt modelId="{03E78493-84DD-BF43-BE44-EE5217314789}" type="sibTrans" cxnId="{33DD8ED1-9EBD-D641-8C9A-F2C6F44771BF}">
      <dgm:prSet/>
      <dgm:spPr/>
      <dgm:t>
        <a:bodyPr/>
        <a:lstStyle/>
        <a:p>
          <a:endParaRPr lang="en-US"/>
        </a:p>
      </dgm:t>
    </dgm:pt>
    <dgm:pt modelId="{5955477C-93FC-4C43-A4EE-84C8366AC0BB}">
      <dgm:prSet phldrT="[Text]"/>
      <dgm:spPr/>
      <dgm:t>
        <a:bodyPr/>
        <a:lstStyle/>
        <a:p>
          <a:r>
            <a:rPr lang="en-US" dirty="0"/>
            <a:t>Find Available Instrument Data</a:t>
          </a:r>
        </a:p>
      </dgm:t>
    </dgm:pt>
    <dgm:pt modelId="{63B0DD27-D499-CF4B-AE15-540ED557CE2C}" type="parTrans" cxnId="{59764E69-BDB7-C842-BB62-D62800062771}">
      <dgm:prSet/>
      <dgm:spPr/>
      <dgm:t>
        <a:bodyPr/>
        <a:lstStyle/>
        <a:p>
          <a:endParaRPr lang="en-US"/>
        </a:p>
      </dgm:t>
    </dgm:pt>
    <dgm:pt modelId="{F9234E4F-0A19-B34C-9065-D5AD1E5B1DE0}" type="sibTrans" cxnId="{59764E69-BDB7-C842-BB62-D62800062771}">
      <dgm:prSet/>
      <dgm:spPr/>
      <dgm:t>
        <a:bodyPr/>
        <a:lstStyle/>
        <a:p>
          <a:endParaRPr lang="en-US"/>
        </a:p>
      </dgm:t>
    </dgm:pt>
    <dgm:pt modelId="{4C7B2583-E529-A143-8DD2-87CE76792893}">
      <dgm:prSet phldrT="[Text]"/>
      <dgm:spPr/>
      <dgm:t>
        <a:bodyPr/>
        <a:lstStyle/>
        <a:p>
          <a:r>
            <a:rPr lang="en-US" dirty="0"/>
            <a:t>Cleanup the Dataset</a:t>
          </a:r>
        </a:p>
      </dgm:t>
    </dgm:pt>
    <dgm:pt modelId="{508A9151-77E8-A94D-BDF7-F12CD3636EC0}" type="parTrans" cxnId="{1D86788E-CE70-E347-829E-3CA4EE1461F0}">
      <dgm:prSet/>
      <dgm:spPr/>
      <dgm:t>
        <a:bodyPr/>
        <a:lstStyle/>
        <a:p>
          <a:endParaRPr lang="en-US"/>
        </a:p>
      </dgm:t>
    </dgm:pt>
    <dgm:pt modelId="{3F06D6A9-D352-5B4B-BFE4-E209F32EE56A}" type="sibTrans" cxnId="{1D86788E-CE70-E347-829E-3CA4EE1461F0}">
      <dgm:prSet/>
      <dgm:spPr/>
      <dgm:t>
        <a:bodyPr/>
        <a:lstStyle/>
        <a:p>
          <a:endParaRPr lang="en-US"/>
        </a:p>
      </dgm:t>
    </dgm:pt>
    <dgm:pt modelId="{95BB3B28-B772-594B-868D-D8B2FAFC33AA}">
      <dgm:prSet phldrT="[Text]"/>
      <dgm:spPr/>
      <dgm:t>
        <a:bodyPr/>
        <a:lstStyle/>
        <a:p>
          <a:r>
            <a:rPr lang="en-US" dirty="0"/>
            <a:t>Add Context &amp; Educational Surrounds</a:t>
          </a:r>
        </a:p>
      </dgm:t>
    </dgm:pt>
    <dgm:pt modelId="{A69298B1-4A90-6343-BD83-4E28AB9C31B8}" type="parTrans" cxnId="{3EF4D0C7-DC89-AB49-AE36-939D1E889BC6}">
      <dgm:prSet/>
      <dgm:spPr/>
      <dgm:t>
        <a:bodyPr/>
        <a:lstStyle/>
        <a:p>
          <a:endParaRPr lang="en-US"/>
        </a:p>
      </dgm:t>
    </dgm:pt>
    <dgm:pt modelId="{7CC2BC14-C587-FD43-BFCE-002832334F87}" type="sibTrans" cxnId="{3EF4D0C7-DC89-AB49-AE36-939D1E889BC6}">
      <dgm:prSet/>
      <dgm:spPr/>
      <dgm:t>
        <a:bodyPr/>
        <a:lstStyle/>
        <a:p>
          <a:endParaRPr lang="en-US"/>
        </a:p>
      </dgm:t>
    </dgm:pt>
    <dgm:pt modelId="{F4BE5B62-05E8-CA43-8FF1-CA12B755ED61}">
      <dgm:prSet phldrT="[Text]"/>
      <dgm:spPr/>
      <dgm:t>
        <a:bodyPr/>
        <a:lstStyle/>
        <a:p>
          <a:r>
            <a:rPr lang="en-US" dirty="0"/>
            <a:t>Build Interactive Visualizations</a:t>
          </a:r>
        </a:p>
      </dgm:t>
    </dgm:pt>
    <dgm:pt modelId="{3CAA0D48-FD59-6047-A529-A71418839F4F}" type="parTrans" cxnId="{5C22A4A3-14C0-C945-B9C1-C26E695D77BA}">
      <dgm:prSet/>
      <dgm:spPr/>
      <dgm:t>
        <a:bodyPr/>
        <a:lstStyle/>
        <a:p>
          <a:endParaRPr lang="en-US"/>
        </a:p>
      </dgm:t>
    </dgm:pt>
    <dgm:pt modelId="{0206BB31-69E5-4041-88CF-4D5002B51F42}" type="sibTrans" cxnId="{5C22A4A3-14C0-C945-B9C1-C26E695D77BA}">
      <dgm:prSet/>
      <dgm:spPr/>
      <dgm:t>
        <a:bodyPr/>
        <a:lstStyle/>
        <a:p>
          <a:endParaRPr lang="en-US"/>
        </a:p>
      </dgm:t>
    </dgm:pt>
    <dgm:pt modelId="{BB855AF0-53BC-C846-B7B3-CAFB6E2CE112}" type="pres">
      <dgm:prSet presAssocID="{0933F967-F37D-9D45-8E28-D2D4A59A8E4A}" presName="Name0" presStyleCnt="0">
        <dgm:presLayoutVars>
          <dgm:dir/>
          <dgm:resizeHandles val="exact"/>
        </dgm:presLayoutVars>
      </dgm:prSet>
      <dgm:spPr/>
    </dgm:pt>
    <dgm:pt modelId="{94ABB21E-2AC9-AB46-B027-88413759A4DB}" type="pres">
      <dgm:prSet presAssocID="{613719D7-05B2-8349-8687-25322B306290}" presName="parTxOnly" presStyleLbl="node1" presStyleIdx="0" presStyleCnt="6">
        <dgm:presLayoutVars>
          <dgm:bulletEnabled val="1"/>
        </dgm:presLayoutVars>
      </dgm:prSet>
      <dgm:spPr/>
    </dgm:pt>
    <dgm:pt modelId="{7BA446F0-A123-004D-951C-0778DC323C0C}" type="pres">
      <dgm:prSet presAssocID="{06DE9ED4-6E59-D647-BBE1-87B62A091E10}" presName="parSpace" presStyleCnt="0"/>
      <dgm:spPr/>
    </dgm:pt>
    <dgm:pt modelId="{439246E2-3202-E94D-8AEE-34AD8AA3F193}" type="pres">
      <dgm:prSet presAssocID="{EFC0AE31-A1D3-0D41-8D1B-0763C3247381}" presName="parTxOnly" presStyleLbl="node1" presStyleIdx="1" presStyleCnt="6">
        <dgm:presLayoutVars>
          <dgm:bulletEnabled val="1"/>
        </dgm:presLayoutVars>
      </dgm:prSet>
      <dgm:spPr/>
    </dgm:pt>
    <dgm:pt modelId="{CE6EDD9A-FE59-AA47-88BB-694B52A2EF21}" type="pres">
      <dgm:prSet presAssocID="{03E78493-84DD-BF43-BE44-EE5217314789}" presName="parSpace" presStyleCnt="0"/>
      <dgm:spPr/>
    </dgm:pt>
    <dgm:pt modelId="{83E176AD-D9D6-D643-BD33-73D36DBFBBCE}" type="pres">
      <dgm:prSet presAssocID="{5955477C-93FC-4C43-A4EE-84C8366AC0BB}" presName="parTxOnly" presStyleLbl="node1" presStyleIdx="2" presStyleCnt="6">
        <dgm:presLayoutVars>
          <dgm:bulletEnabled val="1"/>
        </dgm:presLayoutVars>
      </dgm:prSet>
      <dgm:spPr/>
    </dgm:pt>
    <dgm:pt modelId="{F18CF2A7-5FB4-4E46-9970-F8773C67E3CE}" type="pres">
      <dgm:prSet presAssocID="{F9234E4F-0A19-B34C-9065-D5AD1E5B1DE0}" presName="parSpace" presStyleCnt="0"/>
      <dgm:spPr/>
    </dgm:pt>
    <dgm:pt modelId="{0B17E1BD-56FE-0441-AAC3-F6600DF1F308}" type="pres">
      <dgm:prSet presAssocID="{4C7B2583-E529-A143-8DD2-87CE76792893}" presName="parTxOnly" presStyleLbl="node1" presStyleIdx="3" presStyleCnt="6">
        <dgm:presLayoutVars>
          <dgm:bulletEnabled val="1"/>
        </dgm:presLayoutVars>
      </dgm:prSet>
      <dgm:spPr/>
    </dgm:pt>
    <dgm:pt modelId="{CC6F9CB8-FE59-3D41-B31A-BD8AC7518220}" type="pres">
      <dgm:prSet presAssocID="{3F06D6A9-D352-5B4B-BFE4-E209F32EE56A}" presName="parSpace" presStyleCnt="0"/>
      <dgm:spPr/>
    </dgm:pt>
    <dgm:pt modelId="{475E0F1C-7E2D-784B-B4B0-FB5A33A6EA21}" type="pres">
      <dgm:prSet presAssocID="{F4BE5B62-05E8-CA43-8FF1-CA12B755ED61}" presName="parTxOnly" presStyleLbl="node1" presStyleIdx="4" presStyleCnt="6">
        <dgm:presLayoutVars>
          <dgm:bulletEnabled val="1"/>
        </dgm:presLayoutVars>
      </dgm:prSet>
      <dgm:spPr/>
    </dgm:pt>
    <dgm:pt modelId="{98EB67D8-70B7-594E-9A94-62923BAEDFEE}" type="pres">
      <dgm:prSet presAssocID="{0206BB31-69E5-4041-88CF-4D5002B51F42}" presName="parSpace" presStyleCnt="0"/>
      <dgm:spPr/>
    </dgm:pt>
    <dgm:pt modelId="{407EB856-0279-EC48-96E6-9B8F813B8D73}" type="pres">
      <dgm:prSet presAssocID="{95BB3B28-B772-594B-868D-D8B2FAFC33AA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013AE311-3D85-8F4E-AA95-B077B18258E0}" type="presOf" srcId="{EFC0AE31-A1D3-0D41-8D1B-0763C3247381}" destId="{439246E2-3202-E94D-8AEE-34AD8AA3F193}" srcOrd="0" destOrd="0" presId="urn:microsoft.com/office/officeart/2005/8/layout/hChevron3"/>
    <dgm:cxn modelId="{B43CF63C-E67F-3C48-8E88-2CB9A5A286BC}" type="presOf" srcId="{F4BE5B62-05E8-CA43-8FF1-CA12B755ED61}" destId="{475E0F1C-7E2D-784B-B4B0-FB5A33A6EA21}" srcOrd="0" destOrd="0" presId="urn:microsoft.com/office/officeart/2005/8/layout/hChevron3"/>
    <dgm:cxn modelId="{71F32267-C4D1-554A-9199-9F68FC626C8B}" type="presOf" srcId="{613719D7-05B2-8349-8687-25322B306290}" destId="{94ABB21E-2AC9-AB46-B027-88413759A4DB}" srcOrd="0" destOrd="0" presId="urn:microsoft.com/office/officeart/2005/8/layout/hChevron3"/>
    <dgm:cxn modelId="{59764E69-BDB7-C842-BB62-D62800062771}" srcId="{0933F967-F37D-9D45-8E28-D2D4A59A8E4A}" destId="{5955477C-93FC-4C43-A4EE-84C8366AC0BB}" srcOrd="2" destOrd="0" parTransId="{63B0DD27-D499-CF4B-AE15-540ED557CE2C}" sibTransId="{F9234E4F-0A19-B34C-9065-D5AD1E5B1DE0}"/>
    <dgm:cxn modelId="{1D86788E-CE70-E347-829E-3CA4EE1461F0}" srcId="{0933F967-F37D-9D45-8E28-D2D4A59A8E4A}" destId="{4C7B2583-E529-A143-8DD2-87CE76792893}" srcOrd="3" destOrd="0" parTransId="{508A9151-77E8-A94D-BDF7-F12CD3636EC0}" sibTransId="{3F06D6A9-D352-5B4B-BFE4-E209F32EE56A}"/>
    <dgm:cxn modelId="{E4D8A996-5EDB-D14A-8AC3-5BDE0BEBF0F3}" type="presOf" srcId="{0933F967-F37D-9D45-8E28-D2D4A59A8E4A}" destId="{BB855AF0-53BC-C846-B7B3-CAFB6E2CE112}" srcOrd="0" destOrd="0" presId="urn:microsoft.com/office/officeart/2005/8/layout/hChevron3"/>
    <dgm:cxn modelId="{5C22A4A3-14C0-C945-B9C1-C26E695D77BA}" srcId="{0933F967-F37D-9D45-8E28-D2D4A59A8E4A}" destId="{F4BE5B62-05E8-CA43-8FF1-CA12B755ED61}" srcOrd="4" destOrd="0" parTransId="{3CAA0D48-FD59-6047-A529-A71418839F4F}" sibTransId="{0206BB31-69E5-4041-88CF-4D5002B51F42}"/>
    <dgm:cxn modelId="{624CB9AC-FE3B-CD46-9712-1E9D565384BC}" type="presOf" srcId="{95BB3B28-B772-594B-868D-D8B2FAFC33AA}" destId="{407EB856-0279-EC48-96E6-9B8F813B8D73}" srcOrd="0" destOrd="0" presId="urn:microsoft.com/office/officeart/2005/8/layout/hChevron3"/>
    <dgm:cxn modelId="{42D8B4BE-3EF7-A746-806B-457E5B34EF1D}" type="presOf" srcId="{5955477C-93FC-4C43-A4EE-84C8366AC0BB}" destId="{83E176AD-D9D6-D643-BD33-73D36DBFBBCE}" srcOrd="0" destOrd="0" presId="urn:microsoft.com/office/officeart/2005/8/layout/hChevron3"/>
    <dgm:cxn modelId="{EE3157C3-C026-DB4D-881D-4FE8DD33CFFF}" srcId="{0933F967-F37D-9D45-8E28-D2D4A59A8E4A}" destId="{613719D7-05B2-8349-8687-25322B306290}" srcOrd="0" destOrd="0" parTransId="{FA6FA3CE-651B-9244-8596-0ACEBA4C17C6}" sibTransId="{06DE9ED4-6E59-D647-BBE1-87B62A091E10}"/>
    <dgm:cxn modelId="{C02CF1C6-8336-FD4F-AE4D-69C1A69BC470}" type="presOf" srcId="{4C7B2583-E529-A143-8DD2-87CE76792893}" destId="{0B17E1BD-56FE-0441-AAC3-F6600DF1F308}" srcOrd="0" destOrd="0" presId="urn:microsoft.com/office/officeart/2005/8/layout/hChevron3"/>
    <dgm:cxn modelId="{3EF4D0C7-DC89-AB49-AE36-939D1E889BC6}" srcId="{0933F967-F37D-9D45-8E28-D2D4A59A8E4A}" destId="{95BB3B28-B772-594B-868D-D8B2FAFC33AA}" srcOrd="5" destOrd="0" parTransId="{A69298B1-4A90-6343-BD83-4E28AB9C31B8}" sibTransId="{7CC2BC14-C587-FD43-BFCE-002832334F87}"/>
    <dgm:cxn modelId="{33DD8ED1-9EBD-D641-8C9A-F2C6F44771BF}" srcId="{0933F967-F37D-9D45-8E28-D2D4A59A8E4A}" destId="{EFC0AE31-A1D3-0D41-8D1B-0763C3247381}" srcOrd="1" destOrd="0" parTransId="{2C5AB438-072A-B04D-B887-5A65E697FD31}" sibTransId="{03E78493-84DD-BF43-BE44-EE5217314789}"/>
    <dgm:cxn modelId="{0C73B76C-2F91-6D45-B5D0-B4F19EBEAB06}" type="presParOf" srcId="{BB855AF0-53BC-C846-B7B3-CAFB6E2CE112}" destId="{94ABB21E-2AC9-AB46-B027-88413759A4DB}" srcOrd="0" destOrd="0" presId="urn:microsoft.com/office/officeart/2005/8/layout/hChevron3"/>
    <dgm:cxn modelId="{EC262BAA-3AAF-9E40-8F3C-EEC7E970F813}" type="presParOf" srcId="{BB855AF0-53BC-C846-B7B3-CAFB6E2CE112}" destId="{7BA446F0-A123-004D-951C-0778DC323C0C}" srcOrd="1" destOrd="0" presId="urn:microsoft.com/office/officeart/2005/8/layout/hChevron3"/>
    <dgm:cxn modelId="{8A031C28-1037-2149-8CE0-DB624552105A}" type="presParOf" srcId="{BB855AF0-53BC-C846-B7B3-CAFB6E2CE112}" destId="{439246E2-3202-E94D-8AEE-34AD8AA3F193}" srcOrd="2" destOrd="0" presId="urn:microsoft.com/office/officeart/2005/8/layout/hChevron3"/>
    <dgm:cxn modelId="{B663B589-A720-D441-9F05-96AD91533252}" type="presParOf" srcId="{BB855AF0-53BC-C846-B7B3-CAFB6E2CE112}" destId="{CE6EDD9A-FE59-AA47-88BB-694B52A2EF21}" srcOrd="3" destOrd="0" presId="urn:microsoft.com/office/officeart/2005/8/layout/hChevron3"/>
    <dgm:cxn modelId="{3690E502-845B-E14C-AC27-87ED3C9A7EFB}" type="presParOf" srcId="{BB855AF0-53BC-C846-B7B3-CAFB6E2CE112}" destId="{83E176AD-D9D6-D643-BD33-73D36DBFBBCE}" srcOrd="4" destOrd="0" presId="urn:microsoft.com/office/officeart/2005/8/layout/hChevron3"/>
    <dgm:cxn modelId="{BA867C5E-927C-FD4B-A69B-2B85F1C198E2}" type="presParOf" srcId="{BB855AF0-53BC-C846-B7B3-CAFB6E2CE112}" destId="{F18CF2A7-5FB4-4E46-9970-F8773C67E3CE}" srcOrd="5" destOrd="0" presId="urn:microsoft.com/office/officeart/2005/8/layout/hChevron3"/>
    <dgm:cxn modelId="{E51E9642-C8B5-AA43-B34A-24191CC7EFEE}" type="presParOf" srcId="{BB855AF0-53BC-C846-B7B3-CAFB6E2CE112}" destId="{0B17E1BD-56FE-0441-AAC3-F6600DF1F308}" srcOrd="6" destOrd="0" presId="urn:microsoft.com/office/officeart/2005/8/layout/hChevron3"/>
    <dgm:cxn modelId="{8C496889-A186-8848-B283-3D9050BEDB18}" type="presParOf" srcId="{BB855AF0-53BC-C846-B7B3-CAFB6E2CE112}" destId="{CC6F9CB8-FE59-3D41-B31A-BD8AC7518220}" srcOrd="7" destOrd="0" presId="urn:microsoft.com/office/officeart/2005/8/layout/hChevron3"/>
    <dgm:cxn modelId="{08CDA15C-4F97-E242-9C28-ED218CD717DA}" type="presParOf" srcId="{BB855AF0-53BC-C846-B7B3-CAFB6E2CE112}" destId="{475E0F1C-7E2D-784B-B4B0-FB5A33A6EA21}" srcOrd="8" destOrd="0" presId="urn:microsoft.com/office/officeart/2005/8/layout/hChevron3"/>
    <dgm:cxn modelId="{97D77AF9-473E-1549-81EA-5C582B6BADB1}" type="presParOf" srcId="{BB855AF0-53BC-C846-B7B3-CAFB6E2CE112}" destId="{98EB67D8-70B7-594E-9A94-62923BAEDFEE}" srcOrd="9" destOrd="0" presId="urn:microsoft.com/office/officeart/2005/8/layout/hChevron3"/>
    <dgm:cxn modelId="{289F0388-B64B-2149-B335-583BBE40A56D}" type="presParOf" srcId="{BB855AF0-53BC-C846-B7B3-CAFB6E2CE112}" destId="{407EB856-0279-EC48-96E6-9B8F813B8D7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33F967-F37D-9D45-8E28-D2D4A59A8E4A}" type="doc">
      <dgm:prSet loTypeId="urn:microsoft.com/office/officeart/2005/8/layout/hChevron3" loCatId="" qsTypeId="urn:microsoft.com/office/officeart/2005/8/quickstyle/simple3" qsCatId="simple" csTypeId="urn:microsoft.com/office/officeart/2005/8/colors/colorful1" csCatId="colorful" phldr="1"/>
      <dgm:spPr/>
    </dgm:pt>
    <dgm:pt modelId="{613719D7-05B2-8349-8687-25322B306290}">
      <dgm:prSet phldrT="[Text]"/>
      <dgm:spPr/>
      <dgm:t>
        <a:bodyPr/>
        <a:lstStyle/>
        <a:p>
          <a:r>
            <a:rPr lang="en-US" dirty="0"/>
            <a:t>Identify Target Scientific Concepts &amp; Skills</a:t>
          </a:r>
        </a:p>
      </dgm:t>
    </dgm:pt>
    <dgm:pt modelId="{FA6FA3CE-651B-9244-8596-0ACEBA4C17C6}" type="parTrans" cxnId="{EE3157C3-C026-DB4D-881D-4FE8DD33CFFF}">
      <dgm:prSet/>
      <dgm:spPr/>
      <dgm:t>
        <a:bodyPr/>
        <a:lstStyle/>
        <a:p>
          <a:endParaRPr lang="en-US"/>
        </a:p>
      </dgm:t>
    </dgm:pt>
    <dgm:pt modelId="{06DE9ED4-6E59-D647-BBE1-87B62A091E10}" type="sibTrans" cxnId="{EE3157C3-C026-DB4D-881D-4FE8DD33CFFF}">
      <dgm:prSet/>
      <dgm:spPr/>
      <dgm:t>
        <a:bodyPr/>
        <a:lstStyle/>
        <a:p>
          <a:endParaRPr lang="en-US"/>
        </a:p>
      </dgm:t>
    </dgm:pt>
    <dgm:pt modelId="{EFC0AE31-A1D3-0D41-8D1B-0763C3247381}">
      <dgm:prSet phldrT="[Text]"/>
      <dgm:spPr/>
      <dgm:t>
        <a:bodyPr/>
        <a:lstStyle/>
        <a:p>
          <a:r>
            <a:rPr lang="en-US" dirty="0"/>
            <a:t>Match Educational Goals with Instrumentation</a:t>
          </a:r>
        </a:p>
      </dgm:t>
    </dgm:pt>
    <dgm:pt modelId="{2C5AB438-072A-B04D-B887-5A65E697FD31}" type="parTrans" cxnId="{33DD8ED1-9EBD-D641-8C9A-F2C6F44771BF}">
      <dgm:prSet/>
      <dgm:spPr/>
      <dgm:t>
        <a:bodyPr/>
        <a:lstStyle/>
        <a:p>
          <a:endParaRPr lang="en-US"/>
        </a:p>
      </dgm:t>
    </dgm:pt>
    <dgm:pt modelId="{03E78493-84DD-BF43-BE44-EE5217314789}" type="sibTrans" cxnId="{33DD8ED1-9EBD-D641-8C9A-F2C6F44771BF}">
      <dgm:prSet/>
      <dgm:spPr/>
      <dgm:t>
        <a:bodyPr/>
        <a:lstStyle/>
        <a:p>
          <a:endParaRPr lang="en-US"/>
        </a:p>
      </dgm:t>
    </dgm:pt>
    <dgm:pt modelId="{5955477C-93FC-4C43-A4EE-84C8366AC0BB}">
      <dgm:prSet phldrT="[Text]"/>
      <dgm:spPr/>
      <dgm:t>
        <a:bodyPr/>
        <a:lstStyle/>
        <a:p>
          <a:r>
            <a:rPr lang="en-US" dirty="0"/>
            <a:t>Find Available Instrument Data</a:t>
          </a:r>
        </a:p>
      </dgm:t>
    </dgm:pt>
    <dgm:pt modelId="{63B0DD27-D499-CF4B-AE15-540ED557CE2C}" type="parTrans" cxnId="{59764E69-BDB7-C842-BB62-D62800062771}">
      <dgm:prSet/>
      <dgm:spPr/>
      <dgm:t>
        <a:bodyPr/>
        <a:lstStyle/>
        <a:p>
          <a:endParaRPr lang="en-US"/>
        </a:p>
      </dgm:t>
    </dgm:pt>
    <dgm:pt modelId="{F9234E4F-0A19-B34C-9065-D5AD1E5B1DE0}" type="sibTrans" cxnId="{59764E69-BDB7-C842-BB62-D62800062771}">
      <dgm:prSet/>
      <dgm:spPr/>
      <dgm:t>
        <a:bodyPr/>
        <a:lstStyle/>
        <a:p>
          <a:endParaRPr lang="en-US"/>
        </a:p>
      </dgm:t>
    </dgm:pt>
    <dgm:pt modelId="{4C7B2583-E529-A143-8DD2-87CE76792893}">
      <dgm:prSet phldrT="[Text]"/>
      <dgm:spPr/>
      <dgm:t>
        <a:bodyPr/>
        <a:lstStyle/>
        <a:p>
          <a:r>
            <a:rPr lang="en-US" dirty="0"/>
            <a:t>Cleanup the Dataset</a:t>
          </a:r>
        </a:p>
      </dgm:t>
    </dgm:pt>
    <dgm:pt modelId="{508A9151-77E8-A94D-BDF7-F12CD3636EC0}" type="parTrans" cxnId="{1D86788E-CE70-E347-829E-3CA4EE1461F0}">
      <dgm:prSet/>
      <dgm:spPr/>
      <dgm:t>
        <a:bodyPr/>
        <a:lstStyle/>
        <a:p>
          <a:endParaRPr lang="en-US"/>
        </a:p>
      </dgm:t>
    </dgm:pt>
    <dgm:pt modelId="{3F06D6A9-D352-5B4B-BFE4-E209F32EE56A}" type="sibTrans" cxnId="{1D86788E-CE70-E347-829E-3CA4EE1461F0}">
      <dgm:prSet/>
      <dgm:spPr/>
      <dgm:t>
        <a:bodyPr/>
        <a:lstStyle/>
        <a:p>
          <a:endParaRPr lang="en-US"/>
        </a:p>
      </dgm:t>
    </dgm:pt>
    <dgm:pt modelId="{95BB3B28-B772-594B-868D-D8B2FAFC33AA}">
      <dgm:prSet phldrT="[Text]"/>
      <dgm:spPr/>
      <dgm:t>
        <a:bodyPr/>
        <a:lstStyle/>
        <a:p>
          <a:r>
            <a:rPr lang="en-US" dirty="0"/>
            <a:t>Add Context &amp; Educational Surrounds</a:t>
          </a:r>
        </a:p>
      </dgm:t>
    </dgm:pt>
    <dgm:pt modelId="{A69298B1-4A90-6343-BD83-4E28AB9C31B8}" type="parTrans" cxnId="{3EF4D0C7-DC89-AB49-AE36-939D1E889BC6}">
      <dgm:prSet/>
      <dgm:spPr/>
      <dgm:t>
        <a:bodyPr/>
        <a:lstStyle/>
        <a:p>
          <a:endParaRPr lang="en-US"/>
        </a:p>
      </dgm:t>
    </dgm:pt>
    <dgm:pt modelId="{7CC2BC14-C587-FD43-BFCE-002832334F87}" type="sibTrans" cxnId="{3EF4D0C7-DC89-AB49-AE36-939D1E889BC6}">
      <dgm:prSet/>
      <dgm:spPr/>
      <dgm:t>
        <a:bodyPr/>
        <a:lstStyle/>
        <a:p>
          <a:endParaRPr lang="en-US"/>
        </a:p>
      </dgm:t>
    </dgm:pt>
    <dgm:pt modelId="{F4BE5B62-05E8-CA43-8FF1-CA12B755ED61}">
      <dgm:prSet phldrT="[Text]"/>
      <dgm:spPr/>
      <dgm:t>
        <a:bodyPr/>
        <a:lstStyle/>
        <a:p>
          <a:r>
            <a:rPr lang="en-US" dirty="0"/>
            <a:t>Build Interactive Visualizations</a:t>
          </a:r>
        </a:p>
      </dgm:t>
    </dgm:pt>
    <dgm:pt modelId="{3CAA0D48-FD59-6047-A529-A71418839F4F}" type="parTrans" cxnId="{5C22A4A3-14C0-C945-B9C1-C26E695D77BA}">
      <dgm:prSet/>
      <dgm:spPr/>
      <dgm:t>
        <a:bodyPr/>
        <a:lstStyle/>
        <a:p>
          <a:endParaRPr lang="en-US"/>
        </a:p>
      </dgm:t>
    </dgm:pt>
    <dgm:pt modelId="{0206BB31-69E5-4041-88CF-4D5002B51F42}" type="sibTrans" cxnId="{5C22A4A3-14C0-C945-B9C1-C26E695D77BA}">
      <dgm:prSet/>
      <dgm:spPr/>
      <dgm:t>
        <a:bodyPr/>
        <a:lstStyle/>
        <a:p>
          <a:endParaRPr lang="en-US"/>
        </a:p>
      </dgm:t>
    </dgm:pt>
    <dgm:pt modelId="{BB855AF0-53BC-C846-B7B3-CAFB6E2CE112}" type="pres">
      <dgm:prSet presAssocID="{0933F967-F37D-9D45-8E28-D2D4A59A8E4A}" presName="Name0" presStyleCnt="0">
        <dgm:presLayoutVars>
          <dgm:dir/>
          <dgm:resizeHandles val="exact"/>
        </dgm:presLayoutVars>
      </dgm:prSet>
      <dgm:spPr/>
    </dgm:pt>
    <dgm:pt modelId="{94ABB21E-2AC9-AB46-B027-88413759A4DB}" type="pres">
      <dgm:prSet presAssocID="{613719D7-05B2-8349-8687-25322B306290}" presName="parTxOnly" presStyleLbl="node1" presStyleIdx="0" presStyleCnt="6">
        <dgm:presLayoutVars>
          <dgm:bulletEnabled val="1"/>
        </dgm:presLayoutVars>
      </dgm:prSet>
      <dgm:spPr/>
    </dgm:pt>
    <dgm:pt modelId="{7BA446F0-A123-004D-951C-0778DC323C0C}" type="pres">
      <dgm:prSet presAssocID="{06DE9ED4-6E59-D647-BBE1-87B62A091E10}" presName="parSpace" presStyleCnt="0"/>
      <dgm:spPr/>
    </dgm:pt>
    <dgm:pt modelId="{439246E2-3202-E94D-8AEE-34AD8AA3F193}" type="pres">
      <dgm:prSet presAssocID="{EFC0AE31-A1D3-0D41-8D1B-0763C3247381}" presName="parTxOnly" presStyleLbl="node1" presStyleIdx="1" presStyleCnt="6">
        <dgm:presLayoutVars>
          <dgm:bulletEnabled val="1"/>
        </dgm:presLayoutVars>
      </dgm:prSet>
      <dgm:spPr/>
    </dgm:pt>
    <dgm:pt modelId="{CE6EDD9A-FE59-AA47-88BB-694B52A2EF21}" type="pres">
      <dgm:prSet presAssocID="{03E78493-84DD-BF43-BE44-EE5217314789}" presName="parSpace" presStyleCnt="0"/>
      <dgm:spPr/>
    </dgm:pt>
    <dgm:pt modelId="{83E176AD-D9D6-D643-BD33-73D36DBFBBCE}" type="pres">
      <dgm:prSet presAssocID="{5955477C-93FC-4C43-A4EE-84C8366AC0BB}" presName="parTxOnly" presStyleLbl="node1" presStyleIdx="2" presStyleCnt="6">
        <dgm:presLayoutVars>
          <dgm:bulletEnabled val="1"/>
        </dgm:presLayoutVars>
      </dgm:prSet>
      <dgm:spPr/>
    </dgm:pt>
    <dgm:pt modelId="{F18CF2A7-5FB4-4E46-9970-F8773C67E3CE}" type="pres">
      <dgm:prSet presAssocID="{F9234E4F-0A19-B34C-9065-D5AD1E5B1DE0}" presName="parSpace" presStyleCnt="0"/>
      <dgm:spPr/>
    </dgm:pt>
    <dgm:pt modelId="{0B17E1BD-56FE-0441-AAC3-F6600DF1F308}" type="pres">
      <dgm:prSet presAssocID="{4C7B2583-E529-A143-8DD2-87CE76792893}" presName="parTxOnly" presStyleLbl="node1" presStyleIdx="3" presStyleCnt="6">
        <dgm:presLayoutVars>
          <dgm:bulletEnabled val="1"/>
        </dgm:presLayoutVars>
      </dgm:prSet>
      <dgm:spPr/>
    </dgm:pt>
    <dgm:pt modelId="{CC6F9CB8-FE59-3D41-B31A-BD8AC7518220}" type="pres">
      <dgm:prSet presAssocID="{3F06D6A9-D352-5B4B-BFE4-E209F32EE56A}" presName="parSpace" presStyleCnt="0"/>
      <dgm:spPr/>
    </dgm:pt>
    <dgm:pt modelId="{475E0F1C-7E2D-784B-B4B0-FB5A33A6EA21}" type="pres">
      <dgm:prSet presAssocID="{F4BE5B62-05E8-CA43-8FF1-CA12B755ED61}" presName="parTxOnly" presStyleLbl="node1" presStyleIdx="4" presStyleCnt="6">
        <dgm:presLayoutVars>
          <dgm:bulletEnabled val="1"/>
        </dgm:presLayoutVars>
      </dgm:prSet>
      <dgm:spPr/>
    </dgm:pt>
    <dgm:pt modelId="{98EB67D8-70B7-594E-9A94-62923BAEDFEE}" type="pres">
      <dgm:prSet presAssocID="{0206BB31-69E5-4041-88CF-4D5002B51F42}" presName="parSpace" presStyleCnt="0"/>
      <dgm:spPr/>
    </dgm:pt>
    <dgm:pt modelId="{407EB856-0279-EC48-96E6-9B8F813B8D73}" type="pres">
      <dgm:prSet presAssocID="{95BB3B28-B772-594B-868D-D8B2FAFC33AA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013AE311-3D85-8F4E-AA95-B077B18258E0}" type="presOf" srcId="{EFC0AE31-A1D3-0D41-8D1B-0763C3247381}" destId="{439246E2-3202-E94D-8AEE-34AD8AA3F193}" srcOrd="0" destOrd="0" presId="urn:microsoft.com/office/officeart/2005/8/layout/hChevron3"/>
    <dgm:cxn modelId="{B43CF63C-E67F-3C48-8E88-2CB9A5A286BC}" type="presOf" srcId="{F4BE5B62-05E8-CA43-8FF1-CA12B755ED61}" destId="{475E0F1C-7E2D-784B-B4B0-FB5A33A6EA21}" srcOrd="0" destOrd="0" presId="urn:microsoft.com/office/officeart/2005/8/layout/hChevron3"/>
    <dgm:cxn modelId="{71F32267-C4D1-554A-9199-9F68FC626C8B}" type="presOf" srcId="{613719D7-05B2-8349-8687-25322B306290}" destId="{94ABB21E-2AC9-AB46-B027-88413759A4DB}" srcOrd="0" destOrd="0" presId="urn:microsoft.com/office/officeart/2005/8/layout/hChevron3"/>
    <dgm:cxn modelId="{59764E69-BDB7-C842-BB62-D62800062771}" srcId="{0933F967-F37D-9D45-8E28-D2D4A59A8E4A}" destId="{5955477C-93FC-4C43-A4EE-84C8366AC0BB}" srcOrd="2" destOrd="0" parTransId="{63B0DD27-D499-CF4B-AE15-540ED557CE2C}" sibTransId="{F9234E4F-0A19-B34C-9065-D5AD1E5B1DE0}"/>
    <dgm:cxn modelId="{1D86788E-CE70-E347-829E-3CA4EE1461F0}" srcId="{0933F967-F37D-9D45-8E28-D2D4A59A8E4A}" destId="{4C7B2583-E529-A143-8DD2-87CE76792893}" srcOrd="3" destOrd="0" parTransId="{508A9151-77E8-A94D-BDF7-F12CD3636EC0}" sibTransId="{3F06D6A9-D352-5B4B-BFE4-E209F32EE56A}"/>
    <dgm:cxn modelId="{E4D8A996-5EDB-D14A-8AC3-5BDE0BEBF0F3}" type="presOf" srcId="{0933F967-F37D-9D45-8E28-D2D4A59A8E4A}" destId="{BB855AF0-53BC-C846-B7B3-CAFB6E2CE112}" srcOrd="0" destOrd="0" presId="urn:microsoft.com/office/officeart/2005/8/layout/hChevron3"/>
    <dgm:cxn modelId="{5C22A4A3-14C0-C945-B9C1-C26E695D77BA}" srcId="{0933F967-F37D-9D45-8E28-D2D4A59A8E4A}" destId="{F4BE5B62-05E8-CA43-8FF1-CA12B755ED61}" srcOrd="4" destOrd="0" parTransId="{3CAA0D48-FD59-6047-A529-A71418839F4F}" sibTransId="{0206BB31-69E5-4041-88CF-4D5002B51F42}"/>
    <dgm:cxn modelId="{624CB9AC-FE3B-CD46-9712-1E9D565384BC}" type="presOf" srcId="{95BB3B28-B772-594B-868D-D8B2FAFC33AA}" destId="{407EB856-0279-EC48-96E6-9B8F813B8D73}" srcOrd="0" destOrd="0" presId="urn:microsoft.com/office/officeart/2005/8/layout/hChevron3"/>
    <dgm:cxn modelId="{42D8B4BE-3EF7-A746-806B-457E5B34EF1D}" type="presOf" srcId="{5955477C-93FC-4C43-A4EE-84C8366AC0BB}" destId="{83E176AD-D9D6-D643-BD33-73D36DBFBBCE}" srcOrd="0" destOrd="0" presId="urn:microsoft.com/office/officeart/2005/8/layout/hChevron3"/>
    <dgm:cxn modelId="{EE3157C3-C026-DB4D-881D-4FE8DD33CFFF}" srcId="{0933F967-F37D-9D45-8E28-D2D4A59A8E4A}" destId="{613719D7-05B2-8349-8687-25322B306290}" srcOrd="0" destOrd="0" parTransId="{FA6FA3CE-651B-9244-8596-0ACEBA4C17C6}" sibTransId="{06DE9ED4-6E59-D647-BBE1-87B62A091E10}"/>
    <dgm:cxn modelId="{C02CF1C6-8336-FD4F-AE4D-69C1A69BC470}" type="presOf" srcId="{4C7B2583-E529-A143-8DD2-87CE76792893}" destId="{0B17E1BD-56FE-0441-AAC3-F6600DF1F308}" srcOrd="0" destOrd="0" presId="urn:microsoft.com/office/officeart/2005/8/layout/hChevron3"/>
    <dgm:cxn modelId="{3EF4D0C7-DC89-AB49-AE36-939D1E889BC6}" srcId="{0933F967-F37D-9D45-8E28-D2D4A59A8E4A}" destId="{95BB3B28-B772-594B-868D-D8B2FAFC33AA}" srcOrd="5" destOrd="0" parTransId="{A69298B1-4A90-6343-BD83-4E28AB9C31B8}" sibTransId="{7CC2BC14-C587-FD43-BFCE-002832334F87}"/>
    <dgm:cxn modelId="{33DD8ED1-9EBD-D641-8C9A-F2C6F44771BF}" srcId="{0933F967-F37D-9D45-8E28-D2D4A59A8E4A}" destId="{EFC0AE31-A1D3-0D41-8D1B-0763C3247381}" srcOrd="1" destOrd="0" parTransId="{2C5AB438-072A-B04D-B887-5A65E697FD31}" sibTransId="{03E78493-84DD-BF43-BE44-EE5217314789}"/>
    <dgm:cxn modelId="{0C73B76C-2F91-6D45-B5D0-B4F19EBEAB06}" type="presParOf" srcId="{BB855AF0-53BC-C846-B7B3-CAFB6E2CE112}" destId="{94ABB21E-2AC9-AB46-B027-88413759A4DB}" srcOrd="0" destOrd="0" presId="urn:microsoft.com/office/officeart/2005/8/layout/hChevron3"/>
    <dgm:cxn modelId="{EC262BAA-3AAF-9E40-8F3C-EEC7E970F813}" type="presParOf" srcId="{BB855AF0-53BC-C846-B7B3-CAFB6E2CE112}" destId="{7BA446F0-A123-004D-951C-0778DC323C0C}" srcOrd="1" destOrd="0" presId="urn:microsoft.com/office/officeart/2005/8/layout/hChevron3"/>
    <dgm:cxn modelId="{8A031C28-1037-2149-8CE0-DB624552105A}" type="presParOf" srcId="{BB855AF0-53BC-C846-B7B3-CAFB6E2CE112}" destId="{439246E2-3202-E94D-8AEE-34AD8AA3F193}" srcOrd="2" destOrd="0" presId="urn:microsoft.com/office/officeart/2005/8/layout/hChevron3"/>
    <dgm:cxn modelId="{B663B589-A720-D441-9F05-96AD91533252}" type="presParOf" srcId="{BB855AF0-53BC-C846-B7B3-CAFB6E2CE112}" destId="{CE6EDD9A-FE59-AA47-88BB-694B52A2EF21}" srcOrd="3" destOrd="0" presId="urn:microsoft.com/office/officeart/2005/8/layout/hChevron3"/>
    <dgm:cxn modelId="{3690E502-845B-E14C-AC27-87ED3C9A7EFB}" type="presParOf" srcId="{BB855AF0-53BC-C846-B7B3-CAFB6E2CE112}" destId="{83E176AD-D9D6-D643-BD33-73D36DBFBBCE}" srcOrd="4" destOrd="0" presId="urn:microsoft.com/office/officeart/2005/8/layout/hChevron3"/>
    <dgm:cxn modelId="{BA867C5E-927C-FD4B-A69B-2B85F1C198E2}" type="presParOf" srcId="{BB855AF0-53BC-C846-B7B3-CAFB6E2CE112}" destId="{F18CF2A7-5FB4-4E46-9970-F8773C67E3CE}" srcOrd="5" destOrd="0" presId="urn:microsoft.com/office/officeart/2005/8/layout/hChevron3"/>
    <dgm:cxn modelId="{E51E9642-C8B5-AA43-B34A-24191CC7EFEE}" type="presParOf" srcId="{BB855AF0-53BC-C846-B7B3-CAFB6E2CE112}" destId="{0B17E1BD-56FE-0441-AAC3-F6600DF1F308}" srcOrd="6" destOrd="0" presId="urn:microsoft.com/office/officeart/2005/8/layout/hChevron3"/>
    <dgm:cxn modelId="{8C496889-A186-8848-B283-3D9050BEDB18}" type="presParOf" srcId="{BB855AF0-53BC-C846-B7B3-CAFB6E2CE112}" destId="{CC6F9CB8-FE59-3D41-B31A-BD8AC7518220}" srcOrd="7" destOrd="0" presId="urn:microsoft.com/office/officeart/2005/8/layout/hChevron3"/>
    <dgm:cxn modelId="{08CDA15C-4F97-E242-9C28-ED218CD717DA}" type="presParOf" srcId="{BB855AF0-53BC-C846-B7B3-CAFB6E2CE112}" destId="{475E0F1C-7E2D-784B-B4B0-FB5A33A6EA21}" srcOrd="8" destOrd="0" presId="urn:microsoft.com/office/officeart/2005/8/layout/hChevron3"/>
    <dgm:cxn modelId="{97D77AF9-473E-1549-81EA-5C582B6BADB1}" type="presParOf" srcId="{BB855AF0-53BC-C846-B7B3-CAFB6E2CE112}" destId="{98EB67D8-70B7-594E-9A94-62923BAEDFEE}" srcOrd="9" destOrd="0" presId="urn:microsoft.com/office/officeart/2005/8/layout/hChevron3"/>
    <dgm:cxn modelId="{289F0388-B64B-2149-B335-583BBE40A56D}" type="presParOf" srcId="{BB855AF0-53BC-C846-B7B3-CAFB6E2CE112}" destId="{407EB856-0279-EC48-96E6-9B8F813B8D7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BB21E-2AC9-AB46-B027-88413759A4DB}">
      <dsp:nvSpPr>
        <dsp:cNvPr id="0" name=""/>
        <dsp:cNvSpPr/>
      </dsp:nvSpPr>
      <dsp:spPr>
        <a:xfrm>
          <a:off x="1283" y="493878"/>
          <a:ext cx="2102606" cy="84104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Identify Target Scientific Concepts &amp; Skills</a:t>
          </a:r>
        </a:p>
      </dsp:txBody>
      <dsp:txXfrm>
        <a:off x="1283" y="493878"/>
        <a:ext cx="1892346" cy="841042"/>
      </dsp:txXfrm>
    </dsp:sp>
    <dsp:sp modelId="{439246E2-3202-E94D-8AEE-34AD8AA3F193}">
      <dsp:nvSpPr>
        <dsp:cNvPr id="0" name=""/>
        <dsp:cNvSpPr/>
      </dsp:nvSpPr>
      <dsp:spPr>
        <a:xfrm>
          <a:off x="1683368" y="493878"/>
          <a:ext cx="2102606" cy="8410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Match Educational Goals with Instrumentation</a:t>
          </a:r>
        </a:p>
      </dsp:txBody>
      <dsp:txXfrm>
        <a:off x="2103889" y="493878"/>
        <a:ext cx="1261564" cy="841042"/>
      </dsp:txXfrm>
    </dsp:sp>
    <dsp:sp modelId="{83E176AD-D9D6-D643-BD33-73D36DBFBBCE}">
      <dsp:nvSpPr>
        <dsp:cNvPr id="0" name=""/>
        <dsp:cNvSpPr/>
      </dsp:nvSpPr>
      <dsp:spPr>
        <a:xfrm>
          <a:off x="3365454" y="493878"/>
          <a:ext cx="2102606" cy="84104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Find Available Instrument Data</a:t>
          </a:r>
        </a:p>
      </dsp:txBody>
      <dsp:txXfrm>
        <a:off x="3785975" y="493878"/>
        <a:ext cx="1261564" cy="841042"/>
      </dsp:txXfrm>
    </dsp:sp>
    <dsp:sp modelId="{0B17E1BD-56FE-0441-AAC3-F6600DF1F308}">
      <dsp:nvSpPr>
        <dsp:cNvPr id="0" name=""/>
        <dsp:cNvSpPr/>
      </dsp:nvSpPr>
      <dsp:spPr>
        <a:xfrm>
          <a:off x="5047539" y="493878"/>
          <a:ext cx="2102606" cy="84104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Cleanup the Dataset</a:t>
          </a:r>
        </a:p>
      </dsp:txBody>
      <dsp:txXfrm>
        <a:off x="5468060" y="493878"/>
        <a:ext cx="1261564" cy="841042"/>
      </dsp:txXfrm>
    </dsp:sp>
    <dsp:sp modelId="{475E0F1C-7E2D-784B-B4B0-FB5A33A6EA21}">
      <dsp:nvSpPr>
        <dsp:cNvPr id="0" name=""/>
        <dsp:cNvSpPr/>
      </dsp:nvSpPr>
      <dsp:spPr>
        <a:xfrm>
          <a:off x="6729624" y="493878"/>
          <a:ext cx="2102606" cy="841042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Build Interactive Visualizations</a:t>
          </a:r>
        </a:p>
      </dsp:txBody>
      <dsp:txXfrm>
        <a:off x="7150145" y="493878"/>
        <a:ext cx="1261564" cy="841042"/>
      </dsp:txXfrm>
    </dsp:sp>
    <dsp:sp modelId="{407EB856-0279-EC48-96E6-9B8F813B8D73}">
      <dsp:nvSpPr>
        <dsp:cNvPr id="0" name=""/>
        <dsp:cNvSpPr/>
      </dsp:nvSpPr>
      <dsp:spPr>
        <a:xfrm>
          <a:off x="8411709" y="493878"/>
          <a:ext cx="2102606" cy="84104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Add Context &amp; Educational Surrounds</a:t>
          </a:r>
        </a:p>
      </dsp:txBody>
      <dsp:txXfrm>
        <a:off x="8832230" y="493878"/>
        <a:ext cx="1261564" cy="841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BB21E-2AC9-AB46-B027-88413759A4DB}">
      <dsp:nvSpPr>
        <dsp:cNvPr id="0" name=""/>
        <dsp:cNvSpPr/>
      </dsp:nvSpPr>
      <dsp:spPr>
        <a:xfrm>
          <a:off x="1305" y="455682"/>
          <a:ext cx="2139087" cy="85563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Identify Target Scientific Concepts &amp; Skills</a:t>
          </a:r>
        </a:p>
      </dsp:txBody>
      <dsp:txXfrm>
        <a:off x="1305" y="455682"/>
        <a:ext cx="1925179" cy="855634"/>
      </dsp:txXfrm>
    </dsp:sp>
    <dsp:sp modelId="{439246E2-3202-E94D-8AEE-34AD8AA3F193}">
      <dsp:nvSpPr>
        <dsp:cNvPr id="0" name=""/>
        <dsp:cNvSpPr/>
      </dsp:nvSpPr>
      <dsp:spPr>
        <a:xfrm>
          <a:off x="1712575" y="455682"/>
          <a:ext cx="2139087" cy="85563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Match Educational Goals with Instrumentation</a:t>
          </a:r>
        </a:p>
      </dsp:txBody>
      <dsp:txXfrm>
        <a:off x="2140392" y="455682"/>
        <a:ext cx="1283453" cy="855634"/>
      </dsp:txXfrm>
    </dsp:sp>
    <dsp:sp modelId="{83E176AD-D9D6-D643-BD33-73D36DBFBBCE}">
      <dsp:nvSpPr>
        <dsp:cNvPr id="0" name=""/>
        <dsp:cNvSpPr/>
      </dsp:nvSpPr>
      <dsp:spPr>
        <a:xfrm>
          <a:off x="3423845" y="455682"/>
          <a:ext cx="2139087" cy="85563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Find Available Instrument Data</a:t>
          </a:r>
        </a:p>
      </dsp:txBody>
      <dsp:txXfrm>
        <a:off x="3851662" y="455682"/>
        <a:ext cx="1283453" cy="855634"/>
      </dsp:txXfrm>
    </dsp:sp>
    <dsp:sp modelId="{0B17E1BD-56FE-0441-AAC3-F6600DF1F308}">
      <dsp:nvSpPr>
        <dsp:cNvPr id="0" name=""/>
        <dsp:cNvSpPr/>
      </dsp:nvSpPr>
      <dsp:spPr>
        <a:xfrm>
          <a:off x="5135114" y="455682"/>
          <a:ext cx="2139087" cy="85563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Cleanup the Dataset</a:t>
          </a:r>
        </a:p>
      </dsp:txBody>
      <dsp:txXfrm>
        <a:off x="5562931" y="455682"/>
        <a:ext cx="1283453" cy="855634"/>
      </dsp:txXfrm>
    </dsp:sp>
    <dsp:sp modelId="{475E0F1C-7E2D-784B-B4B0-FB5A33A6EA21}">
      <dsp:nvSpPr>
        <dsp:cNvPr id="0" name=""/>
        <dsp:cNvSpPr/>
      </dsp:nvSpPr>
      <dsp:spPr>
        <a:xfrm>
          <a:off x="6846384" y="455682"/>
          <a:ext cx="2139087" cy="855634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Build Interactive Visualizations</a:t>
          </a:r>
        </a:p>
      </dsp:txBody>
      <dsp:txXfrm>
        <a:off x="7274201" y="455682"/>
        <a:ext cx="1283453" cy="855634"/>
      </dsp:txXfrm>
    </dsp:sp>
    <dsp:sp modelId="{407EB856-0279-EC48-96E6-9B8F813B8D73}">
      <dsp:nvSpPr>
        <dsp:cNvPr id="0" name=""/>
        <dsp:cNvSpPr/>
      </dsp:nvSpPr>
      <dsp:spPr>
        <a:xfrm>
          <a:off x="8557654" y="455682"/>
          <a:ext cx="2139087" cy="85563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Add Context &amp; Educational Surrounds</a:t>
          </a:r>
        </a:p>
      </dsp:txBody>
      <dsp:txXfrm>
        <a:off x="8985471" y="455682"/>
        <a:ext cx="1283453" cy="855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B4436-E021-4B1E-BCA5-3F7DE86516FD}" type="datetimeFigureOut">
              <a:rPr lang="en-US" smtClean="0"/>
              <a:t>5/18/25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49D17-F741-4561-9223-A53F7EDD8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5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91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5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BA9C9-9092-C929-FE87-237FBFAC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6B312-884C-0026-CE0A-31175E700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4D3BE-2FCC-28CA-B84F-614657588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3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96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49D17-F741-4561-9223-A53F7EDD83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07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13" name="Google Shape;313;p2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051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2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735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7C479F-C38B-294B-B7DD-A5EFDF7B39F9}"/>
              </a:ext>
            </a:extLst>
          </p:cNvPr>
          <p:cNvSpPr/>
          <p:nvPr userDrawn="1"/>
        </p:nvSpPr>
        <p:spPr>
          <a:xfrm>
            <a:off x="0" y="6031524"/>
            <a:ext cx="12192000" cy="826476"/>
          </a:xfrm>
          <a:prstGeom prst="rect">
            <a:avLst/>
          </a:prstGeom>
          <a:solidFill>
            <a:srgbClr val="CF1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AA5682-8FAF-D446-96D9-8D2280C25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56355"/>
            <a:ext cx="10515600" cy="6799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here to edit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B9E212-8D18-D04F-9554-1599D0C7AF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95690"/>
            <a:ext cx="10515600" cy="421918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venir Medium" panose="02000503020000020003" pitchFamily="2" charset="0"/>
              </a:defRPr>
            </a:lvl1pPr>
            <a:lvl2pPr>
              <a:defRPr baseline="0">
                <a:latin typeface="Avenir Medium" panose="02000503020000020003" pitchFamily="2" charset="0"/>
              </a:defRPr>
            </a:lvl2pPr>
            <a:lvl3pPr>
              <a:defRPr baseline="0">
                <a:latin typeface="Avenir Medium" panose="02000503020000020003" pitchFamily="2" charset="0"/>
              </a:defRPr>
            </a:lvl3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B7780-AE8C-8C47-961F-31FBCD1B5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438" y="6126262"/>
            <a:ext cx="1698668" cy="6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38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7"/>
          <p:cNvSpPr txBox="1">
            <a:spLocks noGrp="1"/>
          </p:cNvSpPr>
          <p:nvPr>
            <p:ph type="body" idx="1"/>
          </p:nvPr>
        </p:nvSpPr>
        <p:spPr>
          <a:xfrm>
            <a:off x="839678" y="1825625"/>
            <a:ext cx="10514122" cy="403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878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5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3D22A-17E1-4003-A8E7-73F89BACE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1" b="55724"/>
          <a:stretch/>
        </p:blipFill>
        <p:spPr>
          <a:xfrm>
            <a:off x="0" y="182880"/>
            <a:ext cx="12192000" cy="583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6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4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8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6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6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0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3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83718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4138"/>
            <a:ext cx="12192000" cy="83718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9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2B6D6-53BE-9EEF-3E59-C55FEEEDA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CFB861-D6C6-E660-6E44-D04BCC80C0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Sage Lichtenwalner</a:t>
            </a:r>
          </a:p>
          <a:p>
            <a:r>
              <a:rPr lang="en-US" dirty="0"/>
              <a:t>OOI Data Labs </a:t>
            </a:r>
          </a:p>
          <a:p>
            <a:r>
              <a:rPr lang="en-US" dirty="0"/>
              <a:t>2025 Pilot Testing and Pedagogy Workshop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2EDFF2-8471-3DD6-8440-8F9B3FDB88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Activities with the</a:t>
            </a:r>
            <a:br>
              <a:rPr lang="en-US" dirty="0"/>
            </a:br>
            <a:r>
              <a:rPr lang="en-US" dirty="0"/>
              <a:t>OOI Data Portal</a:t>
            </a:r>
          </a:p>
        </p:txBody>
      </p:sp>
    </p:spTree>
    <p:extLst>
      <p:ext uri="{BB962C8B-B14F-4D97-AF65-F5344CB8AC3E}">
        <p14:creationId xmlns:p14="http://schemas.microsoft.com/office/powerpoint/2010/main" val="2790930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853F-794E-024B-88A5-9D5DCA2D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Caution</a:t>
            </a:r>
            <a:r>
              <a:rPr lang="en-US" dirty="0"/>
              <a:t>: Limit your Data Activity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C82FF-0F37-B346-AF26-C084A85952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b="1" dirty="0"/>
              <a:t>Time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Single event 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Specific Date Range (year, quarter, month, week, day)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Several cycles (interannual, annual, seasonal, monthly, weekly, daily)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Compare cycles (e.g., winter vs. summer)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b="1" dirty="0"/>
              <a:t>Depth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Fixed / Single Point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Multipoint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Full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43031-4DDD-0C45-81B6-6E686A321B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b="1" dirty="0"/>
              <a:t>Spatial</a:t>
            </a:r>
            <a:r>
              <a:rPr lang="en-US" dirty="0"/>
              <a:t> 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Fixed (lat, lon)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Multipoint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Vertical Slice (depth transect)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Horizontal Slice (spatial map)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b="1" dirty="0"/>
              <a:t>Variables/Parameters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Raw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Calculated: Averaged, Filtered or Smoothed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Derived (e.g., anomaly or model)</a:t>
            </a:r>
          </a:p>
        </p:txBody>
      </p:sp>
    </p:spTree>
    <p:extLst>
      <p:ext uri="{BB962C8B-B14F-4D97-AF65-F5344CB8AC3E}">
        <p14:creationId xmlns:p14="http://schemas.microsoft.com/office/powerpoint/2010/main" val="26340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OOI Datasets Types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What types of data are available?</a:t>
            </a:r>
          </a:p>
          <a:p>
            <a:r>
              <a:rPr lang="en-US" dirty="0"/>
              <a:t>Point Timeseries</a:t>
            </a:r>
          </a:p>
          <a:p>
            <a:r>
              <a:rPr lang="en-US" dirty="0"/>
              <a:t>Profiles</a:t>
            </a:r>
          </a:p>
          <a:p>
            <a:pPr lvl="1"/>
            <a:r>
              <a:rPr lang="en-US" dirty="0"/>
              <a:t>Wire Following</a:t>
            </a:r>
          </a:p>
          <a:p>
            <a:pPr lvl="1"/>
            <a:r>
              <a:rPr lang="en-US" dirty="0"/>
              <a:t>Glider</a:t>
            </a:r>
          </a:p>
          <a:p>
            <a:pPr lvl="1"/>
            <a:r>
              <a:rPr lang="en-US" dirty="0"/>
              <a:t>ADCP</a:t>
            </a:r>
          </a:p>
          <a:p>
            <a:r>
              <a:rPr lang="en-US" dirty="0"/>
              <a:t>Multi-point Timeseries Profiles</a:t>
            </a:r>
          </a:p>
          <a:p>
            <a:r>
              <a:rPr lang="en-US" dirty="0"/>
              <a:t>And others</a:t>
            </a:r>
            <a:r>
              <a:rPr lang="mr-IN" dirty="0"/>
              <a:t>…</a:t>
            </a:r>
            <a:r>
              <a:rPr lang="en-US" dirty="0"/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Seismic/Earthquake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Hydrophones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Sonar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Camera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Optical OPTAA/SPIKR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3" y="366225"/>
            <a:ext cx="4395787" cy="3133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4" y="3724835"/>
            <a:ext cx="5907456" cy="218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2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AB2C82-3D7F-B5FE-C6F9-31DC36C5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E87F5B-1955-2F3B-29B5-D23051B8E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29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"/>
          <p:cNvSpPr txBox="1">
            <a:spLocks noGrp="1"/>
          </p:cNvSpPr>
          <p:nvPr>
            <p:ph type="title"/>
          </p:nvPr>
        </p:nvSpPr>
        <p:spPr>
          <a:xfrm>
            <a:off x="274316" y="266957"/>
            <a:ext cx="10515598" cy="106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dirty="0"/>
              <a:t>Design of data activities - based in learning science: </a:t>
            </a:r>
            <a:endParaRPr sz="3200" dirty="0"/>
          </a:p>
        </p:txBody>
      </p:sp>
      <p:sp>
        <p:nvSpPr>
          <p:cNvPr id="316" name="Google Shape;316;p20"/>
          <p:cNvSpPr txBox="1">
            <a:spLocks noGrp="1"/>
          </p:cNvSpPr>
          <p:nvPr>
            <p:ph type="body" idx="1"/>
          </p:nvPr>
        </p:nvSpPr>
        <p:spPr>
          <a:xfrm>
            <a:off x="838200" y="1289900"/>
            <a:ext cx="10515600" cy="46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317" name="Google Shape;31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676" y="1422249"/>
            <a:ext cx="5247473" cy="418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1617" y="1452678"/>
            <a:ext cx="5602080" cy="42796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0"/>
          <p:cNvSpPr txBox="1"/>
          <p:nvPr/>
        </p:nvSpPr>
        <p:spPr>
          <a:xfrm>
            <a:off x="7822638" y="5612379"/>
            <a:ext cx="21595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rebuchet MS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Hotaling et al. (2019)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0"/>
          <p:cNvSpPr txBox="1"/>
          <p:nvPr/>
        </p:nvSpPr>
        <p:spPr>
          <a:xfrm>
            <a:off x="560728" y="5621651"/>
            <a:ext cx="46939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rebuchet MS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University of California Lawrence Hall of Science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20"/>
          <p:cNvGrpSpPr/>
          <p:nvPr/>
        </p:nvGrpSpPr>
        <p:grpSpPr>
          <a:xfrm>
            <a:off x="5717689" y="3334579"/>
            <a:ext cx="355909" cy="365125"/>
            <a:chOff x="2316039" y="2171142"/>
            <a:chExt cx="645300" cy="667061"/>
          </a:xfrm>
        </p:grpSpPr>
        <p:cxnSp>
          <p:nvCxnSpPr>
            <p:cNvPr id="322" name="Google Shape;322;p20"/>
            <p:cNvCxnSpPr/>
            <p:nvPr/>
          </p:nvCxnSpPr>
          <p:spPr>
            <a:xfrm>
              <a:off x="2316039" y="2512276"/>
              <a:ext cx="6453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20"/>
            <p:cNvCxnSpPr/>
            <p:nvPr/>
          </p:nvCxnSpPr>
          <p:spPr>
            <a:xfrm rot="10800000">
              <a:off x="2638689" y="2171142"/>
              <a:ext cx="1" cy="667061"/>
            </a:xfrm>
            <a:prstGeom prst="straightConnector1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1DF9-E664-5977-8C97-54F52C61C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C69B-2EAE-A83F-C41D-79283AFBB8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Evidence is a clue that helps answer a question or explain something.</a:t>
            </a:r>
          </a:p>
          <a:p>
            <a:r>
              <a:rPr lang="en-US" dirty="0"/>
              <a:t>Evidence can come from </a:t>
            </a:r>
          </a:p>
          <a:p>
            <a:pPr lvl="1"/>
            <a:r>
              <a:rPr lang="en-US" dirty="0"/>
              <a:t>Our own investigations</a:t>
            </a:r>
          </a:p>
          <a:p>
            <a:pPr lvl="1"/>
            <a:r>
              <a:rPr lang="en-US" dirty="0"/>
              <a:t>Other people’s investigations</a:t>
            </a:r>
          </a:p>
          <a:p>
            <a:r>
              <a:rPr lang="en-US" dirty="0"/>
              <a:t>Evidence includes reasoning about WHY or HOW the data help answer the question or explain something</a:t>
            </a:r>
          </a:p>
          <a:p>
            <a:r>
              <a:rPr lang="en-US" dirty="0"/>
              <a:t>Scientific explanations are based on evidence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2961A-8C0C-4EFE-8F84-D6B9BE02FA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makes a good scientific explanation?</a:t>
            </a:r>
          </a:p>
          <a:p>
            <a:r>
              <a:rPr lang="en-US" dirty="0"/>
              <a:t>The evidence supports the explanation</a:t>
            </a:r>
          </a:p>
          <a:p>
            <a:r>
              <a:rPr lang="en-US" dirty="0"/>
              <a:t>The evidence is based on carefully collected data and information, not just casual observation</a:t>
            </a:r>
          </a:p>
          <a:p>
            <a:r>
              <a:rPr lang="en-US" dirty="0"/>
              <a:t>The evidence is from a reliable source</a:t>
            </a:r>
          </a:p>
        </p:txBody>
      </p:sp>
    </p:spTree>
    <p:extLst>
      <p:ext uri="{BB962C8B-B14F-4D97-AF65-F5344CB8AC3E}">
        <p14:creationId xmlns:p14="http://schemas.microsoft.com/office/powerpoint/2010/main" val="3599349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24DDB46-C75E-0A58-6745-1C7BEAD7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make ocean data accessible to educators and students?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893037-BCFF-20C8-FFAF-83D2DD4A6B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15" b="27296"/>
          <a:stretch/>
        </p:blipFill>
        <p:spPr>
          <a:xfrm>
            <a:off x="838200" y="1881189"/>
            <a:ext cx="10515600" cy="4352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2"/>
          <p:cNvGrpSpPr/>
          <p:nvPr/>
        </p:nvGrpSpPr>
        <p:grpSpPr>
          <a:xfrm>
            <a:off x="4184433" y="1252314"/>
            <a:ext cx="4119707" cy="3888398"/>
            <a:chOff x="2553843" y="85724"/>
            <a:chExt cx="7084314" cy="6686551"/>
          </a:xfrm>
        </p:grpSpPr>
        <p:sp>
          <p:nvSpPr>
            <p:cNvPr id="459" name="Google Shape;459;p32"/>
            <p:cNvSpPr/>
            <p:nvPr/>
          </p:nvSpPr>
          <p:spPr>
            <a:xfrm>
              <a:off x="4038600" y="85724"/>
              <a:ext cx="4114800" cy="4114800"/>
            </a:xfrm>
            <a:prstGeom prst="ellipse">
              <a:avLst/>
            </a:prstGeom>
            <a:solidFill>
              <a:srgbClr val="D6BD29">
                <a:alpha val="49803"/>
              </a:srgbClr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60" name="Google Shape;460;p32"/>
            <p:cNvSpPr txBox="1"/>
            <p:nvPr/>
          </p:nvSpPr>
          <p:spPr>
            <a:xfrm>
              <a:off x="4587240" y="805815"/>
              <a:ext cx="3017520" cy="1851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OOI</a:t>
              </a:r>
              <a:b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+ Science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dirty="0">
                  <a:solidFill>
                    <a:schemeClr val="dk1"/>
                  </a:solidFill>
                </a:rPr>
                <a:t>(content)</a:t>
              </a:r>
              <a:endParaRPr sz="2000" dirty="0"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5523357" y="2657475"/>
              <a:ext cx="4114800" cy="4114800"/>
            </a:xfrm>
            <a:prstGeom prst="ellipse">
              <a:avLst/>
            </a:prstGeom>
            <a:solidFill>
              <a:schemeClr val="accent3">
                <a:alpha val="49803"/>
              </a:schemeClr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62" name="Google Shape;462;p32"/>
            <p:cNvSpPr txBox="1"/>
            <p:nvPr/>
          </p:nvSpPr>
          <p:spPr>
            <a:xfrm>
              <a:off x="6781800" y="3720465"/>
              <a:ext cx="2468880" cy="2263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Literacy (skills)</a:t>
              </a:r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2553843" y="2657475"/>
              <a:ext cx="4114800" cy="4114800"/>
            </a:xfrm>
            <a:prstGeom prst="ellipse">
              <a:avLst/>
            </a:prstGeom>
            <a:solidFill>
              <a:schemeClr val="accent4">
                <a:alpha val="49803"/>
              </a:schemeClr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64" name="Google Shape;464;p32"/>
            <p:cNvSpPr txBox="1"/>
            <p:nvPr/>
          </p:nvSpPr>
          <p:spPr>
            <a:xfrm>
              <a:off x="2941320" y="3720465"/>
              <a:ext cx="2468880" cy="2263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Educational Pedagogy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-US" sz="2000" dirty="0">
                  <a:solidFill>
                    <a:schemeClr val="dk1"/>
                  </a:solidFill>
                </a:rPr>
                <a:t>(methods)</a:t>
              </a:r>
              <a:endParaRPr sz="2000" dirty="0"/>
            </a:p>
          </p:txBody>
        </p:sp>
      </p:grpSp>
      <p:sp>
        <p:nvSpPr>
          <p:cNvPr id="465" name="Google Shape;465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84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464"/>
              <a:buNone/>
            </a:pPr>
            <a:r>
              <a:rPr lang="en-US" dirty="0"/>
              <a:t>Workshop Design Approach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F848D-209A-FEEE-9718-42767C55919C}"/>
              </a:ext>
            </a:extLst>
          </p:cNvPr>
          <p:cNvSpPr txBox="1"/>
          <p:nvPr/>
        </p:nvSpPr>
        <p:spPr>
          <a:xfrm>
            <a:off x="6096000" y="5201836"/>
            <a:ext cx="5075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Skills Building </a:t>
            </a:r>
            <a:r>
              <a:rPr lang="en-US" sz="1200" dirty="0"/>
              <a:t>(Data Literacy)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Data/Graph Interpretation </a:t>
            </a:r>
            <a:r>
              <a:rPr lang="en-US" sz="1200" dirty="0"/>
              <a:t>(Levels of Engagement)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Coding/Python Intro </a:t>
            </a:r>
            <a:r>
              <a:rPr lang="en-US" sz="1200" dirty="0"/>
              <a:t>(PRIMM Model)</a:t>
            </a:r>
          </a:p>
        </p:txBody>
      </p:sp>
      <p:pic>
        <p:nvPicPr>
          <p:cNvPr id="6" name="Google Shape;317;p20">
            <a:extLst>
              <a:ext uri="{FF2B5EF4-FFF2-40B4-BE49-F238E27FC236}">
                <a16:creationId xmlns:a16="http://schemas.microsoft.com/office/drawing/2014/main" id="{C5C38F61-3855-3868-506A-DE29623A33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735" y="1546621"/>
            <a:ext cx="3508334" cy="280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8;p20">
            <a:extLst>
              <a:ext uri="{FF2B5EF4-FFF2-40B4-BE49-F238E27FC236}">
                <a16:creationId xmlns:a16="http://schemas.microsoft.com/office/drawing/2014/main" id="{9715CEE1-B837-5FF4-1D29-9E4A315656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2572" y="2451225"/>
            <a:ext cx="3415136" cy="26089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19;p20">
            <a:extLst>
              <a:ext uri="{FF2B5EF4-FFF2-40B4-BE49-F238E27FC236}">
                <a16:creationId xmlns:a16="http://schemas.microsoft.com/office/drawing/2014/main" id="{6C88C40F-6AD9-4E71-6752-B073DD351B3E}"/>
              </a:ext>
            </a:extLst>
          </p:cNvPr>
          <p:cNvSpPr txBox="1"/>
          <p:nvPr/>
        </p:nvSpPr>
        <p:spPr>
          <a:xfrm>
            <a:off x="10217854" y="5050711"/>
            <a:ext cx="184985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rebuchet MS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Hotaling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et al. (2019)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20;p20">
            <a:extLst>
              <a:ext uri="{FF2B5EF4-FFF2-40B4-BE49-F238E27FC236}">
                <a16:creationId xmlns:a16="http://schemas.microsoft.com/office/drawing/2014/main" id="{BF7AD8CC-D62E-62B8-47E2-96DDF4D239B7}"/>
              </a:ext>
            </a:extLst>
          </p:cNvPr>
          <p:cNvSpPr txBox="1"/>
          <p:nvPr/>
        </p:nvSpPr>
        <p:spPr>
          <a:xfrm>
            <a:off x="1466730" y="4347811"/>
            <a:ext cx="239286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rebuchet MS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Lawrence Hall of Science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27C12-8CEC-3976-917E-5E4042354368}"/>
              </a:ext>
            </a:extLst>
          </p:cNvPr>
          <p:cNvSpPr txBox="1"/>
          <p:nvPr/>
        </p:nvSpPr>
        <p:spPr>
          <a:xfrm>
            <a:off x="7428743" y="1250752"/>
            <a:ext cx="3453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OOI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Explorer Demo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Exploration Activities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CCF925-9F18-26BB-AB2F-537C0F856657}"/>
              </a:ext>
            </a:extLst>
          </p:cNvPr>
          <p:cNvSpPr txBox="1"/>
          <p:nvPr/>
        </p:nvSpPr>
        <p:spPr>
          <a:xfrm>
            <a:off x="361499" y="4792405"/>
            <a:ext cx="5004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Learning Cycle </a:t>
            </a:r>
            <a:r>
              <a:rPr lang="en-US" sz="1200" dirty="0"/>
              <a:t>(implementation planning)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Active Learning Strategies</a:t>
            </a:r>
            <a:r>
              <a:rPr lang="en-US" sz="1200" dirty="0"/>
              <a:t> (hands-on learning)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Question Formulation Technique (QFT)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Backwards Design</a:t>
            </a:r>
            <a:r>
              <a:rPr lang="en-US" sz="1200" dirty="0"/>
              <a:t> (activity development)</a:t>
            </a:r>
          </a:p>
        </p:txBody>
      </p:sp>
      <p:pic>
        <p:nvPicPr>
          <p:cNvPr id="20" name="Google Shape;112;p4" descr="A close-up of a machine at night&#10;&#10;Description automatically generated">
            <a:extLst>
              <a:ext uri="{FF2B5EF4-FFF2-40B4-BE49-F238E27FC236}">
                <a16:creationId xmlns:a16="http://schemas.microsoft.com/office/drawing/2014/main" id="{14B7BCA5-86DF-6B68-C26A-B3D5F0805F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5984" y="234162"/>
            <a:ext cx="2359527" cy="132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A92A5E8-D035-DC41-A951-E982073D49D5}"/>
              </a:ext>
            </a:extLst>
          </p:cNvPr>
          <p:cNvGraphicFramePr>
            <a:graphicFrameLocks/>
          </p:cNvGraphicFramePr>
          <p:nvPr/>
        </p:nvGraphicFramePr>
        <p:xfrm>
          <a:off x="838200" y="1459268"/>
          <a:ext cx="105156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U-Turn Arrow 13">
            <a:extLst>
              <a:ext uri="{FF2B5EF4-FFF2-40B4-BE49-F238E27FC236}">
                <a16:creationId xmlns:a16="http://schemas.microsoft.com/office/drawing/2014/main" id="{425B1035-FE1C-134D-9930-377FB91CEF26}"/>
              </a:ext>
            </a:extLst>
          </p:cNvPr>
          <p:cNvSpPr/>
          <p:nvPr/>
        </p:nvSpPr>
        <p:spPr>
          <a:xfrm flipH="1">
            <a:off x="3499943" y="1455125"/>
            <a:ext cx="2171651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2DACD0DA-D095-D941-9AB2-31CAB6FE05CF}"/>
              </a:ext>
            </a:extLst>
          </p:cNvPr>
          <p:cNvSpPr/>
          <p:nvPr/>
        </p:nvSpPr>
        <p:spPr>
          <a:xfrm flipH="1">
            <a:off x="8159262" y="1459269"/>
            <a:ext cx="858129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U-Turn Arrow 15">
            <a:extLst>
              <a:ext uri="{FF2B5EF4-FFF2-40B4-BE49-F238E27FC236}">
                <a16:creationId xmlns:a16="http://schemas.microsoft.com/office/drawing/2014/main" id="{9478E84A-BF14-DD4A-A753-DC8AE0E72C80}"/>
              </a:ext>
            </a:extLst>
          </p:cNvPr>
          <p:cNvSpPr/>
          <p:nvPr/>
        </p:nvSpPr>
        <p:spPr>
          <a:xfrm flipH="1">
            <a:off x="1631851" y="1455125"/>
            <a:ext cx="4039744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15F15-57A7-2745-819D-66055A0ED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Process – Lessons Learned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78619B-290E-4849-8770-F4506DBE1A3C}"/>
              </a:ext>
            </a:extLst>
          </p:cNvPr>
          <p:cNvSpPr/>
          <p:nvPr/>
        </p:nvSpPr>
        <p:spPr>
          <a:xfrm>
            <a:off x="746975" y="1777285"/>
            <a:ext cx="5349024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B3BED7-9FE7-6F42-91C0-C065AF37159F}"/>
              </a:ext>
            </a:extLst>
          </p:cNvPr>
          <p:cNvSpPr/>
          <p:nvPr/>
        </p:nvSpPr>
        <p:spPr>
          <a:xfrm>
            <a:off x="9440214" y="1777285"/>
            <a:ext cx="2004808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3AF7EA1-8731-1F4E-A95C-785D93452BC2}"/>
              </a:ext>
            </a:extLst>
          </p:cNvPr>
          <p:cNvSpPr txBox="1">
            <a:spLocks/>
          </p:cNvSpPr>
          <p:nvPr/>
        </p:nvSpPr>
        <p:spPr>
          <a:xfrm>
            <a:off x="838200" y="3121572"/>
            <a:ext cx="10515600" cy="2835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Takes time and effort – The process is highly iterative (esp. 3&amp;5)</a:t>
            </a:r>
          </a:p>
          <a:p>
            <a:r>
              <a:rPr lang="en-US" dirty="0"/>
              <a:t>Process helps everyone stay on track and divide tasks</a:t>
            </a:r>
          </a:p>
          <a:p>
            <a:r>
              <a:rPr lang="en-US" dirty="0"/>
              <a:t>Educators can help with content identification and development</a:t>
            </a:r>
          </a:p>
          <a:p>
            <a:pPr lvl="1"/>
            <a:r>
              <a:rPr lang="en-US" dirty="0"/>
              <a:t>With better data portals, they can also help with data and visualizations</a:t>
            </a:r>
          </a:p>
          <a:p>
            <a:r>
              <a:rPr lang="en-US" dirty="0"/>
              <a:t>Matching goals and finding appropriate datasets to use in educational settings was most challenging, especially for a new OOS like OOI</a:t>
            </a:r>
          </a:p>
        </p:txBody>
      </p:sp>
    </p:spTree>
    <p:extLst>
      <p:ext uri="{BB962C8B-B14F-4D97-AF65-F5344CB8AC3E}">
        <p14:creationId xmlns:p14="http://schemas.microsoft.com/office/powerpoint/2010/main" val="92388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0" grpId="0" animBg="1"/>
      <p:bldP spid="11" grpId="0" animBg="1"/>
      <p:bldP spid="20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AB023-D21D-564A-BB9D-03F6303E3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04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Step 1</a:t>
            </a:r>
            <a:r>
              <a:rPr lang="en-US" sz="3600" dirty="0"/>
              <a:t>: Identify Your Goals (Scientific Concepts &amp; Skills)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2428F-884D-3C49-A708-BA55033E41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46" y="1349981"/>
            <a:ext cx="3478067" cy="38653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1A8BC9-DCE6-4C45-8CE3-E7C6E85C2F59}"/>
              </a:ext>
            </a:extLst>
          </p:cNvPr>
          <p:cNvSpPr/>
          <p:nvPr/>
        </p:nvSpPr>
        <p:spPr>
          <a:xfrm>
            <a:off x="798097" y="5330832"/>
            <a:ext cx="4041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cs typeface="Arial"/>
              </a:rPr>
              <a:t>Core Concepts from</a:t>
            </a:r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  <a:cs typeface="Arial"/>
              </a:rPr>
              <a:t>Introductory Oceanography </a:t>
            </a:r>
          </a:p>
        </p:txBody>
      </p:sp>
      <p:pic>
        <p:nvPicPr>
          <p:cNvPr id="12" name="Picture 2" descr="C:\Users\Jack\Documents\observatories\OOI\RSN\science_themes_CEV.jpg">
            <a:extLst>
              <a:ext uri="{FF2B5EF4-FFF2-40B4-BE49-F238E27FC236}">
                <a16:creationId xmlns:a16="http://schemas.microsoft.com/office/drawing/2014/main" id="{528A84F8-F076-7D4C-A5D2-7949A5907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4145" y="1250360"/>
            <a:ext cx="4306854" cy="211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66846A-031F-0E4E-AF20-5A1836278450}"/>
              </a:ext>
            </a:extLst>
          </p:cNvPr>
          <p:cNvSpPr txBox="1"/>
          <p:nvPr/>
        </p:nvSpPr>
        <p:spPr>
          <a:xfrm>
            <a:off x="6333385" y="3445645"/>
            <a:ext cx="5688374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ヒラギノ角ゴ ProN W3" charset="-128"/>
                <a:sym typeface="Arial" pitchFamily="34" charset="0"/>
              </a:rPr>
              <a:t>Climate variability, Ocean Food Webs, and Biogeochemical Cycles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ヒラギノ角ゴ ProN W3" charset="-128"/>
                <a:sym typeface="Arial" pitchFamily="34" charset="0"/>
              </a:rPr>
              <a:t>Ocean-Atmosphere Exchange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ヒラギノ角ゴ ProN W3" charset="-128"/>
                <a:sym typeface="Arial" pitchFamily="34" charset="0"/>
              </a:rPr>
              <a:t>Coastal Ocean Dynamics and Ecosystems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ヒラギノ角ゴ ProN W3" charset="-128"/>
                <a:sym typeface="Arial" pitchFamily="34" charset="0"/>
              </a:rPr>
              <a:t>Turbulent Mixing and Biophysical Interactions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ヒラギノ角ゴ ProN W3" charset="-128"/>
                <a:sym typeface="Arial" pitchFamily="34" charset="0"/>
              </a:rPr>
              <a:t>Global and Plate-scale Geodynamics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ヒラギノ角ゴ ProN W3" charset="-128"/>
                <a:sym typeface="Arial" pitchFamily="34" charset="0"/>
              </a:rPr>
              <a:t>Fluid-Rock Interactions &amp; Sub-seafloor Biosphere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D108E1-5F58-A748-AE26-9D50CA091C8E}"/>
              </a:ext>
            </a:extLst>
          </p:cNvPr>
          <p:cNvSpPr/>
          <p:nvPr/>
        </p:nvSpPr>
        <p:spPr>
          <a:xfrm>
            <a:off x="6429980" y="5473441"/>
            <a:ext cx="5495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  <a:cs typeface="Arial"/>
              </a:rPr>
              <a:t>OOI Science Themes &amp; Research Questions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F8E7F474-F173-084C-9CB0-F8777248477C}"/>
              </a:ext>
            </a:extLst>
          </p:cNvPr>
          <p:cNvSpPr/>
          <p:nvPr/>
        </p:nvSpPr>
        <p:spPr>
          <a:xfrm>
            <a:off x="4606759" y="1806635"/>
            <a:ext cx="2235475" cy="968127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Crosswalk</a:t>
            </a:r>
          </a:p>
        </p:txBody>
      </p:sp>
    </p:spTree>
    <p:extLst>
      <p:ext uri="{BB962C8B-B14F-4D97-AF65-F5344CB8AC3E}">
        <p14:creationId xmlns:p14="http://schemas.microsoft.com/office/powerpoint/2010/main" val="311275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F28C19-CB79-B440-AD41-61BDEDB05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390" y="974689"/>
            <a:ext cx="5792523" cy="4639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A50E8D-44C2-5D4D-B130-62D5DD3E0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19" y="1591341"/>
            <a:ext cx="4656843" cy="2892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0A4987-9E90-014F-A24E-92FD5D98D3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648" y="1314856"/>
            <a:ext cx="1535963" cy="18582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C23A58-D15D-E041-A9CB-A66C0D454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483677"/>
            <a:ext cx="5139360" cy="1481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6899A1-971B-D541-94F5-F27121CD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Step 2</a:t>
            </a:r>
            <a:r>
              <a:rPr lang="en-US" sz="3600" dirty="0"/>
              <a:t>: Find Some Useful Data</a:t>
            </a:r>
          </a:p>
        </p:txBody>
      </p:sp>
    </p:spTree>
    <p:extLst>
      <p:ext uri="{BB962C8B-B14F-4D97-AF65-F5344CB8AC3E}">
        <p14:creationId xmlns:p14="http://schemas.microsoft.com/office/powerpoint/2010/main" val="259610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E8A27-3A34-746F-154F-FC423F4D2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CBE7-055F-D66E-6A58-DB7BDF425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Step 3</a:t>
            </a:r>
            <a:r>
              <a:rPr lang="en-US" sz="3600" dirty="0"/>
              <a:t>: Define your Objectives &amp; Make Some Charts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DB852-2C41-AA5A-3B2E-618F9A7E6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086" y="1519518"/>
            <a:ext cx="4027714" cy="4437529"/>
          </a:xfrm>
        </p:spPr>
        <p:txBody>
          <a:bodyPr/>
          <a:lstStyle/>
          <a:p>
            <a:r>
              <a:rPr lang="en-US" dirty="0"/>
              <a:t>Define your Student Learning Objective(s) </a:t>
            </a:r>
          </a:p>
          <a:p>
            <a:r>
              <a:rPr lang="en-US" dirty="0"/>
              <a:t>Create a “challenge question” or “claim” you would like them to address.</a:t>
            </a:r>
          </a:p>
          <a:p>
            <a:r>
              <a:rPr lang="en-US" dirty="0"/>
              <a:t>Create and export your graphs, Data View, or other instructions.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A3801C-9484-252E-0129-E66B8B543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25388"/>
            <a:ext cx="6281056" cy="31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1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50B7-A82F-2641-AC36-61A21AEFB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Step 4</a:t>
            </a:r>
            <a:r>
              <a:rPr lang="en-US" sz="3600" dirty="0"/>
              <a:t>: Add Context and Educational Surrounds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C290-10B1-1047-A2FD-0B21E55F0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9372" y="1825625"/>
            <a:ext cx="6354428" cy="40354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Guiding Questions</a:t>
            </a:r>
          </a:p>
          <a:p>
            <a:pPr lvl="1"/>
            <a:r>
              <a:rPr lang="en-US" dirty="0"/>
              <a:t>Orientation</a:t>
            </a:r>
          </a:p>
          <a:p>
            <a:pPr lvl="1"/>
            <a:r>
              <a:rPr lang="en-US" dirty="0"/>
              <a:t>Interpretation</a:t>
            </a:r>
          </a:p>
          <a:p>
            <a:pPr lvl="1"/>
            <a:r>
              <a:rPr lang="en-US" dirty="0"/>
              <a:t>Synthesis </a:t>
            </a:r>
          </a:p>
          <a:p>
            <a:r>
              <a:rPr lang="en-US" dirty="0"/>
              <a:t>Data Tips</a:t>
            </a:r>
          </a:p>
          <a:p>
            <a:r>
              <a:rPr lang="en-US" dirty="0"/>
              <a:t>Background Info/Images</a:t>
            </a:r>
          </a:p>
          <a:p>
            <a:r>
              <a:rPr lang="en-US" dirty="0"/>
              <a:t>Instructor’s Guide</a:t>
            </a:r>
          </a:p>
          <a:p>
            <a:pPr lvl="1"/>
            <a:r>
              <a:rPr lang="en-US" dirty="0"/>
              <a:t>Assessment</a:t>
            </a:r>
          </a:p>
          <a:p>
            <a:pPr lvl="1"/>
            <a:r>
              <a:rPr lang="en-US" dirty="0"/>
              <a:t>Active Learning Strategies</a:t>
            </a:r>
          </a:p>
          <a:p>
            <a:pPr lvl="1"/>
            <a:r>
              <a:rPr lang="en-US" dirty="0"/>
              <a:t>Related Activities based on the LHS Learning 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489D3-A645-5C44-BD50-30E438F68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25" y="1690689"/>
            <a:ext cx="3060182" cy="2417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BF64F-302E-C843-888B-5FEB5DDC3FF8}"/>
              </a:ext>
            </a:extLst>
          </p:cNvPr>
          <p:cNvSpPr txBox="1"/>
          <p:nvPr/>
        </p:nvSpPr>
        <p:spPr>
          <a:xfrm>
            <a:off x="9371982" y="4108232"/>
            <a:ext cx="261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/>
              <a:t>The Learning Cycle</a:t>
            </a:r>
          </a:p>
          <a:p>
            <a:pPr algn="r"/>
            <a:r>
              <a:rPr lang="en-US" dirty="0"/>
              <a:t>Lawrence Hall of Science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68768-EC22-E74D-B96C-D8BF1E99B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4161172" cy="3120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784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-Turn Arrow 3">
            <a:extLst>
              <a:ext uri="{FF2B5EF4-FFF2-40B4-BE49-F238E27FC236}">
                <a16:creationId xmlns:a16="http://schemas.microsoft.com/office/drawing/2014/main" id="{CCACDA7D-07D0-48AC-9B52-6945E4A0C8E6}"/>
              </a:ext>
            </a:extLst>
          </p:cNvPr>
          <p:cNvSpPr/>
          <p:nvPr/>
        </p:nvSpPr>
        <p:spPr>
          <a:xfrm flipH="1">
            <a:off x="3289716" y="3704817"/>
            <a:ext cx="2171651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U-Turn Arrow 4">
            <a:extLst>
              <a:ext uri="{FF2B5EF4-FFF2-40B4-BE49-F238E27FC236}">
                <a16:creationId xmlns:a16="http://schemas.microsoft.com/office/drawing/2014/main" id="{E79DA16F-04D2-895A-EB48-A1A463880E94}"/>
              </a:ext>
            </a:extLst>
          </p:cNvPr>
          <p:cNvSpPr/>
          <p:nvPr/>
        </p:nvSpPr>
        <p:spPr>
          <a:xfrm flipH="1">
            <a:off x="7949035" y="3708961"/>
            <a:ext cx="858129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U-Turn Arrow 5">
            <a:extLst>
              <a:ext uri="{FF2B5EF4-FFF2-40B4-BE49-F238E27FC236}">
                <a16:creationId xmlns:a16="http://schemas.microsoft.com/office/drawing/2014/main" id="{971BE19B-52F5-6521-749D-77465B84830B}"/>
              </a:ext>
            </a:extLst>
          </p:cNvPr>
          <p:cNvSpPr/>
          <p:nvPr/>
        </p:nvSpPr>
        <p:spPr>
          <a:xfrm flipH="1">
            <a:off x="1421624" y="3704817"/>
            <a:ext cx="4039744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3" name="Google Shape;263;p16"/>
          <p:cNvSpPr txBox="1">
            <a:spLocks noGrp="1"/>
          </p:cNvSpPr>
          <p:nvPr>
            <p:ph type="title"/>
          </p:nvPr>
        </p:nvSpPr>
        <p:spPr>
          <a:xfrm>
            <a:off x="776332" y="1131949"/>
            <a:ext cx="6979417" cy="202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dirty="0"/>
              <a:t>How to Translate </a:t>
            </a:r>
            <a:br>
              <a:rPr lang="en-US" sz="4400" dirty="0"/>
            </a:br>
            <a:r>
              <a:rPr lang="en-US" sz="4400" dirty="0"/>
              <a:t>OOI data into </a:t>
            </a:r>
            <a:br>
              <a:rPr lang="en-US" sz="4400" dirty="0"/>
            </a:br>
            <a:r>
              <a:rPr lang="en-US" sz="4400" dirty="0"/>
              <a:t>Educational Resources</a:t>
            </a:r>
            <a:endParaRPr dirty="0"/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EBDEF35A-E91B-0BBA-B783-14B4623431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864885"/>
              </p:ext>
            </p:extLst>
          </p:nvPr>
        </p:nvGraphicFramePr>
        <p:xfrm>
          <a:off x="536748" y="3716751"/>
          <a:ext cx="10698047" cy="17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AE4C7D5-8E76-A81A-549C-0E5275C35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5992" y="778381"/>
            <a:ext cx="3717926" cy="2788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996AFF-18F3-85B4-8D85-E89C1D960E1C}"/>
              </a:ext>
            </a:extLst>
          </p:cNvPr>
          <p:cNvSpPr/>
          <p:nvPr/>
        </p:nvSpPr>
        <p:spPr>
          <a:xfrm>
            <a:off x="536748" y="4026977"/>
            <a:ext cx="5349024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C4758A-374E-4E22-FF90-3229A27AC69E}"/>
              </a:ext>
            </a:extLst>
          </p:cNvPr>
          <p:cNvSpPr/>
          <p:nvPr/>
        </p:nvSpPr>
        <p:spPr>
          <a:xfrm>
            <a:off x="9229987" y="4026977"/>
            <a:ext cx="2004808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A013C-EF8B-FCC3-49EB-D184CEE453BB}"/>
              </a:ext>
            </a:extLst>
          </p:cNvPr>
          <p:cNvSpPr txBox="1"/>
          <p:nvPr/>
        </p:nvSpPr>
        <p:spPr>
          <a:xfrm rot="20441924">
            <a:off x="6076881" y="4451458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Bauhaus 93" pitchFamily="82" charset="77"/>
              </a:rPr>
              <a:t>Use the OOI Data Portal!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B262EA-9827-BAF8-4442-4271642810D5}"/>
              </a:ext>
            </a:extLst>
          </p:cNvPr>
          <p:cNvSpPr txBox="1"/>
          <p:nvPr/>
        </p:nvSpPr>
        <p:spPr>
          <a:xfrm>
            <a:off x="9446991" y="5677986"/>
            <a:ext cx="274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From Lichtenwalner 2021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03AB6D-9544-7646-98CA-737FD5D2EDCA}"/>
              </a:ext>
            </a:extLst>
          </p:cNvPr>
          <p:cNvGrpSpPr/>
          <p:nvPr/>
        </p:nvGrpSpPr>
        <p:grpSpPr>
          <a:xfrm>
            <a:off x="1024143" y="5211537"/>
            <a:ext cx="9453255" cy="372206"/>
            <a:chOff x="1024143" y="5393546"/>
            <a:chExt cx="9453255" cy="3722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146DDB-C5E9-1F30-C640-0458525F2CE3}"/>
                </a:ext>
              </a:extLst>
            </p:cNvPr>
            <p:cNvSpPr txBox="1"/>
            <p:nvPr/>
          </p:nvSpPr>
          <p:spPr>
            <a:xfrm>
              <a:off x="1024143" y="5393546"/>
              <a:ext cx="794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4">
                      <a:lumMod val="50000"/>
                    </a:schemeClr>
                  </a:solidFill>
                </a:rPr>
                <a:t>Step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DCA2D2-B233-6226-9EE5-5E8D0220F877}"/>
                </a:ext>
              </a:extLst>
            </p:cNvPr>
            <p:cNvSpPr txBox="1"/>
            <p:nvPr/>
          </p:nvSpPr>
          <p:spPr>
            <a:xfrm>
              <a:off x="3580580" y="5393546"/>
              <a:ext cx="794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4">
                      <a:lumMod val="50000"/>
                    </a:schemeClr>
                  </a:solidFill>
                </a:rPr>
                <a:t>Step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379BD0-BC16-DA6F-EBAD-35BB83632AF6}"/>
                </a:ext>
              </a:extLst>
            </p:cNvPr>
            <p:cNvSpPr txBox="1"/>
            <p:nvPr/>
          </p:nvSpPr>
          <p:spPr>
            <a:xfrm>
              <a:off x="6923405" y="5396420"/>
              <a:ext cx="794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4">
                      <a:lumMod val="50000"/>
                    </a:schemeClr>
                  </a:solidFill>
                </a:rPr>
                <a:t>Step 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C444AF-FAD9-16CA-88B2-4C2E8490E418}"/>
                </a:ext>
              </a:extLst>
            </p:cNvPr>
            <p:cNvSpPr txBox="1"/>
            <p:nvPr/>
          </p:nvSpPr>
          <p:spPr>
            <a:xfrm>
              <a:off x="9682437" y="5396420"/>
              <a:ext cx="794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4">
                      <a:lumMod val="50000"/>
                    </a:schemeClr>
                  </a:solidFill>
                </a:rPr>
                <a:t>Step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1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4570</TotalTime>
  <Words>663</Words>
  <Application>Microsoft Macintosh PowerPoint</Application>
  <PresentationFormat>Widescreen</PresentationFormat>
  <Paragraphs>130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Avenir Medium</vt:lpstr>
      <vt:lpstr>Bauhaus 93</vt:lpstr>
      <vt:lpstr>Calibri</vt:lpstr>
      <vt:lpstr>Cambria</vt:lpstr>
      <vt:lpstr>Trebuchet MS</vt:lpstr>
      <vt:lpstr>ヒラギノ角ゴ ProN W3</vt:lpstr>
      <vt:lpstr>1_Office Theme</vt:lpstr>
      <vt:lpstr>Creating Activities with the OOI Data Portal</vt:lpstr>
      <vt:lpstr>How do we make ocean data accessible to educators and students?</vt:lpstr>
      <vt:lpstr>Workshop Design Approach</vt:lpstr>
      <vt:lpstr>Design Process – Lessons Learned</vt:lpstr>
      <vt:lpstr>Step 1: Identify Your Goals (Scientific Concepts &amp; Skills)</vt:lpstr>
      <vt:lpstr>Step 2: Find Some Useful Data</vt:lpstr>
      <vt:lpstr>Step 3: Define your Objectives &amp; Make Some Charts</vt:lpstr>
      <vt:lpstr>Step 4: Add Context and Educational Surrounds</vt:lpstr>
      <vt:lpstr>How to Translate  OOI data into  Educational Resources</vt:lpstr>
      <vt:lpstr>Caution: Limit your Data Activity Dimensions</vt:lpstr>
      <vt:lpstr>OOI Datasets Types</vt:lpstr>
      <vt:lpstr>PowerPoint Presentation</vt:lpstr>
      <vt:lpstr>Design of data activities - based in learning science: </vt:lpstr>
      <vt:lpstr>Scientific Evidence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Bristol, Denise</dc:creator>
  <cp:lastModifiedBy>Charles Lichtenwalner</cp:lastModifiedBy>
  <cp:revision>22</cp:revision>
  <dcterms:created xsi:type="dcterms:W3CDTF">2024-08-30T17:00:09Z</dcterms:created>
  <dcterms:modified xsi:type="dcterms:W3CDTF">2025-05-19T02:45:16Z</dcterms:modified>
</cp:coreProperties>
</file>