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83" r:id="rId13"/>
    <p:sldId id="267" r:id="rId14"/>
    <p:sldId id="278" r:id="rId15"/>
    <p:sldId id="279" r:id="rId16"/>
    <p:sldId id="269" r:id="rId17"/>
    <p:sldId id="280" r:id="rId18"/>
    <p:sldId id="281" r:id="rId19"/>
    <p:sldId id="271" r:id="rId20"/>
    <p:sldId id="282" r:id="rId21"/>
  </p:sldIdLst>
  <p:sldSz cx="12192000" cy="6858000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S65kjBtDzTT3PwTbwWN1Wr4Y/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690CFD-508A-40F0-96F2-E8B82E377ADF}">
  <a:tblStyle styleId="{9B690CFD-508A-40F0-96F2-E8B82E377AD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D"/>
          </a:solidFill>
        </a:fill>
      </a:tcStyle>
    </a:wholeTbl>
    <a:band1H>
      <a:tcTxStyle b="off" i="off"/>
      <a:tcStyle>
        <a:tcBdr/>
        <a:fill>
          <a:solidFill>
            <a:srgbClr val="CACFD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FD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2D1F944-EE77-46A2-9A7E-7BB4162656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84" autoAdjust="0"/>
  </p:normalViewPr>
  <p:slideViewPr>
    <p:cSldViewPr snapToGrid="0">
      <p:cViewPr varScale="1">
        <p:scale>
          <a:sx n="70" d="100"/>
          <a:sy n="70" d="100"/>
        </p:scale>
        <p:origin x="5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Janice will cover this part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Transition from B-C: focus of Data Labs (but some participants may work with their upper-level students on C-D)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48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“minute paper” reflection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2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dda2a76c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0dda2a76c5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animated boxes highlighting Data Lab Manual and Data Explorations</a:t>
            </a:r>
            <a:endParaRPr/>
          </a:p>
        </p:txBody>
      </p:sp>
      <p:sp>
        <p:nvSpPr>
          <p:cNvPr id="215" name="Google Shape;215;g20dda2a76c5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 tables for round 1, each has one item from exploration or lab manual (put pairs next to each other)</a:t>
            </a:r>
            <a:endParaRPr dirty="0"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41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matching lab/exploration: Swap half of each table with adjacent table</a:t>
            </a:r>
            <a:endParaRPr dirty="0"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59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(one observation per table)</a:t>
            </a:r>
            <a:endParaRPr dirty="0"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Janice will cover this part?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Think: 2-3 min; Pair: 2-3 min; Square: 2 min; Share: 1-2 min {8-10 min}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Posterboards and post-its/pens; mentors to summarize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ddad905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ddad905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Janice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45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9678" y="1825625"/>
            <a:ext cx="10514122" cy="403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831850" y="15065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Arial"/>
              <a:buNone/>
              <a:defRPr sz="5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95B1"/>
              </a:buClr>
              <a:buSzPts val="2000"/>
              <a:buNone/>
              <a:defRPr sz="2000">
                <a:solidFill>
                  <a:srgbClr val="8895B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B1"/>
              </a:buClr>
              <a:buSzPts val="1800"/>
              <a:buNone/>
              <a:defRPr sz="1800">
                <a:solidFill>
                  <a:srgbClr val="8895B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B1"/>
              </a:buClr>
              <a:buSzPts val="1600"/>
              <a:buNone/>
              <a:defRPr sz="1600">
                <a:solidFill>
                  <a:srgbClr val="8895B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B1"/>
              </a:buClr>
              <a:buSzPts val="1600"/>
              <a:buNone/>
              <a:defRPr sz="1600">
                <a:solidFill>
                  <a:srgbClr val="8895B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B1"/>
              </a:buClr>
              <a:buSzPts val="1600"/>
              <a:buNone/>
              <a:defRPr sz="1600">
                <a:solidFill>
                  <a:srgbClr val="8895B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B1"/>
              </a:buClr>
              <a:buSzPts val="1600"/>
              <a:buNone/>
              <a:defRPr sz="1600">
                <a:solidFill>
                  <a:srgbClr val="8895B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B1"/>
              </a:buClr>
              <a:buSzPts val="1600"/>
              <a:buNone/>
              <a:defRPr sz="1600">
                <a:solidFill>
                  <a:srgbClr val="8895B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B1"/>
              </a:buClr>
              <a:buSzPts val="1600"/>
              <a:buNone/>
              <a:defRPr sz="1600">
                <a:solidFill>
                  <a:srgbClr val="8895B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ullets">
  <p:cSld name="2 Bulle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87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6566632" y="1865313"/>
            <a:ext cx="4787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839789" y="1808921"/>
            <a:ext cx="5157787" cy="6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2"/>
          </p:nvPr>
        </p:nvSpPr>
        <p:spPr>
          <a:xfrm>
            <a:off x="839789" y="2667000"/>
            <a:ext cx="5157787" cy="35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3"/>
          </p:nvPr>
        </p:nvSpPr>
        <p:spPr>
          <a:xfrm>
            <a:off x="6172200" y="1808921"/>
            <a:ext cx="5183188" cy="6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4"/>
          </p:nvPr>
        </p:nvSpPr>
        <p:spPr>
          <a:xfrm>
            <a:off x="6172200" y="2667000"/>
            <a:ext cx="5183188" cy="35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77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84" y="5759450"/>
            <a:ext cx="12184064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3" descr="OOI_NSF_Logo_White_150p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7427" y="6324313"/>
            <a:ext cx="446658" cy="44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3" descr="OOI_URL_Vert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13245" y="277283"/>
            <a:ext cx="176660" cy="187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>
            <a:off x="946038" y="2604194"/>
            <a:ext cx="4851562" cy="3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749"/>
              <a:buNone/>
              <a:defRPr sz="5749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34"/>
          <p:cNvPicPr preferRelativeResize="0"/>
          <p:nvPr/>
        </p:nvPicPr>
        <p:blipFill rotWithShape="1">
          <a:blip r:embed="rId3">
            <a:alphaModFix/>
          </a:blip>
          <a:srcRect l="27772"/>
          <a:stretch/>
        </p:blipFill>
        <p:spPr>
          <a:xfrm>
            <a:off x="2228849" y="319438"/>
            <a:ext cx="3356371" cy="120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4"/>
          <p:cNvPicPr preferRelativeResize="0"/>
          <p:nvPr/>
        </p:nvPicPr>
        <p:blipFill rotWithShape="1">
          <a:blip r:embed="rId4">
            <a:alphaModFix/>
          </a:blip>
          <a:srcRect r="71913"/>
          <a:stretch/>
        </p:blipFill>
        <p:spPr>
          <a:xfrm>
            <a:off x="936013" y="328083"/>
            <a:ext cx="1292836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dda2a76c5_0_86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g20dda2a76c5_0_86"/>
          <p:cNvSpPr txBox="1">
            <a:spLocks noGrp="1"/>
          </p:cNvSpPr>
          <p:nvPr>
            <p:ph type="body" idx="1"/>
          </p:nvPr>
        </p:nvSpPr>
        <p:spPr>
          <a:xfrm>
            <a:off x="838201" y="1519517"/>
            <a:ext cx="10515600" cy="4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‒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›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4" name="Google Shape;84;g20dda2a76c5_0_86"/>
          <p:cNvSpPr txBox="1">
            <a:spLocks noGrp="1"/>
          </p:cNvSpPr>
          <p:nvPr>
            <p:ph type="sldNum" idx="12"/>
          </p:nvPr>
        </p:nvSpPr>
        <p:spPr>
          <a:xfrm>
            <a:off x="8610605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g20dda2a76c5_0_86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B2D0D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g20dda2a76c5_0_86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sz="11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838200" y="1848678"/>
            <a:ext cx="4787168" cy="432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2"/>
          </p:nvPr>
        </p:nvSpPr>
        <p:spPr>
          <a:xfrm>
            <a:off x="6566632" y="1865313"/>
            <a:ext cx="4787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/>
          <p:nvPr/>
        </p:nvSpPr>
        <p:spPr>
          <a:xfrm>
            <a:off x="6083301" y="1825625"/>
            <a:ext cx="63492" cy="43910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9" y="2232"/>
            <a:ext cx="12188032" cy="685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3" descr="OOI_URL_Vert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6580" y="328083"/>
            <a:ext cx="176660" cy="18728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936014" y="1850875"/>
            <a:ext cx="6129788" cy="160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936013" y="3714489"/>
            <a:ext cx="6129788" cy="10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013" y="328083"/>
            <a:ext cx="4603008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5183188" y="457200"/>
            <a:ext cx="6172200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839789" y="2273300"/>
            <a:ext cx="3932237" cy="359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-63796" y="0"/>
            <a:ext cx="122557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936014" y="1850875"/>
            <a:ext cx="6129788" cy="160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936013" y="3714489"/>
            <a:ext cx="6129788" cy="10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84" y="5762980"/>
            <a:ext cx="12184064" cy="109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5" descr="OOI_URL_Vert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3245" y="277283"/>
            <a:ext cx="176660" cy="187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013" y="328083"/>
            <a:ext cx="4603008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/>
          <p:nvPr/>
        </p:nvSpPr>
        <p:spPr>
          <a:xfrm>
            <a:off x="-63796" y="0"/>
            <a:ext cx="122557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>
            <a:spLocks noGrp="1"/>
          </p:cNvSpPr>
          <p:nvPr>
            <p:ph type="pic" idx="2"/>
          </p:nvPr>
        </p:nvSpPr>
        <p:spPr>
          <a:xfrm>
            <a:off x="-63796" y="0"/>
            <a:ext cx="1225579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936014" y="1850875"/>
            <a:ext cx="6129788" cy="160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3"/>
          </p:nvPr>
        </p:nvSpPr>
        <p:spPr>
          <a:xfrm>
            <a:off x="936013" y="3714489"/>
            <a:ext cx="6129788" cy="10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84" y="5762980"/>
            <a:ext cx="12184064" cy="109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6" descr="OOI_URL_Vert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3245" y="277283"/>
            <a:ext cx="176660" cy="187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013" y="328083"/>
            <a:ext cx="4603008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-63796" y="0"/>
            <a:ext cx="122557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>
            <a:spLocks noGrp="1"/>
          </p:cNvSpPr>
          <p:nvPr>
            <p:ph type="pic" idx="2"/>
          </p:nvPr>
        </p:nvSpPr>
        <p:spPr>
          <a:xfrm>
            <a:off x="-63796" y="0"/>
            <a:ext cx="12255796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9" name="Google Shape;49;p27" descr="OOI_URL_Vert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46580" y="328083"/>
            <a:ext cx="176660" cy="187284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936014" y="1850875"/>
            <a:ext cx="6129788" cy="160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936013" y="3714489"/>
            <a:ext cx="6129788" cy="10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013" y="328083"/>
            <a:ext cx="4603008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">
  <p:cSld name="Slide with Imag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45316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>
            <a:spLocks noGrp="1"/>
          </p:cNvSpPr>
          <p:nvPr>
            <p:ph type="pic" idx="2"/>
          </p:nvPr>
        </p:nvSpPr>
        <p:spPr>
          <a:xfrm>
            <a:off x="5676161" y="457200"/>
            <a:ext cx="5679227" cy="540385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839679" y="2222500"/>
            <a:ext cx="4531722" cy="3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marR="0" lvl="1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2184" y="5762980"/>
            <a:ext cx="12184064" cy="109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9" descr="OOI_URL_Vert_Blue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813245" y="277283"/>
            <a:ext cx="176660" cy="1872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Arial"/>
              <a:buNone/>
              <a:defRPr sz="43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Google Shape;10;p1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99767" y="6297099"/>
            <a:ext cx="1877020" cy="4876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GVvY8KfXXgE?feature=oembed" TargetMode="External"/><Relationship Id="rId5" Type="http://schemas.openxmlformats.org/officeDocument/2006/relationships/hyperlink" Target="https://youtu.be/GVvY8KfXXgE?si=h4eYe_KPxddWosG5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explorer.oceanobservatories.org/" TargetMode="External"/><Relationship Id="rId3" Type="http://schemas.openxmlformats.org/officeDocument/2006/relationships/hyperlink" Target="https://datalab.marine.rutgers.edu/data-explorations/?doing_wp_cron=1626125805.7282540798187255859375" TargetMode="External"/><Relationship Id="rId7" Type="http://schemas.openxmlformats.org/officeDocument/2006/relationships/hyperlink" Target="https://datalab.marine.rutgers.edu/python-notebook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atalab.marine.rutgers.edu/ooi-lab-exercises/" TargetMode="External"/><Relationship Id="rId5" Type="http://schemas.openxmlformats.org/officeDocument/2006/relationships/hyperlink" Target="https://datalab.marine.rutgers.edu/lesson-plans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datalab.marine.rutgers.edu/data-nuggets/" TargetMode="Externa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Good morning and welcome!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839678" y="1825625"/>
            <a:ext cx="10514122" cy="403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Today’s schedule…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Data skills learning curve 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285750" y="5956939"/>
            <a:ext cx="678996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Modified from Figure 1 in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Kastens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al., 2015, The Science Teacher 82(5):25-31</a:t>
            </a:r>
            <a:endParaRPr sz="1600" dirty="0"/>
          </a:p>
        </p:txBody>
      </p:sp>
      <p:sp>
        <p:nvSpPr>
          <p:cNvPr id="163" name="Google Shape;163;p9"/>
          <p:cNvSpPr txBox="1"/>
          <p:nvPr/>
        </p:nvSpPr>
        <p:spPr>
          <a:xfrm>
            <a:off x="104775" y="3221593"/>
            <a:ext cx="16764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Unstructured observation with human senses</a:t>
            </a:r>
            <a:endParaRPr sz="1600" dirty="0"/>
          </a:p>
        </p:txBody>
      </p:sp>
      <p:sp>
        <p:nvSpPr>
          <p:cNvPr id="164" name="Google Shape;164;p9"/>
          <p:cNvSpPr txBox="1"/>
          <p:nvPr/>
        </p:nvSpPr>
        <p:spPr>
          <a:xfrm>
            <a:off x="3197225" y="3221600"/>
            <a:ext cx="1676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Student-collected small datasets</a:t>
            </a:r>
            <a:endParaRPr sz="1600"/>
          </a:p>
        </p:txBody>
      </p:sp>
      <p:sp>
        <p:nvSpPr>
          <p:cNvPr id="165" name="Google Shape;165;p9"/>
          <p:cNvSpPr txBox="1"/>
          <p:nvPr/>
        </p:nvSpPr>
        <p:spPr>
          <a:xfrm>
            <a:off x="6733375" y="3221600"/>
            <a:ext cx="2350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Professionally collected large datasets, well-structured problems</a:t>
            </a:r>
            <a:endParaRPr sz="1600" dirty="0"/>
          </a:p>
        </p:txBody>
      </p:sp>
      <p:sp>
        <p:nvSpPr>
          <p:cNvPr id="166" name="Google Shape;166;p9"/>
          <p:cNvSpPr txBox="1"/>
          <p:nvPr/>
        </p:nvSpPr>
        <p:spPr>
          <a:xfrm>
            <a:off x="9927375" y="3221600"/>
            <a:ext cx="2160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Professionally collected large datasets, ill-structured problems</a:t>
            </a:r>
            <a:endParaRPr sz="1600" dirty="0"/>
          </a:p>
        </p:txBody>
      </p:sp>
      <p:cxnSp>
        <p:nvCxnSpPr>
          <p:cNvPr id="167" name="Google Shape;167;p9"/>
          <p:cNvCxnSpPr/>
          <p:nvPr/>
        </p:nvCxnSpPr>
        <p:spPr>
          <a:xfrm rot="10800000" flipH="1">
            <a:off x="0" y="5530481"/>
            <a:ext cx="2228850" cy="19404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9"/>
          <p:cNvCxnSpPr/>
          <p:nvPr/>
        </p:nvCxnSpPr>
        <p:spPr>
          <a:xfrm rot="10800000" flipH="1">
            <a:off x="2228850" y="4667250"/>
            <a:ext cx="762000" cy="84652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9"/>
          <p:cNvCxnSpPr/>
          <p:nvPr/>
        </p:nvCxnSpPr>
        <p:spPr>
          <a:xfrm rot="10800000" flipH="1">
            <a:off x="2990850" y="4295775"/>
            <a:ext cx="2474948" cy="3714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9"/>
          <p:cNvCxnSpPr/>
          <p:nvPr/>
        </p:nvCxnSpPr>
        <p:spPr>
          <a:xfrm rot="10800000" flipH="1">
            <a:off x="5465798" y="3081947"/>
            <a:ext cx="858802" cy="120547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9"/>
          <p:cNvCxnSpPr/>
          <p:nvPr/>
        </p:nvCxnSpPr>
        <p:spPr>
          <a:xfrm rot="10800000" flipH="1">
            <a:off x="6324600" y="2727966"/>
            <a:ext cx="2676525" cy="36439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9"/>
          <p:cNvCxnSpPr/>
          <p:nvPr/>
        </p:nvCxnSpPr>
        <p:spPr>
          <a:xfrm rot="10800000" flipH="1">
            <a:off x="8996362" y="1747555"/>
            <a:ext cx="766763" cy="97436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9"/>
          <p:cNvCxnSpPr/>
          <p:nvPr/>
        </p:nvCxnSpPr>
        <p:spPr>
          <a:xfrm rot="10800000" flipH="1">
            <a:off x="9752013" y="1460035"/>
            <a:ext cx="2439986" cy="2696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9"/>
          <p:cNvSpPr txBox="1"/>
          <p:nvPr/>
        </p:nvSpPr>
        <p:spPr>
          <a:xfrm rot="18342979">
            <a:off x="5131675" y="3246728"/>
            <a:ext cx="11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Challenging transition</a:t>
            </a:r>
            <a:endParaRPr dirty="0"/>
          </a:p>
        </p:txBody>
      </p:sp>
      <p:sp>
        <p:nvSpPr>
          <p:cNvPr id="2" name="Google Shape;175;p9">
            <a:extLst>
              <a:ext uri="{FF2B5EF4-FFF2-40B4-BE49-F238E27FC236}">
                <a16:creationId xmlns:a16="http://schemas.microsoft.com/office/drawing/2014/main" id="{D996D83C-9D23-B6DA-0D24-C94EBD33FF7E}"/>
              </a:ext>
            </a:extLst>
          </p:cNvPr>
          <p:cNvSpPr txBox="1"/>
          <p:nvPr/>
        </p:nvSpPr>
        <p:spPr>
          <a:xfrm rot="18652609">
            <a:off x="1805802" y="4701632"/>
            <a:ext cx="11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Challenging transition</a:t>
            </a:r>
            <a:endParaRPr dirty="0"/>
          </a:p>
        </p:txBody>
      </p:sp>
      <p:sp>
        <p:nvSpPr>
          <p:cNvPr id="4" name="Google Shape;175;p9">
            <a:extLst>
              <a:ext uri="{FF2B5EF4-FFF2-40B4-BE49-F238E27FC236}">
                <a16:creationId xmlns:a16="http://schemas.microsoft.com/office/drawing/2014/main" id="{5B378F25-B19C-7343-B9C8-FC1C37B97CDF}"/>
              </a:ext>
            </a:extLst>
          </p:cNvPr>
          <p:cNvSpPr txBox="1"/>
          <p:nvPr/>
        </p:nvSpPr>
        <p:spPr>
          <a:xfrm rot="18480793">
            <a:off x="8571658" y="1853762"/>
            <a:ext cx="11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Challenging transition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B4146-A3D4-43C4-D2A5-F14B84381CAD}"/>
              </a:ext>
            </a:extLst>
          </p:cNvPr>
          <p:cNvSpPr/>
          <p:nvPr/>
        </p:nvSpPr>
        <p:spPr>
          <a:xfrm>
            <a:off x="5163082" y="2737961"/>
            <a:ext cx="1270375" cy="18070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Why are professionally collected data challenging for learners? 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1192724" y="2503715"/>
            <a:ext cx="9806551" cy="336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Novices and experts approach novel data with substantially different thought processes…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What Does a Pianist See? | Eye Tracking - Episode 1">
            <a:hlinkClick r:id="" action="ppaction://media"/>
            <a:extLst>
              <a:ext uri="{FF2B5EF4-FFF2-40B4-BE49-F238E27FC236}">
                <a16:creationId xmlns:a16="http://schemas.microsoft.com/office/drawing/2014/main" id="{FB774347-C9C0-0E3D-24A0-9F86266B8E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3384" y="87086"/>
            <a:ext cx="11005231" cy="6213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FF22A-C3B2-5B72-5E7C-54ADD431927F}"/>
              </a:ext>
            </a:extLst>
          </p:cNvPr>
          <p:cNvSpPr txBox="1"/>
          <p:nvPr/>
        </p:nvSpPr>
        <p:spPr>
          <a:xfrm>
            <a:off x="1164771" y="6411686"/>
            <a:ext cx="478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https://youtu.be/GVvY8KfXXgE?si=h4eYe_KPxddWosG5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3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dirty="0"/>
              <a:t>What experts and novices see in oceanographic data</a:t>
            </a:r>
            <a:endParaRPr sz="4400" dirty="0"/>
          </a:p>
        </p:txBody>
      </p:sp>
      <p:graphicFrame>
        <p:nvGraphicFramePr>
          <p:cNvPr id="189" name="Google Shape;189;p11"/>
          <p:cNvGraphicFramePr/>
          <p:nvPr>
            <p:extLst>
              <p:ext uri="{D42A27DB-BD31-4B8C-83A1-F6EECF244321}">
                <p14:modId xmlns:p14="http://schemas.microsoft.com/office/powerpoint/2010/main" val="624723407"/>
              </p:ext>
            </p:extLst>
          </p:nvPr>
        </p:nvGraphicFramePr>
        <p:xfrm>
          <a:off x="995362" y="1511571"/>
          <a:ext cx="10201275" cy="4026525"/>
        </p:xfrm>
        <a:graphic>
          <a:graphicData uri="http://schemas.openxmlformats.org/drawingml/2006/table">
            <a:tbl>
              <a:tblPr firstRow="1" bandRow="1">
                <a:noFill/>
                <a:tableStyleId>{9B690CFD-508A-40F0-96F2-E8B82E377ADF}</a:tableStyleId>
              </a:tblPr>
              <a:tblGrid>
                <a:gridCol w="340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+mn-lt"/>
                        </a:rPr>
                        <a:t>Experts</a:t>
                      </a:r>
                      <a:endParaRPr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+mn-lt"/>
                        </a:rPr>
                        <a:t>Novices</a:t>
                      </a:r>
                      <a:endParaRPr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+mn-lt"/>
                        </a:rPr>
                        <a:t>Data Example</a:t>
                      </a:r>
                      <a:endParaRPr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Notice </a:t>
                      </a:r>
                      <a:r>
                        <a:rPr lang="en-US" sz="1600" b="1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features</a:t>
                      </a:r>
                      <a:r>
                        <a:rPr lang="en-US" sz="160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 and meaningful </a:t>
                      </a:r>
                      <a:r>
                        <a:rPr lang="en-US" sz="1600" b="1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patterns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Often focus on </a:t>
                      </a:r>
                      <a:r>
                        <a:rPr lang="en-US" sz="1600" b="1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surface attributes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Knowledge organized around “big ideas”</a:t>
                      </a:r>
                      <a:r>
                        <a:rPr lang="en-US" sz="1600" b="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60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that guide thinking. Problems approached with focus on concepts and rationale for why they apply.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Knowledge is memorized</a:t>
                      </a:r>
                      <a:r>
                        <a:rPr lang="en-US" sz="160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 in lists of facts &amp; laws; problem solving requires searching for correct formulas, equations, and rules.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Flexibly &amp; selectively retrieve </a:t>
                      </a:r>
                      <a:r>
                        <a:rPr lang="en-US" sz="160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important and relevant aspects of their knowledge. 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203D7C"/>
                          </a:solidFill>
                          <a:latin typeface="+mn-lt"/>
                          <a:ea typeface="Raleway"/>
                          <a:cs typeface="Raleway"/>
                          <a:sym typeface="Raleway"/>
                        </a:rPr>
                        <a:t>Less likely to know the conditions under which specific knowledge is applied.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734" y="1954932"/>
            <a:ext cx="4025123" cy="224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345AF-783E-ED82-B29C-BCF882083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734" y="1976223"/>
            <a:ext cx="4025123" cy="2227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C86E5-402F-585C-7343-F8FD36651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497" y="4382067"/>
            <a:ext cx="4023360" cy="1598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886EA-F04D-8BEC-21A6-A5CA22E7376C}"/>
              </a:ext>
            </a:extLst>
          </p:cNvPr>
          <p:cNvSpPr txBox="1"/>
          <p:nvPr/>
        </p:nvSpPr>
        <p:spPr>
          <a:xfrm>
            <a:off x="995362" y="5672747"/>
            <a:ext cx="3937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Catherine Halverson, Lawrence Hall of Science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0A5D-9BDE-5952-B7B1-C5D49443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to reflect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827676C-860B-B02A-5095-FA570A9EFD89}"/>
              </a:ext>
            </a:extLst>
          </p:cNvPr>
          <p:cNvSpPr/>
          <p:nvPr/>
        </p:nvSpPr>
        <p:spPr>
          <a:xfrm>
            <a:off x="2481942" y="1447800"/>
            <a:ext cx="7228115" cy="39624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do the challenges we identified this morning connect to the needs of our students as they transition toward expert skills?</a:t>
            </a:r>
          </a:p>
        </p:txBody>
      </p:sp>
    </p:spTree>
    <p:extLst>
      <p:ext uri="{BB962C8B-B14F-4D97-AF65-F5344CB8AC3E}">
        <p14:creationId xmlns:p14="http://schemas.microsoft.com/office/powerpoint/2010/main" val="72177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BF1FF-0527-133C-8AD7-9260FDBE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OOI Data Labs Project Goal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59686-AFAD-939F-B7AE-7E7E59330A7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28600" indent="0"/>
            <a:r>
              <a:rPr lang="en-US" sz="2400" dirty="0"/>
              <a:t>Bring professionally collected data from the Ocean Observatories Initiative to oceanography classrooms </a:t>
            </a:r>
            <a:r>
              <a:rPr lang="en-US" sz="2400" i="1" dirty="0"/>
              <a:t>with structure supporting learners and instructors</a:t>
            </a:r>
          </a:p>
        </p:txBody>
      </p:sp>
      <p:pic>
        <p:nvPicPr>
          <p:cNvPr id="6" name="Picture 5" descr="A group of people looking at a project&#10;&#10;Description automatically generated">
            <a:extLst>
              <a:ext uri="{FF2B5EF4-FFF2-40B4-BE49-F238E27FC236}">
                <a16:creationId xmlns:a16="http://schemas.microsoft.com/office/drawing/2014/main" id="{29EAF211-D2A1-04DB-D98F-3F10F2FE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98" y="675491"/>
            <a:ext cx="6202816" cy="5240981"/>
          </a:xfrm>
          <a:prstGeom prst="rect">
            <a:avLst/>
          </a:prstGeom>
          <a:effectLst>
            <a:softEdge rad="194539"/>
          </a:effectLst>
        </p:spPr>
      </p:pic>
    </p:spTree>
    <p:extLst>
      <p:ext uri="{BB962C8B-B14F-4D97-AF65-F5344CB8AC3E}">
        <p14:creationId xmlns:p14="http://schemas.microsoft.com/office/powerpoint/2010/main" val="187759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dda2a76c5_0_103"/>
          <p:cNvSpPr txBox="1"/>
          <p:nvPr/>
        </p:nvSpPr>
        <p:spPr>
          <a:xfrm>
            <a:off x="2466603" y="1499486"/>
            <a:ext cx="2590500" cy="14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a ready-made lesson plan incorporating OOI datasets?</a:t>
            </a:r>
            <a:endParaRPr dirty="0"/>
          </a:p>
        </p:txBody>
      </p:sp>
      <p:sp>
        <p:nvSpPr>
          <p:cNvPr id="218" name="Google Shape;218;g20dda2a76c5_0_103"/>
          <p:cNvSpPr txBox="1">
            <a:spLocks noGrp="1"/>
          </p:cNvSpPr>
          <p:nvPr>
            <p:ph type="title"/>
          </p:nvPr>
        </p:nvSpPr>
        <p:spPr>
          <a:xfrm>
            <a:off x="823456" y="273720"/>
            <a:ext cx="75066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OOI Data Labs Resource Collection</a:t>
            </a:r>
            <a:endParaRPr dirty="0"/>
          </a:p>
        </p:txBody>
      </p:sp>
      <p:sp>
        <p:nvSpPr>
          <p:cNvPr id="219" name="Google Shape;219;g20dda2a76c5_0_103"/>
          <p:cNvSpPr txBox="1"/>
          <p:nvPr/>
        </p:nvSpPr>
        <p:spPr>
          <a:xfrm>
            <a:off x="7372387" y="1499486"/>
            <a:ext cx="2614500" cy="14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to start from scratch using curated OOI datasets? </a:t>
            </a:r>
            <a:endParaRPr/>
          </a:p>
        </p:txBody>
      </p:sp>
      <p:sp>
        <p:nvSpPr>
          <p:cNvPr id="220" name="Google Shape;220;g20dda2a76c5_0_103"/>
          <p:cNvSpPr txBox="1"/>
          <p:nvPr/>
        </p:nvSpPr>
        <p:spPr>
          <a:xfrm>
            <a:off x="5184566" y="1504972"/>
            <a:ext cx="2346000" cy="14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a modular set of activities that you can adapt?</a:t>
            </a:r>
            <a:endParaRPr/>
          </a:p>
        </p:txBody>
      </p:sp>
      <p:sp>
        <p:nvSpPr>
          <p:cNvPr id="221" name="Google Shape;221;g20dda2a76c5_0_103"/>
          <p:cNvSpPr txBox="1"/>
          <p:nvPr/>
        </p:nvSpPr>
        <p:spPr>
          <a:xfrm>
            <a:off x="123969" y="1499486"/>
            <a:ext cx="2461800" cy="14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a series of lab activities with built-in student assessments?</a:t>
            </a:r>
            <a:endParaRPr dirty="0"/>
          </a:p>
        </p:txBody>
      </p:sp>
      <p:sp>
        <p:nvSpPr>
          <p:cNvPr id="222" name="Google Shape;222;g20dda2a76c5_0_103"/>
          <p:cNvSpPr/>
          <p:nvPr/>
        </p:nvSpPr>
        <p:spPr>
          <a:xfrm flipH="1">
            <a:off x="1097165" y="3077022"/>
            <a:ext cx="290814" cy="495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0dda2a76c5_0_103"/>
          <p:cNvSpPr/>
          <p:nvPr/>
        </p:nvSpPr>
        <p:spPr>
          <a:xfrm flipH="1">
            <a:off x="6143656" y="3077022"/>
            <a:ext cx="290814" cy="495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0dda2a76c5_0_103"/>
          <p:cNvSpPr/>
          <p:nvPr/>
        </p:nvSpPr>
        <p:spPr>
          <a:xfrm flipH="1">
            <a:off x="10943243" y="3077022"/>
            <a:ext cx="290814" cy="495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0dda2a76c5_0_103"/>
          <p:cNvSpPr/>
          <p:nvPr/>
        </p:nvSpPr>
        <p:spPr>
          <a:xfrm flipH="1">
            <a:off x="8554055" y="3077022"/>
            <a:ext cx="290814" cy="495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0dda2a76c5_0_103"/>
          <p:cNvSpPr txBox="1"/>
          <p:nvPr/>
        </p:nvSpPr>
        <p:spPr>
          <a:xfrm>
            <a:off x="5248300" y="3662041"/>
            <a:ext cx="2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Explorations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0dda2a76c5_0_103"/>
          <p:cNvSpPr txBox="1"/>
          <p:nvPr/>
        </p:nvSpPr>
        <p:spPr>
          <a:xfrm>
            <a:off x="7951444" y="3626435"/>
            <a:ext cx="148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Nuggets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0dda2a76c5_0_103"/>
          <p:cNvSpPr txBox="1"/>
          <p:nvPr/>
        </p:nvSpPr>
        <p:spPr>
          <a:xfrm>
            <a:off x="3121787" y="3662041"/>
            <a:ext cx="1218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Plans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0dda2a76c5_0_103"/>
          <p:cNvSpPr txBox="1"/>
          <p:nvPr/>
        </p:nvSpPr>
        <p:spPr>
          <a:xfrm>
            <a:off x="498927" y="3662041"/>
            <a:ext cx="153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Lab Manual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0dda2a76c5_0_103"/>
          <p:cNvSpPr txBox="1"/>
          <p:nvPr/>
        </p:nvSpPr>
        <p:spPr>
          <a:xfrm>
            <a:off x="10331421" y="3662041"/>
            <a:ext cx="148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Python Notebooks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0dda2a76c5_0_103"/>
          <p:cNvSpPr/>
          <p:nvPr/>
        </p:nvSpPr>
        <p:spPr>
          <a:xfrm flipH="1">
            <a:off x="3637714" y="3077022"/>
            <a:ext cx="290814" cy="495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0dda2a76c5_0_103"/>
          <p:cNvSpPr txBox="1"/>
          <p:nvPr/>
        </p:nvSpPr>
        <p:spPr>
          <a:xfrm>
            <a:off x="9829439" y="1475500"/>
            <a:ext cx="2349600" cy="14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to introduce coding notebooks with OOI datasets? </a:t>
            </a:r>
            <a:endParaRPr/>
          </a:p>
        </p:txBody>
      </p:sp>
      <p:sp>
        <p:nvSpPr>
          <p:cNvPr id="233" name="Google Shape;233;g20dda2a76c5_0_103"/>
          <p:cNvSpPr txBox="1"/>
          <p:nvPr/>
        </p:nvSpPr>
        <p:spPr>
          <a:xfrm>
            <a:off x="9745978" y="5176887"/>
            <a:ext cx="26125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OOI Data Explorer</a:t>
            </a:r>
            <a:r>
              <a:rPr lang="en-US" sz="1800" u="sng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Direct access to </a:t>
            </a:r>
            <a:r>
              <a:rPr lang="en-US" sz="1800" dirty="0">
                <a:solidFill>
                  <a:schemeClr val="accent4"/>
                </a:solidFill>
              </a:rPr>
              <a:t>d</a:t>
            </a:r>
            <a:r>
              <a:rPr lang="en-US" sz="18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ata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34" name="Google Shape;234;g20dda2a76c5_0_103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OSM 2024</a:t>
            </a:r>
            <a:endParaRPr/>
          </a:p>
        </p:txBody>
      </p:sp>
      <p:pic>
        <p:nvPicPr>
          <p:cNvPr id="236" name="Google Shape;236;g20dda2a76c5_0_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378" y="4603326"/>
            <a:ext cx="1481450" cy="49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0dda2a76c5_0_1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45978" y="4603318"/>
            <a:ext cx="1938720" cy="49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60;p12">
            <a:extLst>
              <a:ext uri="{FF2B5EF4-FFF2-40B4-BE49-F238E27FC236}">
                <a16:creationId xmlns:a16="http://schemas.microsoft.com/office/drawing/2014/main" id="{BD8D2330-70E8-C6DE-C67E-97D6FEEAF793}"/>
              </a:ext>
            </a:extLst>
          </p:cNvPr>
          <p:cNvCxnSpPr/>
          <p:nvPr/>
        </p:nvCxnSpPr>
        <p:spPr>
          <a:xfrm>
            <a:off x="619125" y="4580189"/>
            <a:ext cx="10953750" cy="0"/>
          </a:xfrm>
          <a:prstGeom prst="straightConnector1">
            <a:avLst/>
          </a:prstGeom>
          <a:noFill/>
          <a:ln w="50800" cap="flat" cmpd="sng">
            <a:solidFill>
              <a:srgbClr val="00A2E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dirty="0"/>
              <a:t>Jigsaw activity: Step 1</a:t>
            </a:r>
            <a:endParaRPr dirty="0"/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490700" y="1617780"/>
            <a:ext cx="6476157" cy="474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763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dirty="0">
                <a:latin typeface="+mn-lt"/>
                <a:ea typeface="Lato"/>
                <a:cs typeface="Lato"/>
                <a:sym typeface="Lato"/>
              </a:rPr>
              <a:t>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ach table will explore a different data explora</a:t>
            </a:r>
            <a:r>
              <a:rPr lang="en-US" sz="2400" dirty="0">
                <a:latin typeface="+mn-lt"/>
                <a:ea typeface="Lato"/>
                <a:cs typeface="Lato"/>
                <a:sym typeface="Lato"/>
              </a:rPr>
              <a:t>tion or lab manual chapter </a:t>
            </a:r>
            <a:endParaRPr sz="2400" dirty="0">
              <a:latin typeface="+mn-lt"/>
              <a:ea typeface="Lato"/>
              <a:cs typeface="Lato"/>
              <a:sym typeface="Lato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b="1" dirty="0">
              <a:latin typeface="+mn-lt"/>
              <a:ea typeface="Lato"/>
              <a:cs typeface="Lato"/>
              <a:sym typeface="Lato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  <a:ea typeface="Lato"/>
                <a:cs typeface="Lato"/>
                <a:sym typeface="Lato"/>
              </a:rPr>
              <a:t>Discuss:</a:t>
            </a:r>
            <a:endParaRPr b="1" dirty="0">
              <a:latin typeface="+mn-lt"/>
            </a:endParaRPr>
          </a:p>
          <a:p>
            <a:pPr marL="914400" lvl="0" indent="-322580" algn="l" rtl="0"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>
                <a:latin typeface="+mn-lt"/>
                <a:ea typeface="Lato"/>
                <a:cs typeface="Lato"/>
                <a:sym typeface="Lato"/>
              </a:rPr>
              <a:t>What structure or pedagogy do you notice in the activities?</a:t>
            </a:r>
            <a:endParaRPr dirty="0">
              <a:latin typeface="+mn-lt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7575042" y="767717"/>
            <a:ext cx="2986500" cy="85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Explore the Collection: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See websites at table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 </a:t>
            </a:r>
            <a:endParaRPr sz="2200" dirty="0">
              <a:solidFill>
                <a:schemeClr val="dk1"/>
              </a:solidFill>
            </a:endParaRPr>
          </a:p>
        </p:txBody>
      </p:sp>
      <p:graphicFrame>
        <p:nvGraphicFramePr>
          <p:cNvPr id="269" name="Google Shape;269;p13"/>
          <p:cNvGraphicFramePr/>
          <p:nvPr>
            <p:extLst>
              <p:ext uri="{D42A27DB-BD31-4B8C-83A1-F6EECF244321}">
                <p14:modId xmlns:p14="http://schemas.microsoft.com/office/powerpoint/2010/main" val="1343034469"/>
              </p:ext>
            </p:extLst>
          </p:nvPr>
        </p:nvGraphicFramePr>
        <p:xfrm>
          <a:off x="7586850" y="1678655"/>
          <a:ext cx="4114450" cy="3500690"/>
        </p:xfrm>
        <a:graphic>
          <a:graphicData uri="http://schemas.openxmlformats.org/drawingml/2006/table">
            <a:tbl>
              <a:tblPr>
                <a:noFill/>
                <a:tableStyleId>{52D1F944-EE77-46A2-9A7E-7BB4162656FE}</a:tableStyleId>
              </a:tblPr>
              <a:tblGrid>
                <a:gridCol w="20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Data Exploration</a:t>
                      </a:r>
                      <a:endParaRPr sz="1800" b="1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+mn-lt"/>
                        </a:rPr>
                        <a:t>Data Lab Manual</a:t>
                      </a:r>
                      <a:endParaRPr sz="1800" b="1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Anoxic Events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8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Plate tectonics and the seafloor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3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Dynamic air-sea interactions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6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Factors affecting Primary Production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7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dirty="0"/>
              <a:t>Jigsaw activity: Step 2</a:t>
            </a:r>
            <a:endParaRPr dirty="0"/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490700" y="1617780"/>
            <a:ext cx="6766200" cy="474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763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dirty="0">
                <a:latin typeface="+mn-lt"/>
                <a:ea typeface="Lato"/>
                <a:cs typeface="Lato"/>
                <a:sym typeface="Lato"/>
              </a:rPr>
              <a:t>Join with the group next to you who reviewed the same topic</a:t>
            </a:r>
            <a:endParaRPr sz="2400" dirty="0">
              <a:latin typeface="+mn-lt"/>
              <a:ea typeface="Lato"/>
              <a:cs typeface="Lato"/>
              <a:sym typeface="Lato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b="1" dirty="0">
              <a:latin typeface="+mn-lt"/>
              <a:ea typeface="Lato"/>
              <a:cs typeface="Lato"/>
              <a:sym typeface="Lato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  <a:ea typeface="Lato"/>
                <a:cs typeface="Lato"/>
                <a:sym typeface="Lato"/>
              </a:rPr>
              <a:t>Discuss:</a:t>
            </a:r>
            <a:endParaRPr sz="2400" b="1" dirty="0">
              <a:latin typeface="+mn-lt"/>
              <a:ea typeface="Lato"/>
              <a:cs typeface="Lato"/>
              <a:sym typeface="Lato"/>
            </a:endParaRPr>
          </a:p>
          <a:p>
            <a:pPr marL="914400" lvl="1" indent="-351948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>
                <a:latin typeface="+mn-lt"/>
                <a:ea typeface="Lato"/>
                <a:cs typeface="Lato"/>
                <a:sym typeface="Lato"/>
              </a:rPr>
              <a:t>Similarities and differences in structure/ pedagogy between data explorations and lab manual activities?</a:t>
            </a:r>
            <a:endParaRPr sz="2000" dirty="0">
              <a:latin typeface="+mn-lt"/>
            </a:endParaRPr>
          </a:p>
          <a:p>
            <a:pPr marL="914400" lvl="1" indent="-351948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>
                <a:latin typeface="+mn-lt"/>
                <a:ea typeface="Lato"/>
                <a:cs typeface="Lato"/>
                <a:sym typeface="Lato"/>
              </a:rPr>
              <a:t>How do you imagine using the activities in a class? </a:t>
            </a:r>
            <a:endParaRPr sz="2000" dirty="0">
              <a:latin typeface="+mn-lt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69" name="Google Shape;269;p13"/>
          <p:cNvGraphicFramePr/>
          <p:nvPr>
            <p:extLst>
              <p:ext uri="{D42A27DB-BD31-4B8C-83A1-F6EECF244321}">
                <p14:modId xmlns:p14="http://schemas.microsoft.com/office/powerpoint/2010/main" val="684982923"/>
              </p:ext>
            </p:extLst>
          </p:nvPr>
        </p:nvGraphicFramePr>
        <p:xfrm>
          <a:off x="7586850" y="1678655"/>
          <a:ext cx="4114450" cy="3500690"/>
        </p:xfrm>
        <a:graphic>
          <a:graphicData uri="http://schemas.openxmlformats.org/drawingml/2006/table">
            <a:tbl>
              <a:tblPr>
                <a:noFill/>
                <a:tableStyleId>{52D1F944-EE77-46A2-9A7E-7BB4162656FE}</a:tableStyleId>
              </a:tblPr>
              <a:tblGrid>
                <a:gridCol w="20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Data Exploration</a:t>
                      </a:r>
                      <a:endParaRPr sz="1800" b="1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+mn-lt"/>
                        </a:rPr>
                        <a:t>Data Lab Manual</a:t>
                      </a:r>
                      <a:endParaRPr sz="1800" b="1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Anoxic Events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Chapter 8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Plate tectonics and the seafloor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Chapter 3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Dynamic air-sea interactions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6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Factors affecting Primary Production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7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4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dirty="0"/>
              <a:t>Jigsaw activity: Step 3</a:t>
            </a:r>
            <a:endParaRPr dirty="0"/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490700" y="1617780"/>
            <a:ext cx="6766200" cy="474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135" lvl="0" indent="0" algn="l" rtl="0">
              <a:spcBef>
                <a:spcPts val="1000"/>
              </a:spcBef>
              <a:spcAft>
                <a:spcPts val="0"/>
              </a:spcAft>
              <a:buSzPct val="116666"/>
              <a:buNone/>
            </a:pPr>
            <a:r>
              <a:rPr lang="en-US" sz="2400" b="1" dirty="0">
                <a:latin typeface="+mn-lt"/>
                <a:ea typeface="Lato"/>
                <a:cs typeface="Lato"/>
                <a:sym typeface="Lato"/>
              </a:rPr>
              <a:t>Share out</a:t>
            </a:r>
          </a:p>
          <a:p>
            <a:pPr marL="864235" lvl="1" indent="-342900">
              <a:buSzPct val="116666"/>
            </a:pPr>
            <a:r>
              <a:rPr lang="en-US" sz="2000" dirty="0">
                <a:latin typeface="+mn-lt"/>
                <a:ea typeface="Lato"/>
                <a:cs typeface="Lato"/>
                <a:sym typeface="Lato"/>
              </a:rPr>
              <a:t>What structure or pedagogy do you notice in the activities?</a:t>
            </a:r>
          </a:p>
          <a:p>
            <a:pPr marL="864235" lvl="1" indent="-342900">
              <a:buSzPct val="116666"/>
            </a:pPr>
            <a:r>
              <a:rPr lang="en-US" sz="2000" dirty="0">
                <a:latin typeface="+mn-lt"/>
                <a:ea typeface="Lato"/>
                <a:cs typeface="Lato"/>
                <a:sym typeface="Lato"/>
              </a:rPr>
              <a:t>Similarities and differences between data explorations and lab manual activities?</a:t>
            </a:r>
            <a:endParaRPr lang="en-US" sz="2000" dirty="0">
              <a:latin typeface="+mn-lt"/>
            </a:endParaRPr>
          </a:p>
          <a:p>
            <a:pPr marL="64135" indent="0">
              <a:buSzPct val="116666"/>
              <a:buNone/>
            </a:pPr>
            <a:endParaRPr lang="en-US" sz="2400" dirty="0"/>
          </a:p>
          <a:p>
            <a:pPr marL="64135" lvl="0" indent="0" algn="l" rtl="0">
              <a:spcBef>
                <a:spcPts val="1000"/>
              </a:spcBef>
              <a:spcAft>
                <a:spcPts val="0"/>
              </a:spcAft>
              <a:buSzPct val="116666"/>
              <a:buNone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69" name="Google Shape;269;p13"/>
          <p:cNvGraphicFramePr/>
          <p:nvPr>
            <p:extLst>
              <p:ext uri="{D42A27DB-BD31-4B8C-83A1-F6EECF244321}">
                <p14:modId xmlns:p14="http://schemas.microsoft.com/office/powerpoint/2010/main" val="1477127468"/>
              </p:ext>
            </p:extLst>
          </p:nvPr>
        </p:nvGraphicFramePr>
        <p:xfrm>
          <a:off x="7586850" y="1678655"/>
          <a:ext cx="4114450" cy="3500690"/>
        </p:xfrm>
        <a:graphic>
          <a:graphicData uri="http://schemas.openxmlformats.org/drawingml/2006/table">
            <a:tbl>
              <a:tblPr>
                <a:noFill/>
                <a:tableStyleId>{52D1F944-EE77-46A2-9A7E-7BB4162656FE}</a:tableStyleId>
              </a:tblPr>
              <a:tblGrid>
                <a:gridCol w="20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Data Exploration</a:t>
                      </a:r>
                      <a:endParaRPr sz="1800" b="1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+mn-lt"/>
                        </a:rPr>
                        <a:t>Data Lab Manual</a:t>
                      </a:r>
                      <a:endParaRPr sz="1800" b="1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Anoxic Events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Chapter 8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Plate tectonics and the seafloor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3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Dynamic air-sea interactions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6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+mn-lt"/>
                        </a:rPr>
                        <a:t>Factors affecting Primary Production</a:t>
                      </a:r>
                      <a:endParaRPr sz="180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Chapter 7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[QFT recap]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9678" y="1825625"/>
            <a:ext cx="10514122" cy="403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F4727B-178D-1845-B9C0-7370D180A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14" y="1850875"/>
            <a:ext cx="6129788" cy="1608754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Take a break!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5FE0EB4-2E02-0FB4-4FC3-9DA58FB1CD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36013" y="3714489"/>
            <a:ext cx="6129788" cy="105934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What are your experiences with using real-world data in the classroom?</a:t>
            </a:r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48678"/>
            <a:ext cx="4787168" cy="432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dirty="0"/>
              <a:t>Jot down individually</a:t>
            </a:r>
            <a:endParaRPr dirty="0"/>
          </a:p>
          <a:p>
            <a:pPr marL="631825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Top 3 challenges as an instructor? (experienced or anticipated)</a:t>
            </a:r>
            <a:endParaRPr sz="2000" dirty="0"/>
          </a:p>
          <a:p>
            <a:pPr marL="631825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Top 3 challenges as a student? (observed or anticipated)</a:t>
            </a:r>
            <a:endParaRPr sz="2000" dirty="0"/>
          </a:p>
          <a:p>
            <a:pPr marL="631825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Positive experiences?</a:t>
            </a:r>
            <a:endParaRPr sz="2000" dirty="0"/>
          </a:p>
          <a:p>
            <a: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2"/>
          </p:nvPr>
        </p:nvSpPr>
        <p:spPr>
          <a:xfrm>
            <a:off x="6566632" y="1865313"/>
            <a:ext cx="50048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dirty="0"/>
              <a:t>Find a partner and share your thoughts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did you have in common? 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were major differences?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dirty="0"/>
              <a:t>Join another pair and discuss your common themes</a:t>
            </a:r>
          </a:p>
          <a:p>
            <a:pPr marL="1028700" lvl="1">
              <a:buSzPts val="2200"/>
              <a:buFont typeface="Arial" panose="020B0604020202020204" pitchFamily="34" charset="0"/>
              <a:buChar char="•"/>
            </a:pPr>
            <a:r>
              <a:rPr lang="en-US" dirty="0"/>
              <a:t>Record your themes on posterboards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Ways we use data</a:t>
            </a:r>
            <a:endParaRPr dirty="0"/>
          </a:p>
        </p:txBody>
      </p:sp>
      <p:sp>
        <p:nvSpPr>
          <p:cNvPr id="117" name="Google Shape;117;p5"/>
          <p:cNvSpPr txBox="1"/>
          <p:nvPr/>
        </p:nvSpPr>
        <p:spPr>
          <a:xfrm>
            <a:off x="466724" y="3367415"/>
            <a:ext cx="18764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Reinforcing known phenomena</a:t>
            </a:r>
            <a:endParaRPr dirty="0"/>
          </a:p>
        </p:txBody>
      </p:sp>
      <p:sp>
        <p:nvSpPr>
          <p:cNvPr id="118" name="Google Shape;118;p5"/>
          <p:cNvSpPr txBox="1"/>
          <p:nvPr/>
        </p:nvSpPr>
        <p:spPr>
          <a:xfrm>
            <a:off x="9791700" y="3336637"/>
            <a:ext cx="18764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Generating new knowledge</a:t>
            </a:r>
            <a:endParaRPr dirty="0"/>
          </a:p>
        </p:txBody>
      </p:sp>
      <p:cxnSp>
        <p:nvCxnSpPr>
          <p:cNvPr id="119" name="Google Shape;119;p5"/>
          <p:cNvCxnSpPr/>
          <p:nvPr/>
        </p:nvCxnSpPr>
        <p:spPr>
          <a:xfrm>
            <a:off x="2438400" y="3629025"/>
            <a:ext cx="7353300" cy="3077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Types of data we use</a:t>
            </a:r>
            <a:endParaRPr dirty="0"/>
          </a:p>
        </p:txBody>
      </p:sp>
      <p:sp>
        <p:nvSpPr>
          <p:cNvPr id="125" name="Google Shape;125;p6"/>
          <p:cNvSpPr txBox="1"/>
          <p:nvPr/>
        </p:nvSpPr>
        <p:spPr>
          <a:xfrm>
            <a:off x="6181724" y="1621423"/>
            <a:ext cx="24098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Real-world (messy) data</a:t>
            </a:r>
            <a:endParaRPr/>
          </a:p>
        </p:txBody>
      </p:sp>
      <p:sp>
        <p:nvSpPr>
          <p:cNvPr id="126" name="Google Shape;126;p6"/>
          <p:cNvSpPr txBox="1"/>
          <p:nvPr/>
        </p:nvSpPr>
        <p:spPr>
          <a:xfrm>
            <a:off x="6181724" y="5398112"/>
            <a:ext cx="18764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Idealized patterns</a:t>
            </a:r>
            <a:endParaRPr/>
          </a:p>
        </p:txBody>
      </p:sp>
      <p:cxnSp>
        <p:nvCxnSpPr>
          <p:cNvPr id="127" name="Google Shape;127;p6"/>
          <p:cNvCxnSpPr/>
          <p:nvPr/>
        </p:nvCxnSpPr>
        <p:spPr>
          <a:xfrm flipH="1">
            <a:off x="6086473" y="1790700"/>
            <a:ext cx="9527" cy="370522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28" name="Google Shape;12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0050" y="123247"/>
            <a:ext cx="2553775" cy="30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4775" y="3872875"/>
            <a:ext cx="2409825" cy="275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Four aspects of using data in teaching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466724" y="3367415"/>
            <a:ext cx="18764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Reinforcing known phenomena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9791700" y="3336637"/>
            <a:ext cx="18764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Generating new knowledge</a:t>
            </a:r>
            <a:endParaRPr/>
          </a:p>
        </p:txBody>
      </p:sp>
      <p:cxnSp>
        <p:nvCxnSpPr>
          <p:cNvPr id="137" name="Google Shape;137;p7"/>
          <p:cNvCxnSpPr/>
          <p:nvPr/>
        </p:nvCxnSpPr>
        <p:spPr>
          <a:xfrm>
            <a:off x="2438400" y="3629025"/>
            <a:ext cx="7353300" cy="3077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38" name="Google Shape;138;p7"/>
          <p:cNvSpPr txBox="1"/>
          <p:nvPr/>
        </p:nvSpPr>
        <p:spPr>
          <a:xfrm>
            <a:off x="6181724" y="1621423"/>
            <a:ext cx="24098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Real-world (messy) data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6181724" y="5398112"/>
            <a:ext cx="18764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Idealized patterns</a:t>
            </a:r>
            <a:endParaRPr/>
          </a:p>
        </p:txBody>
      </p:sp>
      <p:cxnSp>
        <p:nvCxnSpPr>
          <p:cNvPr id="140" name="Google Shape;140;p7"/>
          <p:cNvCxnSpPr/>
          <p:nvPr/>
        </p:nvCxnSpPr>
        <p:spPr>
          <a:xfrm flipH="1">
            <a:off x="6086473" y="1790700"/>
            <a:ext cx="9527" cy="370522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1" name="Google Shape;141;p7"/>
          <p:cNvSpPr/>
          <p:nvPr/>
        </p:nvSpPr>
        <p:spPr>
          <a:xfrm>
            <a:off x="2657475" y="2042780"/>
            <a:ext cx="3428998" cy="1576720"/>
          </a:xfrm>
          <a:prstGeom prst="rect">
            <a:avLst/>
          </a:prstGeom>
          <a:solidFill>
            <a:srgbClr val="6ABDFF"/>
          </a:solidFill>
          <a:ln w="25400" cap="flat" cmpd="sng">
            <a:solidFill>
              <a:srgbClr val="0045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Labs/demos with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authentic data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6115050" y="2042780"/>
            <a:ext cx="3428998" cy="1576720"/>
          </a:xfrm>
          <a:prstGeom prst="rect">
            <a:avLst/>
          </a:prstGeom>
          <a:solidFill>
            <a:srgbClr val="FFE5CC"/>
          </a:solidFill>
          <a:ln w="25400" cap="flat" cmpd="sng">
            <a:solidFill>
              <a:srgbClr val="0045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Professional observations and models</a:t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6115050" y="3669326"/>
            <a:ext cx="3428998" cy="1576720"/>
          </a:xfrm>
          <a:prstGeom prst="rect">
            <a:avLst/>
          </a:prstGeom>
          <a:solidFill>
            <a:srgbClr val="8DDFFF"/>
          </a:solidFill>
          <a:ln w="25400" cap="flat" cmpd="sng">
            <a:solidFill>
              <a:srgbClr val="0045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Models of theory</a:t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2647950" y="3669326"/>
            <a:ext cx="3428998" cy="1576720"/>
          </a:xfrm>
          <a:prstGeom prst="rect">
            <a:avLst/>
          </a:prstGeom>
          <a:solidFill>
            <a:srgbClr val="EEE5A9"/>
          </a:solidFill>
          <a:ln w="25400" cap="flat" cmpd="sng">
            <a:solidFill>
              <a:srgbClr val="0045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Textbook data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visualizations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ddad9055c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Menti</a:t>
            </a:r>
            <a:r>
              <a:rPr lang="en-US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Ways data are generated or collected</a:t>
            </a: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593998" y="2326067"/>
            <a:ext cx="4964400" cy="3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600" dirty="0"/>
              <a:t>Learner-generated data</a:t>
            </a:r>
            <a:endParaRPr sz="2200"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e.g., lab experiments, field trip observations</a:t>
            </a:r>
            <a:endParaRPr sz="1800" dirty="0"/>
          </a:p>
          <a:p>
            <a: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/>
          </a:p>
        </p:txBody>
      </p:sp>
      <p:graphicFrame>
        <p:nvGraphicFramePr>
          <p:cNvPr id="156" name="Google Shape;156;p8"/>
          <p:cNvGraphicFramePr/>
          <p:nvPr>
            <p:extLst>
              <p:ext uri="{D42A27DB-BD31-4B8C-83A1-F6EECF244321}">
                <p14:modId xmlns:p14="http://schemas.microsoft.com/office/powerpoint/2010/main" val="1805011274"/>
              </p:ext>
            </p:extLst>
          </p:nvPr>
        </p:nvGraphicFramePr>
        <p:xfrm>
          <a:off x="5558398" y="1595799"/>
          <a:ext cx="5927250" cy="2590600"/>
        </p:xfrm>
        <a:graphic>
          <a:graphicData uri="http://schemas.openxmlformats.org/drawingml/2006/table">
            <a:tbl>
              <a:tblPr firstRow="1" bandRow="1">
                <a:noFill/>
                <a:tableStyleId>{9B690CFD-508A-40F0-96F2-E8B82E377ADF}</a:tableStyleId>
              </a:tblPr>
              <a:tblGrid>
                <a:gridCol w="29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Benefits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Limitations</a:t>
                      </a:r>
                      <a:endParaRPr sz="18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Personal connection to the data, understanding of collection methods, small datasets 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Limited in types of data and temporal/spatial scale, time consuming to collect, may not follow consistent protocols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1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Ways data are generated or collected</a:t>
            </a: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593998" y="2326067"/>
            <a:ext cx="4964400" cy="3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600" dirty="0"/>
              <a:t>Learner-generated data</a:t>
            </a:r>
            <a:endParaRPr sz="2200"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e.g., lab experiments, field trip observations</a:t>
            </a:r>
            <a:endParaRPr sz="1800" dirty="0"/>
          </a:p>
          <a:p>
            <a: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/>
          </a:p>
          <a:p>
            <a:pPr marL="889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600" dirty="0"/>
              <a:t>Professionally-collected data</a:t>
            </a:r>
            <a:endParaRPr sz="2200"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e.g., Ocean observatories, Traditional Ecological Knowledge</a:t>
            </a:r>
            <a:endParaRPr sz="1800" dirty="0"/>
          </a:p>
        </p:txBody>
      </p:sp>
      <p:graphicFrame>
        <p:nvGraphicFramePr>
          <p:cNvPr id="156" name="Google Shape;156;p8"/>
          <p:cNvGraphicFramePr/>
          <p:nvPr>
            <p:extLst>
              <p:ext uri="{D42A27DB-BD31-4B8C-83A1-F6EECF244321}">
                <p14:modId xmlns:p14="http://schemas.microsoft.com/office/powerpoint/2010/main" val="2483619352"/>
              </p:ext>
            </p:extLst>
          </p:nvPr>
        </p:nvGraphicFramePr>
        <p:xfrm>
          <a:off x="5558398" y="1595799"/>
          <a:ext cx="5927250" cy="4150850"/>
        </p:xfrm>
        <a:graphic>
          <a:graphicData uri="http://schemas.openxmlformats.org/drawingml/2006/table">
            <a:tbl>
              <a:tblPr firstRow="1" bandRow="1">
                <a:noFill/>
                <a:tableStyleId>{9B690CFD-508A-40F0-96F2-E8B82E377ADF}</a:tableStyleId>
              </a:tblPr>
              <a:tblGrid>
                <a:gridCol w="29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Benefits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Limitations</a:t>
                      </a:r>
                      <a:endParaRPr sz="18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Personal connection to the data, understanding of collection methods, small datasets 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Limited in types of data and temporal/spatial scale, time consuming to collect, may not follow consistent protocols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Larger temporal and spatial scales, consistent collection protocols, focus on interpretation and analysis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Time consuming to locate, may be challenging to access, usually noisy, does not always show clear patterns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ave">
  <a:themeElements>
    <a:clrScheme name="OOI Brand Colors">
      <a:dk1>
        <a:srgbClr val="004F8B"/>
      </a:dk1>
      <a:lt1>
        <a:srgbClr val="D8E9F5"/>
      </a:lt1>
      <a:dk2>
        <a:srgbClr val="004F8B"/>
      </a:dk2>
      <a:lt2>
        <a:srgbClr val="E7E6E6"/>
      </a:lt2>
      <a:accent1>
        <a:srgbClr val="00A4E1"/>
      </a:accent1>
      <a:accent2>
        <a:srgbClr val="D6BD2C"/>
      </a:accent2>
      <a:accent3>
        <a:srgbClr val="FF7F00"/>
      </a:accent3>
      <a:accent4>
        <a:srgbClr val="212121"/>
      </a:accent4>
      <a:accent5>
        <a:srgbClr val="5E5E5E"/>
      </a:accent5>
      <a:accent6>
        <a:srgbClr val="797979"/>
      </a:accent6>
      <a:hlink>
        <a:srgbClr val="929292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942</Words>
  <Application>Microsoft Office PowerPoint</Application>
  <PresentationFormat>Widescreen</PresentationFormat>
  <Paragraphs>152</Paragraphs>
  <Slides>20</Slides>
  <Notes>18</Notes>
  <HiddenSlides>3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Lato</vt:lpstr>
      <vt:lpstr>Noto Sans Symbols</vt:lpstr>
      <vt:lpstr>Cambria</vt:lpstr>
      <vt:lpstr>Courier New</vt:lpstr>
      <vt:lpstr>Arial</vt:lpstr>
      <vt:lpstr>Calibri</vt:lpstr>
      <vt:lpstr>Wave</vt:lpstr>
      <vt:lpstr>Good morning and welcome!</vt:lpstr>
      <vt:lpstr>[QFT recap]</vt:lpstr>
      <vt:lpstr>What are your experiences with using real-world data in the classroom?</vt:lpstr>
      <vt:lpstr>Ways we use data</vt:lpstr>
      <vt:lpstr>Types of data we use</vt:lpstr>
      <vt:lpstr>Four aspects of using data in teaching</vt:lpstr>
      <vt:lpstr>Menti…</vt:lpstr>
      <vt:lpstr>Ways data are generated or collected</vt:lpstr>
      <vt:lpstr>Ways data are generated or collected</vt:lpstr>
      <vt:lpstr>Data skills learning curve </vt:lpstr>
      <vt:lpstr>Why are professionally collected data challenging for learners? </vt:lpstr>
      <vt:lpstr>PowerPoint Presentation</vt:lpstr>
      <vt:lpstr>What experts and novices see in oceanographic data</vt:lpstr>
      <vt:lpstr>Pause to reflect</vt:lpstr>
      <vt:lpstr>OOI Data Labs Project Goal</vt:lpstr>
      <vt:lpstr>OOI Data Labs Resource Collection</vt:lpstr>
      <vt:lpstr>Jigsaw activity: Step 1</vt:lpstr>
      <vt:lpstr>Jigsaw activity: Step 2</vt:lpstr>
      <vt:lpstr>Jigsaw activity: Step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and welcome!</dc:title>
  <dc:creator>Pfeiffer-Herbert, Anna</dc:creator>
  <cp:lastModifiedBy>Anna Pfeiffer-Herbert</cp:lastModifiedBy>
  <cp:revision>7</cp:revision>
  <dcterms:modified xsi:type="dcterms:W3CDTF">2024-06-03T03:09:17Z</dcterms:modified>
</cp:coreProperties>
</file>