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26"/>
  </p:notesMasterIdLst>
  <p:sldIdLst>
    <p:sldId id="256" r:id="rId2"/>
    <p:sldId id="261" r:id="rId3"/>
    <p:sldId id="262" r:id="rId4"/>
    <p:sldId id="259" r:id="rId5"/>
    <p:sldId id="295" r:id="rId6"/>
    <p:sldId id="268" r:id="rId7"/>
    <p:sldId id="267" r:id="rId8"/>
    <p:sldId id="269" r:id="rId9"/>
    <p:sldId id="273" r:id="rId10"/>
    <p:sldId id="270" r:id="rId11"/>
    <p:sldId id="274" r:id="rId12"/>
    <p:sldId id="275" r:id="rId13"/>
    <p:sldId id="276" r:id="rId14"/>
    <p:sldId id="277" r:id="rId15"/>
    <p:sldId id="282" r:id="rId16"/>
    <p:sldId id="288" r:id="rId17"/>
    <p:sldId id="679" r:id="rId18"/>
    <p:sldId id="680" r:id="rId19"/>
    <p:sldId id="573" r:id="rId20"/>
    <p:sldId id="284" r:id="rId21"/>
    <p:sldId id="289" r:id="rId22"/>
    <p:sldId id="291" r:id="rId23"/>
    <p:sldId id="290" r:id="rId24"/>
    <p:sldId id="287"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818C1B1-2EB8-40B0-808A-B06F0ECCA5DC}">
  <a:tblStyle styleId="{5818C1B1-2EB8-40B0-808A-B06F0ECCA5D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D"/>
          </a:solidFill>
        </a:fill>
      </a:tcStyle>
    </a:wholeTbl>
    <a:band1H>
      <a:tcTxStyle/>
      <a:tcStyle>
        <a:tcBdr/>
        <a:fill>
          <a:solidFill>
            <a:srgbClr val="CACFDA"/>
          </a:solidFill>
        </a:fill>
      </a:tcStyle>
    </a:band1H>
    <a:band2H>
      <a:tcTxStyle/>
      <a:tcStyle>
        <a:tcBdr/>
      </a:tcStyle>
    </a:band2H>
    <a:band1V>
      <a:tcTxStyle/>
      <a:tcStyle>
        <a:tcBdr/>
        <a:fill>
          <a:solidFill>
            <a:srgbClr val="CACFDA"/>
          </a:solidFill>
        </a:fill>
      </a:tcStyle>
    </a:band1V>
    <a:band2V>
      <a:tcTxStyle/>
      <a:tcStyle>
        <a:tcBdr/>
      </a:tcStyle>
    </a:band2V>
    <a:lastCol>
      <a:tcTxStyle b="on" i="off">
        <a:font>
          <a:latin typeface="Arial"/>
          <a:ea typeface="Arial"/>
          <a:cs typeface="Arial"/>
        </a:font>
        <a:schemeClr val="lt1"/>
      </a:tcTxStyle>
      <a:tcStyle>
        <a:tcBdr/>
        <a:fill>
          <a:solidFill>
            <a:schemeClr val="dk1"/>
          </a:solidFill>
        </a:fill>
      </a:tcStyle>
    </a:lastCol>
    <a:firstCol>
      <a:tcTxStyle b="on" i="off">
        <a:font>
          <a:latin typeface="Arial"/>
          <a:ea typeface="Arial"/>
          <a:cs typeface="Arial"/>
        </a:font>
        <a:schemeClr val="lt1"/>
      </a:tcTxStyle>
      <a:tcStyle>
        <a:tcBdr/>
        <a:fill>
          <a:solidFill>
            <a:schemeClr val="dk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82"/>
    <p:restoredTop sz="61769"/>
  </p:normalViewPr>
  <p:slideViewPr>
    <p:cSldViewPr snapToGrid="0">
      <p:cViewPr varScale="1">
        <p:scale>
          <a:sx n="76" d="100"/>
          <a:sy n="76" d="100"/>
        </p:scale>
        <p:origin x="6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dirty="0">
                <a:solidFill>
                  <a:srgbClr val="202020"/>
                </a:solidFill>
                <a:effectLst/>
                <a:latin typeface="Arial" panose="020B0604020202020204" pitchFamily="34" charset="0"/>
              </a:rPr>
              <a:t>The surface and subsurface elements of the array are in a region with high wind and large surface waves; strong atmosphere-ocean exchanges of heat, momentum, energy and gases; carbon dioxide sequestration; high biological productivity; and an important fishery. It is one of the few places on Earth with deep-water formation that feeds the large-scale thermohaline circulation.</a:t>
            </a:r>
            <a:endParaRPr lang="en-US" dirty="0"/>
          </a:p>
        </p:txBody>
      </p:sp>
    </p:spTree>
    <p:extLst>
      <p:ext uri="{BB962C8B-B14F-4D97-AF65-F5344CB8AC3E}">
        <p14:creationId xmlns:p14="http://schemas.microsoft.com/office/powerpoint/2010/main" val="377883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6419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9079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5859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fa01a78b9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fa01a78b9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There are two coastal arrays… One is called the Endurance array. And the idea was that in one coastal area we should have a fixed timeseries The choice was to sample the evolution of the California current. </a:t>
            </a:r>
            <a:endParaRPr/>
          </a:p>
          <a:p>
            <a:pPr marL="0" lvl="0" indent="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Examining the structures of the ecosystems along the western seaboard. </a:t>
            </a:r>
            <a:endParaRPr/>
          </a:p>
          <a:p>
            <a:pPr marL="228600" lvl="0" indent="-228600" algn="l" rtl="0">
              <a:spcBef>
                <a:spcPts val="0"/>
              </a:spcBef>
              <a:spcAft>
                <a:spcPts val="0"/>
              </a:spcAft>
              <a:buClr>
                <a:schemeClr val="dk1"/>
              </a:buClr>
              <a:buSzPts val="1200"/>
              <a:buFont typeface="Calibri"/>
              <a:buAutoNum type="arabicPeriod"/>
            </a:pPr>
            <a:r>
              <a:rPr lang="en-US"/>
              <a:t>Fixed arrays with moorings and profilers </a:t>
            </a:r>
            <a:endParaRPr/>
          </a:p>
          <a:p>
            <a:pPr marL="228600" lvl="0" indent="-228600" algn="l" rtl="0">
              <a:spcBef>
                <a:spcPts val="0"/>
              </a:spcBef>
              <a:spcAft>
                <a:spcPts val="0"/>
              </a:spcAft>
              <a:buClr>
                <a:schemeClr val="dk1"/>
              </a:buClr>
              <a:buSzPts val="1200"/>
              <a:buFont typeface="Calibri"/>
              <a:buAutoNum type="arabicPeriod"/>
            </a:pPr>
            <a:r>
              <a:rPr lang="en-US"/>
              <a:t>Different types of data latency based on your real time framework. </a:t>
            </a:r>
            <a:endParaRPr/>
          </a:p>
          <a:p>
            <a:pPr marL="228600" lvl="0" indent="-228600" algn="l" rtl="0">
              <a:spcBef>
                <a:spcPts val="0"/>
              </a:spcBef>
              <a:spcAft>
                <a:spcPts val="0"/>
              </a:spcAft>
              <a:buClr>
                <a:schemeClr val="dk1"/>
              </a:buClr>
              <a:buSzPts val="1200"/>
              <a:buFont typeface="Calibri"/>
              <a:buAutoNum type="arabicPeriod"/>
            </a:pPr>
            <a:r>
              <a:rPr lang="en-US"/>
              <a:t>Sampling volumes with the glider. </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30" name="Google Shape;230;g5fa01a78b9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200"/>
              <a:t>That’s the whole story in one slide! </a:t>
            </a:r>
            <a:endParaRPr/>
          </a:p>
          <a:p>
            <a:pPr marL="457200" lvl="0" indent="-298450" algn="l" rtl="0">
              <a:lnSpc>
                <a:spcPct val="100000"/>
              </a:lnSpc>
              <a:spcBef>
                <a:spcPts val="0"/>
              </a:spcBef>
              <a:spcAft>
                <a:spcPts val="0"/>
              </a:spcAft>
              <a:buSzPts val="1100"/>
              <a:buChar char="●"/>
            </a:pPr>
            <a:r>
              <a:rPr lang="en-US" sz="1200"/>
              <a:t>I will provide more details on the process, timeline, and array design</a:t>
            </a:r>
            <a:endParaRPr/>
          </a:p>
          <a:p>
            <a:pPr marL="457200" lvl="0" indent="-298450" algn="l" rtl="0">
              <a:lnSpc>
                <a:spcPct val="100000"/>
              </a:lnSpc>
              <a:spcBef>
                <a:spcPts val="0"/>
              </a:spcBef>
              <a:spcAft>
                <a:spcPts val="0"/>
              </a:spcAft>
              <a:buSzPts val="1100"/>
              <a:buChar char="●"/>
            </a:pPr>
            <a:r>
              <a:rPr lang="en-US" sz="1200"/>
              <a:t>*Initially deployed late 2013, but not full array. 7 year run from 2016-2022</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881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7113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2868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311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adf3c1aa8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adf3c1aa8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893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adf3c1aa8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adf3c1aa8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092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adf3c1aa8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adf3c1aa8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7951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633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130 White Papers </a:t>
            </a:r>
          </a:p>
        </p:txBody>
      </p:sp>
    </p:spTree>
    <p:extLst>
      <p:ext uri="{BB962C8B-B14F-4D97-AF65-F5344CB8AC3E}">
        <p14:creationId xmlns:p14="http://schemas.microsoft.com/office/powerpoint/2010/main" val="8097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965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dirty="0">
                <a:solidFill>
                  <a:srgbClr val="202020"/>
                </a:solidFill>
                <a:effectLst/>
                <a:latin typeface="Arial" panose="020B0604020202020204" pitchFamily="34" charset="0"/>
              </a:rPr>
              <a:t>Coastal Global Scales Node (CGSN) team heads to the Global Station Papa Array site. Papa is in the Gulf of Alaska, which is about 620 nautical miles from Seward, Alaska. This location is already occupied by the Ocean Station Papa surface mooring deployed by NOAA’s Pacific Marine Environmental Laboratory last month. This will be the 11</a:t>
            </a:r>
            <a:r>
              <a:rPr lang="en-US" b="0" i="0" u="none" strike="noStrike" baseline="30000" dirty="0">
                <a:solidFill>
                  <a:srgbClr val="202020"/>
                </a:solidFill>
                <a:effectLst/>
                <a:latin typeface="Arial" panose="020B0604020202020204" pitchFamily="34" charset="0"/>
              </a:rPr>
              <a:t>th</a:t>
            </a:r>
            <a:r>
              <a:rPr lang="en-US" b="0" i="0" u="none" strike="noStrike" dirty="0">
                <a:solidFill>
                  <a:srgbClr val="202020"/>
                </a:solidFill>
                <a:effectLst/>
                <a:latin typeface="Arial" panose="020B0604020202020204" pitchFamily="34" charset="0"/>
              </a:rPr>
              <a:t> time the subsurface array will be refreshed so it continues to provide ocean data from a critical region of the northeast Pacific with a productive fishery subject to ocean acidification, low eddy variability, and impacted by the Pacific Decadal Oscillation.</a:t>
            </a:r>
          </a:p>
          <a:p>
            <a:endParaRPr lang="en-US" dirty="0"/>
          </a:p>
        </p:txBody>
      </p:sp>
    </p:spTree>
    <p:extLst>
      <p:ext uri="{BB962C8B-B14F-4D97-AF65-F5344CB8AC3E}">
        <p14:creationId xmlns:p14="http://schemas.microsoft.com/office/powerpoint/2010/main" val="803943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3499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6349" y="2232"/>
            <a:ext cx="12188032" cy="6855768"/>
          </a:xfrm>
          <a:prstGeom prst="rect">
            <a:avLst/>
          </a:prstGeom>
          <a:noFill/>
          <a:ln>
            <a:noFill/>
          </a:ln>
        </p:spPr>
      </p:pic>
      <p:pic>
        <p:nvPicPr>
          <p:cNvPr id="13" name="Google Shape;13;p2" descr="OOI_URL_Vert_Blue.png"/>
          <p:cNvPicPr preferRelativeResize="0"/>
          <p:nvPr/>
        </p:nvPicPr>
        <p:blipFill rotWithShape="1">
          <a:blip r:embed="rId3">
            <a:alphaModFix/>
          </a:blip>
          <a:srcRect/>
          <a:stretch/>
        </p:blipFill>
        <p:spPr>
          <a:xfrm>
            <a:off x="11546580" y="328083"/>
            <a:ext cx="176660" cy="1872840"/>
          </a:xfrm>
          <a:prstGeom prst="rect">
            <a:avLst/>
          </a:prstGeom>
          <a:noFill/>
          <a:ln>
            <a:noFill/>
          </a:ln>
        </p:spPr>
      </p:pic>
      <p:sp>
        <p:nvSpPr>
          <p:cNvPr id="14" name="Google Shape;14;p2"/>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2"/>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2"/>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1"/>
        <p:cNvGrpSpPr/>
        <p:nvPr/>
      </p:nvGrpSpPr>
      <p:grpSpPr>
        <a:xfrm>
          <a:off x="0" y="0"/>
          <a:ext cx="0" cy="0"/>
          <a:chOff x="0" y="0"/>
          <a:chExt cx="0" cy="0"/>
        </a:xfrm>
      </p:grpSpPr>
      <p:sp>
        <p:nvSpPr>
          <p:cNvPr id="72" name="Google Shape;72;p15"/>
          <p:cNvSpPr/>
          <p:nvPr/>
        </p:nvSpPr>
        <p:spPr>
          <a:xfrm>
            <a:off x="0" y="0"/>
            <a:ext cx="12192000" cy="6858000"/>
          </a:xfrm>
          <a:prstGeom prst="rect">
            <a:avLst/>
          </a:prstGeom>
          <a:solidFill>
            <a:srgbClr val="FFFFFF"/>
          </a:solidFill>
          <a:ln w="12700" cap="flat" cmpd="sng">
            <a:solidFill>
              <a:srgbClr val="0077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pic>
        <p:nvPicPr>
          <p:cNvPr id="73" name="Google Shape;73;p15"/>
          <p:cNvPicPr preferRelativeResize="0"/>
          <p:nvPr/>
        </p:nvPicPr>
        <p:blipFill rotWithShape="1">
          <a:blip r:embed="rId2">
            <a:alphaModFix/>
          </a:blip>
          <a:srcRect/>
          <a:stretch/>
        </p:blipFill>
        <p:spPr>
          <a:xfrm>
            <a:off x="-2184" y="5759450"/>
            <a:ext cx="12184064" cy="1098550"/>
          </a:xfrm>
          <a:prstGeom prst="rect">
            <a:avLst/>
          </a:prstGeom>
          <a:noFill/>
          <a:ln>
            <a:noFill/>
          </a:ln>
        </p:spPr>
      </p:pic>
      <p:pic>
        <p:nvPicPr>
          <p:cNvPr id="74" name="Google Shape;74;p15" descr="OOI_NSF_Logo_White_150px.png"/>
          <p:cNvPicPr preferRelativeResize="0"/>
          <p:nvPr/>
        </p:nvPicPr>
        <p:blipFill rotWithShape="1">
          <a:blip r:embed="rId3">
            <a:alphaModFix/>
          </a:blip>
          <a:srcRect/>
          <a:stretch/>
        </p:blipFill>
        <p:spPr>
          <a:xfrm>
            <a:off x="11437427" y="6324313"/>
            <a:ext cx="446658" cy="446717"/>
          </a:xfrm>
          <a:prstGeom prst="rect">
            <a:avLst/>
          </a:prstGeom>
          <a:noFill/>
          <a:ln>
            <a:noFill/>
          </a:ln>
        </p:spPr>
      </p:pic>
      <p:pic>
        <p:nvPicPr>
          <p:cNvPr id="75" name="Google Shape;75;p15" descr="OOI_URL_Vert_Blue.png"/>
          <p:cNvPicPr preferRelativeResize="0"/>
          <p:nvPr/>
        </p:nvPicPr>
        <p:blipFill rotWithShape="1">
          <a:blip r:embed="rId4">
            <a:alphaModFix/>
          </a:blip>
          <a:srcRect/>
          <a:stretch/>
        </p:blipFill>
        <p:spPr>
          <a:xfrm>
            <a:off x="11813245" y="277283"/>
            <a:ext cx="176660" cy="187284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2">
            <a:alphaModFix/>
          </a:blip>
          <a:srcRect/>
          <a:stretch/>
        </p:blipFill>
        <p:spPr>
          <a:xfrm>
            <a:off x="0" y="446"/>
            <a:ext cx="12190413" cy="6857107"/>
          </a:xfrm>
          <a:prstGeom prst="rect">
            <a:avLst/>
          </a:prstGeom>
          <a:noFill/>
          <a:ln>
            <a:noFill/>
          </a:ln>
        </p:spPr>
      </p:pic>
      <p:sp>
        <p:nvSpPr>
          <p:cNvPr id="78" name="Google Shape;78;p16"/>
          <p:cNvSpPr txBox="1">
            <a:spLocks noGrp="1"/>
          </p:cNvSpPr>
          <p:nvPr>
            <p:ph type="body" idx="1"/>
          </p:nvPr>
        </p:nvSpPr>
        <p:spPr>
          <a:xfrm>
            <a:off x="946038" y="2604194"/>
            <a:ext cx="4851562" cy="3098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5749"/>
              <a:buNone/>
              <a:defRPr sz="5749"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16"/>
          <p:cNvPicPr preferRelativeResize="0"/>
          <p:nvPr/>
        </p:nvPicPr>
        <p:blipFill rotWithShape="1">
          <a:blip r:embed="rId3">
            <a:alphaModFix/>
          </a:blip>
          <a:srcRect l="27772"/>
          <a:stretch/>
        </p:blipFill>
        <p:spPr>
          <a:xfrm>
            <a:off x="2228849" y="319438"/>
            <a:ext cx="3356371" cy="1204470"/>
          </a:xfrm>
          <a:prstGeom prst="rect">
            <a:avLst/>
          </a:prstGeom>
          <a:noFill/>
          <a:ln>
            <a:noFill/>
          </a:ln>
        </p:spPr>
      </p:pic>
      <p:pic>
        <p:nvPicPr>
          <p:cNvPr id="80" name="Google Shape;80;p16"/>
          <p:cNvPicPr preferRelativeResize="0"/>
          <p:nvPr/>
        </p:nvPicPr>
        <p:blipFill rotWithShape="1">
          <a:blip r:embed="rId4">
            <a:alphaModFix/>
          </a:blip>
          <a:srcRect r="71913"/>
          <a:stretch/>
        </p:blipFill>
        <p:spPr>
          <a:xfrm>
            <a:off x="936013" y="328083"/>
            <a:ext cx="1292836" cy="1195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1"/>
        <p:cNvGrpSpPr/>
        <p:nvPr/>
      </p:nvGrpSpPr>
      <p:grpSpPr>
        <a:xfrm>
          <a:off x="0" y="0"/>
          <a:ext cx="0" cy="0"/>
          <a:chOff x="0" y="0"/>
          <a:chExt cx="0" cy="0"/>
        </a:xfrm>
      </p:grpSpPr>
      <p:sp>
        <p:nvSpPr>
          <p:cNvPr id="22" name="Google Shape;22;p4"/>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Google Shape;23;p4"/>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4"/>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26" name="Google Shape;26;p4"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27" name="Google Shape;27;p4"/>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
        <p:cNvGrpSpPr/>
        <p:nvPr/>
      </p:nvGrpSpPr>
      <p:grpSpPr>
        <a:xfrm>
          <a:off x="0" y="0"/>
          <a:ext cx="0" cy="0"/>
          <a:chOff x="0" y="0"/>
          <a:chExt cx="0" cy="0"/>
        </a:xfrm>
      </p:grpSpPr>
      <p:sp>
        <p:nvSpPr>
          <p:cNvPr id="29" name="Google Shape;29;p5"/>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5"/>
          <p:cNvSpPr>
            <a:spLocks noGrp="1"/>
          </p:cNvSpPr>
          <p:nvPr>
            <p:ph type="pic" idx="2"/>
          </p:nvPr>
        </p:nvSpPr>
        <p:spPr>
          <a:xfrm>
            <a:off x="-63796" y="0"/>
            <a:ext cx="12255796" cy="6858000"/>
          </a:xfrm>
          <a:prstGeom prst="rect">
            <a:avLst/>
          </a:prstGeom>
          <a:noFill/>
          <a:ln>
            <a:noFill/>
          </a:ln>
        </p:spPr>
      </p:sp>
      <p:sp>
        <p:nvSpPr>
          <p:cNvPr id="31" name="Google Shape;31;p5"/>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5"/>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34" name="Google Shape;34;p5"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35" name="Google Shape;35;p5"/>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6"/>
        <p:cNvGrpSpPr/>
        <p:nvPr/>
      </p:nvGrpSpPr>
      <p:grpSpPr>
        <a:xfrm>
          <a:off x="0" y="0"/>
          <a:ext cx="0" cy="0"/>
          <a:chOff x="0" y="0"/>
          <a:chExt cx="0" cy="0"/>
        </a:xfrm>
      </p:grpSpPr>
      <p:sp>
        <p:nvSpPr>
          <p:cNvPr id="37" name="Google Shape;37;p6"/>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8" name="Google Shape;38;p6"/>
          <p:cNvSpPr>
            <a:spLocks noGrp="1"/>
          </p:cNvSpPr>
          <p:nvPr>
            <p:ph type="pic" idx="2"/>
          </p:nvPr>
        </p:nvSpPr>
        <p:spPr>
          <a:xfrm>
            <a:off x="-63796" y="0"/>
            <a:ext cx="12255796" cy="6858000"/>
          </a:xfrm>
          <a:prstGeom prst="rect">
            <a:avLst/>
          </a:prstGeom>
          <a:noFill/>
          <a:ln>
            <a:noFill/>
          </a:ln>
        </p:spPr>
      </p:sp>
      <p:pic>
        <p:nvPicPr>
          <p:cNvPr id="39" name="Google Shape;39;p6" descr="OOI_URL_Vert_Blue.png"/>
          <p:cNvPicPr preferRelativeResize="0"/>
          <p:nvPr/>
        </p:nvPicPr>
        <p:blipFill rotWithShape="1">
          <a:blip r:embed="rId2">
            <a:alphaModFix/>
          </a:blip>
          <a:srcRect/>
          <a:stretch/>
        </p:blipFill>
        <p:spPr>
          <a:xfrm>
            <a:off x="11546580" y="328083"/>
            <a:ext cx="176660" cy="1872840"/>
          </a:xfrm>
          <a:prstGeom prst="rect">
            <a:avLst/>
          </a:prstGeom>
          <a:noFill/>
          <a:ln>
            <a:noFill/>
          </a:ln>
        </p:spPr>
      </p:pic>
      <p:sp>
        <p:nvSpPr>
          <p:cNvPr id="40" name="Google Shape;40;p6"/>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p6"/>
          <p:cNvPicPr preferRelativeResize="0"/>
          <p:nvPr/>
        </p:nvPicPr>
        <p:blipFill rotWithShape="1">
          <a:blip r:embed="rId3">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839678" y="1825625"/>
            <a:ext cx="10514122" cy="403542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30200" algn="l">
              <a:lnSpc>
                <a:spcPct val="100000"/>
              </a:lnSpc>
              <a:spcBef>
                <a:spcPts val="1000"/>
              </a:spcBef>
              <a:spcAft>
                <a:spcPts val="0"/>
              </a:spcAft>
              <a:buClr>
                <a:schemeClr val="dk1"/>
              </a:buClr>
              <a:buSzPts val="1600"/>
              <a:buFont typeface="Arial"/>
              <a:buChar char="•"/>
              <a:defRPr sz="16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831850" y="15065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9"/>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831850"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1000"/>
              </a:spcBef>
              <a:spcAft>
                <a:spcPts val="0"/>
              </a:spcAft>
              <a:buClr>
                <a:srgbClr val="8895B1"/>
              </a:buClr>
              <a:buSzPts val="2000"/>
              <a:buNone/>
              <a:defRPr sz="2000">
                <a:solidFill>
                  <a:srgbClr val="8895B1"/>
                </a:solidFill>
              </a:defRPr>
            </a:lvl2pPr>
            <a:lvl3pPr marL="1371600" lvl="2" indent="-228600" algn="l">
              <a:lnSpc>
                <a:spcPct val="90000"/>
              </a:lnSpc>
              <a:spcBef>
                <a:spcPts val="500"/>
              </a:spcBef>
              <a:spcAft>
                <a:spcPts val="0"/>
              </a:spcAft>
              <a:buClr>
                <a:srgbClr val="8895B1"/>
              </a:buClr>
              <a:buSzPts val="1800"/>
              <a:buNone/>
              <a:defRPr sz="1800">
                <a:solidFill>
                  <a:srgbClr val="8895B1"/>
                </a:solidFill>
              </a:defRPr>
            </a:lvl3pPr>
            <a:lvl4pPr marL="1828800" lvl="3" indent="-228600" algn="l">
              <a:lnSpc>
                <a:spcPct val="90000"/>
              </a:lnSpc>
              <a:spcBef>
                <a:spcPts val="500"/>
              </a:spcBef>
              <a:spcAft>
                <a:spcPts val="0"/>
              </a:spcAft>
              <a:buClr>
                <a:srgbClr val="8895B1"/>
              </a:buClr>
              <a:buSzPts val="1600"/>
              <a:buNone/>
              <a:defRPr sz="1600">
                <a:solidFill>
                  <a:srgbClr val="8895B1"/>
                </a:solidFill>
              </a:defRPr>
            </a:lvl4pPr>
            <a:lvl5pPr marL="2286000" lvl="4" indent="-228600" algn="l">
              <a:lnSpc>
                <a:spcPct val="90000"/>
              </a:lnSpc>
              <a:spcBef>
                <a:spcPts val="500"/>
              </a:spcBef>
              <a:spcAft>
                <a:spcPts val="0"/>
              </a:spcAft>
              <a:buClr>
                <a:srgbClr val="8895B1"/>
              </a:buClr>
              <a:buSzPts val="1600"/>
              <a:buNone/>
              <a:defRPr sz="1600">
                <a:solidFill>
                  <a:srgbClr val="8895B1"/>
                </a:solidFill>
              </a:defRPr>
            </a:lvl5pPr>
            <a:lvl6pPr marL="2743200" lvl="5" indent="-228600" algn="l">
              <a:lnSpc>
                <a:spcPct val="90000"/>
              </a:lnSpc>
              <a:spcBef>
                <a:spcPts val="500"/>
              </a:spcBef>
              <a:spcAft>
                <a:spcPts val="0"/>
              </a:spcAft>
              <a:buClr>
                <a:srgbClr val="8895B1"/>
              </a:buClr>
              <a:buSzPts val="1600"/>
              <a:buNone/>
              <a:defRPr sz="1600">
                <a:solidFill>
                  <a:srgbClr val="8895B1"/>
                </a:solidFill>
              </a:defRPr>
            </a:lvl6pPr>
            <a:lvl7pPr marL="3200400" lvl="6" indent="-228600" algn="l">
              <a:lnSpc>
                <a:spcPct val="90000"/>
              </a:lnSpc>
              <a:spcBef>
                <a:spcPts val="500"/>
              </a:spcBef>
              <a:spcAft>
                <a:spcPts val="0"/>
              </a:spcAft>
              <a:buClr>
                <a:srgbClr val="8895B1"/>
              </a:buClr>
              <a:buSzPts val="1600"/>
              <a:buNone/>
              <a:defRPr sz="1600">
                <a:solidFill>
                  <a:srgbClr val="8895B1"/>
                </a:solidFill>
              </a:defRPr>
            </a:lvl7pPr>
            <a:lvl8pPr marL="3657600" lvl="7" indent="-228600" algn="l">
              <a:lnSpc>
                <a:spcPct val="90000"/>
              </a:lnSpc>
              <a:spcBef>
                <a:spcPts val="500"/>
              </a:spcBef>
              <a:spcAft>
                <a:spcPts val="0"/>
              </a:spcAft>
              <a:buClr>
                <a:srgbClr val="8895B1"/>
              </a:buClr>
              <a:buSzPts val="1600"/>
              <a:buNone/>
              <a:defRPr sz="1600">
                <a:solidFill>
                  <a:srgbClr val="8895B1"/>
                </a:solidFill>
              </a:defRPr>
            </a:lvl8pPr>
            <a:lvl9pPr marL="4114800" lvl="8" indent="-228600" algn="l">
              <a:lnSpc>
                <a:spcPct val="90000"/>
              </a:lnSpc>
              <a:spcBef>
                <a:spcPts val="500"/>
              </a:spcBef>
              <a:spcAft>
                <a:spcPts val="0"/>
              </a:spcAft>
              <a:buClr>
                <a:srgbClr val="8895B1"/>
              </a:buClr>
              <a:buSzPts val="1600"/>
              <a:buNone/>
              <a:defRPr sz="1600">
                <a:solidFill>
                  <a:srgbClr val="8895B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
          <p:cNvSpPr txBox="1">
            <a:spLocks noGrp="1"/>
          </p:cNvSpPr>
          <p:nvPr>
            <p:ph type="body" idx="1"/>
          </p:nvPr>
        </p:nvSpPr>
        <p:spPr>
          <a:xfrm>
            <a:off x="838200" y="1848678"/>
            <a:ext cx="4787168" cy="432828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0"/>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0"/>
          <p:cNvSpPr/>
          <p:nvPr/>
        </p:nvSpPr>
        <p:spPr>
          <a:xfrm>
            <a:off x="6083301" y="1825625"/>
            <a:ext cx="63492" cy="439102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Bullets">
  <p:cSld name="2 Bullets">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838200" y="1825625"/>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1"/>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4">
            <a:alphaModFix/>
          </a:blip>
          <a:srcRect/>
          <a:stretch/>
        </p:blipFill>
        <p:spPr>
          <a:xfrm>
            <a:off x="-2184" y="5762980"/>
            <a:ext cx="12184064" cy="1091489"/>
          </a:xfrm>
          <a:prstGeom prst="rect">
            <a:avLst/>
          </a:prstGeom>
          <a:noFill/>
          <a:ln>
            <a:noFill/>
          </a:ln>
        </p:spPr>
      </p:pic>
      <p:pic>
        <p:nvPicPr>
          <p:cNvPr id="7" name="Google Shape;7;p1" descr="OOI_URL_Vert_Blue.png"/>
          <p:cNvPicPr preferRelativeResize="0"/>
          <p:nvPr/>
        </p:nvPicPr>
        <p:blipFill rotWithShape="1">
          <a:blip r:embed="rId15">
            <a:alphaModFix/>
          </a:blip>
          <a:srcRect/>
          <a:stretch/>
        </p:blipFill>
        <p:spPr>
          <a:xfrm>
            <a:off x="11813245" y="277283"/>
            <a:ext cx="176660" cy="1872840"/>
          </a:xfrm>
          <a:prstGeom prst="rect">
            <a:avLst/>
          </a:prstGeom>
          <a:noFill/>
          <a:ln>
            <a:noFill/>
          </a:ln>
        </p:spPr>
      </p:pic>
      <p:sp>
        <p:nvSpPr>
          <p:cNvPr id="8" name="Google Shape;8;p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 name="Google Shape;10;p1"/>
          <p:cNvPicPr preferRelativeResize="0"/>
          <p:nvPr/>
        </p:nvPicPr>
        <p:blipFill rotWithShape="1">
          <a:blip r:embed="rId16">
            <a:alphaModFix/>
          </a:blip>
          <a:srcRect/>
          <a:stretch/>
        </p:blipFill>
        <p:spPr>
          <a:xfrm>
            <a:off x="799767" y="6297099"/>
            <a:ext cx="1877020" cy="4876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900"/>
              <a:buNone/>
            </a:pPr>
            <a:r>
              <a:rPr lang="en-US" dirty="0"/>
              <a:t>OOI Overview for Ocean Data Labs Workshop</a:t>
            </a:r>
            <a:endParaRPr dirty="0"/>
          </a:p>
          <a:p>
            <a:pPr marL="0" lvl="0" indent="0" algn="l" rtl="0">
              <a:lnSpc>
                <a:spcPct val="100000"/>
              </a:lnSpc>
              <a:spcBef>
                <a:spcPts val="1000"/>
              </a:spcBef>
              <a:spcAft>
                <a:spcPts val="0"/>
              </a:spcAft>
              <a:buClr>
                <a:schemeClr val="dk1"/>
              </a:buClr>
              <a:buSzPts val="3999"/>
              <a:buNone/>
            </a:pPr>
            <a:endParaRPr dirty="0"/>
          </a:p>
        </p:txBody>
      </p:sp>
      <p:sp>
        <p:nvSpPr>
          <p:cNvPr id="86" name="Google Shape;86;p17"/>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500"/>
              <a:buNone/>
            </a:pPr>
            <a:r>
              <a:rPr lang="en-US" dirty="0"/>
              <a:t>Dax Soule, Chair OOIFB</a:t>
            </a:r>
          </a:p>
          <a:p>
            <a:pPr marL="0" lvl="0" indent="0" algn="l" rtl="0">
              <a:lnSpc>
                <a:spcPct val="100000"/>
              </a:lnSpc>
              <a:spcBef>
                <a:spcPts val="0"/>
              </a:spcBef>
              <a:spcAft>
                <a:spcPts val="0"/>
              </a:spcAft>
              <a:buClr>
                <a:schemeClr val="dk1"/>
              </a:buClr>
              <a:buSzPts val="2500"/>
              <a:buNone/>
            </a:pPr>
            <a:r>
              <a:rPr lang="en-US" dirty="0"/>
              <a:t>June 2,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p of the earth&#10;&#10;Description automatically generated">
            <a:extLst>
              <a:ext uri="{FF2B5EF4-FFF2-40B4-BE49-F238E27FC236}">
                <a16:creationId xmlns:a16="http://schemas.microsoft.com/office/drawing/2014/main" id="{45587D70-6154-4D7D-7B28-D56A678CCB42}"/>
              </a:ext>
            </a:extLst>
          </p:cNvPr>
          <p:cNvPicPr>
            <a:picLocks noChangeAspect="1"/>
          </p:cNvPicPr>
          <p:nvPr/>
        </p:nvPicPr>
        <p:blipFill>
          <a:blip r:embed="rId2"/>
          <a:stretch>
            <a:fillRect/>
          </a:stretch>
        </p:blipFill>
        <p:spPr>
          <a:xfrm>
            <a:off x="30480" y="0"/>
            <a:ext cx="12161520" cy="5942108"/>
          </a:xfrm>
          <a:prstGeom prst="rect">
            <a:avLst/>
          </a:prstGeom>
        </p:spPr>
      </p:pic>
    </p:spTree>
    <p:extLst>
      <p:ext uri="{BB962C8B-B14F-4D97-AF65-F5344CB8AC3E}">
        <p14:creationId xmlns:p14="http://schemas.microsoft.com/office/powerpoint/2010/main" val="1396372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global array&#10;&#10;Description automatically generated">
            <a:extLst>
              <a:ext uri="{FF2B5EF4-FFF2-40B4-BE49-F238E27FC236}">
                <a16:creationId xmlns:a16="http://schemas.microsoft.com/office/drawing/2014/main" id="{2CB85CF3-B6AB-8D46-CAC1-77303B76C6F4}"/>
              </a:ext>
            </a:extLst>
          </p:cNvPr>
          <p:cNvPicPr>
            <a:picLocks noChangeAspect="1"/>
          </p:cNvPicPr>
          <p:nvPr/>
        </p:nvPicPr>
        <p:blipFill rotWithShape="1">
          <a:blip r:embed="rId3"/>
          <a:srcRect l="122" r="12517"/>
          <a:stretch/>
        </p:blipFill>
        <p:spPr>
          <a:xfrm>
            <a:off x="-256674" y="1"/>
            <a:ext cx="12448674" cy="6858000"/>
          </a:xfrm>
          <a:prstGeom prst="rect">
            <a:avLst/>
          </a:prstGeom>
        </p:spPr>
      </p:pic>
    </p:spTree>
    <p:extLst>
      <p:ext uri="{BB962C8B-B14F-4D97-AF65-F5344CB8AC3E}">
        <p14:creationId xmlns:p14="http://schemas.microsoft.com/office/powerpoint/2010/main" val="1887759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AD24AD21-091C-3B17-6113-188D056CA3A7}"/>
              </a:ext>
            </a:extLst>
          </p:cNvPr>
          <p:cNvPicPr>
            <a:picLocks noChangeAspect="1"/>
          </p:cNvPicPr>
          <p:nvPr/>
        </p:nvPicPr>
        <p:blipFill rotWithShape="1">
          <a:blip r:embed="rId3"/>
          <a:srcRect l="2181" t="684" r="2663" b="-684"/>
          <a:stretch/>
        </p:blipFill>
        <p:spPr>
          <a:xfrm>
            <a:off x="0" y="0"/>
            <a:ext cx="12192000" cy="6858000"/>
          </a:xfrm>
          <a:prstGeom prst="rect">
            <a:avLst/>
          </a:prstGeom>
        </p:spPr>
      </p:pic>
    </p:spTree>
    <p:extLst>
      <p:ext uri="{BB962C8B-B14F-4D97-AF65-F5344CB8AC3E}">
        <p14:creationId xmlns:p14="http://schemas.microsoft.com/office/powerpoint/2010/main" val="2647286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uck on the road&#10;&#10;Description automatically generated">
            <a:extLst>
              <a:ext uri="{FF2B5EF4-FFF2-40B4-BE49-F238E27FC236}">
                <a16:creationId xmlns:a16="http://schemas.microsoft.com/office/drawing/2014/main" id="{6A4BD6FE-735C-B476-8460-CB2E0DCD1EEF}"/>
              </a:ext>
            </a:extLst>
          </p:cNvPr>
          <p:cNvPicPr>
            <a:picLocks noChangeAspect="1"/>
          </p:cNvPicPr>
          <p:nvPr/>
        </p:nvPicPr>
        <p:blipFill rotWithShape="1">
          <a:blip r:embed="rId3"/>
          <a:srcRect l="1657" t="1273" r="2851"/>
          <a:stretch/>
        </p:blipFill>
        <p:spPr>
          <a:xfrm>
            <a:off x="0" y="0"/>
            <a:ext cx="12192566" cy="6858000"/>
          </a:xfrm>
          <a:prstGeom prst="rect">
            <a:avLst/>
          </a:prstGeom>
        </p:spPr>
      </p:pic>
    </p:spTree>
    <p:extLst>
      <p:ext uri="{BB962C8B-B14F-4D97-AF65-F5344CB8AC3E}">
        <p14:creationId xmlns:p14="http://schemas.microsoft.com/office/powerpoint/2010/main" val="487072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9E6C188D-7F42-ECAA-86FB-45B1F9F7FBED}"/>
              </a:ext>
            </a:extLst>
          </p:cNvPr>
          <p:cNvPicPr>
            <a:picLocks noChangeAspect="1"/>
          </p:cNvPicPr>
          <p:nvPr/>
        </p:nvPicPr>
        <p:blipFill rotWithShape="1">
          <a:blip r:embed="rId3"/>
          <a:srcRect l="-48" t="1053" r="1496" b="-1053"/>
          <a:stretch/>
        </p:blipFill>
        <p:spPr>
          <a:xfrm>
            <a:off x="-194059" y="0"/>
            <a:ext cx="12386059" cy="7026442"/>
          </a:xfrm>
          <a:prstGeom prst="rect">
            <a:avLst/>
          </a:prstGeom>
        </p:spPr>
      </p:pic>
    </p:spTree>
    <p:extLst>
      <p:ext uri="{BB962C8B-B14F-4D97-AF65-F5344CB8AC3E}">
        <p14:creationId xmlns:p14="http://schemas.microsoft.com/office/powerpoint/2010/main" val="3476192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58118255-105A-967D-2895-1F66782E9D6F}"/>
              </a:ext>
            </a:extLst>
          </p:cNvPr>
          <p:cNvPicPr>
            <a:picLocks noChangeAspect="1"/>
          </p:cNvPicPr>
          <p:nvPr/>
        </p:nvPicPr>
        <p:blipFill>
          <a:blip r:embed="rId3"/>
          <a:stretch>
            <a:fillRect/>
          </a:stretch>
        </p:blipFill>
        <p:spPr>
          <a:xfrm>
            <a:off x="0" y="0"/>
            <a:ext cx="12192000" cy="7166344"/>
          </a:xfrm>
          <a:prstGeom prst="rect">
            <a:avLst/>
          </a:prstGeom>
        </p:spPr>
      </p:pic>
    </p:spTree>
    <p:extLst>
      <p:ext uri="{BB962C8B-B14F-4D97-AF65-F5344CB8AC3E}">
        <p14:creationId xmlns:p14="http://schemas.microsoft.com/office/powerpoint/2010/main" val="1062861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n ocean&#10;&#10;Description automatically generated">
            <a:extLst>
              <a:ext uri="{FF2B5EF4-FFF2-40B4-BE49-F238E27FC236}">
                <a16:creationId xmlns:a16="http://schemas.microsoft.com/office/drawing/2014/main" id="{7C55C253-A50D-54D5-FB2D-03387E75AAFF}"/>
              </a:ext>
            </a:extLst>
          </p:cNvPr>
          <p:cNvPicPr>
            <a:picLocks noChangeAspect="1"/>
          </p:cNvPicPr>
          <p:nvPr/>
        </p:nvPicPr>
        <p:blipFill>
          <a:blip r:embed="rId3"/>
          <a:stretch>
            <a:fillRect/>
          </a:stretch>
        </p:blipFill>
        <p:spPr>
          <a:xfrm>
            <a:off x="0" y="0"/>
            <a:ext cx="12273438" cy="6857999"/>
          </a:xfrm>
          <a:prstGeom prst="rect">
            <a:avLst/>
          </a:prstGeom>
        </p:spPr>
      </p:pic>
      <p:sp>
        <p:nvSpPr>
          <p:cNvPr id="6" name="Picture Placeholder 5">
            <a:extLst>
              <a:ext uri="{FF2B5EF4-FFF2-40B4-BE49-F238E27FC236}">
                <a16:creationId xmlns:a16="http://schemas.microsoft.com/office/drawing/2014/main" id="{B5C968DC-42DE-ADD3-220A-89DDD43A6F99}"/>
              </a:ext>
            </a:extLst>
          </p:cNvPr>
          <p:cNvSpPr>
            <a:spLocks noGrp="1"/>
          </p:cNvSpPr>
          <p:nvPr>
            <p:ph type="pic" idx="2"/>
          </p:nvPr>
        </p:nvSpPr>
        <p:spPr/>
        <p:txBody>
          <a:bodyPr/>
          <a:lstStyle/>
          <a:p>
            <a:endParaRPr lang="en-US"/>
          </a:p>
        </p:txBody>
      </p:sp>
    </p:spTree>
    <p:extLst>
      <p:ext uri="{BB962C8B-B14F-4D97-AF65-F5344CB8AC3E}">
        <p14:creationId xmlns:p14="http://schemas.microsoft.com/office/powerpoint/2010/main" val="353260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403722"/>
            <a:ext cx="5181600" cy="609600"/>
          </a:xfrm>
        </p:spPr>
        <p:txBody>
          <a:bodyPr>
            <a:normAutofit fontScale="90000"/>
          </a:bodyPr>
          <a:lstStyle/>
          <a:p>
            <a:r>
              <a:rPr lang="en-US" b="1" dirty="0"/>
              <a:t>Axial Seamount Prediction</a:t>
            </a:r>
          </a:p>
        </p:txBody>
      </p:sp>
      <p:sp>
        <p:nvSpPr>
          <p:cNvPr id="4" name="Slide Number Placeholder 3"/>
          <p:cNvSpPr>
            <a:spLocks noGrp="1"/>
          </p:cNvSpPr>
          <p:nvPr>
            <p:ph type="sldNum" sz="quarter" idx="10"/>
          </p:nvPr>
        </p:nvSpPr>
        <p:spPr>
          <a:xfrm>
            <a:off x="1349189" y="6356350"/>
            <a:ext cx="292697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white"/>
                </a:solidFill>
              </a:rPr>
              <a:t>Ocean Data Labs 2019</a:t>
            </a:r>
            <a:endParaRPr lang="en-US"/>
          </a:p>
        </p:txBody>
      </p:sp>
      <p:pic>
        <p:nvPicPr>
          <p:cNvPr id="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1968" y="2209800"/>
            <a:ext cx="9156032" cy="4076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Content Placeholder 5"/>
          <p:cNvSpPr txBox="1">
            <a:spLocks/>
          </p:cNvSpPr>
          <p:nvPr/>
        </p:nvSpPr>
        <p:spPr bwMode="auto">
          <a:xfrm>
            <a:off x="1676400" y="1156374"/>
            <a:ext cx="88392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3C3C3C"/>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000">
                <a:solidFill>
                  <a:srgbClr val="3C3C3C"/>
                </a:solidFill>
                <a:latin typeface="+mn-lt"/>
                <a:ea typeface="Arial" charset="0"/>
                <a:cs typeface="+mn-cs"/>
              </a:defRPr>
            </a:lvl2pPr>
            <a:lvl3pPr marL="1143000" indent="-228600" algn="l" rtl="0" eaLnBrk="1" fontAlgn="base" hangingPunct="1">
              <a:spcBef>
                <a:spcPct val="20000"/>
              </a:spcBef>
              <a:spcAft>
                <a:spcPct val="0"/>
              </a:spcAft>
              <a:buChar char="•"/>
              <a:defRPr sz="1800">
                <a:solidFill>
                  <a:srgbClr val="3C3C3C"/>
                </a:solidFill>
                <a:latin typeface="+mn-lt"/>
                <a:ea typeface="Arial" charset="0"/>
                <a:cs typeface="+mn-cs"/>
              </a:defRPr>
            </a:lvl3pPr>
            <a:lvl4pPr marL="1600200" indent="-228600" algn="l" rtl="0" eaLnBrk="1" fontAlgn="base" hangingPunct="1">
              <a:spcBef>
                <a:spcPct val="20000"/>
              </a:spcBef>
              <a:spcAft>
                <a:spcPct val="0"/>
              </a:spcAft>
              <a:buChar char="–"/>
              <a:defRPr sz="1800">
                <a:solidFill>
                  <a:srgbClr val="3C3C3C"/>
                </a:solidFill>
                <a:latin typeface="+mn-lt"/>
                <a:ea typeface="Arial" charset="0"/>
                <a:cs typeface="+mn-cs"/>
              </a:defRPr>
            </a:lvl4pPr>
            <a:lvl5pPr marL="2057400" indent="-228600" algn="l" rtl="0" eaLnBrk="1" fontAlgn="base" hangingPunct="1">
              <a:spcBef>
                <a:spcPct val="20000"/>
              </a:spcBef>
              <a:spcAft>
                <a:spcPct val="0"/>
              </a:spcAft>
              <a:buChar char="»"/>
              <a:defRPr sz="1800">
                <a:solidFill>
                  <a:srgbClr val="3C3C3C"/>
                </a:solidFill>
                <a:latin typeface="+mn-lt"/>
                <a:ea typeface="Arial" charset="0"/>
                <a:cs typeface="+mn-cs"/>
              </a:defRPr>
            </a:lvl5pPr>
            <a:lvl6pPr marL="2514600" indent="-228600" algn="l" rtl="0" eaLnBrk="1" fontAlgn="base" hangingPunct="1">
              <a:spcBef>
                <a:spcPct val="20000"/>
              </a:spcBef>
              <a:spcAft>
                <a:spcPct val="0"/>
              </a:spcAft>
              <a:buChar char="»"/>
              <a:defRPr sz="2000">
                <a:solidFill>
                  <a:srgbClr val="3C3C3C"/>
                </a:solidFill>
                <a:latin typeface="+mn-lt"/>
                <a:ea typeface="Arial" charset="0"/>
                <a:cs typeface="+mn-cs"/>
              </a:defRPr>
            </a:lvl6pPr>
            <a:lvl7pPr marL="2971800" indent="-228600" algn="l" rtl="0" eaLnBrk="1" fontAlgn="base" hangingPunct="1">
              <a:spcBef>
                <a:spcPct val="20000"/>
              </a:spcBef>
              <a:spcAft>
                <a:spcPct val="0"/>
              </a:spcAft>
              <a:buChar char="»"/>
              <a:defRPr sz="2000">
                <a:solidFill>
                  <a:srgbClr val="3C3C3C"/>
                </a:solidFill>
                <a:latin typeface="+mn-lt"/>
                <a:ea typeface="Arial" charset="0"/>
                <a:cs typeface="+mn-cs"/>
              </a:defRPr>
            </a:lvl7pPr>
            <a:lvl8pPr marL="3429000" indent="-228600" algn="l" rtl="0" eaLnBrk="1" fontAlgn="base" hangingPunct="1">
              <a:spcBef>
                <a:spcPct val="20000"/>
              </a:spcBef>
              <a:spcAft>
                <a:spcPct val="0"/>
              </a:spcAft>
              <a:buChar char="»"/>
              <a:defRPr sz="2000">
                <a:solidFill>
                  <a:srgbClr val="3C3C3C"/>
                </a:solidFill>
                <a:latin typeface="+mn-lt"/>
                <a:ea typeface="Arial" charset="0"/>
                <a:cs typeface="+mn-cs"/>
              </a:defRPr>
            </a:lvl8pPr>
            <a:lvl9pPr marL="3886200" indent="-228600" algn="l" rtl="0" eaLnBrk="1" fontAlgn="base" hangingPunct="1">
              <a:spcBef>
                <a:spcPct val="20000"/>
              </a:spcBef>
              <a:spcAft>
                <a:spcPct val="0"/>
              </a:spcAft>
              <a:buChar char="»"/>
              <a:defRPr sz="2000">
                <a:solidFill>
                  <a:srgbClr val="3C3C3C"/>
                </a:solidFill>
                <a:latin typeface="+mn-lt"/>
                <a:ea typeface="Arial" charset="0"/>
                <a:cs typeface="+mn-cs"/>
              </a:defRPr>
            </a:lvl9pPr>
          </a:lstStyle>
          <a:p>
            <a:pPr marL="0" indent="0">
              <a:lnSpc>
                <a:spcPct val="80000"/>
              </a:lnSpc>
              <a:buNone/>
            </a:pPr>
            <a:r>
              <a:rPr lang="en-US" altLang="en-US" kern="0" dirty="0">
                <a:solidFill>
                  <a:schemeClr val="tx1"/>
                </a:solidFill>
              </a:rPr>
              <a:t>First place in world </a:t>
            </a:r>
            <a:r>
              <a:rPr lang="en-US" altLang="ja-JP" kern="0" dirty="0">
                <a:solidFill>
                  <a:schemeClr val="tx1"/>
                </a:solidFill>
              </a:rPr>
              <a:t>ocean where a </a:t>
            </a:r>
            <a:r>
              <a:rPr lang="en-US" altLang="en-US" kern="0" dirty="0">
                <a:solidFill>
                  <a:schemeClr val="tx1"/>
                </a:solidFill>
              </a:rPr>
              <a:t>submarine eruption can be predicted and tested.</a:t>
            </a:r>
          </a:p>
        </p:txBody>
      </p:sp>
    </p:spTree>
    <p:extLst>
      <p:ext uri="{BB962C8B-B14F-4D97-AF65-F5344CB8AC3E}">
        <p14:creationId xmlns:p14="http://schemas.microsoft.com/office/powerpoint/2010/main" val="2450806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18</a:t>
            </a:fld>
            <a:endParaRPr/>
          </a:p>
        </p:txBody>
      </p:sp>
      <p:pic>
        <p:nvPicPr>
          <p:cNvPr id="233" name="Google Shape;233;p30"/>
          <p:cNvPicPr preferRelativeResize="0"/>
          <p:nvPr/>
        </p:nvPicPr>
        <p:blipFill>
          <a:blip r:embed="rId3">
            <a:alphaModFix/>
          </a:blip>
          <a:stretch>
            <a:fillRect/>
          </a:stretch>
        </p:blipFill>
        <p:spPr>
          <a:xfrm>
            <a:off x="152400" y="152400"/>
            <a:ext cx="11910702" cy="6705600"/>
          </a:xfrm>
          <a:prstGeom prst="rect">
            <a:avLst/>
          </a:prstGeom>
          <a:noFill/>
          <a:ln>
            <a:noFill/>
          </a:ln>
        </p:spPr>
      </p:pic>
      <p:sp>
        <p:nvSpPr>
          <p:cNvPr id="234" name="Google Shape;234;p30"/>
          <p:cNvSpPr txBox="1"/>
          <p:nvPr/>
        </p:nvSpPr>
        <p:spPr>
          <a:xfrm>
            <a:off x="8610600" y="1035550"/>
            <a:ext cx="3469200" cy="2415600"/>
          </a:xfrm>
          <a:prstGeom prst="rect">
            <a:avLst/>
          </a:prstGeom>
          <a:noFill/>
          <a:ln>
            <a:noFill/>
          </a:ln>
        </p:spPr>
        <p:txBody>
          <a:bodyPr spcFirstLastPara="1" wrap="square" lIns="91425" tIns="45700" rIns="91425" bIns="45700" anchor="t" anchorCtr="0">
            <a:noAutofit/>
          </a:bodyPr>
          <a:lstStyle/>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Glider AUVs</a:t>
            </a:r>
            <a:endParaRPr sz="3000" b="1">
              <a:solidFill>
                <a:srgbClr val="FFFFFF"/>
              </a:solidFill>
            </a:endParaRPr>
          </a:p>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Moorings</a:t>
            </a:r>
            <a:endParaRPr sz="3000" b="1">
              <a:solidFill>
                <a:srgbClr val="FFFFFF"/>
              </a:solidFill>
            </a:endParaRPr>
          </a:p>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Profilers</a:t>
            </a:r>
            <a:endParaRPr sz="3000" b="1">
              <a:solidFill>
                <a:srgbClr val="FFFFFF"/>
              </a:solidFill>
            </a:endParaRPr>
          </a:p>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Me</a:t>
            </a:r>
            <a:r>
              <a:rPr lang="en-US" sz="3000" b="1">
                <a:solidFill>
                  <a:srgbClr val="FFFFFF"/>
                </a:solidFill>
              </a:rPr>
              <a:t>ta da</a:t>
            </a:r>
            <a:r>
              <a:rPr lang="en-US" sz="3000" b="1" i="0" u="none" strike="noStrike" cap="none">
                <a:solidFill>
                  <a:srgbClr val="FFFFFF"/>
                </a:solidFill>
              </a:rPr>
              <a:t>ta</a:t>
            </a:r>
            <a:endParaRPr sz="3000" b="1">
              <a:solidFill>
                <a:srgbClr val="FFFFFF"/>
              </a:solidFill>
            </a:endParaRPr>
          </a:p>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Telemetered &amp; recovered</a:t>
            </a:r>
            <a:endParaRPr sz="3000" b="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6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8" descr="OOI_Wave_Baseline.png"/>
          <p:cNvPicPr preferRelativeResize="0"/>
          <p:nvPr/>
        </p:nvPicPr>
        <p:blipFill rotWithShape="1">
          <a:blip r:embed="rId3">
            <a:alphaModFix/>
          </a:blip>
          <a:srcRect/>
          <a:stretch/>
        </p:blipFill>
        <p:spPr>
          <a:xfrm>
            <a:off x="0" y="5743262"/>
            <a:ext cx="12192000" cy="1104900"/>
          </a:xfrm>
          <a:prstGeom prst="rect">
            <a:avLst/>
          </a:prstGeom>
          <a:noFill/>
          <a:ln>
            <a:noFill/>
          </a:ln>
        </p:spPr>
      </p:pic>
      <p:sp>
        <p:nvSpPr>
          <p:cNvPr id="390" name="Google Shape;390;p18"/>
          <p:cNvSpPr txBox="1"/>
          <p:nvPr/>
        </p:nvSpPr>
        <p:spPr>
          <a:xfrm>
            <a:off x="985259" y="593066"/>
            <a:ext cx="9987541" cy="605294"/>
          </a:xfrm>
          <a:prstGeom prst="rect">
            <a:avLst/>
          </a:prstGeom>
          <a:noFill/>
          <a:ln>
            <a:noFill/>
          </a:ln>
        </p:spPr>
        <p:txBody>
          <a:bodyPr spcFirstLastPara="1" wrap="square" lIns="25400" tIns="25400" rIns="25400" bIns="25400" anchor="ctr" anchorCtr="0">
            <a:spAutoFit/>
          </a:bodyPr>
          <a:lstStyle/>
          <a:p>
            <a:r>
              <a:rPr lang="en-US" sz="3600" dirty="0">
                <a:solidFill>
                  <a:srgbClr val="005087"/>
                </a:solidFill>
                <a:latin typeface="Calibri"/>
                <a:ea typeface="Calibri"/>
                <a:cs typeface="Calibri"/>
                <a:sym typeface="Calibri"/>
              </a:rPr>
              <a:t>Pioneer MAB/ NES</a:t>
            </a:r>
            <a:endParaRPr sz="1867" dirty="0"/>
          </a:p>
        </p:txBody>
      </p:sp>
      <p:pic>
        <p:nvPicPr>
          <p:cNvPr id="391" name="Google Shape;391;p18" descr="OOI_NSF_Logo_White_150px.png"/>
          <p:cNvPicPr preferRelativeResize="0"/>
          <p:nvPr/>
        </p:nvPicPr>
        <p:blipFill rotWithShape="1">
          <a:blip r:embed="rId4">
            <a:alphaModFix/>
          </a:blip>
          <a:srcRect/>
          <a:stretch/>
        </p:blipFill>
        <p:spPr>
          <a:xfrm>
            <a:off x="11413067" y="6307569"/>
            <a:ext cx="446716" cy="446716"/>
          </a:xfrm>
          <a:prstGeom prst="rect">
            <a:avLst/>
          </a:prstGeom>
          <a:noFill/>
          <a:ln>
            <a:noFill/>
          </a:ln>
        </p:spPr>
      </p:pic>
      <p:sp>
        <p:nvSpPr>
          <p:cNvPr id="392" name="Google Shape;392;p18"/>
          <p:cNvSpPr txBox="1"/>
          <p:nvPr/>
        </p:nvSpPr>
        <p:spPr>
          <a:xfrm>
            <a:off x="1015999" y="1251907"/>
            <a:ext cx="10117439" cy="4658195"/>
          </a:xfrm>
          <a:prstGeom prst="rect">
            <a:avLst/>
          </a:prstGeom>
          <a:noFill/>
          <a:ln>
            <a:noFill/>
          </a:ln>
        </p:spPr>
        <p:txBody>
          <a:bodyPr spcFirstLastPara="1" wrap="square" lIns="121900" tIns="60933" rIns="121900" bIns="60933" anchor="t" anchorCtr="0">
            <a:normAutofit/>
          </a:bodyPr>
          <a:lstStyle/>
          <a:p>
            <a:pPr marL="846646" indent="-846646">
              <a:buSzPts val="2063"/>
              <a:buFont typeface="Arial"/>
              <a:buChar char="•"/>
            </a:pPr>
            <a:r>
              <a:rPr lang="en-US" sz="2200">
                <a:latin typeface="Calibri"/>
                <a:ea typeface="Calibri"/>
                <a:cs typeface="Calibri"/>
                <a:sym typeface="Calibri"/>
              </a:rPr>
              <a:t>The Pioneer Array was conceived within OOI as a re-locatable, coastal array suitable for moderate wave and current regimes on the continental shelf and upper slope.</a:t>
            </a:r>
            <a:endParaRPr sz="1867"/>
          </a:p>
        </p:txBody>
      </p:sp>
      <p:pic>
        <p:nvPicPr>
          <p:cNvPr id="393" name="Google Shape;393;p18"/>
          <p:cNvPicPr preferRelativeResize="0"/>
          <p:nvPr/>
        </p:nvPicPr>
        <p:blipFill rotWithShape="1">
          <a:blip r:embed="rId5">
            <a:alphaModFix/>
          </a:blip>
          <a:srcRect/>
          <a:stretch/>
        </p:blipFill>
        <p:spPr>
          <a:xfrm>
            <a:off x="5024307" y="2245309"/>
            <a:ext cx="6285709" cy="3537956"/>
          </a:xfrm>
          <a:prstGeom prst="rect">
            <a:avLst/>
          </a:prstGeom>
          <a:noFill/>
          <a:ln>
            <a:noFill/>
          </a:ln>
        </p:spPr>
      </p:pic>
      <p:sp>
        <p:nvSpPr>
          <p:cNvPr id="394" name="Google Shape;394;p18"/>
          <p:cNvSpPr txBox="1"/>
          <p:nvPr/>
        </p:nvSpPr>
        <p:spPr>
          <a:xfrm>
            <a:off x="1015999" y="2154141"/>
            <a:ext cx="3935735" cy="4658195"/>
          </a:xfrm>
          <a:prstGeom prst="rect">
            <a:avLst/>
          </a:prstGeom>
          <a:noFill/>
          <a:ln>
            <a:noFill/>
          </a:ln>
        </p:spPr>
        <p:txBody>
          <a:bodyPr spcFirstLastPara="1" wrap="square" lIns="121900" tIns="60933" rIns="121900" bIns="60933" anchor="t" anchorCtr="0">
            <a:normAutofit/>
          </a:bodyPr>
          <a:lstStyle/>
          <a:p>
            <a:pPr>
              <a:buSzPts val="1500"/>
            </a:pPr>
            <a:endParaRPr sz="1600" dirty="0">
              <a:latin typeface="Calibri"/>
              <a:ea typeface="Calibri"/>
              <a:cs typeface="Calibri"/>
              <a:sym typeface="Calibri"/>
            </a:endParaRPr>
          </a:p>
          <a:p>
            <a:pPr marL="846646" indent="-846646">
              <a:buSzPts val="2063"/>
              <a:buFont typeface="Arial"/>
              <a:buChar char="•"/>
            </a:pPr>
            <a:r>
              <a:rPr lang="en-US" sz="2200" dirty="0">
                <a:latin typeface="Calibri"/>
                <a:ea typeface="Calibri"/>
                <a:cs typeface="Calibri"/>
                <a:sym typeface="Calibri"/>
              </a:rPr>
              <a:t>Deployed on the New England Shelf 2016-2022</a:t>
            </a:r>
            <a:endParaRPr sz="1867" dirty="0"/>
          </a:p>
          <a:p>
            <a:pPr marL="846646" indent="-719649">
              <a:buSzPts val="1500"/>
            </a:pPr>
            <a:endParaRPr sz="1600" dirty="0">
              <a:latin typeface="Calibri"/>
              <a:ea typeface="Calibri"/>
              <a:cs typeface="Calibri"/>
              <a:sym typeface="Calibri"/>
            </a:endParaRPr>
          </a:p>
          <a:p>
            <a:pPr marL="846646" indent="-846646">
              <a:buSzPts val="2063"/>
              <a:buFont typeface="Arial"/>
              <a:buChar char="•"/>
            </a:pPr>
            <a:r>
              <a:rPr lang="en-US" sz="2200" dirty="0">
                <a:latin typeface="Calibri"/>
                <a:ea typeface="Calibri"/>
                <a:cs typeface="Calibri"/>
                <a:sym typeface="Calibri"/>
              </a:rPr>
              <a:t>Relocated to the southern MAB offshore of North Carolina in April 2024</a:t>
            </a:r>
            <a:endParaRPr sz="1867" dirty="0"/>
          </a:p>
          <a:p>
            <a:pPr marL="846646" indent="-719649">
              <a:buSzPts val="1500"/>
            </a:pPr>
            <a:endParaRPr sz="1600" dirty="0">
              <a:latin typeface="Calibri"/>
              <a:ea typeface="Calibri"/>
              <a:cs typeface="Calibri"/>
              <a:sym typeface="Calibri"/>
            </a:endParaRPr>
          </a:p>
          <a:p>
            <a:pPr marL="846646" indent="-846646">
              <a:buSzPts val="2063"/>
              <a:buFont typeface="Arial"/>
              <a:buChar char="•"/>
            </a:pPr>
            <a:r>
              <a:rPr lang="en-US" sz="2200" dirty="0">
                <a:latin typeface="Calibri"/>
                <a:ea typeface="Calibri"/>
                <a:cs typeface="Calibri"/>
                <a:sym typeface="Calibri"/>
              </a:rPr>
              <a:t>A community workshop will be held in Sep 2024 to inform and engage users.</a:t>
            </a:r>
            <a:endParaRPr sz="1867"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2C8E89ED-36CA-C2EA-B3C4-94C336741D44}"/>
              </a:ext>
            </a:extLst>
          </p:cNvPr>
          <p:cNvSpPr>
            <a:spLocks noGrp="1"/>
          </p:cNvSpPr>
          <p:nvPr>
            <p:ph type="title"/>
          </p:nvPr>
        </p:nvSpPr>
        <p:spPr/>
        <p:txBody>
          <a:bodyPr/>
          <a:lstStyle/>
          <a:p>
            <a:r>
              <a:rPr lang="en-US" dirty="0"/>
              <a:t>Key Points</a:t>
            </a:r>
          </a:p>
        </p:txBody>
      </p:sp>
      <p:sp>
        <p:nvSpPr>
          <p:cNvPr id="3" name="Text Placeholder 2">
            <a:extLst>
              <a:ext uri="{FF2B5EF4-FFF2-40B4-BE49-F238E27FC236}">
                <a16:creationId xmlns:a16="http://schemas.microsoft.com/office/drawing/2014/main" id="{FE9D02E7-313F-AA39-E757-844A7964589A}"/>
              </a:ext>
            </a:extLst>
          </p:cNvPr>
          <p:cNvSpPr>
            <a:spLocks noGrp="1"/>
          </p:cNvSpPr>
          <p:nvPr>
            <p:ph type="body" idx="1"/>
          </p:nvPr>
        </p:nvSpPr>
        <p:spPr/>
        <p:txBody>
          <a:bodyPr>
            <a:normAutofit/>
          </a:bodyPr>
          <a:lstStyle/>
          <a:p>
            <a:pPr marL="0" lvl="0" indent="0" algn="l" rtl="0">
              <a:spcBef>
                <a:spcPts val="1000"/>
              </a:spcBef>
              <a:spcAft>
                <a:spcPts val="0"/>
              </a:spcAft>
              <a:buNone/>
            </a:pPr>
            <a:r>
              <a:rPr lang="en-US" sz="3600" b="1" dirty="0">
                <a:solidFill>
                  <a:srgbClr val="555555"/>
                </a:solidFill>
                <a:latin typeface="Arial"/>
                <a:ea typeface="Arial"/>
                <a:cs typeface="Arial"/>
                <a:sym typeface="Arial"/>
              </a:rPr>
              <a:t>Wanted: </a:t>
            </a:r>
            <a:r>
              <a:rPr lang="en-US" sz="3600" dirty="0">
                <a:solidFill>
                  <a:srgbClr val="555555"/>
                </a:solidFill>
                <a:latin typeface="Arial"/>
                <a:ea typeface="Arial"/>
                <a:cs typeface="Arial"/>
                <a:sym typeface="Arial"/>
              </a:rPr>
              <a:t>One shovel ready project that </a:t>
            </a:r>
            <a:r>
              <a:rPr lang="en-US" sz="3600" dirty="0" err="1">
                <a:solidFill>
                  <a:srgbClr val="555555"/>
                </a:solidFill>
                <a:latin typeface="Arial"/>
                <a:ea typeface="Arial"/>
                <a:cs typeface="Arial"/>
                <a:sym typeface="Arial"/>
              </a:rPr>
              <a:t>delives</a:t>
            </a:r>
            <a:r>
              <a:rPr lang="en-US" sz="3600" dirty="0">
                <a:solidFill>
                  <a:srgbClr val="555555"/>
                </a:solidFill>
                <a:latin typeface="Arial"/>
                <a:ea typeface="Arial"/>
                <a:cs typeface="Arial"/>
                <a:sym typeface="Arial"/>
              </a:rPr>
              <a:t> a sustained, research-driven, ocean observing capability.</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pPr marL="0" lvl="0" indent="0" algn="l" rtl="0">
              <a:spcBef>
                <a:spcPts val="1000"/>
              </a:spcBef>
              <a:spcAft>
                <a:spcPts val="0"/>
              </a:spcAft>
              <a:buNone/>
            </a:pPr>
            <a:r>
              <a:rPr lang="en-US" sz="3600" dirty="0">
                <a:solidFill>
                  <a:srgbClr val="555555"/>
                </a:solidFill>
                <a:latin typeface="Arial"/>
                <a:ea typeface="Arial"/>
                <a:cs typeface="Arial"/>
                <a:sym typeface="Arial"/>
              </a:rPr>
              <a:t>What should such a system be comprised of? </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endParaRPr lang="en-US" dirty="0"/>
          </a:p>
        </p:txBody>
      </p:sp>
      <p:pic>
        <p:nvPicPr>
          <p:cNvPr id="6" name="Picture 5" descr="A diagram of the earth's structure&#10;&#10;Description automatically generated">
            <a:extLst>
              <a:ext uri="{FF2B5EF4-FFF2-40B4-BE49-F238E27FC236}">
                <a16:creationId xmlns:a16="http://schemas.microsoft.com/office/drawing/2014/main" id="{38E2579C-49D4-34E4-EB3E-C91B1432FC90}"/>
              </a:ext>
            </a:extLst>
          </p:cNvPr>
          <p:cNvPicPr>
            <a:picLocks noChangeAspect="1"/>
          </p:cNvPicPr>
          <p:nvPr/>
        </p:nvPicPr>
        <p:blipFill>
          <a:blip r:embed="rId3"/>
          <a:stretch>
            <a:fillRect/>
          </a:stretch>
        </p:blipFill>
        <p:spPr>
          <a:xfrm>
            <a:off x="-1" y="16836"/>
            <a:ext cx="12222081" cy="684116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19191A41-8F95-50B4-704A-741F0C95A15F}"/>
              </a:ext>
            </a:extLst>
          </p:cNvPr>
          <p:cNvPicPr>
            <a:picLocks noChangeAspect="1"/>
          </p:cNvPicPr>
          <p:nvPr/>
        </p:nvPicPr>
        <p:blipFill>
          <a:blip r:embed="rId4"/>
          <a:stretch>
            <a:fillRect/>
          </a:stretch>
        </p:blipFill>
        <p:spPr>
          <a:xfrm>
            <a:off x="0" y="310"/>
            <a:ext cx="12192000" cy="6857377"/>
          </a:xfrm>
          <a:prstGeom prst="rect">
            <a:avLst/>
          </a:prstGeom>
        </p:spPr>
      </p:pic>
    </p:spTree>
    <p:extLst>
      <p:ext uri="{BB962C8B-B14F-4D97-AF65-F5344CB8AC3E}">
        <p14:creationId xmlns:p14="http://schemas.microsoft.com/office/powerpoint/2010/main" val="409075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ocean&#10;&#10;Description automatically generated">
            <a:extLst>
              <a:ext uri="{FF2B5EF4-FFF2-40B4-BE49-F238E27FC236}">
                <a16:creationId xmlns:a16="http://schemas.microsoft.com/office/drawing/2014/main" id="{B6704E2E-883B-B659-5CB6-6EBB2B6061D9}"/>
              </a:ext>
            </a:extLst>
          </p:cNvPr>
          <p:cNvPicPr>
            <a:picLocks noChangeAspect="1"/>
          </p:cNvPicPr>
          <p:nvPr/>
        </p:nvPicPr>
        <p:blipFill rotWithShape="1">
          <a:blip r:embed="rId3"/>
          <a:srcRect l="-565" t="-2614" b="-4545"/>
          <a:stretch/>
        </p:blipFill>
        <p:spPr>
          <a:xfrm>
            <a:off x="-325119" y="-182880"/>
            <a:ext cx="13004798" cy="7315200"/>
          </a:xfrm>
          <a:prstGeom prst="rect">
            <a:avLst/>
          </a:prstGeom>
        </p:spPr>
      </p:pic>
    </p:spTree>
    <p:extLst>
      <p:ext uri="{BB962C8B-B14F-4D97-AF65-F5344CB8AC3E}">
        <p14:creationId xmlns:p14="http://schemas.microsoft.com/office/powerpoint/2010/main" val="672948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ocean&#10;&#10;Description automatically generated">
            <a:extLst>
              <a:ext uri="{FF2B5EF4-FFF2-40B4-BE49-F238E27FC236}">
                <a16:creationId xmlns:a16="http://schemas.microsoft.com/office/drawing/2014/main" id="{21E59BF0-06D8-3E0A-D283-5F46A9F6EF86}"/>
              </a:ext>
            </a:extLst>
          </p:cNvPr>
          <p:cNvPicPr>
            <a:picLocks noChangeAspect="1"/>
          </p:cNvPicPr>
          <p:nvPr/>
        </p:nvPicPr>
        <p:blipFill rotWithShape="1">
          <a:blip r:embed="rId3"/>
          <a:srcRect l="814" t="1353" r="-530" b="-1"/>
          <a:stretch/>
        </p:blipFill>
        <p:spPr>
          <a:xfrm>
            <a:off x="-185532" y="92765"/>
            <a:ext cx="12427595" cy="6765235"/>
          </a:xfrm>
          <a:prstGeom prst="rect">
            <a:avLst/>
          </a:prstGeom>
        </p:spPr>
      </p:pic>
    </p:spTree>
    <p:extLst>
      <p:ext uri="{BB962C8B-B14F-4D97-AF65-F5344CB8AC3E}">
        <p14:creationId xmlns:p14="http://schemas.microsoft.com/office/powerpoint/2010/main" val="710958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network&#10;&#10;Description automatically generated">
            <a:extLst>
              <a:ext uri="{FF2B5EF4-FFF2-40B4-BE49-F238E27FC236}">
                <a16:creationId xmlns:a16="http://schemas.microsoft.com/office/drawing/2014/main" id="{B256D4E0-E421-0501-3E57-9FDADBD59DAB}"/>
              </a:ext>
            </a:extLst>
          </p:cNvPr>
          <p:cNvPicPr>
            <a:picLocks noChangeAspect="1"/>
          </p:cNvPicPr>
          <p:nvPr/>
        </p:nvPicPr>
        <p:blipFill rotWithShape="1">
          <a:blip r:embed="rId3"/>
          <a:srcRect t="-1103" b="621"/>
          <a:stretch/>
        </p:blipFill>
        <p:spPr>
          <a:xfrm>
            <a:off x="-273607" y="-76952"/>
            <a:ext cx="12465607" cy="7011904"/>
          </a:xfrm>
          <a:prstGeom prst="rect">
            <a:avLst/>
          </a:prstGeom>
        </p:spPr>
      </p:pic>
    </p:spTree>
    <p:extLst>
      <p:ext uri="{BB962C8B-B14F-4D97-AF65-F5344CB8AC3E}">
        <p14:creationId xmlns:p14="http://schemas.microsoft.com/office/powerpoint/2010/main" val="1125706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number&#10;&#10;Description automatically generated">
            <a:extLst>
              <a:ext uri="{FF2B5EF4-FFF2-40B4-BE49-F238E27FC236}">
                <a16:creationId xmlns:a16="http://schemas.microsoft.com/office/drawing/2014/main" id="{1877D7B6-6822-9BAD-E733-4F2400C36C5F}"/>
              </a:ext>
            </a:extLst>
          </p:cNvPr>
          <p:cNvPicPr>
            <a:picLocks noChangeAspect="1"/>
          </p:cNvPicPr>
          <p:nvPr/>
        </p:nvPicPr>
        <p:blipFill rotWithShape="1">
          <a:blip r:embed="rId3"/>
          <a:srcRect t="1872"/>
          <a:stretch/>
        </p:blipFill>
        <p:spPr>
          <a:xfrm>
            <a:off x="0" y="0"/>
            <a:ext cx="12192000" cy="6858000"/>
          </a:xfrm>
          <a:prstGeom prst="rect">
            <a:avLst/>
          </a:prstGeom>
        </p:spPr>
      </p:pic>
    </p:spTree>
    <p:extLst>
      <p:ext uri="{BB962C8B-B14F-4D97-AF65-F5344CB8AC3E}">
        <p14:creationId xmlns:p14="http://schemas.microsoft.com/office/powerpoint/2010/main" val="102584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B262C-E871-3131-8081-0D34502B1473}"/>
              </a:ext>
            </a:extLst>
          </p:cNvPr>
          <p:cNvSpPr>
            <a:spLocks noGrp="1"/>
          </p:cNvSpPr>
          <p:nvPr>
            <p:ph type="body" idx="1"/>
          </p:nvPr>
        </p:nvSpPr>
        <p:spPr/>
        <p:txBody>
          <a:bodyPr/>
          <a:lstStyle/>
          <a:p>
            <a:r>
              <a:rPr lang="en-US" dirty="0"/>
              <a:t>Questions?</a:t>
            </a:r>
          </a:p>
        </p:txBody>
      </p:sp>
    </p:spTree>
    <p:extLst>
      <p:ext uri="{BB962C8B-B14F-4D97-AF65-F5344CB8AC3E}">
        <p14:creationId xmlns:p14="http://schemas.microsoft.com/office/powerpoint/2010/main" val="404723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2C8E89ED-36CA-C2EA-B3C4-94C336741D44}"/>
              </a:ext>
            </a:extLst>
          </p:cNvPr>
          <p:cNvSpPr>
            <a:spLocks noGrp="1"/>
          </p:cNvSpPr>
          <p:nvPr>
            <p:ph type="title"/>
          </p:nvPr>
        </p:nvSpPr>
        <p:spPr/>
        <p:txBody>
          <a:bodyPr/>
          <a:lstStyle/>
          <a:p>
            <a:r>
              <a:rPr lang="en-US" dirty="0"/>
              <a:t>Key Points</a:t>
            </a:r>
          </a:p>
        </p:txBody>
      </p:sp>
      <p:sp>
        <p:nvSpPr>
          <p:cNvPr id="3" name="Text Placeholder 2">
            <a:extLst>
              <a:ext uri="{FF2B5EF4-FFF2-40B4-BE49-F238E27FC236}">
                <a16:creationId xmlns:a16="http://schemas.microsoft.com/office/drawing/2014/main" id="{FE9D02E7-313F-AA39-E757-844A7964589A}"/>
              </a:ext>
            </a:extLst>
          </p:cNvPr>
          <p:cNvSpPr>
            <a:spLocks noGrp="1"/>
          </p:cNvSpPr>
          <p:nvPr>
            <p:ph type="body" idx="1"/>
          </p:nvPr>
        </p:nvSpPr>
        <p:spPr/>
        <p:txBody>
          <a:bodyPr>
            <a:normAutofit/>
          </a:bodyPr>
          <a:lstStyle/>
          <a:p>
            <a:pPr marL="0" lvl="0" indent="0" algn="l" rtl="0">
              <a:spcBef>
                <a:spcPts val="1000"/>
              </a:spcBef>
              <a:spcAft>
                <a:spcPts val="0"/>
              </a:spcAft>
              <a:buNone/>
            </a:pPr>
            <a:r>
              <a:rPr lang="en-US" sz="3600" b="1" dirty="0">
                <a:solidFill>
                  <a:srgbClr val="555555"/>
                </a:solidFill>
                <a:latin typeface="Arial"/>
                <a:ea typeface="Arial"/>
                <a:cs typeface="Arial"/>
                <a:sym typeface="Arial"/>
              </a:rPr>
              <a:t>Wanted: </a:t>
            </a:r>
            <a:r>
              <a:rPr lang="en-US" sz="3600" dirty="0">
                <a:solidFill>
                  <a:srgbClr val="555555"/>
                </a:solidFill>
                <a:latin typeface="Arial"/>
                <a:ea typeface="Arial"/>
                <a:cs typeface="Arial"/>
                <a:sym typeface="Arial"/>
              </a:rPr>
              <a:t>One shovel ready project that </a:t>
            </a:r>
            <a:r>
              <a:rPr lang="en-US" sz="3600" dirty="0" err="1">
                <a:solidFill>
                  <a:srgbClr val="555555"/>
                </a:solidFill>
                <a:latin typeface="Arial"/>
                <a:ea typeface="Arial"/>
                <a:cs typeface="Arial"/>
                <a:sym typeface="Arial"/>
              </a:rPr>
              <a:t>delives</a:t>
            </a:r>
            <a:r>
              <a:rPr lang="en-US" sz="3600" dirty="0">
                <a:solidFill>
                  <a:srgbClr val="555555"/>
                </a:solidFill>
                <a:latin typeface="Arial"/>
                <a:ea typeface="Arial"/>
                <a:cs typeface="Arial"/>
                <a:sym typeface="Arial"/>
              </a:rPr>
              <a:t> a sustained, research-driven, ocean observing capability.</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pPr marL="0" lvl="0" indent="0" algn="l" rtl="0">
              <a:spcBef>
                <a:spcPts val="1000"/>
              </a:spcBef>
              <a:spcAft>
                <a:spcPts val="0"/>
              </a:spcAft>
              <a:buNone/>
            </a:pPr>
            <a:r>
              <a:rPr lang="en-US" sz="3600" dirty="0">
                <a:solidFill>
                  <a:srgbClr val="555555"/>
                </a:solidFill>
                <a:latin typeface="Arial"/>
                <a:ea typeface="Arial"/>
                <a:cs typeface="Arial"/>
                <a:sym typeface="Arial"/>
              </a:rPr>
              <a:t>What should such a system be comprised of? </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endParaRPr lang="en-US" dirty="0"/>
          </a:p>
        </p:txBody>
      </p:sp>
      <p:pic>
        <p:nvPicPr>
          <p:cNvPr id="7" name="Picture 6" descr="A screenshot of a computer screen&#10;&#10;Description automatically generated">
            <a:extLst>
              <a:ext uri="{FF2B5EF4-FFF2-40B4-BE49-F238E27FC236}">
                <a16:creationId xmlns:a16="http://schemas.microsoft.com/office/drawing/2014/main" id="{36CBE0D3-E82B-8E97-03B0-0EB2C35E274E}"/>
              </a:ext>
            </a:extLst>
          </p:cNvPr>
          <p:cNvPicPr>
            <a:picLocks noChangeAspect="1"/>
          </p:cNvPicPr>
          <p:nvPr/>
        </p:nvPicPr>
        <p:blipFill>
          <a:blip r:embed="rId3"/>
          <a:stretch>
            <a:fillRect/>
          </a:stretch>
        </p:blipFill>
        <p:spPr>
          <a:xfrm>
            <a:off x="-1" y="31802"/>
            <a:ext cx="12249067" cy="6826198"/>
          </a:xfrm>
          <a:prstGeom prst="rect">
            <a:avLst/>
          </a:prstGeom>
        </p:spPr>
      </p:pic>
    </p:spTree>
    <p:extLst>
      <p:ext uri="{BB962C8B-B14F-4D97-AF65-F5344CB8AC3E}">
        <p14:creationId xmlns:p14="http://schemas.microsoft.com/office/powerpoint/2010/main" val="152825051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2C8E89ED-36CA-C2EA-B3C4-94C336741D44}"/>
              </a:ext>
            </a:extLst>
          </p:cNvPr>
          <p:cNvSpPr>
            <a:spLocks noGrp="1"/>
          </p:cNvSpPr>
          <p:nvPr>
            <p:ph type="title"/>
          </p:nvPr>
        </p:nvSpPr>
        <p:spPr/>
        <p:txBody>
          <a:bodyPr/>
          <a:lstStyle/>
          <a:p>
            <a:r>
              <a:rPr lang="en-US" dirty="0"/>
              <a:t>Key Points</a:t>
            </a:r>
          </a:p>
        </p:txBody>
      </p:sp>
      <p:sp>
        <p:nvSpPr>
          <p:cNvPr id="3" name="Text Placeholder 2">
            <a:extLst>
              <a:ext uri="{FF2B5EF4-FFF2-40B4-BE49-F238E27FC236}">
                <a16:creationId xmlns:a16="http://schemas.microsoft.com/office/drawing/2014/main" id="{FE9D02E7-313F-AA39-E757-844A7964589A}"/>
              </a:ext>
            </a:extLst>
          </p:cNvPr>
          <p:cNvSpPr>
            <a:spLocks noGrp="1"/>
          </p:cNvSpPr>
          <p:nvPr>
            <p:ph type="body" idx="1"/>
          </p:nvPr>
        </p:nvSpPr>
        <p:spPr/>
        <p:txBody>
          <a:bodyPr>
            <a:normAutofit/>
          </a:bodyPr>
          <a:lstStyle/>
          <a:p>
            <a:pPr marL="0" lvl="0" indent="0" algn="l" rtl="0">
              <a:spcBef>
                <a:spcPts val="1000"/>
              </a:spcBef>
              <a:spcAft>
                <a:spcPts val="0"/>
              </a:spcAft>
              <a:buNone/>
            </a:pPr>
            <a:r>
              <a:rPr lang="en-US" sz="3600" b="1" dirty="0">
                <a:solidFill>
                  <a:srgbClr val="555555"/>
                </a:solidFill>
                <a:latin typeface="Arial"/>
                <a:ea typeface="Arial"/>
                <a:cs typeface="Arial"/>
                <a:sym typeface="Arial"/>
              </a:rPr>
              <a:t>Wanted: </a:t>
            </a:r>
            <a:r>
              <a:rPr lang="en-US" sz="3600" dirty="0">
                <a:solidFill>
                  <a:srgbClr val="555555"/>
                </a:solidFill>
                <a:latin typeface="Arial"/>
                <a:ea typeface="Arial"/>
                <a:cs typeface="Arial"/>
                <a:sym typeface="Arial"/>
              </a:rPr>
              <a:t>One shovel ready project that delivers a sustained, research-driven, ocean observing capability.</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pPr marL="0" lvl="0" indent="0" algn="l" rtl="0">
              <a:spcBef>
                <a:spcPts val="1000"/>
              </a:spcBef>
              <a:spcAft>
                <a:spcPts val="0"/>
              </a:spcAft>
              <a:buNone/>
            </a:pPr>
            <a:r>
              <a:rPr lang="en-US" sz="3600" dirty="0">
                <a:solidFill>
                  <a:srgbClr val="555555"/>
                </a:solidFill>
                <a:latin typeface="Arial"/>
                <a:ea typeface="Arial"/>
                <a:cs typeface="Arial"/>
                <a:sym typeface="Arial"/>
              </a:rPr>
              <a:t>What should such a system be comprised of? </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endParaRPr lang="en-US" dirty="0"/>
          </a:p>
        </p:txBody>
      </p:sp>
      <p:pic>
        <p:nvPicPr>
          <p:cNvPr id="5" name="Picture 4" descr="A close-up of a key points&#10;&#10;Description automatically generated">
            <a:extLst>
              <a:ext uri="{FF2B5EF4-FFF2-40B4-BE49-F238E27FC236}">
                <a16:creationId xmlns:a16="http://schemas.microsoft.com/office/drawing/2014/main" id="{4DC57F61-AD77-FD9C-E8B6-CEC2A48B8B60}"/>
              </a:ext>
            </a:extLst>
          </p:cNvPr>
          <p:cNvPicPr>
            <a:picLocks noChangeAspect="1"/>
          </p:cNvPicPr>
          <p:nvPr/>
        </p:nvPicPr>
        <p:blipFill>
          <a:blip r:embed="rId3"/>
          <a:stretch>
            <a:fillRect/>
          </a:stretch>
        </p:blipFill>
        <p:spPr>
          <a:xfrm>
            <a:off x="-112353" y="-10061"/>
            <a:ext cx="12304353" cy="6858000"/>
          </a:xfrm>
          <a:prstGeom prst="rect">
            <a:avLst/>
          </a:prstGeom>
        </p:spPr>
      </p:pic>
    </p:spTree>
    <p:extLst>
      <p:ext uri="{BB962C8B-B14F-4D97-AF65-F5344CB8AC3E}">
        <p14:creationId xmlns:p14="http://schemas.microsoft.com/office/powerpoint/2010/main" val="849778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fontScale="70000" lnSpcReduction="20000"/>
          </a:bodyPr>
          <a:lstStyle/>
          <a:p>
            <a:pPr lvl="0"/>
            <a:r>
              <a:rPr lang="en-US" b="1" dirty="0"/>
              <a:t>Wanted: </a:t>
            </a:r>
            <a:r>
              <a:rPr lang="en-US" dirty="0"/>
              <a:t>One shovel ready project that delivers a sustained, research-driven, ocean observing capability.</a:t>
            </a:r>
          </a:p>
          <a:p>
            <a:pPr marL="0" lvl="0" indent="0" rtl="0">
              <a:lnSpc>
                <a:spcPct val="100000"/>
              </a:lnSpc>
              <a:spcBef>
                <a:spcPts val="1000"/>
              </a:spcBef>
              <a:spcAft>
                <a:spcPts val="0"/>
              </a:spcAft>
              <a:buClr>
                <a:schemeClr val="dk1"/>
              </a:buClr>
              <a:buSzPts val="3999"/>
              <a:buNone/>
            </a:pPr>
            <a:endParaRPr dirty="0"/>
          </a:p>
        </p:txBody>
      </p:sp>
      <p:sp>
        <p:nvSpPr>
          <p:cNvPr id="86" name="Google Shape;86;p17"/>
          <p:cNvSpPr txBox="1">
            <a:spLocks noGrp="1"/>
          </p:cNvSpPr>
          <p:nvPr>
            <p:ph type="body" idx="2"/>
          </p:nvPr>
        </p:nvSpPr>
        <p:spPr>
          <a:xfrm>
            <a:off x="787157" y="3671958"/>
            <a:ext cx="6129788" cy="1059347"/>
          </a:xfrm>
          <a:prstGeom prst="rect">
            <a:avLst/>
          </a:prstGeom>
          <a:noFill/>
          <a:ln>
            <a:noFill/>
          </a:ln>
        </p:spPr>
        <p:txBody>
          <a:bodyPr spcFirstLastPara="1" wrap="square" lIns="91425" tIns="45700" rIns="91425" bIns="45700" anchor="t" anchorCtr="0">
            <a:normAutofit/>
          </a:bodyPr>
          <a:lstStyle/>
          <a:p>
            <a:pPr lvl="0"/>
            <a:r>
              <a:rPr lang="en-US" dirty="0"/>
              <a:t>What should such a system be comprised of? </a:t>
            </a:r>
          </a:p>
        </p:txBody>
      </p:sp>
    </p:spTree>
    <p:extLst>
      <p:ext uri="{BB962C8B-B14F-4D97-AF65-F5344CB8AC3E}">
        <p14:creationId xmlns:p14="http://schemas.microsoft.com/office/powerpoint/2010/main" val="1196310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4CC64-C4A6-586C-03C8-233D445DDCFF}"/>
              </a:ext>
            </a:extLst>
          </p:cNvPr>
          <p:cNvSpPr>
            <a:spLocks noGrp="1"/>
          </p:cNvSpPr>
          <p:nvPr>
            <p:ph type="title"/>
          </p:nvPr>
        </p:nvSpPr>
        <p:spPr>
          <a:xfrm>
            <a:off x="0" y="365126"/>
            <a:ext cx="11353800" cy="1325563"/>
          </a:xfrm>
        </p:spPr>
        <p:txBody>
          <a:bodyPr/>
          <a:lstStyle/>
          <a:p>
            <a:r>
              <a:rPr lang="en-US" dirty="0"/>
              <a:t> A System of Systems</a:t>
            </a:r>
          </a:p>
        </p:txBody>
      </p:sp>
      <p:sp>
        <p:nvSpPr>
          <p:cNvPr id="4" name="Text Placeholder 3">
            <a:extLst>
              <a:ext uri="{FF2B5EF4-FFF2-40B4-BE49-F238E27FC236}">
                <a16:creationId xmlns:a16="http://schemas.microsoft.com/office/drawing/2014/main" id="{BABCBF75-28B6-5B73-758A-E5CC5E2ABE31}"/>
              </a:ext>
            </a:extLst>
          </p:cNvPr>
          <p:cNvSpPr>
            <a:spLocks noGrp="1"/>
          </p:cNvSpPr>
          <p:nvPr>
            <p:ph type="body" idx="1"/>
          </p:nvPr>
        </p:nvSpPr>
        <p:spPr>
          <a:xfrm>
            <a:off x="180754" y="1477925"/>
            <a:ext cx="6006248" cy="5199321"/>
          </a:xfrm>
        </p:spPr>
        <p:txBody>
          <a:bodyPr>
            <a:normAutofit fontScale="25000" lnSpcReduction="20000"/>
          </a:bodyPr>
          <a:lstStyle/>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r>
              <a:rPr lang="en-US" sz="9600" dirty="0"/>
              <a:t>Five arrays united by a common cyberinfrastructure</a:t>
            </a:r>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endParaRPr lang="en-US" sz="9600" dirty="0"/>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r>
              <a:rPr lang="en-US" sz="9600" dirty="0"/>
              <a:t>Sensors measuring physical, chemical, geological and biological variables in the atmosphere, ocean, and seafloor</a:t>
            </a:r>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endParaRPr lang="en-US" sz="9600" dirty="0"/>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r>
              <a:rPr lang="en-US" sz="9600" dirty="0"/>
              <a:t>Fully integrated system collecting data on coastal, regional and global scales.</a:t>
            </a:r>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endParaRPr lang="en-US" sz="9600" dirty="0"/>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r>
              <a:rPr lang="en-US" sz="9600" dirty="0"/>
              <a:t>Short-term (episodic) &amp; climate scale data (~30yrs)</a:t>
            </a:r>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endParaRPr lang="en-US" sz="9600" dirty="0"/>
          </a:p>
          <a:p>
            <a:endParaRPr lang="en-US" dirty="0"/>
          </a:p>
        </p:txBody>
      </p:sp>
      <p:sp>
        <p:nvSpPr>
          <p:cNvPr id="5" name="Text Placeholder 4">
            <a:extLst>
              <a:ext uri="{FF2B5EF4-FFF2-40B4-BE49-F238E27FC236}">
                <a16:creationId xmlns:a16="http://schemas.microsoft.com/office/drawing/2014/main" id="{D86B1F03-F470-4D94-77DC-0354C7B57A76}"/>
              </a:ext>
            </a:extLst>
          </p:cNvPr>
          <p:cNvSpPr>
            <a:spLocks noGrp="1"/>
          </p:cNvSpPr>
          <p:nvPr>
            <p:ph type="body" idx="2"/>
          </p:nvPr>
        </p:nvSpPr>
        <p:spPr/>
        <p:txBody>
          <a:bodyPr/>
          <a:lstStyle/>
          <a:p>
            <a:endParaRPr lang="en-US" dirty="0"/>
          </a:p>
        </p:txBody>
      </p:sp>
      <p:pic>
        <p:nvPicPr>
          <p:cNvPr id="7" name="Picture 6" descr="A map of the earth&#10;&#10;Description automatically generated">
            <a:extLst>
              <a:ext uri="{FF2B5EF4-FFF2-40B4-BE49-F238E27FC236}">
                <a16:creationId xmlns:a16="http://schemas.microsoft.com/office/drawing/2014/main" id="{87865037-DCE3-DFCC-3EAE-C46178F667ED}"/>
              </a:ext>
            </a:extLst>
          </p:cNvPr>
          <p:cNvPicPr>
            <a:picLocks noChangeAspect="1"/>
          </p:cNvPicPr>
          <p:nvPr/>
        </p:nvPicPr>
        <p:blipFill>
          <a:blip r:embed="rId3"/>
          <a:stretch>
            <a:fillRect/>
          </a:stretch>
        </p:blipFill>
        <p:spPr>
          <a:xfrm>
            <a:off x="6187001" y="21265"/>
            <a:ext cx="8036720" cy="6858000"/>
          </a:xfrm>
          <a:prstGeom prst="rect">
            <a:avLst/>
          </a:prstGeom>
        </p:spPr>
      </p:pic>
    </p:spTree>
    <p:extLst>
      <p:ext uri="{BB962C8B-B14F-4D97-AF65-F5344CB8AC3E}">
        <p14:creationId xmlns:p14="http://schemas.microsoft.com/office/powerpoint/2010/main" val="2604119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E3696-E3E2-46DB-CC5E-4C7A908AB44E}"/>
              </a:ext>
            </a:extLst>
          </p:cNvPr>
          <p:cNvSpPr>
            <a:spLocks noGrp="1"/>
          </p:cNvSpPr>
          <p:nvPr>
            <p:ph type="title"/>
          </p:nvPr>
        </p:nvSpPr>
        <p:spPr/>
        <p:txBody>
          <a:bodyPr>
            <a:noAutofit/>
          </a:bodyPr>
          <a:lstStyle/>
          <a:p>
            <a:r>
              <a:rPr lang="en-US" sz="4400" dirty="0"/>
              <a:t>Our Mission</a:t>
            </a:r>
          </a:p>
        </p:txBody>
      </p:sp>
      <p:sp>
        <p:nvSpPr>
          <p:cNvPr id="4" name="Text Placeholder 3">
            <a:extLst>
              <a:ext uri="{FF2B5EF4-FFF2-40B4-BE49-F238E27FC236}">
                <a16:creationId xmlns:a16="http://schemas.microsoft.com/office/drawing/2014/main" id="{09F15FB6-6FCB-CF69-BEAD-98E3E5CA30EB}"/>
              </a:ext>
            </a:extLst>
          </p:cNvPr>
          <p:cNvSpPr>
            <a:spLocks noGrp="1"/>
          </p:cNvSpPr>
          <p:nvPr>
            <p:ph type="body" idx="4294967295"/>
          </p:nvPr>
        </p:nvSpPr>
        <p:spPr>
          <a:xfrm>
            <a:off x="838200" y="1420812"/>
            <a:ext cx="4837113" cy="4440237"/>
          </a:xfrm>
        </p:spPr>
        <p:txBody>
          <a:bodyPr>
            <a:normAutofit fontScale="92500"/>
          </a:bodyPr>
          <a:lstStyle/>
          <a:p>
            <a:pPr marL="101600" indent="0">
              <a:buNone/>
            </a:pPr>
            <a:r>
              <a:rPr lang="en-US" sz="3900" dirty="0"/>
              <a:t>The OOI does not conduct research, the OOI provides research quality data to the user community (scientists, educators, and the general public).</a:t>
            </a:r>
          </a:p>
          <a:p>
            <a:endParaRPr lang="en-US" dirty="0"/>
          </a:p>
        </p:txBody>
      </p:sp>
      <p:pic>
        <p:nvPicPr>
          <p:cNvPr id="5" name="Picture Placeholder 4" descr="A picture containing outdoor, engine&#10;&#10;Description automatically generated">
            <a:extLst>
              <a:ext uri="{FF2B5EF4-FFF2-40B4-BE49-F238E27FC236}">
                <a16:creationId xmlns:a16="http://schemas.microsoft.com/office/drawing/2014/main" id="{0C92CF92-6990-DB38-0621-0BDA23DC3181}"/>
              </a:ext>
            </a:extLst>
          </p:cNvPr>
          <p:cNvPicPr>
            <a:picLocks noGrp="1" noChangeAspect="1"/>
          </p:cNvPicPr>
          <p:nvPr>
            <p:ph type="pic" idx="4294967295"/>
          </p:nvPr>
        </p:nvPicPr>
        <p:blipFill rotWithShape="1">
          <a:blip r:embed="rId2" cstate="print">
            <a:extLst>
              <a:ext uri="{28A0092B-C50C-407E-A947-70E740481C1C}">
                <a14:useLocalDpi xmlns:a14="http://schemas.microsoft.com/office/drawing/2010/main"/>
              </a:ext>
            </a:extLst>
          </a:blip>
          <a:srcRect l="7204" r="7204"/>
          <a:stretch/>
        </p:blipFill>
        <p:spPr>
          <a:xfrm>
            <a:off x="6314731" y="365126"/>
            <a:ext cx="5678487" cy="5403850"/>
          </a:xfrm>
          <a:prstGeom prst="rect">
            <a:avLst/>
          </a:prstGeom>
        </p:spPr>
      </p:pic>
    </p:spTree>
    <p:extLst>
      <p:ext uri="{BB962C8B-B14F-4D97-AF65-F5344CB8AC3E}">
        <p14:creationId xmlns:p14="http://schemas.microsoft.com/office/powerpoint/2010/main" val="267153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B073A-AC66-E8CF-CF58-FC14EF34F717}"/>
              </a:ext>
            </a:extLst>
          </p:cNvPr>
          <p:cNvPicPr>
            <a:picLocks noChangeAspect="1"/>
          </p:cNvPicPr>
          <p:nvPr/>
        </p:nvPicPr>
        <p:blipFill rotWithShape="1">
          <a:blip r:embed="rId2"/>
          <a:srcRect t="21599"/>
          <a:stretch/>
        </p:blipFill>
        <p:spPr>
          <a:xfrm>
            <a:off x="0" y="0"/>
            <a:ext cx="12192000" cy="7692081"/>
          </a:xfrm>
          <a:prstGeom prst="rect">
            <a:avLst/>
          </a:prstGeom>
        </p:spPr>
      </p:pic>
    </p:spTree>
    <p:extLst>
      <p:ext uri="{BB962C8B-B14F-4D97-AF65-F5344CB8AC3E}">
        <p14:creationId xmlns:p14="http://schemas.microsoft.com/office/powerpoint/2010/main" val="28364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D8BD-4594-AD3F-8AB0-053111955243}"/>
              </a:ext>
            </a:extLst>
          </p:cNvPr>
          <p:cNvSpPr>
            <a:spLocks noGrp="1"/>
          </p:cNvSpPr>
          <p:nvPr>
            <p:ph type="title"/>
          </p:nvPr>
        </p:nvSpPr>
        <p:spPr/>
        <p:txBody>
          <a:bodyPr>
            <a:normAutofit fontScale="90000"/>
          </a:bodyPr>
          <a:lstStyle/>
          <a:p>
            <a:r>
              <a:rPr lang="en-US" sz="4400" dirty="0"/>
              <a:t>OOI operates &amp; maintains sophisticated instrumentation in demanding locations</a:t>
            </a:r>
            <a:endParaRPr lang="en-US" dirty="0"/>
          </a:p>
        </p:txBody>
      </p:sp>
      <p:pic>
        <p:nvPicPr>
          <p:cNvPr id="5" name="Picture 4">
            <a:extLst>
              <a:ext uri="{FF2B5EF4-FFF2-40B4-BE49-F238E27FC236}">
                <a16:creationId xmlns:a16="http://schemas.microsoft.com/office/drawing/2014/main" id="{B1BCEDBC-57FB-4065-9DF8-37DB6FF2F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67" y="2132758"/>
            <a:ext cx="5487487" cy="3084208"/>
          </a:xfrm>
          <a:prstGeom prst="rect">
            <a:avLst/>
          </a:prstGeom>
        </p:spPr>
      </p:pic>
      <p:pic>
        <p:nvPicPr>
          <p:cNvPr id="6" name="Picture 5" descr="A boat in the ocean&#10;&#10;Description automatically generated with low confidence">
            <a:extLst>
              <a:ext uri="{FF2B5EF4-FFF2-40B4-BE49-F238E27FC236}">
                <a16:creationId xmlns:a16="http://schemas.microsoft.com/office/drawing/2014/main" id="{34001029-F46C-5CC5-814F-803E04886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132757"/>
            <a:ext cx="5483037" cy="3084208"/>
          </a:xfrm>
          <a:prstGeom prst="rect">
            <a:avLst/>
          </a:prstGeom>
        </p:spPr>
      </p:pic>
      <p:sp>
        <p:nvSpPr>
          <p:cNvPr id="7" name="TextBox 6">
            <a:extLst>
              <a:ext uri="{FF2B5EF4-FFF2-40B4-BE49-F238E27FC236}">
                <a16:creationId xmlns:a16="http://schemas.microsoft.com/office/drawing/2014/main" id="{64AAE6C4-B9F1-886C-D335-22844E05A3C6}"/>
              </a:ext>
            </a:extLst>
          </p:cNvPr>
          <p:cNvSpPr txBox="1"/>
          <p:nvPr/>
        </p:nvSpPr>
        <p:spPr>
          <a:xfrm>
            <a:off x="1456660" y="5433237"/>
            <a:ext cx="3359889"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Hydrothermal Vents</a:t>
            </a:r>
          </a:p>
        </p:txBody>
      </p:sp>
      <p:sp>
        <p:nvSpPr>
          <p:cNvPr id="8" name="TextBox 7">
            <a:extLst>
              <a:ext uri="{FF2B5EF4-FFF2-40B4-BE49-F238E27FC236}">
                <a16:creationId xmlns:a16="http://schemas.microsoft.com/office/drawing/2014/main" id="{C3CD3DA0-D272-63CD-2CC5-D55FB555D0BA}"/>
              </a:ext>
            </a:extLst>
          </p:cNvPr>
          <p:cNvSpPr txBox="1"/>
          <p:nvPr/>
        </p:nvSpPr>
        <p:spPr>
          <a:xfrm>
            <a:off x="6283842" y="5433237"/>
            <a:ext cx="5613992" cy="523220"/>
          </a:xfrm>
          <a:prstGeom prst="rect">
            <a:avLst/>
          </a:prstGeom>
          <a:noFill/>
        </p:spPr>
        <p:txBody>
          <a:bodyPr wrap="square" rtlCol="0">
            <a:spAutoFit/>
          </a:bodyPr>
          <a:lstStyle/>
          <a:p>
            <a:r>
              <a:rPr lang="en-US" sz="2800" dirty="0"/>
              <a:t>Atmosphere Ocean Exchange </a:t>
            </a:r>
          </a:p>
        </p:txBody>
      </p:sp>
    </p:spTree>
    <p:extLst>
      <p:ext uri="{BB962C8B-B14F-4D97-AF65-F5344CB8AC3E}">
        <p14:creationId xmlns:p14="http://schemas.microsoft.com/office/powerpoint/2010/main" val="2090971899"/>
      </p:ext>
    </p:extLst>
  </p:cSld>
  <p:clrMapOvr>
    <a:masterClrMapping/>
  </p:clrMapOvr>
</p:sld>
</file>

<file path=ppt/theme/theme1.xml><?xml version="1.0" encoding="utf-8"?>
<a:theme xmlns:a="http://schemas.openxmlformats.org/drawingml/2006/main"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1223</TotalTime>
  <Words>610</Words>
  <Application>Microsoft Macintosh PowerPoint</Application>
  <PresentationFormat>Widescreen</PresentationFormat>
  <Paragraphs>61</Paragraphs>
  <Slides>24</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Cambria</vt:lpstr>
      <vt:lpstr>Wave</vt:lpstr>
      <vt:lpstr>PowerPoint Presentation</vt:lpstr>
      <vt:lpstr>Key Points</vt:lpstr>
      <vt:lpstr>Key Points</vt:lpstr>
      <vt:lpstr>Key Points</vt:lpstr>
      <vt:lpstr>PowerPoint Presentation</vt:lpstr>
      <vt:lpstr> A System of Systems</vt:lpstr>
      <vt:lpstr>Our Mission</vt:lpstr>
      <vt:lpstr>PowerPoint Presentation</vt:lpstr>
      <vt:lpstr>OOI operates &amp; maintains sophisticated instrumentation in demanding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Axial Seamount Prediction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Dax Soule</cp:lastModifiedBy>
  <cp:revision>37</cp:revision>
  <dcterms:modified xsi:type="dcterms:W3CDTF">2024-06-02T19:37:22Z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a1855b2-0a05-4494-a903-f3f23f3f98e0_Enabled">
    <vt:lpwstr>true</vt:lpwstr>
  </property>
  <property fmtid="{D5CDD505-2E9C-101B-9397-08002B2CF9AE}" pid="3" name="MSIP_Label_fa1855b2-0a05-4494-a903-f3f23f3f98e0_SetDate">
    <vt:lpwstr>2024-06-01T09:56:39Z</vt:lpwstr>
  </property>
  <property fmtid="{D5CDD505-2E9C-101B-9397-08002B2CF9AE}" pid="4" name="MSIP_Label_fa1855b2-0a05-4494-a903-f3f23f3f98e0_Method">
    <vt:lpwstr>Standard</vt:lpwstr>
  </property>
  <property fmtid="{D5CDD505-2E9C-101B-9397-08002B2CF9AE}" pid="5" name="MSIP_Label_fa1855b2-0a05-4494-a903-f3f23f3f98e0_Name">
    <vt:lpwstr>defa4170-0d19-0005-0004-bc88714345d2</vt:lpwstr>
  </property>
  <property fmtid="{D5CDD505-2E9C-101B-9397-08002B2CF9AE}" pid="6" name="MSIP_Label_fa1855b2-0a05-4494-a903-f3f23f3f98e0_SiteId">
    <vt:lpwstr>6f60f0b3-5f06-4e09-9715-989dba8cc7d8</vt:lpwstr>
  </property>
  <property fmtid="{D5CDD505-2E9C-101B-9397-08002B2CF9AE}" pid="7" name="MSIP_Label_fa1855b2-0a05-4494-a903-f3f23f3f98e0_ActionId">
    <vt:lpwstr>ff376280-b3aa-4c6e-8885-f4604fb2e9e1</vt:lpwstr>
  </property>
  <property fmtid="{D5CDD505-2E9C-101B-9397-08002B2CF9AE}" pid="8" name="MSIP_Label_fa1855b2-0a05-4494-a903-f3f23f3f98e0_ContentBits">
    <vt:lpwstr>0</vt:lpwstr>
  </property>
</Properties>
</file>