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3"/>
    <p:sldMasterId id="2147483703" r:id="rId4"/>
    <p:sldMasterId id="2147483704" r:id="rId5"/>
    <p:sldMasterId id="21474837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6858000" cx="12192000"/>
  <p:notesSz cx="6858000" cy="9144000"/>
  <p:embeddedFontLs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font" Target="fonts/HelveticaNeue-bold.fntdata"/><Relationship Id="rId21" Type="http://schemas.openxmlformats.org/officeDocument/2006/relationships/slide" Target="slides/slide14.xml"/><Relationship Id="rId43" Type="http://schemas.openxmlformats.org/officeDocument/2006/relationships/font" Target="fonts/HelveticaNeue-regular.fntdata"/><Relationship Id="rId24" Type="http://schemas.openxmlformats.org/officeDocument/2006/relationships/slide" Target="slides/slide17.xml"/><Relationship Id="rId46" Type="http://schemas.openxmlformats.org/officeDocument/2006/relationships/font" Target="fonts/HelveticaNeue-boldItalic.fntdata"/><Relationship Id="rId23" Type="http://schemas.openxmlformats.org/officeDocument/2006/relationships/slide" Target="slides/slide16.xml"/><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lab.marine.rutgers.edu/workshops/2024-mid-atlantic-workshop/#tab-id-2"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observatories.org/2024/04/pioneer-array-operational-at-mab/" TargetMode="External"/><Relationship Id="rId3" Type="http://schemas.openxmlformats.org/officeDocument/2006/relationships/hyperlink" Target="https://www.wired.com/story/monster-hurricane-season-summer-2024-atlantic-tropical-stor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observatories.org/2024/03/first-deployment-of-the-pioneer-array-in-the-mab/" TargetMode="External"/><Relationship Id="rId3" Type="http://schemas.openxmlformats.org/officeDocument/2006/relationships/hyperlink" Target="https://www2.whoi.edu/site/ooi-expedition/hoses-galore-hold-moorings-together/"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Q9B4oX2w2wVikB4J3KbSkmFRjsCFJBCf/edit#slide=id.p8"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ocracokeobserver.com%2F2024%2F04%2F09%2Fanother-brief-storm-system-heading-our-way-thursday%2F&amp;data=05%7C02%7Csbeaulieu%40whoi.edu%7C8d25bd339fb84b4b4e5708dc79ae068c%7Cd44c5cc6d18c46cc8abd4fdf5b6e5944%7C0%7C0%7C638519035560821535%7CUnknown%7CTWFpbGZsb3d8eyJWIjoiMC4wLjAwMDAiLCJQIjoiV2luMzIiLCJBTiI6Ik1haWwiLCJXVCI6Mn0%3D%7C0%7C%7C%7C&amp;sdata=T9j7ULL93IOuQffEBeye9c1pGmat2tlcXYkWGW77IrU%3D&amp;reserved=0" TargetMode="External"/><Relationship Id="rId3" Type="http://schemas.openxmlformats.org/officeDocument/2006/relationships/hyperlink" Target="https://nam02.safelinks.protection.outlook.com/?url=https%3A%2F%2Fwww.timeanddate.com%2Fweather%2F%404470221%2Fhistoric%3Fmonth%3D4%26year%3D2024&amp;data=05%7C02%7Csbeaulieu%40whoi.edu%7C8d25bd339fb84b4b4e5708dc79ae068c%7Cd44c5cc6d18c46cc8abd4fdf5b6e5944%7C0%7C0%7C638519035560832344%7CUnknown%7CTWFpbGZsb3d8eyJWIjoiMC4wLjAwMDAiLCJQIjoiV2luMzIiLCJBTiI6Ik1haWwiLCJXVCI6Mn0%3D%7C0%7C%7C%7C&amp;sdata=RTMNkpLuOyKhgfnyyWyvunO%2FjGByaBkn%2F50peIedE%2Bw%3D&amp;reserved=0" TargetMode="External"/><Relationship Id="rId4" Type="http://schemas.openxmlformats.org/officeDocument/2006/relationships/hyperlink" Target="https://nam02.safelinks.protection.outlook.com/?url=https%3A%2F%2Fwww.timeanddate.com%2Fweather%2F%404470221%2Fhistoric%3Fmonth%3D4%26year%3D2024&amp;data=05%7C02%7Csbeaulieu%40whoi.edu%7C8d25bd339fb84b4b4e5708dc79ae068c%7Cd44c5cc6d18c46cc8abd4fdf5b6e5944%7C0%7C0%7C638519035560832344%7CUnknown%7CTWFpbGZsb3d8eyJWIjoiMC4wLjAwMDAiLCJQIjoiV2luMzIiLCJBTiI6Ik1haWwiLCJXVCI6Mn0%3D%7C0%7C%7C%7C&amp;sdata=RTMNkpLuOyKhgfnyyWyvunO%2FjGByaBkn%2F50peIedE%2Bw%3D&amp;reserved=0"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ooi/array/CP1/subsite/CP10CNSM" TargetMode="External"/><Relationship Id="rId3" Type="http://schemas.openxmlformats.org/officeDocument/2006/relationships/hyperlink" Target="https://dataexplorer.oceanobservatories.org/#ooi/array/CP1/subsite/CP10CNSM/instrument_type/" TargetMode="External"/><Relationship Id="rId4" Type="http://schemas.openxmlformats.org/officeDocument/2006/relationships/hyperlink" Target="https://dataexplorer.oceanobservatories.org/#ooi/array/CP1/subsite/CP10CNSM/instrument_type/METBK/data?platform_id=fixed-depth-asset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metadata/110925/station/8/sensor/data?start=2024-04-04T05:27:00Z&amp;end=2024-05-30T00:34:00Z&amp;leg_clim_max=false&amp;leg_clim_min=fals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metadata/110925/station/8/sensor/data?start=2024-04-04T05:27:00Z&amp;end=2024-04-26T00:11:47Z&amp;bin=hours&amp;leg_clim_max=false&amp;leg_clim_min=fals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ooi/array/CP1/subsite/CP10CNSM" TargetMode="External"/><Relationship Id="rId3" Type="http://schemas.openxmlformats.org/officeDocument/2006/relationships/hyperlink" Target="https://dataexplorer.oceanobservatories.org/#ooi/array/CP1/subsite/CP10CNSM/instrument_type/" TargetMode="External"/><Relationship Id="rId4" Type="http://schemas.openxmlformats.org/officeDocument/2006/relationships/hyperlink" Target="https://dataexplorer.oceanobservatories.org/#ooi/array/CP1/subsite/CP10CNSM/instrument_type/WAVSS/data?platform_id=fixed-depth-asset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ooi/array/CP1/subsite/CP10CNSM/instrument_type/WAVSS/data" TargetMode="External"/><Relationship Id="rId3" Type="http://schemas.openxmlformats.org/officeDocument/2006/relationships/hyperlink" Target="https://dataexplorer.oceanobservatories.org/#metadata/110932/station/232/sensor/data?start=2024-04-04T00:23:00Z&amp;end=2024-05-30T00:23:00Z&amp;leg_clim_max=false&amp;leg_clim_min=false" TargetMode="External"/><Relationship Id="rId4" Type="http://schemas.openxmlformats.org/officeDocument/2006/relationships/hyperlink" Target="https://mmisw.org/ont/cf/parameter/sea_surface_wave_significant_height"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misw.org/ont/cf/parameter/sea_surface_wave_significant_height" TargetMode="External"/><Relationship Id="rId3" Type="http://schemas.openxmlformats.org/officeDocument/2006/relationships/hyperlink" Target="https://dataexplorer.oceanobservatories.org/#metadata/110932/station/232/sensor/data?start=2024-04-04T00:23:00Z&amp;end=2024-04-25T02:32:33Z&amp;bin=hours&amp;leg_clim_max=false&amp;leg_clim_min=false&amp;leg_minmax=fals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add-data-view/9T0tsodL/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ooi/array/all/parameter/2075/data"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metadata/110983/station/37/sensor/data?start=2024-04-03T14:00:00Z&amp;end=2024-04-25T13:37:48Z&amp;bin=all&amp;leg_clim_max=false&amp;leg_clim_min=false&amp;leg_minmax=false" TargetMode="External"/><Relationship Id="rId3" Type="http://schemas.openxmlformats.org/officeDocument/2006/relationships/hyperlink" Target="https://dataexplorer.oceanobservatories.org/#metadata/110925/station/8/sensor/data?leg_clim_max=false&amp;leg_clim_min=false" TargetMode="External"/><Relationship Id="rId4" Type="http://schemas.openxmlformats.org/officeDocument/2006/relationships/hyperlink" Target="https://dataexplorer.oceanobservatories.org/#metadata/110932/station/232/sensor/data?leg_clim_max=false&amp;leg_clim_min=fals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observatories.org/" TargetMode="External"/><Relationship Id="rId3" Type="http://schemas.openxmlformats.org/officeDocument/2006/relationships/hyperlink" Target="https://oceanobservatories.org/about-ooi/"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ls=xKnA_DDf#data/default" TargetMode="External"/><Relationship Id="rId3" Type="http://schemas.openxmlformats.org/officeDocument/2006/relationships/hyperlink" Target="https://dataexplorer.oceanobservatories.org/?ls=OsGoQAe8#data/5.1"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observatories.org/2023/09/four-part-series-on-using-data-explorer/" TargetMode="External"/><Relationship Id="rId3" Type="http://schemas.openxmlformats.org/officeDocument/2006/relationships/hyperlink" Target="https://dataexplorer.oceanobservatories.org/help/how-to/ooi/data-charts/data-charts-annotations.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e-TgDTci2-XuoLO1ag-M8xb0DKL-EhVIfo-qm9E5co4/edit?usp=sharin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Q9B4oX2w2wVikB4J3KbSkmFRjsCFJBCf/edit#slide=id.p8" TargetMode="External"/><Relationship Id="rId3" Type="http://schemas.openxmlformats.org/officeDocument/2006/relationships/hyperlink" Target="https://oceanobservatories.org/array/coastal-pioneer-mid-atlantic-bight-array/"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rmp.org/" TargetMode="External"/><Relationship Id="rId3" Type="http://schemas.openxmlformats.org/officeDocument/2006/relationships/hyperlink" Target="https://uncw.edu/research/major-programs/aquaculture/media/pdf/highlights-cormp.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observatories.org/about-ooi/" TargetMode="External"/><Relationship Id="rId3" Type="http://schemas.openxmlformats.org/officeDocument/2006/relationships/hyperlink" Target="https://docs.google.com/presentation/d/1Q9B4oX2w2wVikB4J3KbSkmFRjsCFJBCf/edit?usp=sharing&amp;ouid=117776208155316584403&amp;rtpof=true&amp;sd=tru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observatories.org/ooi-infrastructur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explorer.oceanobservatories.or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https://datalab.marine.rutgers.edu/workshops/2024-mid-atlantic-workshop/#tab-id-2</a:t>
            </a:r>
            <a:r>
              <a:rPr lang="en-US"/>
              <a:t> </a:t>
            </a:r>
            <a:endParaRPr/>
          </a:p>
          <a:p>
            <a:pPr indent="0" lvl="0" marL="0" rtl="0" algn="l">
              <a:spcBef>
                <a:spcPts val="0"/>
              </a:spcBef>
              <a:spcAft>
                <a:spcPts val="0"/>
              </a:spcAft>
              <a:buNone/>
            </a:pPr>
            <a:r>
              <a:rPr lang="en-US"/>
              <a:t>3:00 - 4:15pm “</a:t>
            </a:r>
            <a:r>
              <a:rPr b="1" lang="en-US" sz="1000">
                <a:solidFill>
                  <a:srgbClr val="666666"/>
                </a:solidFill>
                <a:highlight>
                  <a:srgbClr val="FFFFFF"/>
                </a:highlight>
              </a:rPr>
              <a:t>OOI Infrastructure: Introduction to the OOI Data Explorer and Data Access</a:t>
            </a:r>
            <a:endParaRPr b="1" sz="1000">
              <a:solidFill>
                <a:srgbClr val="666666"/>
              </a:solidFill>
              <a:highlight>
                <a:srgbClr val="FFFFFF"/>
              </a:highlight>
            </a:endParaRPr>
          </a:p>
          <a:p>
            <a:pPr indent="0" lvl="0" marL="0" rtl="0" algn="l">
              <a:spcBef>
                <a:spcPts val="0"/>
              </a:spcBef>
              <a:spcAft>
                <a:spcPts val="0"/>
              </a:spcAft>
              <a:buNone/>
            </a:pPr>
            <a:r>
              <a:rPr lang="en-US" sz="1000">
                <a:solidFill>
                  <a:srgbClr val="919191"/>
                </a:solidFill>
                <a:highlight>
                  <a:srgbClr val="FFFFFF"/>
                </a:highlight>
              </a:rPr>
              <a:t>Explore and expand on data platforms, instrumentation, data discovery and access. Explore the Data Explorer in pairs to discover what’s there and how to use it.”</a:t>
            </a:r>
            <a:endParaRPr sz="1000">
              <a:solidFill>
                <a:srgbClr val="919191"/>
              </a:solidFill>
              <a:highlight>
                <a:srgbClr val="FFFFFF"/>
              </a:highlight>
            </a:endParaRPr>
          </a:p>
          <a:p>
            <a:pPr indent="0" lvl="0" marL="0" rtl="0" algn="l">
              <a:spcBef>
                <a:spcPts val="0"/>
              </a:spcBef>
              <a:spcAft>
                <a:spcPts val="0"/>
              </a:spcAft>
              <a:buNone/>
            </a:pPr>
            <a:r>
              <a:t/>
            </a:r>
            <a:endParaRPr sz="1000">
              <a:solidFill>
                <a:srgbClr val="919191"/>
              </a:solidFill>
              <a:highlight>
                <a:srgbClr val="FFFFFF"/>
              </a:highlight>
            </a:endParaRPr>
          </a:p>
          <a:p>
            <a:pPr indent="0" lvl="0" marL="0" rtl="0" algn="l">
              <a:spcBef>
                <a:spcPts val="0"/>
              </a:spcBef>
              <a:spcAft>
                <a:spcPts val="0"/>
              </a:spcAft>
              <a:buClr>
                <a:schemeClr val="dk1"/>
              </a:buClr>
              <a:buSzPts val="1100"/>
              <a:buFont typeface="Arial"/>
              <a:buNone/>
            </a:pPr>
            <a:r>
              <a:rPr lang="en-US">
                <a:solidFill>
                  <a:schemeClr val="dk1"/>
                </a:solidFill>
              </a:rPr>
              <a:t>This material is based upon work supported by the Ocean Observatories Initiative (OOI), which is a major facility fully funded by the National Science Foundation under Cooperative Agreement No. 2244833.</a:t>
            </a:r>
            <a:endParaRPr>
              <a:solidFill>
                <a:schemeClr val="dk1"/>
              </a:solidFill>
            </a:endParaRPr>
          </a:p>
          <a:p>
            <a:pPr indent="0" lvl="0" marL="0" rtl="0" algn="l">
              <a:spcBef>
                <a:spcPts val="0"/>
              </a:spcBef>
              <a:spcAft>
                <a:spcPts val="0"/>
              </a:spcAft>
              <a:buNone/>
            </a:pPr>
            <a:r>
              <a:t/>
            </a:r>
            <a:endParaRPr sz="1000">
              <a:solidFill>
                <a:srgbClr val="919191"/>
              </a:solidFill>
              <a:highlight>
                <a:srgbClr val="FFFFFF"/>
              </a:highlight>
            </a:endParaRPr>
          </a:p>
        </p:txBody>
      </p:sp>
      <p:sp>
        <p:nvSpPr>
          <p:cNvPr id="268" name="Google Shape;26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1bb827b72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e1bb827b7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note the physical infrastructure: nodes</a:t>
            </a:r>
            <a:endParaRPr/>
          </a:p>
          <a:p>
            <a:pPr indent="0" lvl="0" marL="0" rtl="0" algn="l">
              <a:spcBef>
                <a:spcPts val="0"/>
              </a:spcBef>
              <a:spcAft>
                <a:spcPts val="0"/>
              </a:spcAft>
              <a:buNone/>
            </a:pPr>
            <a:r>
              <a:rPr lang="en-US"/>
              <a:t>go back to the slides to better explain terminology</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e174e17899_0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e174e1789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Font typeface="Arial"/>
              <a:buNone/>
            </a:pPr>
            <a:r>
              <a:rPr lang="en-US" sz="1200">
                <a:solidFill>
                  <a:schemeClr val="dk1"/>
                </a:solidFill>
              </a:rPr>
              <a:t>MAB science themes as context for today’s data story and quest</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u="sng">
                <a:solidFill>
                  <a:schemeClr val="hlink"/>
                </a:solidFill>
                <a:hlinkClick r:id="rId2"/>
              </a:rPr>
              <a:t>https://oceanobservatories.org/2024/04/pioneer-array-operational-at-mab/</a:t>
            </a:r>
            <a:r>
              <a:rPr lang="en-US" sz="1200">
                <a:solidFill>
                  <a:schemeClr val="dk1"/>
                </a:solidFill>
              </a:rPr>
              <a:t> </a:t>
            </a:r>
            <a:endParaRPr sz="1200">
              <a:solidFill>
                <a:schemeClr val="dk1"/>
              </a:solidFill>
            </a:endParaRPr>
          </a:p>
          <a:p>
            <a:pPr indent="0" lvl="0" marL="0" rtl="0" algn="l">
              <a:lnSpc>
                <a:spcPct val="117999"/>
              </a:lnSpc>
              <a:spcBef>
                <a:spcPts val="0"/>
              </a:spcBef>
              <a:spcAft>
                <a:spcPts val="0"/>
              </a:spcAft>
              <a:buClr>
                <a:schemeClr val="dk1"/>
              </a:buClr>
              <a:buFont typeface="Arial"/>
              <a:buNone/>
            </a:pPr>
            <a:r>
              <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slide from Al Plueddemann, slightly modified (removed top portion of text: </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Approach</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Created broad themes based on Innovations Lab input and ranking</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High level themes)</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Wilmington 34.2104° N, 77.8868° W</a:t>
            </a:r>
            <a:endParaRPr sz="1200">
              <a:solidFill>
                <a:schemeClr val="dk1"/>
              </a:solidFill>
            </a:endParaRPr>
          </a:p>
          <a:p>
            <a:pPr indent="0" lvl="0" marL="0" rtl="0" algn="l">
              <a:lnSpc>
                <a:spcPct val="117999"/>
              </a:lnSpc>
              <a:spcBef>
                <a:spcPts val="0"/>
              </a:spcBef>
              <a:spcAft>
                <a:spcPts val="0"/>
              </a:spcAft>
              <a:buClr>
                <a:schemeClr val="dk1"/>
              </a:buClr>
              <a:buFont typeface="Arial"/>
              <a:buNone/>
            </a:pPr>
            <a:r>
              <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Hurricanes linked to relevant Wired news story posted 2 May 2024 </a:t>
            </a:r>
            <a:r>
              <a:rPr lang="en-US" sz="1200" u="sng">
                <a:solidFill>
                  <a:schemeClr val="hlink"/>
                </a:solidFill>
                <a:hlinkClick r:id="rId3"/>
              </a:rPr>
              <a:t>https://www.wired.com/story/monster-hurricane-season-summer-2024-atlantic-tropical-storm/</a:t>
            </a:r>
            <a:r>
              <a:rPr lang="en-US" sz="1200">
                <a:solidFill>
                  <a:schemeClr val="dk1"/>
                </a:solidFill>
              </a:rPr>
              <a:t> </a:t>
            </a:r>
            <a:endParaRPr sz="1200">
              <a:solidFill>
                <a:schemeClr val="dk1"/>
              </a:solidFill>
            </a:endParaRPr>
          </a:p>
          <a:p>
            <a:pPr indent="0" lvl="0" marL="0" rtl="0" algn="l">
              <a:lnSpc>
                <a:spcPct val="117999"/>
              </a:lnSpc>
              <a:spcBef>
                <a:spcPts val="0"/>
              </a:spcBef>
              <a:spcAft>
                <a:spcPts val="0"/>
              </a:spcAft>
              <a:buClr>
                <a:schemeClr val="dk1"/>
              </a:buClr>
              <a:buFont typeface="Arial"/>
              <a:buNone/>
            </a:pPr>
            <a:r>
              <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Complex region with multiple processes of interest (schematic of circulation from PEACH).</a:t>
            </a:r>
            <a:endParaRPr>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Innov Lab input included &gt;120 science topics; 23 highly ranked ideas</a:t>
            </a:r>
            <a:endParaRPr>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(ecosys response = primary production to marine mammals)</a:t>
            </a:r>
            <a:endParaRPr>
              <a:solidFill>
                <a:schemeClr val="dk1"/>
              </a:solidFill>
            </a:endParaRPr>
          </a:p>
          <a:p>
            <a:pPr indent="0" lvl="0" marL="0" rtl="0" algn="l">
              <a:lnSpc>
                <a:spcPct val="117999"/>
              </a:lnSpc>
              <a:spcBef>
                <a:spcPts val="0"/>
              </a:spcBef>
              <a:spcAft>
                <a:spcPts val="0"/>
              </a:spcAft>
              <a:buClr>
                <a:schemeClr val="dk1"/>
              </a:buClr>
              <a:buFont typeface="Arial"/>
              <a:buNone/>
            </a:pPr>
            <a:r>
              <a:t/>
            </a:r>
            <a:endParaRPr sz="1200">
              <a:solidFill>
                <a:schemeClr val="dk1"/>
              </a:solidFill>
            </a:endParaRPr>
          </a:p>
          <a:p>
            <a:pPr indent="0" lvl="0" marL="0" rtl="0" algn="l">
              <a:lnSpc>
                <a:spcPct val="117999"/>
              </a:lnSpc>
              <a:spcBef>
                <a:spcPts val="0"/>
              </a:spcBef>
              <a:spcAft>
                <a:spcPts val="0"/>
              </a:spcAft>
              <a:buClr>
                <a:schemeClr val="dk1"/>
              </a:buClr>
              <a:buFont typeface="Arial"/>
              <a:buNone/>
            </a:pPr>
            <a:r>
              <a:rPr lang="en-US" sz="1200">
                <a:solidFill>
                  <a:schemeClr val="dk1"/>
                </a:solidFill>
              </a:rPr>
              <a:t>PEACH = Processes driving Exchange At Cape Hatteras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1bb827b72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e1bb827b7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US">
                <a:solidFill>
                  <a:schemeClr val="dk1"/>
                </a:solidFill>
              </a:rPr>
              <a:t>get a feel for the physical infrastructure (size, weight) and environment</a:t>
            </a:r>
            <a:endParaRPr>
              <a:solidFill>
                <a:schemeClr val="dk1"/>
              </a:solidFill>
            </a:endParaRPr>
          </a:p>
          <a:p>
            <a:pPr indent="0" lvl="0" marL="0" rtl="0" algn="l">
              <a:spcBef>
                <a:spcPts val="1000"/>
              </a:spcBef>
              <a:spcAft>
                <a:spcPts val="0"/>
              </a:spcAft>
              <a:buClr>
                <a:schemeClr val="dk1"/>
              </a:buClr>
              <a:buSzPts val="1100"/>
              <a:buFont typeface="Arial"/>
              <a:buNone/>
            </a:pPr>
            <a:r>
              <a:t/>
            </a:r>
            <a:endParaRPr>
              <a:solidFill>
                <a:schemeClr val="dk1"/>
              </a:solidFill>
            </a:endParaRPr>
          </a:p>
          <a:p>
            <a:pPr indent="0" lvl="0" marL="0" rtl="0" algn="l">
              <a:spcBef>
                <a:spcPts val="1000"/>
              </a:spcBef>
              <a:spcAft>
                <a:spcPts val="0"/>
              </a:spcAft>
              <a:buClr>
                <a:schemeClr val="dk1"/>
              </a:buClr>
              <a:buSzPts val="1100"/>
              <a:buFont typeface="Arial"/>
              <a:buNone/>
            </a:pPr>
            <a:r>
              <a:rPr lang="en-US">
                <a:solidFill>
                  <a:schemeClr val="dk1"/>
                </a:solidFill>
              </a:rPr>
              <a:t>News article for Pioneer MAB </a:t>
            </a:r>
            <a:r>
              <a:rPr lang="en-US">
                <a:solidFill>
                  <a:schemeClr val="dk1"/>
                </a:solidFill>
              </a:rPr>
              <a:t>deployment</a:t>
            </a:r>
            <a:r>
              <a:rPr lang="en-US">
                <a:solidFill>
                  <a:schemeClr val="dk1"/>
                </a:solidFill>
              </a:rPr>
              <a:t>:</a:t>
            </a:r>
            <a:endParaRPr>
              <a:solidFill>
                <a:schemeClr val="dk1"/>
              </a:solidFill>
            </a:endParaRPr>
          </a:p>
          <a:p>
            <a:pPr indent="0" lvl="0" marL="0" rtl="0" algn="l">
              <a:spcBef>
                <a:spcPts val="1000"/>
              </a:spcBef>
              <a:spcAft>
                <a:spcPts val="0"/>
              </a:spcAft>
              <a:buNone/>
            </a:pPr>
            <a:r>
              <a:rPr lang="en-US" u="sng">
                <a:solidFill>
                  <a:schemeClr val="dk1"/>
                </a:solidFill>
                <a:hlinkClick r:id="rId2">
                  <a:extLst>
                    <a:ext uri="{A12FA001-AC4F-418D-AE19-62706E023703}">
                      <ahyp:hlinkClr val="tx"/>
                    </a:ext>
                  </a:extLst>
                </a:hlinkClick>
              </a:rPr>
              <a:t>https://oceanobservatories.org/2024/03/first-deployment-of-the-pioneer-array-in-the-mab/</a:t>
            </a:r>
            <a:endParaRPr>
              <a:solidFill>
                <a:schemeClr val="dk1"/>
              </a:solidFill>
            </a:endParaRPr>
          </a:p>
          <a:p>
            <a:pPr indent="0" lvl="0" marL="0" rtl="0" algn="l">
              <a:spcBef>
                <a:spcPts val="0"/>
              </a:spcBef>
              <a:spcAft>
                <a:spcPts val="0"/>
              </a:spcAft>
              <a:buNone/>
            </a:pPr>
            <a:r>
              <a:rPr lang="en-US">
                <a:solidFill>
                  <a:schemeClr val="dk1"/>
                </a:solidFill>
              </a:rPr>
              <a:t>Expedition blog post describing components of MAB surface moorings:</a:t>
            </a:r>
            <a:endParaRPr>
              <a:solidFill>
                <a:schemeClr val="dk1"/>
              </a:solidFill>
            </a:endParaRPr>
          </a:p>
          <a:p>
            <a:pPr indent="0" lvl="0" marL="0" rtl="0" algn="l">
              <a:spcBef>
                <a:spcPts val="0"/>
              </a:spcBef>
              <a:spcAft>
                <a:spcPts val="0"/>
              </a:spcAft>
              <a:buNone/>
            </a:pPr>
            <a:r>
              <a:rPr lang="en-US" u="sng">
                <a:solidFill>
                  <a:schemeClr val="dk1"/>
                </a:solidFill>
                <a:hlinkClick r:id="rId3">
                  <a:extLst>
                    <a:ext uri="{A12FA001-AC4F-418D-AE19-62706E023703}">
                      <ahyp:hlinkClr val="tx"/>
                    </a:ext>
                  </a:extLst>
                </a:hlinkClick>
              </a:rPr>
              <a:t>https://www2.whoi.edu/site/ooi-expedition/hoses-galore-hold-moorings-together/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10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e1d63735aa_2_286:notes"/>
          <p:cNvSpPr/>
          <p:nvPr>
            <p:ph idx="2" type="sldImg"/>
          </p:nvPr>
        </p:nvSpPr>
        <p:spPr>
          <a:xfrm>
            <a:off x="685800" y="1143000"/>
            <a:ext cx="5486100" cy="3085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g2e1d63735aa_2_286:notes"/>
          <p:cNvSpPr txBox="1"/>
          <p:nvPr>
            <p:ph idx="1" type="body"/>
          </p:nvPr>
        </p:nvSpPr>
        <p:spPr>
          <a:xfrm>
            <a:off x="685800" y="4400640"/>
            <a:ext cx="5486100" cy="360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US">
                <a:solidFill>
                  <a:schemeClr val="dk1"/>
                </a:solidFill>
              </a:rPr>
              <a:t>Slide from Andrew Reed’s JP class presentation </a:t>
            </a:r>
            <a:r>
              <a:rPr lang="en-US" u="sng">
                <a:solidFill>
                  <a:schemeClr val="hlink"/>
                </a:solidFill>
                <a:hlinkClick r:id="rId2"/>
              </a:rPr>
              <a:t>https://docs.google.com/presentation/d/1Q9B4oX2w2wVikB4J3KbSkmFRjsCFJBCf/edit#slide=id.p8</a:t>
            </a:r>
            <a:endParaRPr>
              <a:solidFill>
                <a:schemeClr val="dk1"/>
              </a:solidFill>
            </a:endParaRPr>
          </a:p>
          <a:p>
            <a:pPr indent="-216000" lvl="0" marL="216000" rtl="0" algn="l">
              <a:lnSpc>
                <a:spcPct val="100000"/>
              </a:lnSpc>
              <a:spcBef>
                <a:spcPts val="0"/>
              </a:spcBef>
              <a:spcAft>
                <a:spcPts val="0"/>
              </a:spcAft>
              <a:buNone/>
            </a:pPr>
            <a:r>
              <a:t/>
            </a:r>
            <a:endParaRPr/>
          </a:p>
          <a:p>
            <a:pPr indent="-216000" lvl="0" marL="216000" rtl="0" algn="l">
              <a:lnSpc>
                <a:spcPct val="100000"/>
              </a:lnSpc>
              <a:spcBef>
                <a:spcPts val="0"/>
              </a:spcBef>
              <a:spcAft>
                <a:spcPts val="0"/>
              </a:spcAft>
              <a:buNone/>
            </a:pPr>
            <a:r>
              <a:rPr b="0" lang="en-US" strike="noStrike">
                <a:latin typeface="Arial"/>
                <a:ea typeface="Arial"/>
                <a:cs typeface="Arial"/>
                <a:sym typeface="Arial"/>
              </a:rPr>
              <a:t>Power Generation</a:t>
            </a:r>
            <a:endParaRPr b="0" strike="noStrike">
              <a:latin typeface="Arial"/>
              <a:ea typeface="Arial"/>
              <a:cs typeface="Arial"/>
              <a:sym typeface="Arial"/>
            </a:endParaRPr>
          </a:p>
          <a:p>
            <a:pPr indent="-216000" lvl="0" marL="216000" rtl="0" algn="l">
              <a:lnSpc>
                <a:spcPct val="100000"/>
              </a:lnSpc>
              <a:spcBef>
                <a:spcPts val="0"/>
              </a:spcBef>
              <a:spcAft>
                <a:spcPts val="0"/>
              </a:spcAft>
              <a:buNone/>
            </a:pPr>
            <a:r>
              <a:rPr b="0" lang="en-US" strike="noStrike">
                <a:latin typeface="Arial"/>
                <a:ea typeface="Arial"/>
                <a:cs typeface="Arial"/>
                <a:sym typeface="Arial"/>
              </a:rPr>
              <a:t>Near-real-time communications</a:t>
            </a:r>
            <a:endParaRPr b="0" strike="noStrike">
              <a:latin typeface="Arial"/>
              <a:ea typeface="Arial"/>
              <a:cs typeface="Arial"/>
              <a:sym typeface="Arial"/>
            </a:endParaRPr>
          </a:p>
          <a:p>
            <a:pPr indent="-216000" lvl="0" marL="216000" rtl="0" algn="l">
              <a:lnSpc>
                <a:spcPct val="100000"/>
              </a:lnSpc>
              <a:spcBef>
                <a:spcPts val="0"/>
              </a:spcBef>
              <a:spcAft>
                <a:spcPts val="0"/>
              </a:spcAft>
              <a:buNone/>
            </a:pPr>
            <a:r>
              <a:rPr b="0" lang="en-US" strike="noStrike">
                <a:latin typeface="Arial"/>
                <a:ea typeface="Arial"/>
                <a:cs typeface="Arial"/>
                <a:sym typeface="Arial"/>
              </a:rPr>
              <a:t>Instruments from buoy (</a:t>
            </a:r>
            <a:r>
              <a:rPr lang="en-US">
                <a:solidFill>
                  <a:schemeClr val="dk1"/>
                </a:solidFill>
              </a:rPr>
              <a:t>Meteorology</a:t>
            </a:r>
            <a:r>
              <a:rPr lang="en-US"/>
              <a:t>) </a:t>
            </a:r>
            <a:r>
              <a:rPr b="0" lang="en-US" strike="noStrike">
                <a:latin typeface="Arial"/>
                <a:ea typeface="Arial"/>
                <a:cs typeface="Arial"/>
                <a:sym typeface="Arial"/>
              </a:rPr>
              <a:t>to seafloor</a:t>
            </a:r>
            <a:endParaRPr b="0" strike="noStrike">
              <a:latin typeface="Arial"/>
              <a:ea typeface="Arial"/>
              <a:cs typeface="Arial"/>
              <a:sym typeface="Arial"/>
            </a:endParaRPr>
          </a:p>
        </p:txBody>
      </p:sp>
      <p:sp>
        <p:nvSpPr>
          <p:cNvPr id="361" name="Google Shape;361;g2e1d63735aa_2_286:notes"/>
          <p:cNvSpPr txBox="1"/>
          <p:nvPr/>
        </p:nvSpPr>
        <p:spPr>
          <a:xfrm>
            <a:off x="3884760" y="8685360"/>
            <a:ext cx="2971500" cy="4584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latin typeface="Times New Roman"/>
                <a:ea typeface="Times New Roman"/>
                <a:cs typeface="Times New Roman"/>
                <a:sym typeface="Times New Roman"/>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e174e17899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e174e17899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50" u="sng">
                <a:solidFill>
                  <a:srgbClr val="467886"/>
                </a:solidFill>
                <a:highlight>
                  <a:srgbClr val="F8F8F8"/>
                </a:highlight>
                <a:hlinkClick r:id="rId2">
                  <a:extLst>
                    <a:ext uri="{A12FA001-AC4F-418D-AE19-62706E023703}">
                      <ahyp:hlinkClr val="tx"/>
                    </a:ext>
                  </a:extLst>
                </a:hlinkClick>
              </a:rPr>
              <a:t>https://ocracokeobserver.com/2024/04/09/another-brief-storm-system-heading-our-way-thursday/</a:t>
            </a:r>
            <a:endParaRPr sz="1150" u="sng">
              <a:solidFill>
                <a:srgbClr val="467886"/>
              </a:solidFill>
              <a:highlight>
                <a:srgbClr val="F8F8F8"/>
              </a:highlight>
            </a:endParaRPr>
          </a:p>
          <a:p>
            <a:pPr indent="0" lvl="0" marL="0" rtl="0" algn="l">
              <a:spcBef>
                <a:spcPts val="0"/>
              </a:spcBef>
              <a:spcAft>
                <a:spcPts val="0"/>
              </a:spcAft>
              <a:buNone/>
            </a:pPr>
            <a:r>
              <a:rPr lang="en-US" sz="1150">
                <a:solidFill>
                  <a:srgbClr val="1D1C1D"/>
                </a:solidFill>
                <a:highlight>
                  <a:srgbClr val="F8F8F8"/>
                </a:highlight>
              </a:rPr>
              <a:t>I confirm from historical weather on land: (see later in day on apr 11 high wind 27 kt from S)</a:t>
            </a:r>
            <a:r>
              <a:rPr lang="en-US" sz="1150">
                <a:solidFill>
                  <a:srgbClr val="1D1C1D"/>
                </a:solidFill>
                <a:highlight>
                  <a:srgbClr val="F8F8F8"/>
                </a:highlight>
                <a:uFill>
                  <a:noFill/>
                </a:uFill>
                <a:hlinkClick r:id="rId3">
                  <a:extLst>
                    <a:ext uri="{A12FA001-AC4F-418D-AE19-62706E023703}">
                      <ahyp:hlinkClr val="tx"/>
                    </a:ext>
                  </a:extLst>
                </a:hlinkClick>
              </a:rPr>
              <a:t> </a:t>
            </a:r>
            <a:r>
              <a:rPr lang="en-US" sz="1150" u="sng">
                <a:solidFill>
                  <a:srgbClr val="467886"/>
                </a:solidFill>
                <a:highlight>
                  <a:srgbClr val="F8F8F8"/>
                </a:highlight>
                <a:hlinkClick r:id="rId4">
                  <a:extLst>
                    <a:ext uri="{A12FA001-AC4F-418D-AE19-62706E023703}">
                      <ahyp:hlinkClr val="tx"/>
                    </a:ext>
                  </a:extLst>
                </a:hlinkClick>
              </a:rPr>
              <a:t>https://www.timeanddate.com/weather/@4470221/historic?month=4&amp;year=2024</a:t>
            </a:r>
            <a:endParaRPr sz="1150" u="sng">
              <a:solidFill>
                <a:srgbClr val="467886"/>
              </a:solidFill>
              <a:highlight>
                <a:srgbClr val="F8F8F8"/>
              </a:highlight>
            </a:endParaRPr>
          </a:p>
          <a:p>
            <a:pPr indent="0" lvl="0" marL="0" rtl="0" algn="l">
              <a:spcBef>
                <a:spcPts val="0"/>
              </a:spcBef>
              <a:spcAft>
                <a:spcPts val="0"/>
              </a:spcAft>
              <a:buNone/>
            </a:pPr>
            <a:r>
              <a:t/>
            </a:r>
            <a:endParaRPr sz="1150">
              <a:highlight>
                <a:srgbClr val="F8F8F8"/>
              </a:highlight>
            </a:endParaRPr>
          </a:p>
          <a:p>
            <a:pPr indent="0" lvl="0" marL="0" rtl="0" algn="l">
              <a:spcBef>
                <a:spcPts val="0"/>
              </a:spcBef>
              <a:spcAft>
                <a:spcPts val="0"/>
              </a:spcAft>
              <a:buClr>
                <a:schemeClr val="dk1"/>
              </a:buClr>
              <a:buSzPts val="1100"/>
              <a:buFont typeface="Arial"/>
              <a:buNone/>
            </a:pPr>
            <a:r>
              <a:rPr lang="en-US"/>
              <a:t>brainstorm before opening the Data Explorer list of instruments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e174e17899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e174e17899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50">
              <a:solidFill>
                <a:srgbClr val="1D1C1D"/>
              </a:solidFill>
            </a:endParaRPr>
          </a:p>
          <a:p>
            <a:pPr indent="0" lvl="0" marL="0" rtl="0" algn="l">
              <a:spcBef>
                <a:spcPts val="0"/>
              </a:spcBef>
              <a:spcAft>
                <a:spcPts val="0"/>
              </a:spcAft>
              <a:buNone/>
            </a:pPr>
            <a:r>
              <a:rPr lang="en-US"/>
              <a:t>back to CNSM </a:t>
            </a:r>
            <a:r>
              <a:rPr lang="en-US" u="sng">
                <a:solidFill>
                  <a:schemeClr val="hlink"/>
                </a:solidFill>
                <a:hlinkClick r:id="rId2"/>
              </a:rPr>
              <a:t>https://dataexplorer.oceanobservatories.org/#ooi/array/CP1/subsite/CP10CNSM</a:t>
            </a:r>
            <a:endParaRPr/>
          </a:p>
          <a:p>
            <a:pPr indent="0" lvl="0" marL="0" rtl="0" algn="l">
              <a:spcBef>
                <a:spcPts val="0"/>
              </a:spcBef>
              <a:spcAft>
                <a:spcPts val="0"/>
              </a:spcAft>
              <a:buNone/>
            </a:pPr>
            <a:r>
              <a:rPr lang="en-US"/>
              <a:t>click on Instrument types</a:t>
            </a:r>
            <a:endParaRPr/>
          </a:p>
          <a:p>
            <a:pPr indent="0" lvl="0" marL="0" rtl="0" algn="l">
              <a:spcBef>
                <a:spcPts val="0"/>
              </a:spcBef>
              <a:spcAft>
                <a:spcPts val="0"/>
              </a:spcAft>
              <a:buNone/>
            </a:pPr>
            <a:r>
              <a:rPr lang="en-US" u="sng">
                <a:solidFill>
                  <a:schemeClr val="hlink"/>
                </a:solidFill>
                <a:hlinkClick r:id="rId3"/>
              </a:rPr>
              <a:t>https://dataexplorer.oceanobservatories.org/#ooi/array/CP1/subsite/CP10CNSM/instrument_type/</a:t>
            </a:r>
            <a:r>
              <a:rPr lang="en-US"/>
              <a:t> </a:t>
            </a:r>
            <a:endParaRPr/>
          </a:p>
          <a:p>
            <a:pPr indent="0" lvl="0" marL="0" rtl="0" algn="l">
              <a:spcBef>
                <a:spcPts val="0"/>
              </a:spcBef>
              <a:spcAft>
                <a:spcPts val="0"/>
              </a:spcAft>
              <a:buNone/>
            </a:pPr>
            <a:r>
              <a:rPr lang="en-US"/>
              <a:t>select Bulk Meteorology</a:t>
            </a:r>
            <a:endParaRPr/>
          </a:p>
          <a:p>
            <a:pPr indent="0" lvl="0" marL="0" rtl="0" algn="l">
              <a:spcBef>
                <a:spcPts val="0"/>
              </a:spcBef>
              <a:spcAft>
                <a:spcPts val="0"/>
              </a:spcAft>
              <a:buNone/>
            </a:pPr>
            <a:r>
              <a:rPr lang="en-US" u="sng">
                <a:solidFill>
                  <a:schemeClr val="hlink"/>
                </a:solidFill>
                <a:hlinkClick r:id="rId4"/>
              </a:rPr>
              <a:t>https://dataexplorer.oceanobservatories.org/#ooi/array/CP1/subsite/CP10CNSM/instrument_type/METBK/data?platform_id=fixed-depth-assets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note that by starting in the platform CNSM first, the total number of instruments in the list is less than the total available for the array as a whole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however</a:t>
            </a:r>
            <a:r>
              <a:rPr lang="en-US">
                <a:solidFill>
                  <a:schemeClr val="dk1"/>
                </a:solidFill>
              </a:rPr>
              <a:t> if one starts at the Array level, then selects meteorology, there will be too many options because of the multiple Platforms. best to constrain to CNSM first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e1bb827b72_0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e1bb827b72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56 options! But it’s not actually that many parameters - it’s that there is </a:t>
            </a:r>
            <a:r>
              <a:rPr lang="en-US"/>
              <a:t>redundancy</a:t>
            </a:r>
            <a:r>
              <a:rPr lang="en-US"/>
              <a:t> with two instruments each with 28</a:t>
            </a:r>
            <a:endParaRPr/>
          </a:p>
          <a:p>
            <a:pPr indent="0" lvl="0" marL="0" rtl="0" algn="l">
              <a:spcBef>
                <a:spcPts val="0"/>
              </a:spcBef>
              <a:spcAft>
                <a:spcPts val="0"/>
              </a:spcAft>
              <a:buNone/>
            </a:pPr>
            <a:r>
              <a:rPr lang="en-US"/>
              <a:t>note 3 options for winds but might mention there was another instrument that measures winds in different way (they could select in their Quest)</a:t>
            </a:r>
            <a:endParaRPr/>
          </a:p>
          <a:p>
            <a:pPr indent="0" lvl="0" marL="0" rtl="0" algn="l">
              <a:spcBef>
                <a:spcPts val="0"/>
              </a:spcBef>
              <a:spcAft>
                <a:spcPts val="0"/>
              </a:spcAft>
              <a:buNone/>
            </a:pPr>
            <a:r>
              <a:rPr lang="en-US"/>
              <a:t>select winds speed and direction* which I understand is calculated from the components plus an adjustment for height above the sea surface</a:t>
            </a:r>
            <a:endParaRPr/>
          </a:p>
          <a:p>
            <a:pPr indent="0" lvl="0" marL="0" rtl="0" algn="l">
              <a:spcBef>
                <a:spcPts val="0"/>
              </a:spcBef>
              <a:spcAft>
                <a:spcPts val="0"/>
              </a:spcAft>
              <a:buNone/>
            </a:pPr>
            <a:r>
              <a:rPr lang="en-US"/>
              <a:t>there are 2 options, I want the “A” to match my provided Data View but it’s ok if select “C”.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note I do not actually see direction provided in the ERDDAP. Is it actually not provided, or is it under an unexpected parameter name? Follow up with CI/Axiom.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e1bb827b72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e1bb827b7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select wind speed</a:t>
            </a:r>
            <a:endParaRPr/>
          </a:p>
          <a:p>
            <a:pPr indent="0" lvl="0" marL="0" rtl="0" algn="l">
              <a:spcBef>
                <a:spcPts val="0"/>
              </a:spcBef>
              <a:spcAft>
                <a:spcPts val="0"/>
              </a:spcAft>
              <a:buNone/>
            </a:pPr>
            <a:r>
              <a:rPr lang="en-US"/>
              <a:t>note there are 2 for redundancy</a:t>
            </a:r>
            <a:endParaRPr/>
          </a:p>
          <a:p>
            <a:pPr indent="0" lvl="0" marL="0" rtl="0" algn="l">
              <a:spcBef>
                <a:spcPts val="0"/>
              </a:spcBef>
              <a:spcAft>
                <a:spcPts val="0"/>
              </a:spcAft>
              <a:buNone/>
            </a:pPr>
            <a:r>
              <a:rPr lang="en-US"/>
              <a:t>select</a:t>
            </a:r>
            <a:r>
              <a:rPr lang="en-US"/>
              <a:t> the “A”</a:t>
            </a:r>
            <a:endParaRPr/>
          </a:p>
          <a:p>
            <a:pPr indent="0" lvl="0" marL="0" rtl="0" algn="l">
              <a:spcBef>
                <a:spcPts val="0"/>
              </a:spcBef>
              <a:spcAft>
                <a:spcPts val="0"/>
              </a:spcAft>
              <a:buNone/>
            </a:pPr>
            <a:r>
              <a:rPr lang="en-US" u="sng">
                <a:solidFill>
                  <a:schemeClr val="hlink"/>
                </a:solidFill>
                <a:hlinkClick r:id="rId2"/>
              </a:rPr>
              <a:t>https://dataexplorer.oceanobservatories.org/#metadata/110925/station/8/sensor/data?start=2024-04-04T05:27:00Z&amp;end=2024-05-30T00:34:00Z&amp;leg_clim_max=false&amp;leg_clim_min=false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turn off min/mix</a:t>
            </a:r>
            <a:endParaRPr/>
          </a:p>
          <a:p>
            <a:pPr indent="0" lvl="0" marL="0" rtl="0" algn="l">
              <a:spcBef>
                <a:spcPts val="0"/>
              </a:spcBef>
              <a:spcAft>
                <a:spcPts val="0"/>
              </a:spcAft>
              <a:buNone/>
            </a:pPr>
            <a:r>
              <a:rPr lang="en-US"/>
              <a:t>zoom into the highest wind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e1bb827b72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e1bb827b7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https://dataexplorer.oceanobservatories.org/#metadata/110925/station/8/sensor/data?start=2024-04-04T05:27:00Z&amp;end=2024-04-26T00:11:47Z&amp;bin=hours&amp;leg_clim_max=false&amp;leg_clim_min=false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talk thru some of the visualization features such as min/max (longer time series will have seasonal), QARTOD (not evaluated for this </a:t>
            </a:r>
            <a:r>
              <a:rPr lang="en-US"/>
              <a:t>particular</a:t>
            </a:r>
            <a:r>
              <a:rPr lang="en-US"/>
              <a:t> dataset yet), time bin (note the data are telemetered so expect some small gaps especially if stormy)</a:t>
            </a:r>
            <a:endParaRPr/>
          </a:p>
          <a:p>
            <a:pPr indent="0" lvl="0" marL="0" rtl="0" algn="l">
              <a:spcBef>
                <a:spcPts val="0"/>
              </a:spcBef>
              <a:spcAft>
                <a:spcPts val="0"/>
              </a:spcAft>
              <a:buNone/>
            </a:pPr>
            <a:r>
              <a:rPr lang="en-US"/>
              <a:t>When we get the recovered data… will we see even higher wind speeds?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 need to check the drop-down </a:t>
            </a:r>
            <a:r>
              <a:rPr lang="en-US"/>
              <a:t>button</a:t>
            </a:r>
            <a:r>
              <a:rPr lang="en-US"/>
              <a:t> to see if any other parameters available (there will be in the ERDDAP but the D.E. does not include in display for winds product)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e1bb827b72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e1bb827b7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save into Data View and Comparison Chart (I’ll have to do new bc it’s already saved to my Data View created for the workshop)</a:t>
            </a:r>
            <a:endParaRPr/>
          </a:p>
          <a:p>
            <a:pPr indent="0" lvl="0" marL="0" rtl="0" algn="l">
              <a:spcBef>
                <a:spcPts val="0"/>
              </a:spcBef>
              <a:spcAft>
                <a:spcPts val="0"/>
              </a:spcAft>
              <a:buNone/>
            </a:pPr>
            <a:r>
              <a:rPr lang="en-US"/>
              <a:t>show how it increments the number in the top menu Data views, mention the other available default Data views have Data stories they could use for different subjects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174e17899_0_2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e174e17899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Presentation will start after a 15-min break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session will roll into 4:15 pm	Reflection and Feedback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sz="1000">
                <a:solidFill>
                  <a:srgbClr val="666666"/>
                </a:solidFill>
                <a:highlight>
                  <a:schemeClr val="lt1"/>
                </a:highlight>
              </a:rPr>
              <a:t>OOI Infrastructure: Introduction to the OOI Data Explorer and Data Access</a:t>
            </a:r>
            <a:endParaRPr b="1" sz="1000">
              <a:solidFill>
                <a:srgbClr val="666666"/>
              </a:solidFill>
              <a:highlight>
                <a:schemeClr val="lt1"/>
              </a:highlight>
            </a:endParaRPr>
          </a:p>
          <a:p>
            <a:pPr indent="0" lvl="0" marL="0" rtl="0" algn="l">
              <a:spcBef>
                <a:spcPts val="0"/>
              </a:spcBef>
              <a:spcAft>
                <a:spcPts val="0"/>
              </a:spcAft>
              <a:buClr>
                <a:schemeClr val="dk1"/>
              </a:buClr>
              <a:buSzPts val="1100"/>
              <a:buFont typeface="Arial"/>
              <a:buNone/>
            </a:pPr>
            <a:r>
              <a:rPr lang="en-US" sz="1000">
                <a:solidFill>
                  <a:srgbClr val="919191"/>
                </a:solidFill>
                <a:highlight>
                  <a:schemeClr val="lt1"/>
                </a:highlight>
              </a:rPr>
              <a:t>Explore and expand on data platforms, instrumentation, data discovery and access. Explore the Data Explorer in pairs to discover what’s there and how to use it.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e1bb827b72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e1bb827b7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e1bb827b72_0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e1bb827b7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next we’ll select another instrument</a:t>
            </a:r>
            <a:endParaRPr>
              <a:solidFill>
                <a:schemeClr val="dk1"/>
              </a:solidFill>
            </a:endParaRPr>
          </a:p>
          <a:p>
            <a:pPr indent="0" lvl="0" marL="0" rtl="0" algn="l">
              <a:spcBef>
                <a:spcPts val="0"/>
              </a:spcBef>
              <a:spcAft>
                <a:spcPts val="0"/>
              </a:spcAft>
              <a:buNone/>
            </a:pPr>
            <a:r>
              <a:rPr lang="en-US">
                <a:solidFill>
                  <a:schemeClr val="dk1"/>
                </a:solidFill>
              </a:rPr>
              <a:t>go back to the options for CNSM by clicking on the Platform label, then Instrument types</a:t>
            </a:r>
            <a:endParaRPr>
              <a:solidFill>
                <a:schemeClr val="dk1"/>
              </a:solidFill>
            </a:endParaRPr>
          </a:p>
          <a:p>
            <a:pPr indent="0" lvl="0" marL="0" rtl="0" algn="l">
              <a:spcBef>
                <a:spcPts val="0"/>
              </a:spcBef>
              <a:spcAft>
                <a:spcPts val="0"/>
              </a:spcAft>
              <a:buNone/>
            </a:pPr>
            <a:r>
              <a:t/>
            </a:r>
            <a:endParaRPr sz="1150">
              <a:solidFill>
                <a:srgbClr val="1D1C1D"/>
              </a:solidFill>
            </a:endParaRPr>
          </a:p>
          <a:p>
            <a:pPr indent="0" lvl="0" marL="0" rtl="0" algn="l">
              <a:spcBef>
                <a:spcPts val="0"/>
              </a:spcBef>
              <a:spcAft>
                <a:spcPts val="0"/>
              </a:spcAft>
              <a:buNone/>
            </a:pPr>
            <a:r>
              <a:rPr lang="en-US"/>
              <a:t>back to CNSM </a:t>
            </a:r>
            <a:r>
              <a:rPr lang="en-US" u="sng">
                <a:solidFill>
                  <a:schemeClr val="hlink"/>
                </a:solidFill>
                <a:hlinkClick r:id="rId2"/>
              </a:rPr>
              <a:t>https://dataexplorer.oceanobservatories.org/#ooi/array/CP1/subsite/CP10CNSM</a:t>
            </a:r>
            <a:endParaRPr/>
          </a:p>
          <a:p>
            <a:pPr indent="0" lvl="0" marL="0" rtl="0" algn="l">
              <a:spcBef>
                <a:spcPts val="0"/>
              </a:spcBef>
              <a:spcAft>
                <a:spcPts val="0"/>
              </a:spcAft>
              <a:buNone/>
            </a:pPr>
            <a:r>
              <a:rPr lang="en-US"/>
              <a:t>click on Instrument types</a:t>
            </a:r>
            <a:endParaRPr/>
          </a:p>
          <a:p>
            <a:pPr indent="0" lvl="0" marL="0" rtl="0" algn="l">
              <a:spcBef>
                <a:spcPts val="0"/>
              </a:spcBef>
              <a:spcAft>
                <a:spcPts val="0"/>
              </a:spcAft>
              <a:buNone/>
            </a:pPr>
            <a:r>
              <a:rPr lang="en-US" u="sng">
                <a:solidFill>
                  <a:schemeClr val="hlink"/>
                </a:solidFill>
                <a:hlinkClick r:id="rId3"/>
              </a:rPr>
              <a:t>https://dataexplorer.oceanobservatories.org/#ooi/array/CP1/subsite/CP10CNSM/instrument_type/</a:t>
            </a:r>
            <a:r>
              <a:rPr lang="en-US"/>
              <a:t> </a:t>
            </a:r>
            <a:endParaRPr/>
          </a:p>
          <a:p>
            <a:pPr indent="0" lvl="0" marL="0" rtl="0" algn="l">
              <a:spcBef>
                <a:spcPts val="0"/>
              </a:spcBef>
              <a:spcAft>
                <a:spcPts val="0"/>
              </a:spcAft>
              <a:buNone/>
            </a:pPr>
            <a:r>
              <a:rPr lang="en-US"/>
              <a:t>select Surface Wave Spectra</a:t>
            </a:r>
            <a:endParaRPr/>
          </a:p>
          <a:p>
            <a:pPr indent="0" lvl="0" marL="0" rtl="0" algn="l">
              <a:spcBef>
                <a:spcPts val="0"/>
              </a:spcBef>
              <a:spcAft>
                <a:spcPts val="0"/>
              </a:spcAft>
              <a:buNone/>
            </a:pPr>
            <a:r>
              <a:rPr lang="en-US" u="sng">
                <a:solidFill>
                  <a:schemeClr val="hlink"/>
                </a:solidFill>
                <a:hlinkClick r:id="rId4"/>
              </a:rPr>
              <a:t>https://dataexplorer.oceanobservatories.org/#ooi/array/CP1/subsite/CP10CNSM/instrument_type/WAVSS/data?platform_id=fixed-depth-assets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1bb827b72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e1bb827b7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https://dataexplorer.oceanobservatories.org/#ooi/array/CP1/subsite/CP10CNSM/instrument_type/WAVSS/data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height, maximum height, significant height…</a:t>
            </a:r>
            <a:endParaRPr/>
          </a:p>
          <a:p>
            <a:pPr indent="0" lvl="0" marL="0" rtl="0" algn="l">
              <a:spcBef>
                <a:spcPts val="0"/>
              </a:spcBef>
              <a:spcAft>
                <a:spcPts val="0"/>
              </a:spcAft>
              <a:buNone/>
            </a:pPr>
            <a:r>
              <a:rPr lang="en-US"/>
              <a:t>choose significant height, and then use the parameter information for definition</a:t>
            </a:r>
            <a:endParaRPr/>
          </a:p>
          <a:p>
            <a:pPr indent="0" lvl="0" marL="0" rtl="0" algn="l">
              <a:spcBef>
                <a:spcPts val="0"/>
              </a:spcBef>
              <a:spcAft>
                <a:spcPts val="0"/>
              </a:spcAft>
              <a:buNone/>
            </a:pPr>
            <a:r>
              <a:rPr lang="en-US" u="sng">
                <a:solidFill>
                  <a:schemeClr val="hlink"/>
                </a:solidFill>
                <a:hlinkClick r:id="rId3"/>
              </a:rPr>
              <a:t>https://dataexplorer.oceanobservatories.org/#metadata/110932/station/232/sensor/data?start=2024-04-04T00:23:00Z&amp;end=2024-05-30T00:23:00Z&amp;leg_clim_max=false&amp;leg_clim_min=false</a:t>
            </a:r>
            <a:endParaRPr/>
          </a:p>
          <a:p>
            <a:pPr indent="0" lvl="0" marL="0" rtl="0" algn="l">
              <a:spcBef>
                <a:spcPts val="0"/>
              </a:spcBef>
              <a:spcAft>
                <a:spcPts val="0"/>
              </a:spcAft>
              <a:buNone/>
            </a:pPr>
            <a:r>
              <a:rPr lang="en-US" u="sng">
                <a:solidFill>
                  <a:schemeClr val="hlink"/>
                </a:solidFill>
                <a:hlinkClick r:id="rId4"/>
              </a:rPr>
              <a:t>https://mmisw.org/ont/cf/parameter/sea_surface_wave_significant_height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e1bb827b72_0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e1bb827b72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https://mmisw.org/ont/cf/parameter/sea_surface_wave_significant_height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3"/>
              </a:rPr>
              <a:t>https://dataexplorer.oceanobservatories.org/#metadata/110932/station/232/sensor/data?start=2024-04-04T00:23:00Z&amp;end=2024-04-25T02:32:33Z&amp;bin=hours&amp;leg_clim_max=false&amp;leg_clim_min=false&amp;leg_minmax=false</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e1d63735aa_2_3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e1d63735aa_2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show how the number increments indicating when added to the Data view</a:t>
            </a:r>
            <a:endParaRPr/>
          </a:p>
          <a:p>
            <a:pPr indent="0" lvl="0" marL="0" rtl="0" algn="l">
              <a:spcBef>
                <a:spcPts val="0"/>
              </a:spcBef>
              <a:spcAft>
                <a:spcPts val="0"/>
              </a:spcAft>
              <a:buNone/>
            </a:pPr>
            <a:r>
              <a:rPr lang="en-US"/>
              <a:t>click</a:t>
            </a:r>
            <a:r>
              <a:rPr lang="en-US"/>
              <a:t> open new Data view </a:t>
            </a:r>
            <a:r>
              <a:rPr lang="en-US" u="sng">
                <a:solidFill>
                  <a:schemeClr val="hlink"/>
                </a:solidFill>
                <a:hlinkClick r:id="rId2"/>
              </a:rPr>
              <a:t>https://dataexplorer.oceanobservatories.org/#add-data-view/9T0tsodL/1</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e1f2bbc0a9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e1f2bbc0a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go over the layout and zoom into the April 11 event on the Comparison Chart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e1f2bbc0a9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e1f2bbc0a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navigate out of the Data view, click into one of the Saved charts</a:t>
            </a:r>
            <a:endParaRPr/>
          </a:p>
          <a:p>
            <a:pPr indent="0" lvl="0" marL="0" rtl="0" algn="l">
              <a:spcBef>
                <a:spcPts val="0"/>
              </a:spcBef>
              <a:spcAft>
                <a:spcPts val="0"/>
              </a:spcAft>
              <a:buNone/>
            </a:pPr>
            <a:r>
              <a:rPr lang="en-US"/>
              <a:t>then click the Platform Central Surface Mooring</a:t>
            </a:r>
            <a:endParaRPr/>
          </a:p>
          <a:p>
            <a:pPr indent="0" lvl="0" marL="0" rtl="0" algn="l">
              <a:spcBef>
                <a:spcPts val="0"/>
              </a:spcBef>
              <a:spcAft>
                <a:spcPts val="0"/>
              </a:spcAft>
              <a:buNone/>
            </a:pPr>
            <a:r>
              <a:rPr lang="en-US"/>
              <a:t>“Turbidity” not listed as instrument. Would you think that a Fluorometer could provide evidence for a storm event?? Not if you just thought of chlorophyll. But this fluorometer actually enables sensing 4 types of parameters.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e1bb827b72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e1bb827b7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one instrument</a:t>
            </a:r>
            <a:r>
              <a:rPr lang="en-US"/>
              <a:t> (fluorometer ECO triplet-w) provides 4 parameters (chlorophyll a, CDOM, optical backscatter, and turbidity).</a:t>
            </a:r>
            <a:endParaRPr/>
          </a:p>
          <a:p>
            <a:pPr indent="0" lvl="0" marL="0" rtl="0" algn="l">
              <a:spcBef>
                <a:spcPts val="0"/>
              </a:spcBef>
              <a:spcAft>
                <a:spcPts val="0"/>
              </a:spcAft>
              <a:buNone/>
            </a:pPr>
            <a:r>
              <a:rPr lang="en-US"/>
              <a:t>Note that the Data Explorer chart title for Turbidity does not </a:t>
            </a:r>
            <a:r>
              <a:rPr lang="en-US"/>
              <a:t>follow</a:t>
            </a:r>
            <a:r>
              <a:rPr lang="en-US"/>
              <a:t> the norm </a:t>
            </a:r>
            <a:r>
              <a:rPr lang="en-US"/>
              <a:t>because</a:t>
            </a:r>
            <a:r>
              <a:rPr lang="en-US"/>
              <a:t> the reference </a:t>
            </a:r>
            <a:r>
              <a:rPr lang="en-US"/>
              <a:t>designator</a:t>
            </a:r>
            <a:r>
              <a:rPr lang="en-US"/>
              <a:t> (dataset ID) does not include prefix FLORT but rather TURBD.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might mention somehow that there is another/new parameter (total volume concentration) that also measures "how much sediment or other particles are in the water" </a:t>
            </a:r>
            <a:r>
              <a:rPr lang="en-US" u="sng">
                <a:solidFill>
                  <a:schemeClr val="hlink"/>
                </a:solidFill>
                <a:hlinkClick r:id="rId2"/>
              </a:rPr>
              <a:t>https://dataexplorer.oceanobservatories.org/#ooi/array/all/parameter/2075/data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e1f2bbc0a9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e1f2bbc0a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it’s so new that </a:t>
            </a:r>
            <a:r>
              <a:rPr lang="en-US"/>
              <a:t>“Turbidity” not listed yet as 4th parameter under Fluorometer.</a:t>
            </a:r>
            <a:endParaRPr/>
          </a:p>
          <a:p>
            <a:pPr indent="0" lvl="0" marL="0" rtl="0" algn="l">
              <a:spcBef>
                <a:spcPts val="0"/>
              </a:spcBef>
              <a:spcAft>
                <a:spcPts val="0"/>
              </a:spcAft>
              <a:buNone/>
            </a:pPr>
            <a:r>
              <a:rPr lang="en-US"/>
              <a:t>click on Parameters ist for the Central Surface Mooring as a whole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e1bb827b72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e1bb827b7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https://dataexplorer.oceanobservatories.org/#metadata/110983/station/37/sensor/data?start=2024-04-03T14:00:00Z&amp;end=2024-04-25T13:37:48Z&amp;bin=all&amp;leg_clim_max=false&amp;leg_clim_min=false&amp;leg_minmax=false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could add Turbidity to our Data view, but…</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to conclude today’s demo…</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Let’s download data for further analysis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end presentation by showing what’s behind the green Downloads button to connect to Sage’s demos tomorrow</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note that sage uses “dataset ID” for reference designator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50">
                <a:solidFill>
                  <a:schemeClr val="dk1"/>
                </a:solidFill>
                <a:highlight>
                  <a:schemeClr val="lt1"/>
                </a:highlight>
              </a:rPr>
              <a:t>In order to download data from Erddap, we need to know the </a:t>
            </a:r>
            <a:r>
              <a:rPr i="1" lang="en-US" sz="1050">
                <a:solidFill>
                  <a:schemeClr val="dk1"/>
                </a:solidFill>
                <a:highlight>
                  <a:schemeClr val="lt1"/>
                </a:highlight>
              </a:rPr>
              <a:t>dataset ID</a:t>
            </a:r>
            <a:r>
              <a:rPr lang="en-US" sz="1050">
                <a:solidFill>
                  <a:schemeClr val="dk1"/>
                </a:solidFill>
                <a:highlight>
                  <a:schemeClr val="lt1"/>
                </a:highlight>
              </a:rPr>
              <a:t>. To find the ID, navigate to the instrument you want on the OOI Data Explorer, then click the green </a:t>
            </a:r>
            <a:r>
              <a:rPr i="1" lang="en-US" sz="1050">
                <a:solidFill>
                  <a:schemeClr val="dk1"/>
                </a:solidFill>
                <a:highlight>
                  <a:schemeClr val="lt1"/>
                </a:highlight>
              </a:rPr>
              <a:t>Download</a:t>
            </a:r>
            <a:r>
              <a:rPr lang="en-US" sz="1050">
                <a:solidFill>
                  <a:schemeClr val="dk1"/>
                </a:solidFill>
                <a:highlight>
                  <a:schemeClr val="lt1"/>
                </a:highlight>
              </a:rPr>
              <a:t> button, and select the </a:t>
            </a:r>
            <a:r>
              <a:rPr i="1" lang="en-US" sz="1050">
                <a:solidFill>
                  <a:schemeClr val="dk1"/>
                </a:solidFill>
                <a:highlight>
                  <a:schemeClr val="lt1"/>
                </a:highlight>
              </a:rPr>
              <a:t>Erddap Metadata</a:t>
            </a:r>
            <a:r>
              <a:rPr lang="en-US" sz="1050">
                <a:solidFill>
                  <a:schemeClr val="dk1"/>
                </a:solidFill>
                <a:highlight>
                  <a:schemeClr val="lt1"/>
                </a:highlight>
              </a:rPr>
              <a:t> option. This will bring up a page with the Dataset ID at the top. Here the the IDs we will need for Winds and Waves.</a:t>
            </a:r>
            <a:endParaRPr sz="1050">
              <a:solidFill>
                <a:schemeClr val="dk1"/>
              </a:solidFill>
              <a:highlight>
                <a:schemeClr val="lt1"/>
              </a:highlight>
            </a:endParaRPr>
          </a:p>
          <a:p>
            <a:pPr indent="-295275" lvl="0" marL="457200" rtl="0" algn="l">
              <a:lnSpc>
                <a:spcPct val="115000"/>
              </a:lnSpc>
              <a:spcBef>
                <a:spcPts val="1100"/>
              </a:spcBef>
              <a:spcAft>
                <a:spcPts val="0"/>
              </a:spcAft>
              <a:buClr>
                <a:schemeClr val="dk1"/>
              </a:buClr>
              <a:buSzPts val="1050"/>
              <a:buChar char="●"/>
            </a:pPr>
            <a:r>
              <a:rPr lang="en-US" sz="1050">
                <a:solidFill>
                  <a:schemeClr val="dk1"/>
                </a:solidFill>
                <a:highlight>
                  <a:schemeClr val="lt1"/>
                </a:highlight>
              </a:rPr>
              <a:t>Central Surface Mooring, Surface Buoy: Bulk Meteorology Instrument Package A, </a:t>
            </a:r>
            <a:r>
              <a:rPr lang="en-US" sz="1050">
                <a:solidFill>
                  <a:schemeClr val="hlink"/>
                </a:solidFill>
                <a:highlight>
                  <a:schemeClr val="lt1"/>
                </a:highlight>
                <a:uFill>
                  <a:noFill/>
                </a:uFill>
                <a:hlinkClick r:id="rId3"/>
              </a:rPr>
              <a:t>Winds: Speed and Direction</a:t>
            </a:r>
            <a:endParaRPr sz="1050">
              <a:solidFill>
                <a:schemeClr val="hlink"/>
              </a:solidFill>
              <a:highlight>
                <a:schemeClr val="lt1"/>
              </a:highlight>
            </a:endParaRPr>
          </a:p>
          <a:p>
            <a:pPr indent="-295275" lvl="1" marL="914400" rtl="0" algn="l">
              <a:lnSpc>
                <a:spcPct val="115000"/>
              </a:lnSpc>
              <a:spcBef>
                <a:spcPts val="0"/>
              </a:spcBef>
              <a:spcAft>
                <a:spcPts val="0"/>
              </a:spcAft>
              <a:buClr>
                <a:schemeClr val="dk1"/>
              </a:buClr>
              <a:buSzPts val="1050"/>
              <a:buChar char="■"/>
            </a:pPr>
            <a:r>
              <a:rPr lang="en-US" sz="1050">
                <a:solidFill>
                  <a:schemeClr val="dk1"/>
                </a:solidFill>
                <a:highlight>
                  <a:schemeClr val="lt1"/>
                </a:highlight>
              </a:rPr>
              <a:t>ooi-cp10cnsm-sbd11-06-metbka000</a:t>
            </a:r>
            <a:endParaRPr sz="1050">
              <a:solidFill>
                <a:schemeClr val="dk1"/>
              </a:solidFill>
              <a:highlight>
                <a:schemeClr val="lt1"/>
              </a:highlight>
            </a:endParaRPr>
          </a:p>
          <a:p>
            <a:pPr indent="-295275" lvl="0" marL="457200" rtl="0" algn="l">
              <a:lnSpc>
                <a:spcPct val="115000"/>
              </a:lnSpc>
              <a:spcBef>
                <a:spcPts val="0"/>
              </a:spcBef>
              <a:spcAft>
                <a:spcPts val="0"/>
              </a:spcAft>
              <a:buClr>
                <a:schemeClr val="dk1"/>
              </a:buClr>
              <a:buSzPts val="1050"/>
              <a:buChar char="●"/>
            </a:pPr>
            <a:r>
              <a:rPr lang="en-US" sz="1050">
                <a:solidFill>
                  <a:schemeClr val="dk1"/>
                </a:solidFill>
                <a:highlight>
                  <a:schemeClr val="lt1"/>
                </a:highlight>
              </a:rPr>
              <a:t>Central Surface Mooring, Surface Buoy: Surface Wave Spectra, </a:t>
            </a:r>
            <a:r>
              <a:rPr lang="en-US" sz="1050">
                <a:solidFill>
                  <a:schemeClr val="hlink"/>
                </a:solidFill>
                <a:highlight>
                  <a:schemeClr val="lt1"/>
                </a:highlight>
                <a:uFill>
                  <a:noFill/>
                </a:uFill>
                <a:hlinkClick r:id="rId4"/>
              </a:rPr>
              <a:t>Waves: Significant Height and Direction</a:t>
            </a:r>
            <a:endParaRPr sz="1050">
              <a:solidFill>
                <a:schemeClr val="hlink"/>
              </a:solidFill>
              <a:highlight>
                <a:schemeClr val="lt1"/>
              </a:highlight>
            </a:endParaRPr>
          </a:p>
          <a:p>
            <a:pPr indent="-295275" lvl="1" marL="914400" rtl="0" algn="l">
              <a:lnSpc>
                <a:spcPct val="115000"/>
              </a:lnSpc>
              <a:spcBef>
                <a:spcPts val="0"/>
              </a:spcBef>
              <a:spcAft>
                <a:spcPts val="0"/>
              </a:spcAft>
              <a:buClr>
                <a:schemeClr val="dk1"/>
              </a:buClr>
              <a:buSzPts val="1050"/>
              <a:buChar char="■"/>
            </a:pPr>
            <a:r>
              <a:rPr lang="en-US" sz="1050">
                <a:solidFill>
                  <a:schemeClr val="dk1"/>
                </a:solidFill>
                <a:highlight>
                  <a:schemeClr val="lt1"/>
                </a:highlight>
              </a:rPr>
              <a:t>ooi-cp10cnsm-sbd12-05-wavssa000</a:t>
            </a:r>
            <a:endParaRPr sz="1050">
              <a:solidFill>
                <a:schemeClr val="dk1"/>
              </a:solidFill>
              <a:highlight>
                <a:schemeClr val="lt1"/>
              </a:highlight>
            </a:endParaRPr>
          </a:p>
          <a:p>
            <a:pPr indent="0" lvl="0" marL="0" rtl="0" algn="l">
              <a:spcBef>
                <a:spcPts val="5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e174e1789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relate back to dax’s talk yesterday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u="sng">
                <a:solidFill>
                  <a:schemeClr val="hlink"/>
                </a:solidFill>
                <a:hlinkClick r:id="rId2"/>
              </a:rPr>
              <a:t>https://oceanobservatories.org/</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chemeClr val="hlink"/>
                </a:solidFill>
                <a:hlinkClick r:id="rId3"/>
              </a:rPr>
              <a:t>https://oceanobservatories.org/about-ooi/</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US"/>
              <a:t>I added the (near-) for the telemetered data</a:t>
            </a:r>
            <a:endParaRPr/>
          </a:p>
          <a:p>
            <a:pPr indent="0" lvl="0" marL="0" rtl="0" algn="l">
              <a:spcBef>
                <a:spcPts val="0"/>
              </a:spcBef>
              <a:spcAft>
                <a:spcPts val="0"/>
              </a:spcAft>
              <a:buNone/>
            </a:pPr>
            <a:r>
              <a:t/>
            </a:r>
            <a:endParaRPr/>
          </a:p>
        </p:txBody>
      </p:sp>
      <p:sp>
        <p:nvSpPr>
          <p:cNvPr id="280" name="Google Shape;280;g2e174e17899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df01222677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Target 'data story' for wind, waves, and turbidity at OOI Pioneer MAB Central Site (30-m water depth), about 25 miles offshore the Outer Banks:</a:t>
            </a:r>
            <a:endParaRPr/>
          </a:p>
          <a:p>
            <a:pPr indent="0" lvl="0" marL="0" rtl="0" algn="l">
              <a:spcBef>
                <a:spcPts val="0"/>
              </a:spcBef>
              <a:spcAft>
                <a:spcPts val="0"/>
              </a:spcAft>
              <a:buNone/>
            </a:pPr>
            <a:r>
              <a:rPr lang="en-US"/>
              <a:t>Here's Data View showing Apr 11 wind, max sig wave height, and MFN turbidity highest so far at CN, followed a couple days later by highest so far NSIF turbidity. (I don't know how to explain the NSIF turbidity, but I am curious...)</a:t>
            </a:r>
            <a:endParaRPr/>
          </a:p>
          <a:p>
            <a:pPr indent="0" lvl="0" marL="0" rtl="0" algn="l">
              <a:spcBef>
                <a:spcPts val="0"/>
              </a:spcBef>
              <a:spcAft>
                <a:spcPts val="0"/>
              </a:spcAft>
              <a:buNone/>
            </a:pPr>
            <a:r>
              <a:rPr lang="en-US"/>
              <a:t>new: </a:t>
            </a:r>
            <a:r>
              <a:rPr lang="en-US" u="sng">
                <a:solidFill>
                  <a:schemeClr val="hlink"/>
                </a:solidFill>
                <a:hlinkClick r:id="rId2"/>
              </a:rPr>
              <a:t>https://dataexplorer.oceanobservatories.org/?ls=xKnA_DDf#data/default</a:t>
            </a:r>
            <a:r>
              <a:rPr lang="en-US"/>
              <a:t> </a:t>
            </a:r>
            <a:endParaRPr/>
          </a:p>
          <a:p>
            <a:pPr indent="0" lvl="0" marL="0" rtl="0" algn="l">
              <a:spcBef>
                <a:spcPts val="0"/>
              </a:spcBef>
              <a:spcAft>
                <a:spcPts val="0"/>
              </a:spcAft>
              <a:buNone/>
            </a:pPr>
            <a:r>
              <a:rPr lang="en-US"/>
              <a:t>[old, also shares other data views: </a:t>
            </a:r>
            <a:r>
              <a:rPr lang="en-US" u="sng">
                <a:solidFill>
                  <a:schemeClr val="hlink"/>
                </a:solidFill>
                <a:hlinkClick r:id="rId3"/>
              </a:rPr>
              <a:t>https://dataexplorer.oceanobservatories.org/?ls=OsGoQAe8#data/5.1</a:t>
            </a:r>
            <a:r>
              <a:rPr lang="en-US"/>
              <a:t>]</a:t>
            </a:r>
            <a:endParaRPr/>
          </a:p>
          <a:p>
            <a:pPr indent="0" lvl="0" marL="0" rtl="0" algn="l">
              <a:spcBef>
                <a:spcPts val="0"/>
              </a:spcBef>
              <a:spcAft>
                <a:spcPts val="0"/>
              </a:spcAft>
              <a:buNone/>
            </a:pPr>
            <a:r>
              <a:rPr lang="en-US"/>
              <a:t>zoom in, on the comparison chart, to about 2 weeks (Apr 7-21).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Anna Pfeiffer-Herbert “storms/coastal hazards is one of the areas we are hoping to further develop in the Data Lab manual with new Pioneer data”</a:t>
            </a:r>
            <a:endParaRPr/>
          </a:p>
          <a:p>
            <a:pPr indent="0" lvl="0" marL="0" rtl="0" algn="l">
              <a:spcBef>
                <a:spcPts val="0"/>
              </a:spcBef>
              <a:spcAft>
                <a:spcPts val="0"/>
              </a:spcAft>
              <a:buNone/>
            </a:pPr>
            <a:r>
              <a:rPr lang="en-US"/>
              <a:t>Dax mentioned “event detection” - note in </a:t>
            </a:r>
            <a:r>
              <a:rPr lang="en-US"/>
              <a:t>longer</a:t>
            </a:r>
            <a:r>
              <a:rPr lang="en-US"/>
              <a:t> time series at other Arrays one can use the min/max or </a:t>
            </a:r>
            <a:r>
              <a:rPr lang="en-US"/>
              <a:t>seasonal</a:t>
            </a:r>
            <a:r>
              <a:rPr lang="en-US"/>
              <a:t> stats or QARTOD to identify events of interest, but in this case the Array is too new</a:t>
            </a:r>
            <a:endParaRPr/>
          </a:p>
        </p:txBody>
      </p:sp>
      <p:sp>
        <p:nvSpPr>
          <p:cNvPr id="500" name="Google Shape;500;g2df01222677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e1bb827b72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e1bb827b7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Walk thru the handout</a:t>
            </a:r>
            <a:endParaRPr>
              <a:solidFill>
                <a:schemeClr val="dk1"/>
              </a:solidFill>
            </a:endParaRPr>
          </a:p>
          <a:p>
            <a:pPr indent="0" lvl="0" marL="0" rtl="0" algn="l">
              <a:spcBef>
                <a:spcPts val="0"/>
              </a:spcBef>
              <a:spcAft>
                <a:spcPts val="0"/>
              </a:spcAft>
              <a:buNone/>
            </a:pPr>
            <a:r>
              <a:rPr lang="en-US">
                <a:solidFill>
                  <a:schemeClr val="dk1"/>
                </a:solidFill>
              </a:rPr>
              <a:t>explain </a:t>
            </a:r>
            <a:r>
              <a:rPr lang="en-US">
                <a:solidFill>
                  <a:schemeClr val="dk1"/>
                </a:solidFill>
              </a:rPr>
              <a:t>ultimate Goal: add to a Data View and share URL link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Learning objectives for Quest:</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Familiarity with OOI infrastructure as listed in Data Explorer: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Arrays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Platforms (and Nodes on the Platforms)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Instruments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Parameters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Bonus: reference designator for ERDDAP and JupyterHub demo</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Familiarity with OOI Data Explorer as a tool, corresponding to step-by-step guide </a:t>
            </a:r>
            <a:r>
              <a:rPr lang="en-US" u="sng">
                <a:solidFill>
                  <a:schemeClr val="hlink"/>
                </a:solidFill>
                <a:hlinkClick r:id="rId2"/>
              </a:rPr>
              <a:t>https://oceanobservatories.org/2023/09/four-part-series-on-using-data-explorer/</a:t>
            </a:r>
            <a:r>
              <a:rPr lang="en-US">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Find &amp; visualize time-series data (at fixed depth)</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Compare time-series data</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Annotations as part of human-in-the-loop (HITL) quality control (QC) [</a:t>
            </a:r>
            <a:r>
              <a:rPr lang="en-US" u="sng">
                <a:solidFill>
                  <a:schemeClr val="hlink"/>
                </a:solidFill>
                <a:hlinkClick r:id="rId3"/>
              </a:rPr>
              <a:t>https://dataexplorer.oceanobservatories.org/help/how-to/ooi/data-charts/data-charts-annotations.html</a:t>
            </a:r>
            <a:r>
              <a:rPr lang="en-US">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Bonus: Find &amp; visualize profiler data</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Bonus: Mobile Assets (as of 2024-05-30 Gliders and AUVs not yet available for MAB in Data Explorer)</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Familiarity with OOI Data Access as provided by Data Explorer: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Download* a CSV (or NetCDF) file for a “Time series as visualized” (* we will learn the next day about ways to access these data without having to download)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e1bb827b72_0_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e1bb827b72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will we have a collaborative document to paste URLs?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df01222677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This material is based upon work supported by the Ocean Observatories Initiative (OOI), which is a major facility fully funded by the National Science Foundation under Cooperative Agreement No. 2244833.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Link to additional relevant presentation [</a:t>
            </a:r>
            <a:r>
              <a:rPr lang="en-US" u="sng">
                <a:solidFill>
                  <a:schemeClr val="hlink"/>
                </a:solidFill>
                <a:hlinkClick r:id="rId2"/>
              </a:rPr>
              <a:t>here</a:t>
            </a:r>
            <a:r>
              <a:rPr lang="en-US">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rPr lang="en-US"/>
              <a:t>Wild Ocean Data: Easily Within Reach</a:t>
            </a:r>
            <a:endParaRPr/>
          </a:p>
          <a:p>
            <a:pPr indent="0" lvl="0" marL="0" rtl="0" algn="l">
              <a:lnSpc>
                <a:spcPct val="100000"/>
              </a:lnSpc>
              <a:spcBef>
                <a:spcPts val="0"/>
              </a:spcBef>
              <a:spcAft>
                <a:spcPts val="0"/>
              </a:spcAft>
              <a:buSzPts val="1100"/>
              <a:buNone/>
            </a:pPr>
            <a:r>
              <a:rPr lang="en-US"/>
              <a:t>The Wild North Atlantic at Your Fingertips with the Data Explorer from the Ocean Observatories Initiative</a:t>
            </a:r>
            <a:endParaRPr/>
          </a:p>
          <a:p>
            <a:pPr indent="0" lvl="0" marL="0" rtl="0" algn="l">
              <a:lnSpc>
                <a:spcPct val="100000"/>
              </a:lnSpc>
              <a:spcBef>
                <a:spcPts val="0"/>
              </a:spcBef>
              <a:spcAft>
                <a:spcPts val="0"/>
              </a:spcAft>
              <a:buSzPts val="1100"/>
              <a:buNone/>
            </a:pPr>
            <a:r>
              <a:rPr lang="en-US"/>
              <a:t>Massachusetts Marine Educators Meeting 2022</a:t>
            </a:r>
            <a:endParaRPr/>
          </a:p>
          <a:p>
            <a:pPr indent="0" lvl="0" marL="0" rtl="0" algn="l">
              <a:lnSpc>
                <a:spcPct val="100000"/>
              </a:lnSpc>
              <a:spcBef>
                <a:spcPts val="0"/>
              </a:spcBef>
              <a:spcAft>
                <a:spcPts val="0"/>
              </a:spcAft>
              <a:buSzPts val="1100"/>
              <a:buNone/>
            </a:pPr>
            <a:r>
              <a:t/>
            </a:r>
            <a:endParaRPr/>
          </a:p>
        </p:txBody>
      </p:sp>
      <p:sp>
        <p:nvSpPr>
          <p:cNvPr id="518" name="Google Shape;518;g2df01222677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e1d63735aa_2_213:notes"/>
          <p:cNvSpPr/>
          <p:nvPr>
            <p:ph idx="2" type="sldImg"/>
          </p:nvPr>
        </p:nvSpPr>
        <p:spPr>
          <a:xfrm>
            <a:off x="685800" y="1143000"/>
            <a:ext cx="5486100" cy="3085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5" name="Google Shape;525;g2e1d63735aa_2_213:notes"/>
          <p:cNvSpPr txBox="1"/>
          <p:nvPr>
            <p:ph idx="1" type="body"/>
          </p:nvPr>
        </p:nvSpPr>
        <p:spPr>
          <a:xfrm>
            <a:off x="685800" y="4400640"/>
            <a:ext cx="5486100" cy="360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000"/>
              <a:t>Slide from Andrew Reed’s JP class presentation </a:t>
            </a:r>
            <a:r>
              <a:rPr lang="en-US" sz="2000" u="sng">
                <a:solidFill>
                  <a:schemeClr val="hlink"/>
                </a:solidFill>
                <a:hlinkClick r:id="rId2"/>
              </a:rPr>
              <a:t>https://docs.google.com/presentation/d/1Q9B4oX2w2wVikB4J3KbSkmFRjsCFJBCf/edit#slide=id.p8</a:t>
            </a:r>
            <a:endParaRPr sz="2000"/>
          </a:p>
          <a:p>
            <a:pPr indent="0" lvl="0" marL="0" rtl="0" algn="l">
              <a:spcBef>
                <a:spcPts val="0"/>
              </a:spcBef>
              <a:spcAft>
                <a:spcPts val="0"/>
              </a:spcAft>
              <a:buNone/>
            </a:pPr>
            <a:r>
              <a:rPr lang="en-US" sz="2000"/>
              <a:t>with updated map from </a:t>
            </a:r>
            <a:r>
              <a:rPr lang="en-US" sz="2000" u="sng">
                <a:solidFill>
                  <a:schemeClr val="hlink"/>
                </a:solidFill>
                <a:hlinkClick r:id="rId3"/>
              </a:rPr>
              <a:t>https://oceanobservatories.org/array/coastal-pioneer-mid-atlantic-bight-array/</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The “T” part of the layout along the ~100 m isobath with a total separation (north-south) of ~50 km</a:t>
            </a:r>
            <a:endParaRPr sz="2000"/>
          </a:p>
          <a:p>
            <a:pPr indent="0" lvl="0" marL="0" rtl="0" algn="l">
              <a:spcBef>
                <a:spcPts val="0"/>
              </a:spcBef>
              <a:spcAft>
                <a:spcPts val="0"/>
              </a:spcAft>
              <a:buNone/>
            </a:pPr>
            <a:r>
              <a:rPr lang="en-US" sz="2000"/>
              <a:t>The “stem” part from West to East is ~45 km</a:t>
            </a:r>
            <a:endParaRPr sz="2000"/>
          </a:p>
          <a:p>
            <a:pPr indent="0" lvl="0" marL="0" rtl="0" algn="l">
              <a:spcBef>
                <a:spcPts val="0"/>
              </a:spcBef>
              <a:spcAft>
                <a:spcPts val="0"/>
              </a:spcAft>
              <a:buNone/>
            </a:pPr>
            <a:r>
              <a:t/>
            </a:r>
            <a:endParaRPr sz="2000"/>
          </a:p>
        </p:txBody>
      </p:sp>
      <p:sp>
        <p:nvSpPr>
          <p:cNvPr id="526" name="Google Shape;526;g2e1d63735aa_2_213:notes"/>
          <p:cNvSpPr txBox="1"/>
          <p:nvPr/>
        </p:nvSpPr>
        <p:spPr>
          <a:xfrm>
            <a:off x="3884760" y="8685360"/>
            <a:ext cx="2971500" cy="4584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latin typeface="Times New Roman"/>
                <a:ea typeface="Times New Roman"/>
                <a:cs typeface="Times New Roman"/>
                <a:sym typeface="Times New Roman"/>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e1f7daeb8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e1f7daeb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could be supplement to tomorrow’s Notebook activity (share with Dr. Mark Lammers, UNCW Data Science):</a:t>
            </a:r>
            <a:endParaRPr/>
          </a:p>
          <a:p>
            <a:pPr indent="0" lvl="0" marL="0" rtl="0" algn="l">
              <a:spcBef>
                <a:spcPts val="0"/>
              </a:spcBef>
              <a:spcAft>
                <a:spcPts val="0"/>
              </a:spcAft>
              <a:buNone/>
            </a:pPr>
            <a:r>
              <a:rPr lang="en-US"/>
              <a:t>Let’s see if we can find and access data relevant to our ‘first storm event’ from</a:t>
            </a:r>
            <a:endParaRPr/>
          </a:p>
          <a:p>
            <a:pPr indent="0" lvl="0" marL="0" rtl="0" algn="l">
              <a:spcBef>
                <a:spcPts val="0"/>
              </a:spcBef>
              <a:spcAft>
                <a:spcPts val="0"/>
              </a:spcAft>
              <a:buNone/>
            </a:pPr>
            <a:r>
              <a:rPr lang="en-US" u="sng">
                <a:solidFill>
                  <a:schemeClr val="hlink"/>
                </a:solidFill>
                <a:hlinkClick r:id="rId2"/>
              </a:rPr>
              <a:t>https://cormp.org/</a:t>
            </a:r>
            <a:r>
              <a:rPr lang="en-US"/>
              <a:t> </a:t>
            </a:r>
            <a:endParaRPr/>
          </a:p>
          <a:p>
            <a:pPr indent="0" lvl="0" marL="0" rtl="0" algn="l">
              <a:spcBef>
                <a:spcPts val="0"/>
              </a:spcBef>
              <a:spcAft>
                <a:spcPts val="0"/>
              </a:spcAft>
              <a:buNone/>
            </a:pPr>
            <a:r>
              <a:rPr lang="en-US" u="sng">
                <a:solidFill>
                  <a:schemeClr val="hlink"/>
                </a:solidFill>
                <a:hlinkClick r:id="rId3"/>
              </a:rPr>
              <a:t>https://uncw.edu/research/major-programs/aquaculture/media/pdf/highlights-cormp.pdf</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e1bb827b72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e1bb827b7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Frm </a:t>
            </a:r>
            <a:r>
              <a:rPr lang="en-US"/>
              <a:t>infrastructure</a:t>
            </a:r>
            <a:r>
              <a:rPr lang="en-US"/>
              <a:t> webpage: </a:t>
            </a:r>
            <a:r>
              <a:rPr lang="en-US" sz="1400">
                <a:solidFill>
                  <a:srgbClr val="4E4D4D"/>
                </a:solidFill>
                <a:highlight>
                  <a:srgbClr val="FFFFFF"/>
                </a:highlight>
              </a:rPr>
              <a:t>A variety of infrastructure — platforms, nodes, instruments, and sensors — comprise the arrays designed to provide a continuous stream of ocean data to the user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from 2024 brochure:</a:t>
            </a:r>
            <a:endParaRPr/>
          </a:p>
          <a:p>
            <a:pPr indent="0" lvl="0" marL="0" rtl="0" algn="l">
              <a:spcBef>
                <a:spcPts val="0"/>
              </a:spcBef>
              <a:spcAft>
                <a:spcPts val="0"/>
              </a:spcAft>
              <a:buNone/>
            </a:pPr>
            <a:r>
              <a:rPr lang="en-US"/>
              <a:t>Facilities on east and west coast that deliver data </a:t>
            </a:r>
            <a:r>
              <a:rPr lang="en-US"/>
              <a:t>from</a:t>
            </a:r>
            <a:r>
              <a:rPr lang="en-US"/>
              <a:t> more than 900 instruments</a:t>
            </a:r>
            <a:endParaRPr/>
          </a:p>
          <a:p>
            <a:pPr indent="0" lvl="0" marL="0" rtl="0" algn="l">
              <a:spcBef>
                <a:spcPts val="0"/>
              </a:spcBef>
              <a:spcAft>
                <a:spcPts val="0"/>
              </a:spcAft>
              <a:buNone/>
            </a:pPr>
            <a:r>
              <a:rPr lang="en-US"/>
              <a:t>fixed moorings, AUVs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2"/>
              </a:rPr>
              <a:t>https://oceanobservatories.org/about-ooi/</a:t>
            </a:r>
            <a:r>
              <a:rPr lang="en-US"/>
              <a:t> </a:t>
            </a:r>
            <a:endParaRPr/>
          </a:p>
          <a:p>
            <a:pPr indent="0" lvl="0" marL="0" rtl="0" algn="l">
              <a:spcBef>
                <a:spcPts val="0"/>
              </a:spcBef>
              <a:spcAft>
                <a:spcPts val="0"/>
              </a:spcAft>
              <a:buNone/>
            </a:pPr>
            <a:r>
              <a:rPr lang="en-US"/>
              <a:t>there were 45 different instruments </a:t>
            </a:r>
            <a:r>
              <a:rPr lang="en-US"/>
              <a:t>as of 2023, and I think MAB adds 4 new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link to Andrew Reed’s slides used in JP Instrumentation course Nov 2023: </a:t>
            </a:r>
            <a:r>
              <a:rPr lang="en-US" u="sng">
                <a:solidFill>
                  <a:schemeClr val="hlink"/>
                </a:solidFill>
                <a:hlinkClick r:id="rId3"/>
              </a:rPr>
              <a:t>https://docs.google.com/presentation/d/1Q9B4oX2w2wVikB4J3KbSkmFRjsCFJBCf/edit?usp=sharing&amp;ouid=117776208155316584403&amp;rtpof=true&amp;sd=true</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e1bb827b72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e1bb827b7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https://oceanobservatories.org/ooi-infrastructure/</a:t>
            </a:r>
            <a:endParaRPr/>
          </a:p>
          <a:p>
            <a:pPr indent="0" lvl="0" marL="0" rtl="0" algn="l">
              <a:spcBef>
                <a:spcPts val="0"/>
              </a:spcBef>
              <a:spcAft>
                <a:spcPts val="0"/>
              </a:spcAft>
              <a:buNone/>
            </a:pPr>
            <a:r>
              <a:rPr lang="en-US"/>
              <a:t>“</a:t>
            </a:r>
            <a:r>
              <a:rPr lang="en-US" sz="1050">
                <a:solidFill>
                  <a:srgbClr val="4E4D4D"/>
                </a:solidFill>
                <a:highlight>
                  <a:srgbClr val="FFFFFF"/>
                </a:highlight>
              </a:rPr>
              <a:t>Relaying the data captured by this complex network of infrastructure is accomplished by an equally complex integrated cyberinfrastructure that receives, stores, and transmits ocean data to all those who request it.”</a:t>
            </a:r>
            <a:endParaRPr sz="1050">
              <a:solidFill>
                <a:srgbClr val="4E4D4D"/>
              </a:solidFill>
              <a:highlight>
                <a:srgbClr val="FFFFFF"/>
              </a:highlight>
            </a:endParaRPr>
          </a:p>
          <a:p>
            <a:pPr indent="0" lvl="0" marL="0" rtl="0" algn="l">
              <a:spcBef>
                <a:spcPts val="0"/>
              </a:spcBef>
              <a:spcAft>
                <a:spcPts val="0"/>
              </a:spcAft>
              <a:buNone/>
            </a:pPr>
            <a:r>
              <a:t/>
            </a:r>
            <a:endParaRPr sz="1050">
              <a:solidFill>
                <a:srgbClr val="4E4D4D"/>
              </a:solidFill>
              <a:highlight>
                <a:srgbClr val="FFFFFF"/>
              </a:highlight>
            </a:endParaRPr>
          </a:p>
          <a:p>
            <a:pPr indent="0" lvl="0" marL="0" rtl="0" algn="l">
              <a:spcBef>
                <a:spcPts val="0"/>
              </a:spcBef>
              <a:spcAft>
                <a:spcPts val="0"/>
              </a:spcAft>
              <a:buNone/>
            </a:pPr>
            <a:r>
              <a:rPr lang="en-US"/>
              <a:t>OOI is comprised of four entities: three Marine-Implementing Organizations (WHOI, Oregon State, University of Washington) and the Program Management Office (PMO) which oversees the three MIOs and the CyberInfrastructure (CI) which is responsible for the data delivery/web UI/etc).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e1bb827b72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e1bb827b7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Text from 2024 brochure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Mention ERDDAP and JupyterHub for tomorrow</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e174e17899_0_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e174e1789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 can access OOI data in many ways, with the Data Explorer as primary gateway…</a:t>
            </a:r>
            <a:endParaRPr/>
          </a:p>
          <a:p>
            <a:pPr indent="0" lvl="0" marL="0" rtl="0" algn="l">
              <a:spcBef>
                <a:spcPts val="0"/>
              </a:spcBef>
              <a:spcAft>
                <a:spcPts val="0"/>
              </a:spcAft>
              <a:buNone/>
            </a:pPr>
            <a:r>
              <a:rPr lang="en-US"/>
              <a:t>open it up here, it may take a few seconds</a:t>
            </a:r>
            <a:endParaRPr/>
          </a:p>
          <a:p>
            <a:pPr indent="0" lvl="0" marL="0" rtl="0" algn="l">
              <a:spcBef>
                <a:spcPts val="0"/>
              </a:spcBef>
              <a:spcAft>
                <a:spcPts val="0"/>
              </a:spcAft>
              <a:buNone/>
            </a:pPr>
            <a:r>
              <a:rPr lang="en-US"/>
              <a:t>stop for a </a:t>
            </a:r>
            <a:r>
              <a:rPr lang="en-US"/>
              <a:t>moment</a:t>
            </a:r>
            <a:r>
              <a:rPr lang="en-US"/>
              <a:t> to orient participants to the interface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174e17899_0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e174e17899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https://dataexplorer.oceanobservatories.org/</a:t>
            </a:r>
            <a:r>
              <a:rPr lang="en-US"/>
              <a:t> </a:t>
            </a:r>
            <a:endParaRPr/>
          </a:p>
          <a:p>
            <a:pPr indent="0" lvl="0" marL="0" rtl="0" algn="l">
              <a:spcBef>
                <a:spcPts val="0"/>
              </a:spcBef>
              <a:spcAft>
                <a:spcPts val="0"/>
              </a:spcAft>
              <a:buNone/>
            </a:pPr>
            <a:r>
              <a:rPr lang="en-US"/>
              <a:t>Click on Go without selecting any ‘area(s) of interest’ (applying no filters)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1bb827b72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e1bb827b72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Hover over list showing how depth bars far right and map symbols highlight</a:t>
            </a:r>
            <a:endParaRPr/>
          </a:p>
          <a:p>
            <a:pPr indent="0" lvl="0" marL="0" rtl="0" algn="l">
              <a:spcBef>
                <a:spcPts val="0"/>
              </a:spcBef>
              <a:spcAft>
                <a:spcPts val="0"/>
              </a:spcAft>
              <a:buNone/>
            </a:pPr>
            <a:r>
              <a:rPr lang="en-US"/>
              <a:t>Hover over Central Surface Mooring</a:t>
            </a:r>
            <a:endParaRPr/>
          </a:p>
          <a:p>
            <a:pPr indent="0" lvl="0" marL="0" rtl="0" algn="l">
              <a:spcBef>
                <a:spcPts val="0"/>
              </a:spcBef>
              <a:spcAft>
                <a:spcPts val="0"/>
              </a:spcAft>
              <a:buNone/>
            </a:pPr>
            <a:r>
              <a:rPr lang="en-US"/>
              <a:t>Note: the Overview information is not populated yet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8.png"/><Relationship Id="rId4" Type="http://schemas.openxmlformats.org/officeDocument/2006/relationships/image" Target="../media/image2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4.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9.pn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8.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9.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8.pn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2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2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4.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19.png"/><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6349" y="2232"/>
            <a:ext cx="12188032" cy="6855768"/>
          </a:xfrm>
          <a:prstGeom prst="rect">
            <a:avLst/>
          </a:prstGeom>
          <a:noFill/>
          <a:ln>
            <a:noFill/>
          </a:ln>
        </p:spPr>
      </p:pic>
      <p:pic>
        <p:nvPicPr>
          <p:cNvPr descr="OOI_URL_Vert_Blue.png" id="13" name="Google Shape;13;p2"/>
          <p:cNvPicPr preferRelativeResize="0"/>
          <p:nvPr/>
        </p:nvPicPr>
        <p:blipFill rotWithShape="1">
          <a:blip r:embed="rId3">
            <a:alphaModFix/>
          </a:blip>
          <a:srcRect b="0" l="0" r="0" t="0"/>
          <a:stretch/>
        </p:blipFill>
        <p:spPr>
          <a:xfrm>
            <a:off x="11546580" y="328083"/>
            <a:ext cx="176660" cy="1872840"/>
          </a:xfrm>
          <a:prstGeom prst="rect">
            <a:avLst/>
          </a:prstGeom>
          <a:noFill/>
          <a:ln>
            <a:noFill/>
          </a:ln>
        </p:spPr>
      </p:pic>
      <p:sp>
        <p:nvSpPr>
          <p:cNvPr id="14" name="Google Shape;14;p2"/>
          <p:cNvSpPr txBox="1"/>
          <p:nvPr>
            <p:ph idx="1" type="body"/>
          </p:nvPr>
        </p:nvSpPr>
        <p:spPr>
          <a:xfrm>
            <a:off x="936014" y="1850875"/>
            <a:ext cx="6129788" cy="16087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3999"/>
              <a:buNone/>
              <a:defRPr b="1" sz="3999"/>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 name="Google Shape;15;p2"/>
          <p:cNvSpPr txBox="1"/>
          <p:nvPr>
            <p:ph idx="2" type="body"/>
          </p:nvPr>
        </p:nvSpPr>
        <p:spPr>
          <a:xfrm>
            <a:off x="936013" y="3714489"/>
            <a:ext cx="6129788" cy="10593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500"/>
              <a:buNone/>
              <a:defRPr b="0" sz="2500"/>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 name="Google Shape;16;p2"/>
          <p:cNvPicPr preferRelativeResize="0"/>
          <p:nvPr/>
        </p:nvPicPr>
        <p:blipFill rotWithShape="1">
          <a:blip r:embed="rId4">
            <a:alphaModFix/>
          </a:blip>
          <a:srcRect b="0" l="0" r="0" t="0"/>
          <a:stretch/>
        </p:blipFill>
        <p:spPr>
          <a:xfrm>
            <a:off x="936013" y="328083"/>
            <a:ext cx="4603008" cy="11958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s">
  <p:cSld name="2 Bullets">
    <p:spTree>
      <p:nvGrpSpPr>
        <p:cNvPr id="58" name="Shape 58"/>
        <p:cNvGrpSpPr/>
        <p:nvPr/>
      </p:nvGrpSpPr>
      <p:grpSpPr>
        <a:xfrm>
          <a:off x="0" y="0"/>
          <a:ext cx="0" cy="0"/>
          <a:chOff x="0" y="0"/>
          <a:chExt cx="0" cy="0"/>
        </a:xfrm>
      </p:grpSpPr>
      <p:sp>
        <p:nvSpPr>
          <p:cNvPr id="59" name="Google Shape;59;p1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1"/>
          <p:cNvSpPr txBox="1"/>
          <p:nvPr>
            <p:ph idx="1" type="body"/>
          </p:nvPr>
        </p:nvSpPr>
        <p:spPr>
          <a:xfrm>
            <a:off x="838200" y="1825625"/>
            <a:ext cx="4787168" cy="4351338"/>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9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11"/>
          <p:cNvSpPr txBox="1"/>
          <p:nvPr>
            <p:ph idx="2" type="body"/>
          </p:nvPr>
        </p:nvSpPr>
        <p:spPr>
          <a:xfrm>
            <a:off x="6566632" y="1865313"/>
            <a:ext cx="4787168" cy="4351338"/>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9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12"/>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2"/>
          <p:cNvSpPr txBox="1"/>
          <p:nvPr>
            <p:ph idx="1" type="body"/>
          </p:nvPr>
        </p:nvSpPr>
        <p:spPr>
          <a:xfrm>
            <a:off x="839789" y="1808921"/>
            <a:ext cx="5157787" cy="696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10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12"/>
          <p:cNvSpPr txBox="1"/>
          <p:nvPr>
            <p:ph idx="2" type="body"/>
          </p:nvPr>
        </p:nvSpPr>
        <p:spPr>
          <a:xfrm>
            <a:off x="839789" y="2667000"/>
            <a:ext cx="5157787" cy="3522663"/>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10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12"/>
          <p:cNvSpPr txBox="1"/>
          <p:nvPr>
            <p:ph idx="3" type="body"/>
          </p:nvPr>
        </p:nvSpPr>
        <p:spPr>
          <a:xfrm>
            <a:off x="6172200" y="1808921"/>
            <a:ext cx="5183188" cy="696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10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12"/>
          <p:cNvSpPr txBox="1"/>
          <p:nvPr>
            <p:ph idx="4" type="body"/>
          </p:nvPr>
        </p:nvSpPr>
        <p:spPr>
          <a:xfrm>
            <a:off x="6172200" y="2667000"/>
            <a:ext cx="5183188" cy="3522663"/>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10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13"/>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71" name="Shape 71"/>
        <p:cNvGrpSpPr/>
        <p:nvPr/>
      </p:nvGrpSpPr>
      <p:grpSpPr>
        <a:xfrm>
          <a:off x="0" y="0"/>
          <a:ext cx="0" cy="0"/>
          <a:chOff x="0" y="0"/>
          <a:chExt cx="0" cy="0"/>
        </a:xfrm>
      </p:grpSpPr>
      <p:sp>
        <p:nvSpPr>
          <p:cNvPr id="72" name="Google Shape;72;p15"/>
          <p:cNvSpPr/>
          <p:nvPr/>
        </p:nvSpPr>
        <p:spPr>
          <a:xfrm>
            <a:off x="0" y="0"/>
            <a:ext cx="12192000" cy="6858000"/>
          </a:xfrm>
          <a:prstGeom prst="rect">
            <a:avLst/>
          </a:prstGeom>
          <a:solidFill>
            <a:srgbClr val="FFFFFF"/>
          </a:solidFill>
          <a:ln cap="flat" cmpd="sng" w="12700">
            <a:solidFill>
              <a:srgbClr val="0077A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id="73" name="Google Shape;73;p15"/>
          <p:cNvPicPr preferRelativeResize="0"/>
          <p:nvPr/>
        </p:nvPicPr>
        <p:blipFill rotWithShape="1">
          <a:blip r:embed="rId2">
            <a:alphaModFix/>
          </a:blip>
          <a:srcRect b="0" l="0" r="0" t="0"/>
          <a:stretch/>
        </p:blipFill>
        <p:spPr>
          <a:xfrm>
            <a:off x="-2184" y="5759450"/>
            <a:ext cx="12184064" cy="1098550"/>
          </a:xfrm>
          <a:prstGeom prst="rect">
            <a:avLst/>
          </a:prstGeom>
          <a:noFill/>
          <a:ln>
            <a:noFill/>
          </a:ln>
        </p:spPr>
      </p:pic>
      <p:pic>
        <p:nvPicPr>
          <p:cNvPr descr="OOI_NSF_Logo_White_150px.png" id="74" name="Google Shape;74;p15"/>
          <p:cNvPicPr preferRelativeResize="0"/>
          <p:nvPr/>
        </p:nvPicPr>
        <p:blipFill rotWithShape="1">
          <a:blip r:embed="rId3">
            <a:alphaModFix/>
          </a:blip>
          <a:srcRect b="0" l="0" r="0" t="0"/>
          <a:stretch/>
        </p:blipFill>
        <p:spPr>
          <a:xfrm>
            <a:off x="11437427" y="6324313"/>
            <a:ext cx="446658" cy="446717"/>
          </a:xfrm>
          <a:prstGeom prst="rect">
            <a:avLst/>
          </a:prstGeom>
          <a:noFill/>
          <a:ln>
            <a:noFill/>
          </a:ln>
        </p:spPr>
      </p:pic>
      <p:pic>
        <p:nvPicPr>
          <p:cNvPr descr="OOI_URL_Vert_Blue.png" id="75" name="Google Shape;75;p15"/>
          <p:cNvPicPr preferRelativeResize="0"/>
          <p:nvPr/>
        </p:nvPicPr>
        <p:blipFill rotWithShape="1">
          <a:blip r:embed="rId4">
            <a:alphaModFix/>
          </a:blip>
          <a:srcRect b="0" l="0" r="0" t="0"/>
          <a:stretch/>
        </p:blipFill>
        <p:spPr>
          <a:xfrm>
            <a:off x="11813245" y="277283"/>
            <a:ext cx="176660" cy="187284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76" name="Shape 76"/>
        <p:cNvGrpSpPr/>
        <p:nvPr/>
      </p:nvGrpSpPr>
      <p:grpSpPr>
        <a:xfrm>
          <a:off x="0" y="0"/>
          <a:ext cx="0" cy="0"/>
          <a:chOff x="0" y="0"/>
          <a:chExt cx="0" cy="0"/>
        </a:xfrm>
      </p:grpSpPr>
      <p:pic>
        <p:nvPicPr>
          <p:cNvPr id="77" name="Google Shape;77;p16"/>
          <p:cNvPicPr preferRelativeResize="0"/>
          <p:nvPr/>
        </p:nvPicPr>
        <p:blipFill rotWithShape="1">
          <a:blip r:embed="rId2">
            <a:alphaModFix/>
          </a:blip>
          <a:srcRect b="0" l="0" r="0" t="0"/>
          <a:stretch/>
        </p:blipFill>
        <p:spPr>
          <a:xfrm>
            <a:off x="0" y="446"/>
            <a:ext cx="12190413" cy="6857107"/>
          </a:xfrm>
          <a:prstGeom prst="rect">
            <a:avLst/>
          </a:prstGeom>
          <a:noFill/>
          <a:ln>
            <a:noFill/>
          </a:ln>
        </p:spPr>
      </p:pic>
      <p:sp>
        <p:nvSpPr>
          <p:cNvPr id="78" name="Google Shape;78;p16"/>
          <p:cNvSpPr txBox="1"/>
          <p:nvPr>
            <p:ph idx="1" type="body"/>
          </p:nvPr>
        </p:nvSpPr>
        <p:spPr>
          <a:xfrm>
            <a:off x="946038" y="2604194"/>
            <a:ext cx="4851562" cy="3098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accent1"/>
              </a:buClr>
              <a:buSzPts val="5749"/>
              <a:buNone/>
              <a:defRPr b="1" sz="5749">
                <a:solidFill>
                  <a:schemeClr val="accent1"/>
                </a:solidFill>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9" name="Google Shape;79;p16"/>
          <p:cNvPicPr preferRelativeResize="0"/>
          <p:nvPr/>
        </p:nvPicPr>
        <p:blipFill rotWithShape="1">
          <a:blip r:embed="rId3">
            <a:alphaModFix/>
          </a:blip>
          <a:srcRect b="0" l="27772" r="0" t="0"/>
          <a:stretch/>
        </p:blipFill>
        <p:spPr>
          <a:xfrm>
            <a:off x="2228849" y="319438"/>
            <a:ext cx="3356371" cy="1204470"/>
          </a:xfrm>
          <a:prstGeom prst="rect">
            <a:avLst/>
          </a:prstGeom>
          <a:noFill/>
          <a:ln>
            <a:noFill/>
          </a:ln>
        </p:spPr>
      </p:pic>
      <p:pic>
        <p:nvPicPr>
          <p:cNvPr id="80" name="Google Shape;80;p16"/>
          <p:cNvPicPr preferRelativeResize="0"/>
          <p:nvPr/>
        </p:nvPicPr>
        <p:blipFill rotWithShape="1">
          <a:blip r:embed="rId4">
            <a:alphaModFix/>
          </a:blip>
          <a:srcRect b="0" l="0" r="71913" t="0"/>
          <a:stretch/>
        </p:blipFill>
        <p:spPr>
          <a:xfrm>
            <a:off x="936013" y="328083"/>
            <a:ext cx="1292836" cy="11958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 name="Shape 88"/>
        <p:cNvGrpSpPr/>
        <p:nvPr/>
      </p:nvGrpSpPr>
      <p:grpSpPr>
        <a:xfrm>
          <a:off x="0" y="0"/>
          <a:ext cx="0" cy="0"/>
          <a:chOff x="0" y="0"/>
          <a:chExt cx="0" cy="0"/>
        </a:xfrm>
      </p:grpSpPr>
      <p:sp>
        <p:nvSpPr>
          <p:cNvPr id="89" name="Google Shape;89;p18"/>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8"/>
          <p:cNvSpPr txBox="1"/>
          <p:nvPr>
            <p:ph idx="1" type="body"/>
          </p:nvPr>
        </p:nvSpPr>
        <p:spPr>
          <a:xfrm>
            <a:off x="839678" y="1825625"/>
            <a:ext cx="10514122" cy="4035425"/>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chemeClr val="dk1"/>
              </a:buClr>
              <a:buSzPts val="2000"/>
              <a:buChar char="•"/>
              <a:defRPr sz="2000"/>
            </a:lvl1pPr>
            <a:lvl2pPr indent="-330200" lvl="1" marL="914400" marR="0" algn="l">
              <a:lnSpc>
                <a:spcPct val="100000"/>
              </a:lnSpc>
              <a:spcBef>
                <a:spcPts val="1000"/>
              </a:spcBef>
              <a:spcAft>
                <a:spcPts val="0"/>
              </a:spcAft>
              <a:buClr>
                <a:schemeClr val="dk1"/>
              </a:buClr>
              <a:buSzPts val="1600"/>
              <a:buFont typeface="Arial"/>
              <a:buChar char="•"/>
              <a:defRPr sz="1600"/>
            </a:lvl2pPr>
            <a:lvl3pPr indent="-317500" lvl="2" marL="1371600" algn="l">
              <a:lnSpc>
                <a:spcPct val="100000"/>
              </a:lnSpc>
              <a:spcBef>
                <a:spcPts val="500"/>
              </a:spcBef>
              <a:spcAft>
                <a:spcPts val="0"/>
              </a:spcAft>
              <a:buClr>
                <a:schemeClr val="dk1"/>
              </a:buClr>
              <a:buSzPts val="1400"/>
              <a:buChar char="•"/>
              <a:defRPr sz="1400"/>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1" name="Shape 91"/>
        <p:cNvGrpSpPr/>
        <p:nvPr/>
      </p:nvGrpSpPr>
      <p:grpSpPr>
        <a:xfrm>
          <a:off x="0" y="0"/>
          <a:ext cx="0" cy="0"/>
          <a:chOff x="0" y="0"/>
          <a:chExt cx="0" cy="0"/>
        </a:xfrm>
      </p:grpSpPr>
      <p:pic>
        <p:nvPicPr>
          <p:cNvPr id="92" name="Google Shape;92;p19"/>
          <p:cNvPicPr preferRelativeResize="0"/>
          <p:nvPr/>
        </p:nvPicPr>
        <p:blipFill rotWithShape="1">
          <a:blip r:embed="rId2">
            <a:alphaModFix/>
          </a:blip>
          <a:srcRect b="0" l="0" r="0" t="0"/>
          <a:stretch/>
        </p:blipFill>
        <p:spPr>
          <a:xfrm>
            <a:off x="6349" y="2232"/>
            <a:ext cx="12184064" cy="6853536"/>
          </a:xfrm>
          <a:prstGeom prst="rect">
            <a:avLst/>
          </a:prstGeom>
          <a:noFill/>
          <a:ln>
            <a:noFill/>
          </a:ln>
        </p:spPr>
      </p:pic>
      <p:pic>
        <p:nvPicPr>
          <p:cNvPr descr="OOI_URL_Vert_Blue.png" id="93" name="Google Shape;93;p19"/>
          <p:cNvPicPr preferRelativeResize="0"/>
          <p:nvPr/>
        </p:nvPicPr>
        <p:blipFill rotWithShape="1">
          <a:blip r:embed="rId3">
            <a:alphaModFix/>
          </a:blip>
          <a:srcRect b="0" l="0" r="0" t="0"/>
          <a:stretch/>
        </p:blipFill>
        <p:spPr>
          <a:xfrm>
            <a:off x="11546580" y="328083"/>
            <a:ext cx="176660" cy="1872840"/>
          </a:xfrm>
          <a:prstGeom prst="rect">
            <a:avLst/>
          </a:prstGeom>
          <a:noFill/>
          <a:ln>
            <a:noFill/>
          </a:ln>
        </p:spPr>
      </p:pic>
      <p:sp>
        <p:nvSpPr>
          <p:cNvPr id="94" name="Google Shape;94;p19"/>
          <p:cNvSpPr txBox="1"/>
          <p:nvPr>
            <p:ph idx="1" type="body"/>
          </p:nvPr>
        </p:nvSpPr>
        <p:spPr>
          <a:xfrm>
            <a:off x="936014" y="1850875"/>
            <a:ext cx="6129788" cy="16087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3999"/>
              <a:buNone/>
              <a:defRPr b="1" sz="3999"/>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9"/>
          <p:cNvSpPr txBox="1"/>
          <p:nvPr>
            <p:ph idx="2" type="body"/>
          </p:nvPr>
        </p:nvSpPr>
        <p:spPr>
          <a:xfrm>
            <a:off x="936013" y="3714489"/>
            <a:ext cx="6129788" cy="10593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500"/>
              <a:buNone/>
              <a:defRPr b="0" sz="2500"/>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6" name="Google Shape;96;p19"/>
          <p:cNvPicPr preferRelativeResize="0"/>
          <p:nvPr/>
        </p:nvPicPr>
        <p:blipFill rotWithShape="1">
          <a:blip r:embed="rId4">
            <a:alphaModFix/>
          </a:blip>
          <a:srcRect b="0" l="0" r="0" t="0"/>
          <a:stretch/>
        </p:blipFill>
        <p:spPr>
          <a:xfrm>
            <a:off x="936013" y="328083"/>
            <a:ext cx="4603008" cy="11958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p:cSld name="Slide with Image">
    <p:spTree>
      <p:nvGrpSpPr>
        <p:cNvPr id="97" name="Shape 97"/>
        <p:cNvGrpSpPr/>
        <p:nvPr/>
      </p:nvGrpSpPr>
      <p:grpSpPr>
        <a:xfrm>
          <a:off x="0" y="0"/>
          <a:ext cx="0" cy="0"/>
          <a:chOff x="0" y="0"/>
          <a:chExt cx="0" cy="0"/>
        </a:xfrm>
      </p:grpSpPr>
      <p:sp>
        <p:nvSpPr>
          <p:cNvPr id="98" name="Google Shape;98;p20"/>
          <p:cNvSpPr txBox="1"/>
          <p:nvPr>
            <p:ph type="title"/>
          </p:nvPr>
        </p:nvSpPr>
        <p:spPr>
          <a:xfrm>
            <a:off x="839789" y="457200"/>
            <a:ext cx="4531612"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20"/>
          <p:cNvSpPr/>
          <p:nvPr>
            <p:ph idx="2" type="pic"/>
          </p:nvPr>
        </p:nvSpPr>
        <p:spPr>
          <a:xfrm>
            <a:off x="5676161" y="457200"/>
            <a:ext cx="5679227" cy="5403851"/>
          </a:xfrm>
          <a:prstGeom prst="rect">
            <a:avLst/>
          </a:prstGeom>
          <a:solidFill>
            <a:schemeClr val="dk1"/>
          </a:solidFill>
          <a:ln>
            <a:noFill/>
          </a:ln>
        </p:spPr>
      </p:sp>
      <p:sp>
        <p:nvSpPr>
          <p:cNvPr id="100" name="Google Shape;100;p20"/>
          <p:cNvSpPr txBox="1"/>
          <p:nvPr>
            <p:ph idx="1" type="body"/>
          </p:nvPr>
        </p:nvSpPr>
        <p:spPr>
          <a:xfrm>
            <a:off x="839679" y="2222500"/>
            <a:ext cx="4531722" cy="363855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chemeClr val="dk1"/>
              </a:buClr>
              <a:buSzPts val="2000"/>
              <a:buChar char="•"/>
              <a:defRPr sz="2000"/>
            </a:lvl1pPr>
            <a:lvl2pPr indent="-323850" lvl="1" marL="914400" marR="0" algn="l">
              <a:lnSpc>
                <a:spcPct val="100000"/>
              </a:lnSpc>
              <a:spcBef>
                <a:spcPts val="1000"/>
              </a:spcBef>
              <a:spcAft>
                <a:spcPts val="0"/>
              </a:spcAft>
              <a:buClr>
                <a:schemeClr val="dk1"/>
              </a:buClr>
              <a:buSzPts val="1500"/>
              <a:buFont typeface="Arial"/>
              <a:buChar char="•"/>
              <a:defRPr sz="1500"/>
            </a:lvl2pPr>
            <a:lvl3pPr indent="-317500" lvl="2" marL="1371600" algn="l">
              <a:lnSpc>
                <a:spcPct val="100000"/>
              </a:lnSpc>
              <a:spcBef>
                <a:spcPts val="500"/>
              </a:spcBef>
              <a:spcAft>
                <a:spcPts val="0"/>
              </a:spcAft>
              <a:buClr>
                <a:schemeClr val="dk1"/>
              </a:buClr>
              <a:buSzPts val="1400"/>
              <a:buChar char="•"/>
              <a:defRPr sz="1400"/>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21"/>
          <p:cNvSpPr txBox="1"/>
          <p:nvPr>
            <p:ph type="title"/>
          </p:nvPr>
        </p:nvSpPr>
        <p:spPr>
          <a:xfrm>
            <a:off x="831850" y="1506539"/>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21"/>
          <p:cNvSpPr txBox="1"/>
          <p:nvPr>
            <p:ph idx="1" type="body"/>
          </p:nvPr>
        </p:nvSpPr>
        <p:spPr>
          <a:xfrm>
            <a:off x="831850"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1000"/>
              </a:spcBef>
              <a:spcAft>
                <a:spcPts val="0"/>
              </a:spcAft>
              <a:buClr>
                <a:srgbClr val="8895B1"/>
              </a:buClr>
              <a:buSzPts val="2000"/>
              <a:buNone/>
              <a:defRPr sz="2000">
                <a:solidFill>
                  <a:srgbClr val="8895B1"/>
                </a:solidFill>
              </a:defRPr>
            </a:lvl2pPr>
            <a:lvl3pPr indent="-228600" lvl="2" marL="1371600" algn="l">
              <a:lnSpc>
                <a:spcPct val="90000"/>
              </a:lnSpc>
              <a:spcBef>
                <a:spcPts val="500"/>
              </a:spcBef>
              <a:spcAft>
                <a:spcPts val="0"/>
              </a:spcAft>
              <a:buClr>
                <a:srgbClr val="8895B1"/>
              </a:buClr>
              <a:buSzPts val="1800"/>
              <a:buNone/>
              <a:defRPr sz="1800">
                <a:solidFill>
                  <a:srgbClr val="8895B1"/>
                </a:solidFill>
              </a:defRPr>
            </a:lvl3pPr>
            <a:lvl4pPr indent="-228600" lvl="3" marL="1828800" algn="l">
              <a:lnSpc>
                <a:spcPct val="90000"/>
              </a:lnSpc>
              <a:spcBef>
                <a:spcPts val="500"/>
              </a:spcBef>
              <a:spcAft>
                <a:spcPts val="0"/>
              </a:spcAft>
              <a:buClr>
                <a:srgbClr val="8895B1"/>
              </a:buClr>
              <a:buSzPts val="1600"/>
              <a:buNone/>
              <a:defRPr sz="1600">
                <a:solidFill>
                  <a:srgbClr val="8895B1"/>
                </a:solidFill>
              </a:defRPr>
            </a:lvl4pPr>
            <a:lvl5pPr indent="-228600" lvl="4" marL="2286000" algn="l">
              <a:lnSpc>
                <a:spcPct val="90000"/>
              </a:lnSpc>
              <a:spcBef>
                <a:spcPts val="500"/>
              </a:spcBef>
              <a:spcAft>
                <a:spcPts val="0"/>
              </a:spcAft>
              <a:buClr>
                <a:srgbClr val="8895B1"/>
              </a:buClr>
              <a:buSzPts val="1600"/>
              <a:buNone/>
              <a:defRPr sz="1600">
                <a:solidFill>
                  <a:srgbClr val="8895B1"/>
                </a:solidFill>
              </a:defRPr>
            </a:lvl5pPr>
            <a:lvl6pPr indent="-228600" lvl="5" marL="2743200" algn="l">
              <a:lnSpc>
                <a:spcPct val="90000"/>
              </a:lnSpc>
              <a:spcBef>
                <a:spcPts val="500"/>
              </a:spcBef>
              <a:spcAft>
                <a:spcPts val="0"/>
              </a:spcAft>
              <a:buClr>
                <a:srgbClr val="8895B1"/>
              </a:buClr>
              <a:buSzPts val="1600"/>
              <a:buNone/>
              <a:defRPr sz="1600">
                <a:solidFill>
                  <a:srgbClr val="8895B1"/>
                </a:solidFill>
              </a:defRPr>
            </a:lvl6pPr>
            <a:lvl7pPr indent="-228600" lvl="6" marL="3200400" algn="l">
              <a:lnSpc>
                <a:spcPct val="90000"/>
              </a:lnSpc>
              <a:spcBef>
                <a:spcPts val="500"/>
              </a:spcBef>
              <a:spcAft>
                <a:spcPts val="0"/>
              </a:spcAft>
              <a:buClr>
                <a:srgbClr val="8895B1"/>
              </a:buClr>
              <a:buSzPts val="1600"/>
              <a:buNone/>
              <a:defRPr sz="1600">
                <a:solidFill>
                  <a:srgbClr val="8895B1"/>
                </a:solidFill>
              </a:defRPr>
            </a:lvl7pPr>
            <a:lvl8pPr indent="-228600" lvl="7" marL="3657600" algn="l">
              <a:lnSpc>
                <a:spcPct val="90000"/>
              </a:lnSpc>
              <a:spcBef>
                <a:spcPts val="500"/>
              </a:spcBef>
              <a:spcAft>
                <a:spcPts val="0"/>
              </a:spcAft>
              <a:buClr>
                <a:srgbClr val="8895B1"/>
              </a:buClr>
              <a:buSzPts val="1600"/>
              <a:buNone/>
              <a:defRPr sz="1600">
                <a:solidFill>
                  <a:srgbClr val="8895B1"/>
                </a:solidFill>
              </a:defRPr>
            </a:lvl8pPr>
            <a:lvl9pPr indent="-228600" lvl="8" marL="4114800" algn="l">
              <a:lnSpc>
                <a:spcPct val="90000"/>
              </a:lnSpc>
              <a:spcBef>
                <a:spcPts val="500"/>
              </a:spcBef>
              <a:spcAft>
                <a:spcPts val="0"/>
              </a:spcAft>
              <a:buClr>
                <a:srgbClr val="8895B1"/>
              </a:buClr>
              <a:buSzPts val="1600"/>
              <a:buNone/>
              <a:defRPr sz="1600">
                <a:solidFill>
                  <a:srgbClr val="8895B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 name="Shape 17"/>
        <p:cNvGrpSpPr/>
        <p:nvPr/>
      </p:nvGrpSpPr>
      <p:grpSpPr>
        <a:xfrm>
          <a:off x="0" y="0"/>
          <a:ext cx="0" cy="0"/>
          <a:chOff x="0" y="0"/>
          <a:chExt cx="0" cy="0"/>
        </a:xfrm>
      </p:grpSpPr>
      <p:sp>
        <p:nvSpPr>
          <p:cNvPr id="18" name="Google Shape;18;p3"/>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5183188" y="457200"/>
            <a:ext cx="6172200" cy="5403851"/>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Char char="•"/>
              <a:defRPr sz="2200"/>
            </a:lvl1pPr>
            <a:lvl2pPr indent="-355600" lvl="1" marL="914400" algn="l">
              <a:lnSpc>
                <a:spcPct val="100000"/>
              </a:lnSpc>
              <a:spcBef>
                <a:spcPts val="1000"/>
              </a:spcBef>
              <a:spcAft>
                <a:spcPts val="0"/>
              </a:spcAft>
              <a:buClr>
                <a:schemeClr val="dk1"/>
              </a:buClr>
              <a:buSzPts val="2000"/>
              <a:buChar char="•"/>
              <a:defRPr sz="2000"/>
            </a:lvl2pPr>
            <a:lvl3pPr indent="-330200" lvl="2" marL="1371600" algn="l">
              <a:lnSpc>
                <a:spcPct val="100000"/>
              </a:lnSpc>
              <a:spcBef>
                <a:spcPts val="500"/>
              </a:spcBef>
              <a:spcAft>
                <a:spcPts val="0"/>
              </a:spcAft>
              <a:buClr>
                <a:schemeClr val="dk1"/>
              </a:buClr>
              <a:buSzPts val="1600"/>
              <a:buChar char="•"/>
              <a:defRPr sz="16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100000"/>
              </a:lnSpc>
              <a:spcBef>
                <a:spcPts val="500"/>
              </a:spcBef>
              <a:spcAft>
                <a:spcPts val="0"/>
              </a:spcAft>
              <a:buClr>
                <a:schemeClr val="dk1"/>
              </a:buClr>
              <a:buSzPts val="1200"/>
              <a:buNone/>
              <a:defRPr sz="12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 name="Google Shape;20;p3"/>
          <p:cNvSpPr txBox="1"/>
          <p:nvPr>
            <p:ph idx="2" type="body"/>
          </p:nvPr>
        </p:nvSpPr>
        <p:spPr>
          <a:xfrm>
            <a:off x="839789" y="2273300"/>
            <a:ext cx="3932237" cy="35956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228600" lvl="1" marL="914400" algn="l">
              <a:lnSpc>
                <a:spcPct val="90000"/>
              </a:lnSpc>
              <a:spcBef>
                <a:spcPts val="10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4" name="Shape 104"/>
        <p:cNvGrpSpPr/>
        <p:nvPr/>
      </p:nvGrpSpPr>
      <p:grpSpPr>
        <a:xfrm>
          <a:off x="0" y="0"/>
          <a:ext cx="0" cy="0"/>
          <a:chOff x="0" y="0"/>
          <a:chExt cx="0" cy="0"/>
        </a:xfrm>
      </p:grpSpPr>
      <p:sp>
        <p:nvSpPr>
          <p:cNvPr id="105" name="Google Shape;105;p22"/>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22"/>
          <p:cNvSpPr txBox="1"/>
          <p:nvPr>
            <p:ph idx="1" type="body"/>
          </p:nvPr>
        </p:nvSpPr>
        <p:spPr>
          <a:xfrm>
            <a:off x="838200" y="1848678"/>
            <a:ext cx="4787168" cy="432828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200"/>
              <a:buNone/>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2"/>
          <p:cNvSpPr txBox="1"/>
          <p:nvPr>
            <p:ph idx="2" type="body"/>
          </p:nvPr>
        </p:nvSpPr>
        <p:spPr>
          <a:xfrm>
            <a:off x="6566632" y="1865313"/>
            <a:ext cx="4787168"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200"/>
              <a:buNone/>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2"/>
          <p:cNvSpPr/>
          <p:nvPr/>
        </p:nvSpPr>
        <p:spPr>
          <a:xfrm>
            <a:off x="6083301" y="1825625"/>
            <a:ext cx="63492" cy="439102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s">
  <p:cSld name="2 Bullets">
    <p:spTree>
      <p:nvGrpSpPr>
        <p:cNvPr id="109" name="Shape 109"/>
        <p:cNvGrpSpPr/>
        <p:nvPr/>
      </p:nvGrpSpPr>
      <p:grpSpPr>
        <a:xfrm>
          <a:off x="0" y="0"/>
          <a:ext cx="0" cy="0"/>
          <a:chOff x="0" y="0"/>
          <a:chExt cx="0" cy="0"/>
        </a:xfrm>
      </p:grpSpPr>
      <p:sp>
        <p:nvSpPr>
          <p:cNvPr id="110" name="Google Shape;110;p23"/>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23"/>
          <p:cNvSpPr txBox="1"/>
          <p:nvPr>
            <p:ph idx="1" type="body"/>
          </p:nvPr>
        </p:nvSpPr>
        <p:spPr>
          <a:xfrm>
            <a:off x="838200" y="1825625"/>
            <a:ext cx="4787168" cy="4351338"/>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9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23"/>
          <p:cNvSpPr txBox="1"/>
          <p:nvPr>
            <p:ph idx="2" type="body"/>
          </p:nvPr>
        </p:nvSpPr>
        <p:spPr>
          <a:xfrm>
            <a:off x="6566632" y="1865313"/>
            <a:ext cx="4787168" cy="4351338"/>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9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24"/>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4"/>
          <p:cNvSpPr txBox="1"/>
          <p:nvPr>
            <p:ph idx="1" type="body"/>
          </p:nvPr>
        </p:nvSpPr>
        <p:spPr>
          <a:xfrm>
            <a:off x="839789" y="1808921"/>
            <a:ext cx="5157787" cy="696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10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24"/>
          <p:cNvSpPr txBox="1"/>
          <p:nvPr>
            <p:ph idx="2" type="body"/>
          </p:nvPr>
        </p:nvSpPr>
        <p:spPr>
          <a:xfrm>
            <a:off x="839789" y="2667000"/>
            <a:ext cx="5157787" cy="3522663"/>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10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24"/>
          <p:cNvSpPr txBox="1"/>
          <p:nvPr>
            <p:ph idx="3" type="body"/>
          </p:nvPr>
        </p:nvSpPr>
        <p:spPr>
          <a:xfrm>
            <a:off x="6172200" y="1808921"/>
            <a:ext cx="5183188" cy="696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10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24"/>
          <p:cNvSpPr txBox="1"/>
          <p:nvPr>
            <p:ph idx="4" type="body"/>
          </p:nvPr>
        </p:nvSpPr>
        <p:spPr>
          <a:xfrm>
            <a:off x="6172200" y="2667000"/>
            <a:ext cx="5183188" cy="3522663"/>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Char char="•"/>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10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9" name="Shape 119"/>
        <p:cNvGrpSpPr/>
        <p:nvPr/>
      </p:nvGrpSpPr>
      <p:grpSpPr>
        <a:xfrm>
          <a:off x="0" y="0"/>
          <a:ext cx="0" cy="0"/>
          <a:chOff x="0" y="0"/>
          <a:chExt cx="0" cy="0"/>
        </a:xfrm>
      </p:grpSpPr>
      <p:sp>
        <p:nvSpPr>
          <p:cNvPr id="120" name="Google Shape;120;p25"/>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5"/>
          <p:cNvSpPr txBox="1"/>
          <p:nvPr>
            <p:ph idx="1" type="body"/>
          </p:nvPr>
        </p:nvSpPr>
        <p:spPr>
          <a:xfrm>
            <a:off x="5183188" y="457200"/>
            <a:ext cx="6172200" cy="5403851"/>
          </a:xfrm>
          <a:prstGeom prst="rect">
            <a:avLst/>
          </a:prstGeom>
          <a:noFill/>
          <a:ln>
            <a:noFill/>
          </a:ln>
        </p:spPr>
        <p:txBody>
          <a:bodyPr anchorCtr="0" anchor="t" bIns="45700" lIns="91425" spcFirstLastPara="1" rIns="91425" wrap="square" tIns="45700">
            <a:normAutofit/>
          </a:bodyPr>
          <a:lstStyle>
            <a:lvl1pPr indent="-368300" lvl="0" marL="457200" algn="l">
              <a:lnSpc>
                <a:spcPct val="100000"/>
              </a:lnSpc>
              <a:spcBef>
                <a:spcPts val="1000"/>
              </a:spcBef>
              <a:spcAft>
                <a:spcPts val="0"/>
              </a:spcAft>
              <a:buClr>
                <a:schemeClr val="dk1"/>
              </a:buClr>
              <a:buSzPts val="2200"/>
              <a:buChar char="•"/>
              <a:defRPr sz="2200"/>
            </a:lvl1pPr>
            <a:lvl2pPr indent="-355600" lvl="1" marL="914400" algn="l">
              <a:lnSpc>
                <a:spcPct val="100000"/>
              </a:lnSpc>
              <a:spcBef>
                <a:spcPts val="1000"/>
              </a:spcBef>
              <a:spcAft>
                <a:spcPts val="0"/>
              </a:spcAft>
              <a:buClr>
                <a:schemeClr val="dk1"/>
              </a:buClr>
              <a:buSzPts val="2000"/>
              <a:buChar char="•"/>
              <a:defRPr sz="2000"/>
            </a:lvl2pPr>
            <a:lvl3pPr indent="-330200" lvl="2" marL="1371600" algn="l">
              <a:lnSpc>
                <a:spcPct val="100000"/>
              </a:lnSpc>
              <a:spcBef>
                <a:spcPts val="500"/>
              </a:spcBef>
              <a:spcAft>
                <a:spcPts val="0"/>
              </a:spcAft>
              <a:buClr>
                <a:schemeClr val="dk1"/>
              </a:buClr>
              <a:buSzPts val="1600"/>
              <a:buChar char="•"/>
              <a:defRPr sz="16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100000"/>
              </a:lnSpc>
              <a:spcBef>
                <a:spcPts val="500"/>
              </a:spcBef>
              <a:spcAft>
                <a:spcPts val="0"/>
              </a:spcAft>
              <a:buClr>
                <a:schemeClr val="dk1"/>
              </a:buClr>
              <a:buSzPts val="1200"/>
              <a:buNone/>
              <a:defRPr sz="12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2" name="Google Shape;122;p25"/>
          <p:cNvSpPr txBox="1"/>
          <p:nvPr>
            <p:ph idx="2" type="body"/>
          </p:nvPr>
        </p:nvSpPr>
        <p:spPr>
          <a:xfrm>
            <a:off x="839789" y="2273300"/>
            <a:ext cx="3932237" cy="35956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228600" lvl="1" marL="914400" algn="l">
              <a:lnSpc>
                <a:spcPct val="90000"/>
              </a:lnSpc>
              <a:spcBef>
                <a:spcPts val="10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 name="Shape 123"/>
        <p:cNvGrpSpPr/>
        <p:nvPr/>
      </p:nvGrpSpPr>
      <p:grpSpPr>
        <a:xfrm>
          <a:off x="0" y="0"/>
          <a:ext cx="0" cy="0"/>
          <a:chOff x="0" y="0"/>
          <a:chExt cx="0" cy="0"/>
        </a:xfrm>
      </p:grpSpPr>
      <p:sp>
        <p:nvSpPr>
          <p:cNvPr id="124" name="Google Shape;124;p26"/>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126" name="Shape 126"/>
        <p:cNvGrpSpPr/>
        <p:nvPr/>
      </p:nvGrpSpPr>
      <p:grpSpPr>
        <a:xfrm>
          <a:off x="0" y="0"/>
          <a:ext cx="0" cy="0"/>
          <a:chOff x="0" y="0"/>
          <a:chExt cx="0" cy="0"/>
        </a:xfrm>
      </p:grpSpPr>
      <p:pic>
        <p:nvPicPr>
          <p:cNvPr id="127" name="Google Shape;127;p28"/>
          <p:cNvPicPr preferRelativeResize="0"/>
          <p:nvPr/>
        </p:nvPicPr>
        <p:blipFill rotWithShape="1">
          <a:blip r:embed="rId2">
            <a:alphaModFix/>
          </a:blip>
          <a:srcRect b="0" l="0" r="0" t="0"/>
          <a:stretch/>
        </p:blipFill>
        <p:spPr>
          <a:xfrm>
            <a:off x="0" y="446"/>
            <a:ext cx="12190413" cy="6857107"/>
          </a:xfrm>
          <a:prstGeom prst="rect">
            <a:avLst/>
          </a:prstGeom>
          <a:noFill/>
          <a:ln>
            <a:noFill/>
          </a:ln>
        </p:spPr>
      </p:pic>
      <p:sp>
        <p:nvSpPr>
          <p:cNvPr id="128" name="Google Shape;128;p28"/>
          <p:cNvSpPr txBox="1"/>
          <p:nvPr>
            <p:ph idx="1" type="body"/>
          </p:nvPr>
        </p:nvSpPr>
        <p:spPr>
          <a:xfrm>
            <a:off x="946038" y="2604194"/>
            <a:ext cx="4851562" cy="3098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accent1"/>
              </a:buClr>
              <a:buSzPts val="5749"/>
              <a:buNone/>
              <a:defRPr b="1" sz="5749">
                <a:solidFill>
                  <a:schemeClr val="accent1"/>
                </a:solidFill>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9" name="Google Shape;129;p28"/>
          <p:cNvPicPr preferRelativeResize="0"/>
          <p:nvPr/>
        </p:nvPicPr>
        <p:blipFill rotWithShape="1">
          <a:blip r:embed="rId3">
            <a:alphaModFix/>
          </a:blip>
          <a:srcRect b="0" l="27772" r="0" t="0"/>
          <a:stretch/>
        </p:blipFill>
        <p:spPr>
          <a:xfrm>
            <a:off x="2228849" y="319438"/>
            <a:ext cx="3356371" cy="1204470"/>
          </a:xfrm>
          <a:prstGeom prst="rect">
            <a:avLst/>
          </a:prstGeom>
          <a:noFill/>
          <a:ln>
            <a:noFill/>
          </a:ln>
        </p:spPr>
      </p:pic>
      <p:pic>
        <p:nvPicPr>
          <p:cNvPr id="130" name="Google Shape;130;p28"/>
          <p:cNvPicPr preferRelativeResize="0"/>
          <p:nvPr/>
        </p:nvPicPr>
        <p:blipFill rotWithShape="1">
          <a:blip r:embed="rId4">
            <a:alphaModFix/>
          </a:blip>
          <a:srcRect b="0" l="0" r="71913" t="0"/>
          <a:stretch/>
        </p:blipFill>
        <p:spPr>
          <a:xfrm>
            <a:off x="936013" y="328083"/>
            <a:ext cx="1292836" cy="11958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tx">
  <p:cSld name="TITLE_AND_BODY">
    <p:spTree>
      <p:nvGrpSpPr>
        <p:cNvPr id="131" name="Shape 131"/>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8" name="Shape 138"/>
        <p:cNvGrpSpPr/>
        <p:nvPr/>
      </p:nvGrpSpPr>
      <p:grpSpPr>
        <a:xfrm>
          <a:off x="0" y="0"/>
          <a:ext cx="0" cy="0"/>
          <a:chOff x="0" y="0"/>
          <a:chExt cx="0" cy="0"/>
        </a:xfrm>
      </p:grpSpPr>
      <p:pic>
        <p:nvPicPr>
          <p:cNvPr id="139" name="Google Shape;139;p31"/>
          <p:cNvPicPr preferRelativeResize="0"/>
          <p:nvPr/>
        </p:nvPicPr>
        <p:blipFill rotWithShape="1">
          <a:blip r:embed="rId2">
            <a:alphaModFix/>
          </a:blip>
          <a:srcRect b="0" l="0" r="0" t="0"/>
          <a:stretch/>
        </p:blipFill>
        <p:spPr>
          <a:xfrm>
            <a:off x="6349" y="2232"/>
            <a:ext cx="12188030" cy="6855767"/>
          </a:xfrm>
          <a:prstGeom prst="rect">
            <a:avLst/>
          </a:prstGeom>
          <a:noFill/>
          <a:ln>
            <a:noFill/>
          </a:ln>
        </p:spPr>
      </p:pic>
      <p:pic>
        <p:nvPicPr>
          <p:cNvPr descr="OOI_URL_Vert_Blue.png" id="140" name="Google Shape;140;p31"/>
          <p:cNvPicPr preferRelativeResize="0"/>
          <p:nvPr/>
        </p:nvPicPr>
        <p:blipFill rotWithShape="1">
          <a:blip r:embed="rId3">
            <a:alphaModFix/>
          </a:blip>
          <a:srcRect b="0" l="0" r="0" t="0"/>
          <a:stretch/>
        </p:blipFill>
        <p:spPr>
          <a:xfrm>
            <a:off x="11546580" y="328083"/>
            <a:ext cx="176660" cy="1872840"/>
          </a:xfrm>
          <a:prstGeom prst="rect">
            <a:avLst/>
          </a:prstGeom>
          <a:noFill/>
          <a:ln>
            <a:noFill/>
          </a:ln>
        </p:spPr>
      </p:pic>
      <p:sp>
        <p:nvSpPr>
          <p:cNvPr id="141" name="Google Shape;141;p31"/>
          <p:cNvSpPr txBox="1"/>
          <p:nvPr>
            <p:ph idx="1" type="body"/>
          </p:nvPr>
        </p:nvSpPr>
        <p:spPr>
          <a:xfrm>
            <a:off x="936014" y="1850875"/>
            <a:ext cx="6129900" cy="1608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3999"/>
              <a:buNone/>
              <a:defRPr b="1" sz="3999"/>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2" name="Google Shape;142;p31"/>
          <p:cNvSpPr txBox="1"/>
          <p:nvPr>
            <p:ph idx="2" type="body"/>
          </p:nvPr>
        </p:nvSpPr>
        <p:spPr>
          <a:xfrm>
            <a:off x="936013" y="3714489"/>
            <a:ext cx="6129900" cy="1059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2500"/>
              <a:buNone/>
              <a:defRPr b="0" sz="2500"/>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3" name="Google Shape;143;p31"/>
          <p:cNvPicPr preferRelativeResize="0"/>
          <p:nvPr/>
        </p:nvPicPr>
        <p:blipFill rotWithShape="1">
          <a:blip r:embed="rId4">
            <a:alphaModFix/>
          </a:blip>
          <a:srcRect b="0" l="0" r="0" t="0"/>
          <a:stretch/>
        </p:blipFill>
        <p:spPr>
          <a:xfrm>
            <a:off x="936013" y="328083"/>
            <a:ext cx="4603009" cy="119582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32"/>
          <p:cNvSpPr txBox="1"/>
          <p:nvPr>
            <p:ph type="title"/>
          </p:nvPr>
        </p:nvSpPr>
        <p:spPr>
          <a:xfrm>
            <a:off x="839789"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199"/>
              <a:buFont typeface="Arial"/>
              <a:buNone/>
              <a:defRPr sz="3199"/>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6" name="Google Shape;146;p32"/>
          <p:cNvSpPr txBox="1"/>
          <p:nvPr>
            <p:ph idx="1" type="body"/>
          </p:nvPr>
        </p:nvSpPr>
        <p:spPr>
          <a:xfrm>
            <a:off x="5183188" y="457200"/>
            <a:ext cx="6172200" cy="54039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1000"/>
              </a:spcBef>
              <a:spcAft>
                <a:spcPts val="0"/>
              </a:spcAft>
              <a:buClr>
                <a:schemeClr val="dk1"/>
              </a:buClr>
              <a:buSzPts val="2200"/>
              <a:buChar char="•"/>
              <a:defRPr sz="2200"/>
            </a:lvl1pPr>
            <a:lvl2pPr indent="-355600" lvl="1" marL="914400" rtl="0" algn="l">
              <a:lnSpc>
                <a:spcPct val="100000"/>
              </a:lnSpc>
              <a:spcBef>
                <a:spcPts val="1000"/>
              </a:spcBef>
              <a:spcAft>
                <a:spcPts val="0"/>
              </a:spcAft>
              <a:buClr>
                <a:schemeClr val="dk1"/>
              </a:buClr>
              <a:buSzPts val="2000"/>
              <a:buChar char="•"/>
              <a:defRPr sz="2000"/>
            </a:lvl2pPr>
            <a:lvl3pPr indent="-330200" lvl="2" marL="1371600" rtl="0" algn="l">
              <a:lnSpc>
                <a:spcPct val="100000"/>
              </a:lnSpc>
              <a:spcBef>
                <a:spcPts val="500"/>
              </a:spcBef>
              <a:spcAft>
                <a:spcPts val="0"/>
              </a:spcAft>
              <a:buClr>
                <a:schemeClr val="dk1"/>
              </a:buClr>
              <a:buSzPts val="1600"/>
              <a:buChar char="•"/>
              <a:defRPr sz="1600"/>
            </a:lvl3pPr>
            <a:lvl4pPr indent="-304800" lvl="3" marL="1828800" rtl="0" algn="l">
              <a:lnSpc>
                <a:spcPct val="100000"/>
              </a:lnSpc>
              <a:spcBef>
                <a:spcPts val="500"/>
              </a:spcBef>
              <a:spcAft>
                <a:spcPts val="0"/>
              </a:spcAft>
              <a:buClr>
                <a:schemeClr val="dk1"/>
              </a:buClr>
              <a:buSzPts val="1200"/>
              <a:buChar char="•"/>
              <a:defRPr sz="1200"/>
            </a:lvl4pPr>
            <a:lvl5pPr indent="-228600" lvl="4" marL="2286000" rtl="0" algn="l">
              <a:lnSpc>
                <a:spcPct val="100000"/>
              </a:lnSpc>
              <a:spcBef>
                <a:spcPts val="500"/>
              </a:spcBef>
              <a:spcAft>
                <a:spcPts val="0"/>
              </a:spcAft>
              <a:buClr>
                <a:schemeClr val="dk1"/>
              </a:buClr>
              <a:buSzPts val="1200"/>
              <a:buNone/>
              <a:defRPr sz="12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47" name="Google Shape;147;p32"/>
          <p:cNvSpPr txBox="1"/>
          <p:nvPr>
            <p:ph idx="2" type="body"/>
          </p:nvPr>
        </p:nvSpPr>
        <p:spPr>
          <a:xfrm>
            <a:off x="839789" y="2273300"/>
            <a:ext cx="3932100" cy="3595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2000"/>
              <a:buNone/>
              <a:defRPr sz="2000"/>
            </a:lvl1pPr>
            <a:lvl2pPr indent="-228600" lvl="1" marL="914400" rtl="0" algn="l">
              <a:lnSpc>
                <a:spcPct val="90000"/>
              </a:lnSpc>
              <a:spcBef>
                <a:spcPts val="10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1" name="Shape 21"/>
        <p:cNvGrpSpPr/>
        <p:nvPr/>
      </p:nvGrpSpPr>
      <p:grpSpPr>
        <a:xfrm>
          <a:off x="0" y="0"/>
          <a:ext cx="0" cy="0"/>
          <a:chOff x="0" y="0"/>
          <a:chExt cx="0" cy="0"/>
        </a:xfrm>
      </p:grpSpPr>
      <p:sp>
        <p:nvSpPr>
          <p:cNvPr id="22" name="Google Shape;22;p4"/>
          <p:cNvSpPr/>
          <p:nvPr/>
        </p:nvSpPr>
        <p:spPr>
          <a:xfrm>
            <a:off x="-63796" y="0"/>
            <a:ext cx="122557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Google Shape;23;p4"/>
          <p:cNvSpPr txBox="1"/>
          <p:nvPr>
            <p:ph idx="1" type="body"/>
          </p:nvPr>
        </p:nvSpPr>
        <p:spPr>
          <a:xfrm>
            <a:off x="936014" y="1850875"/>
            <a:ext cx="6129788" cy="16087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3999"/>
              <a:buNone/>
              <a:defRPr b="1" sz="3999"/>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2" type="body"/>
          </p:nvPr>
        </p:nvSpPr>
        <p:spPr>
          <a:xfrm>
            <a:off x="936013" y="3714489"/>
            <a:ext cx="6129788" cy="10593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500"/>
              <a:buNone/>
              <a:defRPr b="0" sz="2500"/>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 name="Google Shape;25;p4"/>
          <p:cNvPicPr preferRelativeResize="0"/>
          <p:nvPr/>
        </p:nvPicPr>
        <p:blipFill rotWithShape="1">
          <a:blip r:embed="rId2">
            <a:alphaModFix/>
          </a:blip>
          <a:srcRect b="0" l="0" r="0" t="0"/>
          <a:stretch/>
        </p:blipFill>
        <p:spPr>
          <a:xfrm>
            <a:off x="-2184" y="5762980"/>
            <a:ext cx="12184064" cy="1091489"/>
          </a:xfrm>
          <a:prstGeom prst="rect">
            <a:avLst/>
          </a:prstGeom>
          <a:noFill/>
          <a:ln>
            <a:noFill/>
          </a:ln>
        </p:spPr>
      </p:pic>
      <p:pic>
        <p:nvPicPr>
          <p:cNvPr descr="OOI_URL_Vert_Blue.png" id="26" name="Google Shape;26;p4"/>
          <p:cNvPicPr preferRelativeResize="0"/>
          <p:nvPr/>
        </p:nvPicPr>
        <p:blipFill rotWithShape="1">
          <a:blip r:embed="rId3">
            <a:alphaModFix/>
          </a:blip>
          <a:srcRect b="0" l="0" r="0" t="0"/>
          <a:stretch/>
        </p:blipFill>
        <p:spPr>
          <a:xfrm>
            <a:off x="11813245" y="277283"/>
            <a:ext cx="176660" cy="1872840"/>
          </a:xfrm>
          <a:prstGeom prst="rect">
            <a:avLst/>
          </a:prstGeom>
          <a:noFill/>
          <a:ln>
            <a:noFill/>
          </a:ln>
        </p:spPr>
      </p:pic>
      <p:pic>
        <p:nvPicPr>
          <p:cNvPr id="27" name="Google Shape;27;p4"/>
          <p:cNvPicPr preferRelativeResize="0"/>
          <p:nvPr/>
        </p:nvPicPr>
        <p:blipFill rotWithShape="1">
          <a:blip r:embed="rId4">
            <a:alphaModFix/>
          </a:blip>
          <a:srcRect b="0" l="0" r="0" t="0"/>
          <a:stretch/>
        </p:blipFill>
        <p:spPr>
          <a:xfrm>
            <a:off x="936013" y="328083"/>
            <a:ext cx="4603008" cy="11958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48" name="Shape 148"/>
        <p:cNvGrpSpPr/>
        <p:nvPr/>
      </p:nvGrpSpPr>
      <p:grpSpPr>
        <a:xfrm>
          <a:off x="0" y="0"/>
          <a:ext cx="0" cy="0"/>
          <a:chOff x="0" y="0"/>
          <a:chExt cx="0" cy="0"/>
        </a:xfrm>
      </p:grpSpPr>
      <p:sp>
        <p:nvSpPr>
          <p:cNvPr id="149" name="Google Shape;149;p33"/>
          <p:cNvSpPr/>
          <p:nvPr/>
        </p:nvSpPr>
        <p:spPr>
          <a:xfrm>
            <a:off x="-63796" y="0"/>
            <a:ext cx="122559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0" name="Google Shape;150;p33"/>
          <p:cNvSpPr txBox="1"/>
          <p:nvPr>
            <p:ph idx="1" type="body"/>
          </p:nvPr>
        </p:nvSpPr>
        <p:spPr>
          <a:xfrm>
            <a:off x="936014" y="1850875"/>
            <a:ext cx="6129900" cy="1608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3999"/>
              <a:buNone/>
              <a:defRPr b="1" sz="3999"/>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1" name="Google Shape;151;p33"/>
          <p:cNvSpPr txBox="1"/>
          <p:nvPr>
            <p:ph idx="2" type="body"/>
          </p:nvPr>
        </p:nvSpPr>
        <p:spPr>
          <a:xfrm>
            <a:off x="936013" y="3714489"/>
            <a:ext cx="6129900" cy="1059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2500"/>
              <a:buNone/>
              <a:defRPr b="0" sz="2500"/>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52" name="Google Shape;152;p33"/>
          <p:cNvPicPr preferRelativeResize="0"/>
          <p:nvPr/>
        </p:nvPicPr>
        <p:blipFill rotWithShape="1">
          <a:blip r:embed="rId2">
            <a:alphaModFix/>
          </a:blip>
          <a:srcRect b="0" l="0" r="0" t="0"/>
          <a:stretch/>
        </p:blipFill>
        <p:spPr>
          <a:xfrm>
            <a:off x="-2184" y="5762980"/>
            <a:ext cx="12184066" cy="1091489"/>
          </a:xfrm>
          <a:prstGeom prst="rect">
            <a:avLst/>
          </a:prstGeom>
          <a:noFill/>
          <a:ln>
            <a:noFill/>
          </a:ln>
        </p:spPr>
      </p:pic>
      <p:pic>
        <p:nvPicPr>
          <p:cNvPr descr="OOI_URL_Vert_Blue.png" id="153" name="Google Shape;153;p33"/>
          <p:cNvPicPr preferRelativeResize="0"/>
          <p:nvPr/>
        </p:nvPicPr>
        <p:blipFill rotWithShape="1">
          <a:blip r:embed="rId3">
            <a:alphaModFix/>
          </a:blip>
          <a:srcRect b="0" l="0" r="0" t="0"/>
          <a:stretch/>
        </p:blipFill>
        <p:spPr>
          <a:xfrm>
            <a:off x="11813245" y="277283"/>
            <a:ext cx="176660" cy="1872840"/>
          </a:xfrm>
          <a:prstGeom prst="rect">
            <a:avLst/>
          </a:prstGeom>
          <a:noFill/>
          <a:ln>
            <a:noFill/>
          </a:ln>
        </p:spPr>
      </p:pic>
      <p:pic>
        <p:nvPicPr>
          <p:cNvPr id="154" name="Google Shape;154;p33"/>
          <p:cNvPicPr preferRelativeResize="0"/>
          <p:nvPr/>
        </p:nvPicPr>
        <p:blipFill rotWithShape="1">
          <a:blip r:embed="rId4">
            <a:alphaModFix/>
          </a:blip>
          <a:srcRect b="0" l="0" r="0" t="0"/>
          <a:stretch/>
        </p:blipFill>
        <p:spPr>
          <a:xfrm>
            <a:off x="936013" y="328083"/>
            <a:ext cx="4603009" cy="119582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55" name="Shape 155"/>
        <p:cNvGrpSpPr/>
        <p:nvPr/>
      </p:nvGrpSpPr>
      <p:grpSpPr>
        <a:xfrm>
          <a:off x="0" y="0"/>
          <a:ext cx="0" cy="0"/>
          <a:chOff x="0" y="0"/>
          <a:chExt cx="0" cy="0"/>
        </a:xfrm>
      </p:grpSpPr>
      <p:sp>
        <p:nvSpPr>
          <p:cNvPr id="156" name="Google Shape;156;p34"/>
          <p:cNvSpPr/>
          <p:nvPr/>
        </p:nvSpPr>
        <p:spPr>
          <a:xfrm>
            <a:off x="-63796" y="0"/>
            <a:ext cx="122559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7" name="Google Shape;157;p34"/>
          <p:cNvSpPr/>
          <p:nvPr>
            <p:ph idx="2" type="pic"/>
          </p:nvPr>
        </p:nvSpPr>
        <p:spPr>
          <a:xfrm>
            <a:off x="-63796" y="0"/>
            <a:ext cx="12255900" cy="6858000"/>
          </a:xfrm>
          <a:prstGeom prst="rect">
            <a:avLst/>
          </a:prstGeom>
          <a:noFill/>
          <a:ln>
            <a:noFill/>
          </a:ln>
        </p:spPr>
      </p:sp>
      <p:sp>
        <p:nvSpPr>
          <p:cNvPr id="158" name="Google Shape;158;p34"/>
          <p:cNvSpPr txBox="1"/>
          <p:nvPr>
            <p:ph idx="1" type="body"/>
          </p:nvPr>
        </p:nvSpPr>
        <p:spPr>
          <a:xfrm>
            <a:off x="936014" y="1850875"/>
            <a:ext cx="6129900" cy="1608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3999"/>
              <a:buNone/>
              <a:defRPr b="1" sz="3999"/>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9" name="Google Shape;159;p34"/>
          <p:cNvSpPr txBox="1"/>
          <p:nvPr>
            <p:ph idx="3" type="body"/>
          </p:nvPr>
        </p:nvSpPr>
        <p:spPr>
          <a:xfrm>
            <a:off x="936013" y="3714489"/>
            <a:ext cx="6129900" cy="1059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2500"/>
              <a:buNone/>
              <a:defRPr b="0" sz="2500"/>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60" name="Google Shape;160;p34"/>
          <p:cNvPicPr preferRelativeResize="0"/>
          <p:nvPr/>
        </p:nvPicPr>
        <p:blipFill rotWithShape="1">
          <a:blip r:embed="rId2">
            <a:alphaModFix/>
          </a:blip>
          <a:srcRect b="0" l="0" r="0" t="0"/>
          <a:stretch/>
        </p:blipFill>
        <p:spPr>
          <a:xfrm>
            <a:off x="-2184" y="5762980"/>
            <a:ext cx="12184066" cy="1091489"/>
          </a:xfrm>
          <a:prstGeom prst="rect">
            <a:avLst/>
          </a:prstGeom>
          <a:noFill/>
          <a:ln>
            <a:noFill/>
          </a:ln>
        </p:spPr>
      </p:pic>
      <p:pic>
        <p:nvPicPr>
          <p:cNvPr descr="OOI_URL_Vert_Blue.png" id="161" name="Google Shape;161;p34"/>
          <p:cNvPicPr preferRelativeResize="0"/>
          <p:nvPr/>
        </p:nvPicPr>
        <p:blipFill rotWithShape="1">
          <a:blip r:embed="rId3">
            <a:alphaModFix/>
          </a:blip>
          <a:srcRect b="0" l="0" r="0" t="0"/>
          <a:stretch/>
        </p:blipFill>
        <p:spPr>
          <a:xfrm>
            <a:off x="11813245" y="277283"/>
            <a:ext cx="176660" cy="1872840"/>
          </a:xfrm>
          <a:prstGeom prst="rect">
            <a:avLst/>
          </a:prstGeom>
          <a:noFill/>
          <a:ln>
            <a:noFill/>
          </a:ln>
        </p:spPr>
      </p:pic>
      <p:pic>
        <p:nvPicPr>
          <p:cNvPr id="162" name="Google Shape;162;p34"/>
          <p:cNvPicPr preferRelativeResize="0"/>
          <p:nvPr/>
        </p:nvPicPr>
        <p:blipFill rotWithShape="1">
          <a:blip r:embed="rId4">
            <a:alphaModFix/>
          </a:blip>
          <a:srcRect b="0" l="0" r="0" t="0"/>
          <a:stretch/>
        </p:blipFill>
        <p:spPr>
          <a:xfrm>
            <a:off x="936013" y="328083"/>
            <a:ext cx="4603009" cy="119582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63" name="Shape 163"/>
        <p:cNvGrpSpPr/>
        <p:nvPr/>
      </p:nvGrpSpPr>
      <p:grpSpPr>
        <a:xfrm>
          <a:off x="0" y="0"/>
          <a:ext cx="0" cy="0"/>
          <a:chOff x="0" y="0"/>
          <a:chExt cx="0" cy="0"/>
        </a:xfrm>
      </p:grpSpPr>
      <p:sp>
        <p:nvSpPr>
          <p:cNvPr id="164" name="Google Shape;164;p35"/>
          <p:cNvSpPr/>
          <p:nvPr/>
        </p:nvSpPr>
        <p:spPr>
          <a:xfrm>
            <a:off x="-63796" y="0"/>
            <a:ext cx="122559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5" name="Google Shape;165;p35"/>
          <p:cNvSpPr/>
          <p:nvPr>
            <p:ph idx="2" type="pic"/>
          </p:nvPr>
        </p:nvSpPr>
        <p:spPr>
          <a:xfrm>
            <a:off x="-63796" y="0"/>
            <a:ext cx="12255900" cy="6858000"/>
          </a:xfrm>
          <a:prstGeom prst="rect">
            <a:avLst/>
          </a:prstGeom>
          <a:noFill/>
          <a:ln>
            <a:noFill/>
          </a:ln>
        </p:spPr>
      </p:sp>
      <p:pic>
        <p:nvPicPr>
          <p:cNvPr descr="OOI_URL_Vert_Blue.png" id="166" name="Google Shape;166;p35"/>
          <p:cNvPicPr preferRelativeResize="0"/>
          <p:nvPr/>
        </p:nvPicPr>
        <p:blipFill rotWithShape="1">
          <a:blip r:embed="rId2">
            <a:alphaModFix/>
          </a:blip>
          <a:srcRect b="0" l="0" r="0" t="0"/>
          <a:stretch/>
        </p:blipFill>
        <p:spPr>
          <a:xfrm>
            <a:off x="11546580" y="328083"/>
            <a:ext cx="176660" cy="1872840"/>
          </a:xfrm>
          <a:prstGeom prst="rect">
            <a:avLst/>
          </a:prstGeom>
          <a:noFill/>
          <a:ln>
            <a:noFill/>
          </a:ln>
        </p:spPr>
      </p:pic>
      <p:sp>
        <p:nvSpPr>
          <p:cNvPr id="167" name="Google Shape;167;p35"/>
          <p:cNvSpPr txBox="1"/>
          <p:nvPr>
            <p:ph idx="1" type="body"/>
          </p:nvPr>
        </p:nvSpPr>
        <p:spPr>
          <a:xfrm>
            <a:off x="936014" y="1850875"/>
            <a:ext cx="6129900" cy="1608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3999"/>
              <a:buNone/>
              <a:defRPr b="1" sz="3999"/>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8" name="Google Shape;168;p35"/>
          <p:cNvSpPr txBox="1"/>
          <p:nvPr>
            <p:ph idx="3" type="body"/>
          </p:nvPr>
        </p:nvSpPr>
        <p:spPr>
          <a:xfrm>
            <a:off x="936013" y="3714489"/>
            <a:ext cx="6129900" cy="1059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2500"/>
              <a:buNone/>
              <a:defRPr b="0" sz="2500"/>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69" name="Google Shape;169;p35"/>
          <p:cNvPicPr preferRelativeResize="0"/>
          <p:nvPr/>
        </p:nvPicPr>
        <p:blipFill rotWithShape="1">
          <a:blip r:embed="rId3">
            <a:alphaModFix/>
          </a:blip>
          <a:srcRect b="0" l="0" r="0" t="0"/>
          <a:stretch/>
        </p:blipFill>
        <p:spPr>
          <a:xfrm>
            <a:off x="936013" y="328083"/>
            <a:ext cx="4603009" cy="119582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p:cSld name="Slide with Image">
    <p:spTree>
      <p:nvGrpSpPr>
        <p:cNvPr id="170" name="Shape 170"/>
        <p:cNvGrpSpPr/>
        <p:nvPr/>
      </p:nvGrpSpPr>
      <p:grpSpPr>
        <a:xfrm>
          <a:off x="0" y="0"/>
          <a:ext cx="0" cy="0"/>
          <a:chOff x="0" y="0"/>
          <a:chExt cx="0" cy="0"/>
        </a:xfrm>
      </p:grpSpPr>
      <p:sp>
        <p:nvSpPr>
          <p:cNvPr id="171" name="Google Shape;171;p36"/>
          <p:cNvSpPr txBox="1"/>
          <p:nvPr>
            <p:ph type="title"/>
          </p:nvPr>
        </p:nvSpPr>
        <p:spPr>
          <a:xfrm>
            <a:off x="839789" y="457200"/>
            <a:ext cx="45315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199"/>
              <a:buFont typeface="Arial"/>
              <a:buNone/>
              <a:defRPr sz="3199"/>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2" name="Google Shape;172;p36"/>
          <p:cNvSpPr/>
          <p:nvPr>
            <p:ph idx="2" type="pic"/>
          </p:nvPr>
        </p:nvSpPr>
        <p:spPr>
          <a:xfrm>
            <a:off x="5676161" y="457200"/>
            <a:ext cx="5679300" cy="5403900"/>
          </a:xfrm>
          <a:prstGeom prst="rect">
            <a:avLst/>
          </a:prstGeom>
          <a:solidFill>
            <a:schemeClr val="dk1"/>
          </a:solidFill>
          <a:ln>
            <a:noFill/>
          </a:ln>
        </p:spPr>
      </p:sp>
      <p:sp>
        <p:nvSpPr>
          <p:cNvPr id="173" name="Google Shape;173;p36"/>
          <p:cNvSpPr txBox="1"/>
          <p:nvPr>
            <p:ph idx="1" type="body"/>
          </p:nvPr>
        </p:nvSpPr>
        <p:spPr>
          <a:xfrm>
            <a:off x="839679" y="2222500"/>
            <a:ext cx="4531800" cy="3638700"/>
          </a:xfrm>
          <a:prstGeom prst="rect">
            <a:avLst/>
          </a:prstGeom>
          <a:noFill/>
          <a:ln>
            <a:noFill/>
          </a:ln>
        </p:spPr>
        <p:txBody>
          <a:bodyPr anchorCtr="0" anchor="t" bIns="45700" lIns="91425" spcFirstLastPara="1" rIns="91425" wrap="square" tIns="45700">
            <a:normAutofit/>
          </a:bodyPr>
          <a:lstStyle>
            <a:lvl1pPr indent="-355600" lvl="0" marL="457200" rtl="0" algn="l">
              <a:lnSpc>
                <a:spcPct val="100000"/>
              </a:lnSpc>
              <a:spcBef>
                <a:spcPts val="1000"/>
              </a:spcBef>
              <a:spcAft>
                <a:spcPts val="0"/>
              </a:spcAft>
              <a:buClr>
                <a:schemeClr val="dk1"/>
              </a:buClr>
              <a:buSzPts val="2000"/>
              <a:buChar char="•"/>
              <a:defRPr sz="2000"/>
            </a:lvl1pPr>
            <a:lvl2pPr indent="-323850" lvl="1" marL="914400" marR="0" rtl="0" algn="l">
              <a:lnSpc>
                <a:spcPct val="100000"/>
              </a:lnSpc>
              <a:spcBef>
                <a:spcPts val="1000"/>
              </a:spcBef>
              <a:spcAft>
                <a:spcPts val="0"/>
              </a:spcAft>
              <a:buClr>
                <a:schemeClr val="dk1"/>
              </a:buClr>
              <a:buSzPts val="1500"/>
              <a:buFont typeface="Arial"/>
              <a:buChar char="•"/>
              <a:defRPr sz="1500"/>
            </a:lvl2pPr>
            <a:lvl3pPr indent="-317500" lvl="2" marL="1371600" rtl="0" algn="l">
              <a:lnSpc>
                <a:spcPct val="100000"/>
              </a:lnSpc>
              <a:spcBef>
                <a:spcPts val="500"/>
              </a:spcBef>
              <a:spcAft>
                <a:spcPts val="0"/>
              </a:spcAft>
              <a:buClr>
                <a:schemeClr val="dk1"/>
              </a:buClr>
              <a:buSzPts val="1400"/>
              <a:buChar char="•"/>
              <a:defRPr sz="1400"/>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4" name="Shape 174"/>
        <p:cNvGrpSpPr/>
        <p:nvPr/>
      </p:nvGrpSpPr>
      <p:grpSpPr>
        <a:xfrm>
          <a:off x="0" y="0"/>
          <a:ext cx="0" cy="0"/>
          <a:chOff x="0" y="0"/>
          <a:chExt cx="0" cy="0"/>
        </a:xfrm>
      </p:grpSpPr>
      <p:sp>
        <p:nvSpPr>
          <p:cNvPr id="175" name="Google Shape;175;p37"/>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p37"/>
          <p:cNvSpPr txBox="1"/>
          <p:nvPr>
            <p:ph idx="1" type="body"/>
          </p:nvPr>
        </p:nvSpPr>
        <p:spPr>
          <a:xfrm>
            <a:off x="839678" y="1825625"/>
            <a:ext cx="10514100" cy="4035300"/>
          </a:xfrm>
          <a:prstGeom prst="rect">
            <a:avLst/>
          </a:prstGeom>
          <a:noFill/>
          <a:ln>
            <a:noFill/>
          </a:ln>
        </p:spPr>
        <p:txBody>
          <a:bodyPr anchorCtr="0" anchor="t" bIns="45700" lIns="91425" spcFirstLastPara="1" rIns="91425" wrap="square" tIns="45700">
            <a:normAutofit/>
          </a:bodyPr>
          <a:lstStyle>
            <a:lvl1pPr indent="-355600" lvl="0" marL="457200" rtl="0" algn="l">
              <a:lnSpc>
                <a:spcPct val="100000"/>
              </a:lnSpc>
              <a:spcBef>
                <a:spcPts val="1000"/>
              </a:spcBef>
              <a:spcAft>
                <a:spcPts val="0"/>
              </a:spcAft>
              <a:buClr>
                <a:schemeClr val="dk1"/>
              </a:buClr>
              <a:buSzPts val="2000"/>
              <a:buChar char="•"/>
              <a:defRPr sz="2000"/>
            </a:lvl1pPr>
            <a:lvl2pPr indent="-330200" lvl="1" marL="914400" marR="0" rtl="0" algn="l">
              <a:lnSpc>
                <a:spcPct val="100000"/>
              </a:lnSpc>
              <a:spcBef>
                <a:spcPts val="1000"/>
              </a:spcBef>
              <a:spcAft>
                <a:spcPts val="0"/>
              </a:spcAft>
              <a:buClr>
                <a:schemeClr val="dk1"/>
              </a:buClr>
              <a:buSzPts val="1600"/>
              <a:buFont typeface="Arial"/>
              <a:buChar char="•"/>
              <a:defRPr sz="1600"/>
            </a:lvl2pPr>
            <a:lvl3pPr indent="-317500" lvl="2" marL="1371600" rtl="0" algn="l">
              <a:lnSpc>
                <a:spcPct val="100000"/>
              </a:lnSpc>
              <a:spcBef>
                <a:spcPts val="500"/>
              </a:spcBef>
              <a:spcAft>
                <a:spcPts val="0"/>
              </a:spcAft>
              <a:buClr>
                <a:schemeClr val="dk1"/>
              </a:buClr>
              <a:buSzPts val="1400"/>
              <a:buChar char="•"/>
              <a:defRPr sz="1400"/>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38"/>
          <p:cNvSpPr txBox="1"/>
          <p:nvPr>
            <p:ph type="title"/>
          </p:nvPr>
        </p:nvSpPr>
        <p:spPr>
          <a:xfrm>
            <a:off x="831850" y="1506539"/>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5999"/>
              <a:buFont typeface="Arial"/>
              <a:buNone/>
              <a:defRPr sz="5999"/>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9" name="Google Shape;179;p38"/>
          <p:cNvSpPr txBox="1"/>
          <p:nvPr>
            <p:ph idx="1" type="body"/>
          </p:nvPr>
        </p:nvSpPr>
        <p:spPr>
          <a:xfrm>
            <a:off x="831850" y="4589464"/>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1000"/>
              </a:spcBef>
              <a:spcAft>
                <a:spcPts val="0"/>
              </a:spcAft>
              <a:buClr>
                <a:srgbClr val="8895B1"/>
              </a:buClr>
              <a:buSzPts val="2000"/>
              <a:buNone/>
              <a:defRPr sz="2000">
                <a:solidFill>
                  <a:srgbClr val="8895B1"/>
                </a:solidFill>
              </a:defRPr>
            </a:lvl2pPr>
            <a:lvl3pPr indent="-228600" lvl="2" marL="1371600" rtl="0" algn="l">
              <a:lnSpc>
                <a:spcPct val="90000"/>
              </a:lnSpc>
              <a:spcBef>
                <a:spcPts val="500"/>
              </a:spcBef>
              <a:spcAft>
                <a:spcPts val="0"/>
              </a:spcAft>
              <a:buClr>
                <a:srgbClr val="8895B1"/>
              </a:buClr>
              <a:buSzPts val="1800"/>
              <a:buNone/>
              <a:defRPr sz="1800">
                <a:solidFill>
                  <a:srgbClr val="8895B1"/>
                </a:solidFill>
              </a:defRPr>
            </a:lvl3pPr>
            <a:lvl4pPr indent="-228600" lvl="3" marL="1828800" rtl="0" algn="l">
              <a:lnSpc>
                <a:spcPct val="90000"/>
              </a:lnSpc>
              <a:spcBef>
                <a:spcPts val="500"/>
              </a:spcBef>
              <a:spcAft>
                <a:spcPts val="0"/>
              </a:spcAft>
              <a:buClr>
                <a:srgbClr val="8895B1"/>
              </a:buClr>
              <a:buSzPts val="1600"/>
              <a:buNone/>
              <a:defRPr sz="1600">
                <a:solidFill>
                  <a:srgbClr val="8895B1"/>
                </a:solidFill>
              </a:defRPr>
            </a:lvl4pPr>
            <a:lvl5pPr indent="-228600" lvl="4" marL="2286000" rtl="0" algn="l">
              <a:lnSpc>
                <a:spcPct val="90000"/>
              </a:lnSpc>
              <a:spcBef>
                <a:spcPts val="500"/>
              </a:spcBef>
              <a:spcAft>
                <a:spcPts val="0"/>
              </a:spcAft>
              <a:buClr>
                <a:srgbClr val="8895B1"/>
              </a:buClr>
              <a:buSzPts val="1600"/>
              <a:buNone/>
              <a:defRPr sz="1600">
                <a:solidFill>
                  <a:srgbClr val="8895B1"/>
                </a:solidFill>
              </a:defRPr>
            </a:lvl5pPr>
            <a:lvl6pPr indent="-228600" lvl="5" marL="2743200" rtl="0" algn="l">
              <a:lnSpc>
                <a:spcPct val="90000"/>
              </a:lnSpc>
              <a:spcBef>
                <a:spcPts val="500"/>
              </a:spcBef>
              <a:spcAft>
                <a:spcPts val="0"/>
              </a:spcAft>
              <a:buClr>
                <a:srgbClr val="8895B1"/>
              </a:buClr>
              <a:buSzPts val="1600"/>
              <a:buNone/>
              <a:defRPr sz="1600">
                <a:solidFill>
                  <a:srgbClr val="8895B1"/>
                </a:solidFill>
              </a:defRPr>
            </a:lvl6pPr>
            <a:lvl7pPr indent="-228600" lvl="6" marL="3200400" rtl="0" algn="l">
              <a:lnSpc>
                <a:spcPct val="90000"/>
              </a:lnSpc>
              <a:spcBef>
                <a:spcPts val="500"/>
              </a:spcBef>
              <a:spcAft>
                <a:spcPts val="0"/>
              </a:spcAft>
              <a:buClr>
                <a:srgbClr val="8895B1"/>
              </a:buClr>
              <a:buSzPts val="1600"/>
              <a:buNone/>
              <a:defRPr sz="1600">
                <a:solidFill>
                  <a:srgbClr val="8895B1"/>
                </a:solidFill>
              </a:defRPr>
            </a:lvl7pPr>
            <a:lvl8pPr indent="-228600" lvl="7" marL="3657600" rtl="0" algn="l">
              <a:lnSpc>
                <a:spcPct val="90000"/>
              </a:lnSpc>
              <a:spcBef>
                <a:spcPts val="500"/>
              </a:spcBef>
              <a:spcAft>
                <a:spcPts val="0"/>
              </a:spcAft>
              <a:buClr>
                <a:srgbClr val="8895B1"/>
              </a:buClr>
              <a:buSzPts val="1600"/>
              <a:buNone/>
              <a:defRPr sz="1600">
                <a:solidFill>
                  <a:srgbClr val="8895B1"/>
                </a:solidFill>
              </a:defRPr>
            </a:lvl8pPr>
            <a:lvl9pPr indent="-228600" lvl="8" marL="4114800" rtl="0" algn="l">
              <a:lnSpc>
                <a:spcPct val="90000"/>
              </a:lnSpc>
              <a:spcBef>
                <a:spcPts val="500"/>
              </a:spcBef>
              <a:spcAft>
                <a:spcPts val="0"/>
              </a:spcAft>
              <a:buClr>
                <a:srgbClr val="8895B1"/>
              </a:buClr>
              <a:buSzPts val="1600"/>
              <a:buNone/>
              <a:defRPr sz="1600">
                <a:solidFill>
                  <a:srgbClr val="8895B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0" name="Shape 180"/>
        <p:cNvGrpSpPr/>
        <p:nvPr/>
      </p:nvGrpSpPr>
      <p:grpSpPr>
        <a:xfrm>
          <a:off x="0" y="0"/>
          <a:ext cx="0" cy="0"/>
          <a:chOff x="0" y="0"/>
          <a:chExt cx="0" cy="0"/>
        </a:xfrm>
      </p:grpSpPr>
      <p:sp>
        <p:nvSpPr>
          <p:cNvPr id="181" name="Google Shape;181;p39"/>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39"/>
          <p:cNvSpPr txBox="1"/>
          <p:nvPr>
            <p:ph idx="1" type="body"/>
          </p:nvPr>
        </p:nvSpPr>
        <p:spPr>
          <a:xfrm>
            <a:off x="838200" y="1848678"/>
            <a:ext cx="4787100" cy="43284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2200"/>
              <a:buNone/>
              <a:defRPr sz="2200"/>
            </a:lvl1pPr>
            <a:lvl2pPr indent="-342900" lvl="1" marL="914400" rtl="0" algn="l">
              <a:lnSpc>
                <a:spcPct val="100000"/>
              </a:lnSpc>
              <a:spcBef>
                <a:spcPts val="1000"/>
              </a:spcBef>
              <a:spcAft>
                <a:spcPts val="0"/>
              </a:spcAft>
              <a:buClr>
                <a:schemeClr val="dk1"/>
              </a:buClr>
              <a:buSzPts val="1800"/>
              <a:buChar char="•"/>
              <a:defRPr sz="1800"/>
            </a:lvl2pPr>
            <a:lvl3pPr indent="-317500" lvl="2" marL="1371600" rtl="0" algn="l">
              <a:lnSpc>
                <a:spcPct val="100000"/>
              </a:lnSpc>
              <a:spcBef>
                <a:spcPts val="500"/>
              </a:spcBef>
              <a:spcAft>
                <a:spcPts val="0"/>
              </a:spcAft>
              <a:buClr>
                <a:schemeClr val="dk1"/>
              </a:buClr>
              <a:buSzPts val="1400"/>
              <a:buChar char="•"/>
              <a:defRPr sz="1400"/>
            </a:lvl3pPr>
            <a:lvl4pPr indent="-304800" lvl="3" marL="1828800" rtl="0" algn="l">
              <a:lnSpc>
                <a:spcPct val="100000"/>
              </a:lnSpc>
              <a:spcBef>
                <a:spcPts val="500"/>
              </a:spcBef>
              <a:spcAft>
                <a:spcPts val="0"/>
              </a:spcAft>
              <a:buClr>
                <a:schemeClr val="dk1"/>
              </a:buClr>
              <a:buSzPts val="1200"/>
              <a:buChar char="•"/>
              <a:defRPr sz="1200"/>
            </a:lvl4pPr>
            <a:lvl5pPr indent="-228600" lvl="4" marL="2286000" rtl="0" algn="l">
              <a:lnSpc>
                <a:spcPct val="90000"/>
              </a:lnSpc>
              <a:spcBef>
                <a:spcPts val="500"/>
              </a:spcBef>
              <a:spcAft>
                <a:spcPts val="0"/>
              </a:spcAft>
              <a:buClr>
                <a:schemeClr val="dk1"/>
              </a:buClr>
              <a:buSzPts val="1200"/>
              <a:buNone/>
              <a:defRPr sz="12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3" name="Google Shape;183;p39"/>
          <p:cNvSpPr txBox="1"/>
          <p:nvPr>
            <p:ph idx="2" type="body"/>
          </p:nvPr>
        </p:nvSpPr>
        <p:spPr>
          <a:xfrm>
            <a:off x="6566632" y="1865313"/>
            <a:ext cx="4787100" cy="4351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2200"/>
              <a:buNone/>
              <a:defRPr sz="2200"/>
            </a:lvl1pPr>
            <a:lvl2pPr indent="-342900" lvl="1" marL="914400" rtl="0" algn="l">
              <a:lnSpc>
                <a:spcPct val="100000"/>
              </a:lnSpc>
              <a:spcBef>
                <a:spcPts val="1000"/>
              </a:spcBef>
              <a:spcAft>
                <a:spcPts val="0"/>
              </a:spcAft>
              <a:buClr>
                <a:schemeClr val="dk1"/>
              </a:buClr>
              <a:buSzPts val="1800"/>
              <a:buChar char="•"/>
              <a:defRPr sz="1800"/>
            </a:lvl2pPr>
            <a:lvl3pPr indent="-317500" lvl="2" marL="1371600" rtl="0" algn="l">
              <a:lnSpc>
                <a:spcPct val="100000"/>
              </a:lnSpc>
              <a:spcBef>
                <a:spcPts val="500"/>
              </a:spcBef>
              <a:spcAft>
                <a:spcPts val="0"/>
              </a:spcAft>
              <a:buClr>
                <a:schemeClr val="dk1"/>
              </a:buClr>
              <a:buSzPts val="1400"/>
              <a:buChar char="•"/>
              <a:defRPr sz="1400"/>
            </a:lvl3pPr>
            <a:lvl4pPr indent="-304800" lvl="3" marL="1828800" rtl="0" algn="l">
              <a:lnSpc>
                <a:spcPct val="100000"/>
              </a:lnSpc>
              <a:spcBef>
                <a:spcPts val="500"/>
              </a:spcBef>
              <a:spcAft>
                <a:spcPts val="0"/>
              </a:spcAft>
              <a:buClr>
                <a:schemeClr val="dk1"/>
              </a:buClr>
              <a:buSzPts val="1200"/>
              <a:buChar char="•"/>
              <a:defRPr sz="1200"/>
            </a:lvl4pPr>
            <a:lvl5pPr indent="-228600" lvl="4" marL="2286000" rtl="0" algn="l">
              <a:lnSpc>
                <a:spcPct val="90000"/>
              </a:lnSpc>
              <a:spcBef>
                <a:spcPts val="500"/>
              </a:spcBef>
              <a:spcAft>
                <a:spcPts val="0"/>
              </a:spcAft>
              <a:buClr>
                <a:schemeClr val="dk1"/>
              </a:buClr>
              <a:buSzPts val="1200"/>
              <a:buNone/>
              <a:defRPr sz="12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4" name="Google Shape;184;p39"/>
          <p:cNvSpPr/>
          <p:nvPr/>
        </p:nvSpPr>
        <p:spPr>
          <a:xfrm>
            <a:off x="6083301" y="1825625"/>
            <a:ext cx="63600" cy="4391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s">
  <p:cSld name="2 Bullets">
    <p:spTree>
      <p:nvGrpSpPr>
        <p:cNvPr id="185" name="Shape 185"/>
        <p:cNvGrpSpPr/>
        <p:nvPr/>
      </p:nvGrpSpPr>
      <p:grpSpPr>
        <a:xfrm>
          <a:off x="0" y="0"/>
          <a:ext cx="0" cy="0"/>
          <a:chOff x="0" y="0"/>
          <a:chExt cx="0" cy="0"/>
        </a:xfrm>
      </p:grpSpPr>
      <p:sp>
        <p:nvSpPr>
          <p:cNvPr id="186" name="Google Shape;186;p40"/>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7" name="Google Shape;187;p40"/>
          <p:cNvSpPr txBox="1"/>
          <p:nvPr>
            <p:ph idx="1" type="body"/>
          </p:nvPr>
        </p:nvSpPr>
        <p:spPr>
          <a:xfrm>
            <a:off x="838200" y="1825625"/>
            <a:ext cx="4787100" cy="43512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1000"/>
              </a:spcBef>
              <a:spcAft>
                <a:spcPts val="0"/>
              </a:spcAft>
              <a:buClr>
                <a:schemeClr val="dk1"/>
              </a:buClr>
              <a:buSzPts val="2200"/>
              <a:buFont typeface="Arial"/>
              <a:buChar char="•"/>
              <a:defRPr sz="2200"/>
            </a:lvl1pPr>
            <a:lvl2pPr indent="-342900" lvl="1" marL="914400" rtl="0" algn="l">
              <a:lnSpc>
                <a:spcPct val="100000"/>
              </a:lnSpc>
              <a:spcBef>
                <a:spcPts val="1000"/>
              </a:spcBef>
              <a:spcAft>
                <a:spcPts val="0"/>
              </a:spcAft>
              <a:buClr>
                <a:schemeClr val="dk1"/>
              </a:buClr>
              <a:buSzPts val="1800"/>
              <a:buChar char="•"/>
              <a:defRPr sz="1800"/>
            </a:lvl2pPr>
            <a:lvl3pPr indent="-317500" lvl="2" marL="1371600" rtl="0" algn="l">
              <a:lnSpc>
                <a:spcPct val="100000"/>
              </a:lnSpc>
              <a:spcBef>
                <a:spcPts val="500"/>
              </a:spcBef>
              <a:spcAft>
                <a:spcPts val="0"/>
              </a:spcAft>
              <a:buClr>
                <a:schemeClr val="dk1"/>
              </a:buClr>
              <a:buSzPts val="1400"/>
              <a:buChar char="•"/>
              <a:defRPr sz="1400"/>
            </a:lvl3pPr>
            <a:lvl4pPr indent="-304800" lvl="3" marL="1828800" rtl="0" algn="l">
              <a:lnSpc>
                <a:spcPct val="90000"/>
              </a:lnSpc>
              <a:spcBef>
                <a:spcPts val="500"/>
              </a:spcBef>
              <a:spcAft>
                <a:spcPts val="0"/>
              </a:spcAft>
              <a:buClr>
                <a:schemeClr val="dk1"/>
              </a:buClr>
              <a:buSzPts val="1200"/>
              <a:buChar char="•"/>
              <a:defRPr sz="1200"/>
            </a:lvl4pPr>
            <a:lvl5pPr indent="-228600" lvl="4" marL="2286000" rtl="0" algn="l">
              <a:lnSpc>
                <a:spcPct val="90000"/>
              </a:lnSpc>
              <a:spcBef>
                <a:spcPts val="500"/>
              </a:spcBef>
              <a:spcAft>
                <a:spcPts val="0"/>
              </a:spcAft>
              <a:buClr>
                <a:schemeClr val="dk1"/>
              </a:buClr>
              <a:buSzPts val="1200"/>
              <a:buNone/>
              <a:defRPr sz="12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8" name="Google Shape;188;p40"/>
          <p:cNvSpPr txBox="1"/>
          <p:nvPr>
            <p:ph idx="2" type="body"/>
          </p:nvPr>
        </p:nvSpPr>
        <p:spPr>
          <a:xfrm>
            <a:off x="6566632" y="1865313"/>
            <a:ext cx="4787100" cy="43512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1000"/>
              </a:spcBef>
              <a:spcAft>
                <a:spcPts val="0"/>
              </a:spcAft>
              <a:buClr>
                <a:schemeClr val="dk1"/>
              </a:buClr>
              <a:buSzPts val="2200"/>
              <a:buFont typeface="Arial"/>
              <a:buChar char="•"/>
              <a:defRPr sz="2200"/>
            </a:lvl1pPr>
            <a:lvl2pPr indent="-342900" lvl="1" marL="914400" rtl="0" algn="l">
              <a:lnSpc>
                <a:spcPct val="100000"/>
              </a:lnSpc>
              <a:spcBef>
                <a:spcPts val="1000"/>
              </a:spcBef>
              <a:spcAft>
                <a:spcPts val="0"/>
              </a:spcAft>
              <a:buClr>
                <a:schemeClr val="dk1"/>
              </a:buClr>
              <a:buSzPts val="1800"/>
              <a:buChar char="•"/>
              <a:defRPr sz="1800"/>
            </a:lvl2pPr>
            <a:lvl3pPr indent="-317500" lvl="2" marL="1371600" rtl="0" algn="l">
              <a:lnSpc>
                <a:spcPct val="100000"/>
              </a:lnSpc>
              <a:spcBef>
                <a:spcPts val="500"/>
              </a:spcBef>
              <a:spcAft>
                <a:spcPts val="0"/>
              </a:spcAft>
              <a:buClr>
                <a:schemeClr val="dk1"/>
              </a:buClr>
              <a:buSzPts val="1400"/>
              <a:buChar char="•"/>
              <a:defRPr sz="1400"/>
            </a:lvl3pPr>
            <a:lvl4pPr indent="-304800" lvl="3" marL="1828800" rtl="0" algn="l">
              <a:lnSpc>
                <a:spcPct val="90000"/>
              </a:lnSpc>
              <a:spcBef>
                <a:spcPts val="500"/>
              </a:spcBef>
              <a:spcAft>
                <a:spcPts val="0"/>
              </a:spcAft>
              <a:buClr>
                <a:schemeClr val="dk1"/>
              </a:buClr>
              <a:buSzPts val="1200"/>
              <a:buChar char="•"/>
              <a:defRPr sz="1200"/>
            </a:lvl4pPr>
            <a:lvl5pPr indent="-228600" lvl="4" marL="2286000" rtl="0" algn="l">
              <a:lnSpc>
                <a:spcPct val="90000"/>
              </a:lnSpc>
              <a:spcBef>
                <a:spcPts val="500"/>
              </a:spcBef>
              <a:spcAft>
                <a:spcPts val="0"/>
              </a:spcAft>
              <a:buClr>
                <a:schemeClr val="dk1"/>
              </a:buClr>
              <a:buSzPts val="1200"/>
              <a:buNone/>
              <a:defRPr sz="12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9" name="Shape 189"/>
        <p:cNvGrpSpPr/>
        <p:nvPr/>
      </p:nvGrpSpPr>
      <p:grpSpPr>
        <a:xfrm>
          <a:off x="0" y="0"/>
          <a:ext cx="0" cy="0"/>
          <a:chOff x="0" y="0"/>
          <a:chExt cx="0" cy="0"/>
        </a:xfrm>
      </p:grpSpPr>
      <p:sp>
        <p:nvSpPr>
          <p:cNvPr id="190" name="Google Shape;190;p41"/>
          <p:cNvSpPr txBox="1"/>
          <p:nvPr>
            <p:ph type="title"/>
          </p:nvPr>
        </p:nvSpPr>
        <p:spPr>
          <a:xfrm>
            <a:off x="839788"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 name="Google Shape;191;p41"/>
          <p:cNvSpPr txBox="1"/>
          <p:nvPr>
            <p:ph idx="1" type="body"/>
          </p:nvPr>
        </p:nvSpPr>
        <p:spPr>
          <a:xfrm>
            <a:off x="839789" y="1808921"/>
            <a:ext cx="5157900" cy="6963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10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2" name="Google Shape;192;p41"/>
          <p:cNvSpPr txBox="1"/>
          <p:nvPr>
            <p:ph idx="2" type="body"/>
          </p:nvPr>
        </p:nvSpPr>
        <p:spPr>
          <a:xfrm>
            <a:off x="839789" y="2667000"/>
            <a:ext cx="5157900" cy="35226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1000"/>
              </a:spcBef>
              <a:spcAft>
                <a:spcPts val="0"/>
              </a:spcAft>
              <a:buClr>
                <a:schemeClr val="dk1"/>
              </a:buClr>
              <a:buSzPts val="2200"/>
              <a:buChar char="•"/>
              <a:defRPr sz="2200"/>
            </a:lvl1pPr>
            <a:lvl2pPr indent="-342900" lvl="1" marL="914400" rtl="0" algn="l">
              <a:lnSpc>
                <a:spcPct val="100000"/>
              </a:lnSpc>
              <a:spcBef>
                <a:spcPts val="1000"/>
              </a:spcBef>
              <a:spcAft>
                <a:spcPts val="0"/>
              </a:spcAft>
              <a:buClr>
                <a:schemeClr val="dk1"/>
              </a:buClr>
              <a:buSzPts val="1800"/>
              <a:buChar char="•"/>
              <a:defRPr sz="1800"/>
            </a:lvl2pPr>
            <a:lvl3pPr indent="-317500" lvl="2" marL="1371600" rtl="0" algn="l">
              <a:lnSpc>
                <a:spcPct val="100000"/>
              </a:lnSpc>
              <a:spcBef>
                <a:spcPts val="500"/>
              </a:spcBef>
              <a:spcAft>
                <a:spcPts val="0"/>
              </a:spcAft>
              <a:buClr>
                <a:schemeClr val="dk1"/>
              </a:buClr>
              <a:buSzPts val="1400"/>
              <a:buChar char="•"/>
              <a:defRPr sz="1400"/>
            </a:lvl3pPr>
            <a:lvl4pPr indent="-304800" lvl="3" marL="1828800" rtl="0" algn="l">
              <a:lnSpc>
                <a:spcPct val="100000"/>
              </a:lnSpc>
              <a:spcBef>
                <a:spcPts val="500"/>
              </a:spcBef>
              <a:spcAft>
                <a:spcPts val="0"/>
              </a:spcAft>
              <a:buClr>
                <a:schemeClr val="dk1"/>
              </a:buClr>
              <a:buSzPts val="1200"/>
              <a:buChar char="•"/>
              <a:defRPr sz="1200"/>
            </a:lvl4pPr>
            <a:lvl5pPr indent="-228600" lvl="4" marL="2286000" rtl="0" algn="l">
              <a:lnSpc>
                <a:spcPct val="100000"/>
              </a:lnSpc>
              <a:spcBef>
                <a:spcPts val="500"/>
              </a:spcBef>
              <a:spcAft>
                <a:spcPts val="0"/>
              </a:spcAft>
              <a:buClr>
                <a:schemeClr val="dk1"/>
              </a:buClr>
              <a:buSzPts val="1200"/>
              <a:buNone/>
              <a:defRPr sz="12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3" name="Google Shape;193;p41"/>
          <p:cNvSpPr txBox="1"/>
          <p:nvPr>
            <p:ph idx="3" type="body"/>
          </p:nvPr>
        </p:nvSpPr>
        <p:spPr>
          <a:xfrm>
            <a:off x="6172200" y="1808921"/>
            <a:ext cx="5183100" cy="6963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10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4" name="Google Shape;194;p41"/>
          <p:cNvSpPr txBox="1"/>
          <p:nvPr>
            <p:ph idx="4" type="body"/>
          </p:nvPr>
        </p:nvSpPr>
        <p:spPr>
          <a:xfrm>
            <a:off x="6172200" y="2667000"/>
            <a:ext cx="5183100" cy="35226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1000"/>
              </a:spcBef>
              <a:spcAft>
                <a:spcPts val="0"/>
              </a:spcAft>
              <a:buClr>
                <a:schemeClr val="dk1"/>
              </a:buClr>
              <a:buSzPts val="2200"/>
              <a:buChar char="•"/>
              <a:defRPr sz="2200"/>
            </a:lvl1pPr>
            <a:lvl2pPr indent="-342900" lvl="1" marL="914400" rtl="0" algn="l">
              <a:lnSpc>
                <a:spcPct val="100000"/>
              </a:lnSpc>
              <a:spcBef>
                <a:spcPts val="1000"/>
              </a:spcBef>
              <a:spcAft>
                <a:spcPts val="0"/>
              </a:spcAft>
              <a:buClr>
                <a:schemeClr val="dk1"/>
              </a:buClr>
              <a:buSzPts val="1800"/>
              <a:buChar char="•"/>
              <a:defRPr sz="1800"/>
            </a:lvl2pPr>
            <a:lvl3pPr indent="-317500" lvl="2" marL="1371600" rtl="0" algn="l">
              <a:lnSpc>
                <a:spcPct val="100000"/>
              </a:lnSpc>
              <a:spcBef>
                <a:spcPts val="500"/>
              </a:spcBef>
              <a:spcAft>
                <a:spcPts val="0"/>
              </a:spcAft>
              <a:buClr>
                <a:schemeClr val="dk1"/>
              </a:buClr>
              <a:buSzPts val="1400"/>
              <a:buChar char="•"/>
              <a:defRPr sz="1400"/>
            </a:lvl3pPr>
            <a:lvl4pPr indent="-304800" lvl="3" marL="1828800" rtl="0" algn="l">
              <a:lnSpc>
                <a:spcPct val="100000"/>
              </a:lnSpc>
              <a:spcBef>
                <a:spcPts val="500"/>
              </a:spcBef>
              <a:spcAft>
                <a:spcPts val="0"/>
              </a:spcAft>
              <a:buClr>
                <a:schemeClr val="dk1"/>
              </a:buClr>
              <a:buSzPts val="1200"/>
              <a:buChar char="•"/>
              <a:defRPr sz="1200"/>
            </a:lvl4pPr>
            <a:lvl5pPr indent="-228600" lvl="4" marL="2286000" rtl="0" algn="l">
              <a:lnSpc>
                <a:spcPct val="100000"/>
              </a:lnSpc>
              <a:spcBef>
                <a:spcPts val="500"/>
              </a:spcBef>
              <a:spcAft>
                <a:spcPts val="0"/>
              </a:spcAft>
              <a:buClr>
                <a:schemeClr val="dk1"/>
              </a:buClr>
              <a:buSzPts val="1200"/>
              <a:buNone/>
              <a:defRPr sz="12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5" name="Shape 195"/>
        <p:cNvGrpSpPr/>
        <p:nvPr/>
      </p:nvGrpSpPr>
      <p:grpSpPr>
        <a:xfrm>
          <a:off x="0" y="0"/>
          <a:ext cx="0" cy="0"/>
          <a:chOff x="0" y="0"/>
          <a:chExt cx="0" cy="0"/>
        </a:xfrm>
      </p:grpSpPr>
      <p:sp>
        <p:nvSpPr>
          <p:cNvPr id="196" name="Google Shape;196;p42"/>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8" name="Shape 28"/>
        <p:cNvGrpSpPr/>
        <p:nvPr/>
      </p:nvGrpSpPr>
      <p:grpSpPr>
        <a:xfrm>
          <a:off x="0" y="0"/>
          <a:ext cx="0" cy="0"/>
          <a:chOff x="0" y="0"/>
          <a:chExt cx="0" cy="0"/>
        </a:xfrm>
      </p:grpSpPr>
      <p:sp>
        <p:nvSpPr>
          <p:cNvPr id="29" name="Google Shape;29;p5"/>
          <p:cNvSpPr/>
          <p:nvPr/>
        </p:nvSpPr>
        <p:spPr>
          <a:xfrm>
            <a:off x="-63796" y="0"/>
            <a:ext cx="122557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 name="Google Shape;30;p5"/>
          <p:cNvSpPr/>
          <p:nvPr>
            <p:ph idx="2" type="pic"/>
          </p:nvPr>
        </p:nvSpPr>
        <p:spPr>
          <a:xfrm>
            <a:off x="-63796" y="0"/>
            <a:ext cx="12255796" cy="6858000"/>
          </a:xfrm>
          <a:prstGeom prst="rect">
            <a:avLst/>
          </a:prstGeom>
          <a:noFill/>
          <a:ln>
            <a:noFill/>
          </a:ln>
        </p:spPr>
      </p:sp>
      <p:sp>
        <p:nvSpPr>
          <p:cNvPr id="31" name="Google Shape;31;p5"/>
          <p:cNvSpPr txBox="1"/>
          <p:nvPr>
            <p:ph idx="1" type="body"/>
          </p:nvPr>
        </p:nvSpPr>
        <p:spPr>
          <a:xfrm>
            <a:off x="936014" y="1850875"/>
            <a:ext cx="6129788" cy="16087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3999"/>
              <a:buNone/>
              <a:defRPr b="1" sz="3999"/>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3" type="body"/>
          </p:nvPr>
        </p:nvSpPr>
        <p:spPr>
          <a:xfrm>
            <a:off x="936013" y="3714489"/>
            <a:ext cx="6129788" cy="10593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500"/>
              <a:buNone/>
              <a:defRPr b="0" sz="2500"/>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5"/>
          <p:cNvPicPr preferRelativeResize="0"/>
          <p:nvPr/>
        </p:nvPicPr>
        <p:blipFill rotWithShape="1">
          <a:blip r:embed="rId2">
            <a:alphaModFix/>
          </a:blip>
          <a:srcRect b="0" l="0" r="0" t="0"/>
          <a:stretch/>
        </p:blipFill>
        <p:spPr>
          <a:xfrm>
            <a:off x="-2184" y="5762980"/>
            <a:ext cx="12184064" cy="1091489"/>
          </a:xfrm>
          <a:prstGeom prst="rect">
            <a:avLst/>
          </a:prstGeom>
          <a:noFill/>
          <a:ln>
            <a:noFill/>
          </a:ln>
        </p:spPr>
      </p:pic>
      <p:pic>
        <p:nvPicPr>
          <p:cNvPr descr="OOI_URL_Vert_Blue.png" id="34" name="Google Shape;34;p5"/>
          <p:cNvPicPr preferRelativeResize="0"/>
          <p:nvPr/>
        </p:nvPicPr>
        <p:blipFill rotWithShape="1">
          <a:blip r:embed="rId3">
            <a:alphaModFix/>
          </a:blip>
          <a:srcRect b="0" l="0" r="0" t="0"/>
          <a:stretch/>
        </p:blipFill>
        <p:spPr>
          <a:xfrm>
            <a:off x="11813245" y="277283"/>
            <a:ext cx="176660" cy="1872840"/>
          </a:xfrm>
          <a:prstGeom prst="rect">
            <a:avLst/>
          </a:prstGeom>
          <a:noFill/>
          <a:ln>
            <a:noFill/>
          </a:ln>
        </p:spPr>
      </p:pic>
      <p:pic>
        <p:nvPicPr>
          <p:cNvPr id="35" name="Google Shape;35;p5"/>
          <p:cNvPicPr preferRelativeResize="0"/>
          <p:nvPr/>
        </p:nvPicPr>
        <p:blipFill rotWithShape="1">
          <a:blip r:embed="rId4">
            <a:alphaModFix/>
          </a:blip>
          <a:srcRect b="0" l="0" r="0" t="0"/>
          <a:stretch/>
        </p:blipFill>
        <p:spPr>
          <a:xfrm>
            <a:off x="936013" y="328083"/>
            <a:ext cx="4603008" cy="11958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7" name="Shape 197"/>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98" name="Shape 198"/>
        <p:cNvGrpSpPr/>
        <p:nvPr/>
      </p:nvGrpSpPr>
      <p:grpSpPr>
        <a:xfrm>
          <a:off x="0" y="0"/>
          <a:ext cx="0" cy="0"/>
          <a:chOff x="0" y="0"/>
          <a:chExt cx="0" cy="0"/>
        </a:xfrm>
      </p:grpSpPr>
      <p:sp>
        <p:nvSpPr>
          <p:cNvPr id="199" name="Google Shape;199;p44"/>
          <p:cNvSpPr/>
          <p:nvPr/>
        </p:nvSpPr>
        <p:spPr>
          <a:xfrm>
            <a:off x="0" y="0"/>
            <a:ext cx="12192000" cy="6858000"/>
          </a:xfrm>
          <a:prstGeom prst="rect">
            <a:avLst/>
          </a:prstGeom>
          <a:solidFill>
            <a:srgbClr val="FFFFFF"/>
          </a:solidFill>
          <a:ln cap="flat" cmpd="sng" w="12700">
            <a:solidFill>
              <a:srgbClr val="0077A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id="200" name="Google Shape;200;p44"/>
          <p:cNvPicPr preferRelativeResize="0"/>
          <p:nvPr/>
        </p:nvPicPr>
        <p:blipFill rotWithShape="1">
          <a:blip r:embed="rId2">
            <a:alphaModFix/>
          </a:blip>
          <a:srcRect b="0" l="0" r="0" t="0"/>
          <a:stretch/>
        </p:blipFill>
        <p:spPr>
          <a:xfrm>
            <a:off x="-2184" y="5759450"/>
            <a:ext cx="12184064" cy="1098550"/>
          </a:xfrm>
          <a:prstGeom prst="rect">
            <a:avLst/>
          </a:prstGeom>
          <a:noFill/>
          <a:ln>
            <a:noFill/>
          </a:ln>
        </p:spPr>
      </p:pic>
      <p:pic>
        <p:nvPicPr>
          <p:cNvPr descr="OOI_NSF_Logo_White_150px.png" id="201" name="Google Shape;201;p44"/>
          <p:cNvPicPr preferRelativeResize="0"/>
          <p:nvPr/>
        </p:nvPicPr>
        <p:blipFill rotWithShape="1">
          <a:blip r:embed="rId3">
            <a:alphaModFix/>
          </a:blip>
          <a:srcRect b="0" l="0" r="0" t="0"/>
          <a:stretch/>
        </p:blipFill>
        <p:spPr>
          <a:xfrm>
            <a:off x="11437427" y="6324313"/>
            <a:ext cx="446658" cy="446717"/>
          </a:xfrm>
          <a:prstGeom prst="rect">
            <a:avLst/>
          </a:prstGeom>
          <a:noFill/>
          <a:ln>
            <a:noFill/>
          </a:ln>
        </p:spPr>
      </p:pic>
      <p:pic>
        <p:nvPicPr>
          <p:cNvPr descr="OOI_URL_Vert_Blue.png" id="202" name="Google Shape;202;p44"/>
          <p:cNvPicPr preferRelativeResize="0"/>
          <p:nvPr/>
        </p:nvPicPr>
        <p:blipFill rotWithShape="1">
          <a:blip r:embed="rId4">
            <a:alphaModFix/>
          </a:blip>
          <a:srcRect b="0" l="0" r="0" t="0"/>
          <a:stretch/>
        </p:blipFill>
        <p:spPr>
          <a:xfrm>
            <a:off x="11813245" y="277283"/>
            <a:ext cx="176660" cy="187284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203" name="Shape 203"/>
        <p:cNvGrpSpPr/>
        <p:nvPr/>
      </p:nvGrpSpPr>
      <p:grpSpPr>
        <a:xfrm>
          <a:off x="0" y="0"/>
          <a:ext cx="0" cy="0"/>
          <a:chOff x="0" y="0"/>
          <a:chExt cx="0" cy="0"/>
        </a:xfrm>
      </p:grpSpPr>
      <p:pic>
        <p:nvPicPr>
          <p:cNvPr id="204" name="Google Shape;204;p45"/>
          <p:cNvPicPr preferRelativeResize="0"/>
          <p:nvPr/>
        </p:nvPicPr>
        <p:blipFill rotWithShape="1">
          <a:blip r:embed="rId2">
            <a:alphaModFix/>
          </a:blip>
          <a:srcRect b="0" l="0" r="0" t="0"/>
          <a:stretch/>
        </p:blipFill>
        <p:spPr>
          <a:xfrm>
            <a:off x="0" y="446"/>
            <a:ext cx="12190411" cy="6857106"/>
          </a:xfrm>
          <a:prstGeom prst="rect">
            <a:avLst/>
          </a:prstGeom>
          <a:noFill/>
          <a:ln>
            <a:noFill/>
          </a:ln>
        </p:spPr>
      </p:pic>
      <p:sp>
        <p:nvSpPr>
          <p:cNvPr id="205" name="Google Shape;205;p45"/>
          <p:cNvSpPr txBox="1"/>
          <p:nvPr>
            <p:ph idx="1" type="body"/>
          </p:nvPr>
        </p:nvSpPr>
        <p:spPr>
          <a:xfrm>
            <a:off x="946038" y="2604194"/>
            <a:ext cx="4851600" cy="3098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accent1"/>
              </a:buClr>
              <a:buSzPts val="5749"/>
              <a:buNone/>
              <a:defRPr b="1" sz="5749">
                <a:solidFill>
                  <a:schemeClr val="accent1"/>
                </a:solidFill>
              </a:defRPr>
            </a:lvl1pPr>
            <a:lvl2pPr indent="-342900" lvl="1" marL="914400" rtl="0" algn="l">
              <a:lnSpc>
                <a:spcPct val="90000"/>
              </a:lnSpc>
              <a:spcBef>
                <a:spcPts val="10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06" name="Google Shape;206;p45"/>
          <p:cNvPicPr preferRelativeResize="0"/>
          <p:nvPr/>
        </p:nvPicPr>
        <p:blipFill rotWithShape="1">
          <a:blip r:embed="rId3">
            <a:alphaModFix/>
          </a:blip>
          <a:srcRect b="0" l="27771" r="0" t="0"/>
          <a:stretch/>
        </p:blipFill>
        <p:spPr>
          <a:xfrm>
            <a:off x="2228849" y="319438"/>
            <a:ext cx="3356368" cy="1204470"/>
          </a:xfrm>
          <a:prstGeom prst="rect">
            <a:avLst/>
          </a:prstGeom>
          <a:noFill/>
          <a:ln>
            <a:noFill/>
          </a:ln>
        </p:spPr>
      </p:pic>
      <p:pic>
        <p:nvPicPr>
          <p:cNvPr id="207" name="Google Shape;207;p45"/>
          <p:cNvPicPr preferRelativeResize="0"/>
          <p:nvPr/>
        </p:nvPicPr>
        <p:blipFill rotWithShape="1">
          <a:blip r:embed="rId4">
            <a:alphaModFix/>
          </a:blip>
          <a:srcRect b="0" l="0" r="71913" t="0"/>
          <a:stretch/>
        </p:blipFill>
        <p:spPr>
          <a:xfrm>
            <a:off x="936013" y="328083"/>
            <a:ext cx="1292836" cy="119582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18" name="Shape 21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19" name="Shape 219"/>
        <p:cNvGrpSpPr/>
        <p:nvPr/>
      </p:nvGrpSpPr>
      <p:grpSpPr>
        <a:xfrm>
          <a:off x="0" y="0"/>
          <a:ext cx="0" cy="0"/>
          <a:chOff x="0" y="0"/>
          <a:chExt cx="0" cy="0"/>
        </a:xfrm>
      </p:grpSpPr>
      <p:sp>
        <p:nvSpPr>
          <p:cNvPr id="220" name="Google Shape;220;p48"/>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1" name="Google Shape;221;p48"/>
          <p:cNvSpPr txBox="1"/>
          <p:nvPr>
            <p:ph idx="1" type="subTitle"/>
          </p:nvPr>
        </p:nvSpPr>
        <p:spPr>
          <a:xfrm>
            <a:off x="946080" y="2604240"/>
            <a:ext cx="4851300" cy="30984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22" name="Shape 222"/>
        <p:cNvGrpSpPr/>
        <p:nvPr/>
      </p:nvGrpSpPr>
      <p:grpSpPr>
        <a:xfrm>
          <a:off x="0" y="0"/>
          <a:ext cx="0" cy="0"/>
          <a:chOff x="0" y="0"/>
          <a:chExt cx="0" cy="0"/>
        </a:xfrm>
      </p:grpSpPr>
      <p:sp>
        <p:nvSpPr>
          <p:cNvPr id="223" name="Google Shape;223;p49"/>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4" name="Google Shape;224;p49"/>
          <p:cNvSpPr txBox="1"/>
          <p:nvPr>
            <p:ph idx="1" type="body"/>
          </p:nvPr>
        </p:nvSpPr>
        <p:spPr>
          <a:xfrm>
            <a:off x="946080" y="2604240"/>
            <a:ext cx="4851300" cy="3098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5" name="Shape 225"/>
        <p:cNvGrpSpPr/>
        <p:nvPr/>
      </p:nvGrpSpPr>
      <p:grpSpPr>
        <a:xfrm>
          <a:off x="0" y="0"/>
          <a:ext cx="0" cy="0"/>
          <a:chOff x="0" y="0"/>
          <a:chExt cx="0" cy="0"/>
        </a:xfrm>
      </p:grpSpPr>
      <p:sp>
        <p:nvSpPr>
          <p:cNvPr id="226" name="Google Shape;226;p50"/>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7" name="Google Shape;227;p50"/>
          <p:cNvSpPr txBox="1"/>
          <p:nvPr>
            <p:ph idx="1" type="body"/>
          </p:nvPr>
        </p:nvSpPr>
        <p:spPr>
          <a:xfrm>
            <a:off x="946080" y="2604240"/>
            <a:ext cx="2367300" cy="3098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28" name="Google Shape;228;p50"/>
          <p:cNvSpPr txBox="1"/>
          <p:nvPr>
            <p:ph idx="2" type="body"/>
          </p:nvPr>
        </p:nvSpPr>
        <p:spPr>
          <a:xfrm>
            <a:off x="3432240" y="2604240"/>
            <a:ext cx="2367300" cy="3098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9" name="Shape 229"/>
        <p:cNvGrpSpPr/>
        <p:nvPr/>
      </p:nvGrpSpPr>
      <p:grpSpPr>
        <a:xfrm>
          <a:off x="0" y="0"/>
          <a:ext cx="0" cy="0"/>
          <a:chOff x="0" y="0"/>
          <a:chExt cx="0" cy="0"/>
        </a:xfrm>
      </p:grpSpPr>
      <p:sp>
        <p:nvSpPr>
          <p:cNvPr id="230" name="Google Shape;230;p51"/>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31" name="Shape 231"/>
        <p:cNvGrpSpPr/>
        <p:nvPr/>
      </p:nvGrpSpPr>
      <p:grpSpPr>
        <a:xfrm>
          <a:off x="0" y="0"/>
          <a:ext cx="0" cy="0"/>
          <a:chOff x="0" y="0"/>
          <a:chExt cx="0" cy="0"/>
        </a:xfrm>
      </p:grpSpPr>
      <p:sp>
        <p:nvSpPr>
          <p:cNvPr id="232" name="Google Shape;232;p52"/>
          <p:cNvSpPr txBox="1"/>
          <p:nvPr>
            <p:ph idx="1" type="subTitle"/>
          </p:nvPr>
        </p:nvSpPr>
        <p:spPr>
          <a:xfrm>
            <a:off x="609480" y="273600"/>
            <a:ext cx="10972500" cy="5307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3" name="Shape 233"/>
        <p:cNvGrpSpPr/>
        <p:nvPr/>
      </p:nvGrpSpPr>
      <p:grpSpPr>
        <a:xfrm>
          <a:off x="0" y="0"/>
          <a:ext cx="0" cy="0"/>
          <a:chOff x="0" y="0"/>
          <a:chExt cx="0" cy="0"/>
        </a:xfrm>
      </p:grpSpPr>
      <p:sp>
        <p:nvSpPr>
          <p:cNvPr id="234" name="Google Shape;234;p53"/>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5" name="Google Shape;235;p53"/>
          <p:cNvSpPr txBox="1"/>
          <p:nvPr>
            <p:ph idx="1" type="body"/>
          </p:nvPr>
        </p:nvSpPr>
        <p:spPr>
          <a:xfrm>
            <a:off x="946080" y="260424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36" name="Google Shape;236;p53"/>
          <p:cNvSpPr txBox="1"/>
          <p:nvPr>
            <p:ph idx="2" type="body"/>
          </p:nvPr>
        </p:nvSpPr>
        <p:spPr>
          <a:xfrm>
            <a:off x="3432240" y="2604240"/>
            <a:ext cx="2367300" cy="3098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37" name="Google Shape;237;p53"/>
          <p:cNvSpPr txBox="1"/>
          <p:nvPr>
            <p:ph idx="3" type="body"/>
          </p:nvPr>
        </p:nvSpPr>
        <p:spPr>
          <a:xfrm>
            <a:off x="946080" y="422280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6" name="Shape 36"/>
        <p:cNvGrpSpPr/>
        <p:nvPr/>
      </p:nvGrpSpPr>
      <p:grpSpPr>
        <a:xfrm>
          <a:off x="0" y="0"/>
          <a:ext cx="0" cy="0"/>
          <a:chOff x="0" y="0"/>
          <a:chExt cx="0" cy="0"/>
        </a:xfrm>
      </p:grpSpPr>
      <p:sp>
        <p:nvSpPr>
          <p:cNvPr id="37" name="Google Shape;37;p6"/>
          <p:cNvSpPr/>
          <p:nvPr/>
        </p:nvSpPr>
        <p:spPr>
          <a:xfrm>
            <a:off x="-63796" y="0"/>
            <a:ext cx="122557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 name="Google Shape;38;p6"/>
          <p:cNvSpPr/>
          <p:nvPr>
            <p:ph idx="2" type="pic"/>
          </p:nvPr>
        </p:nvSpPr>
        <p:spPr>
          <a:xfrm>
            <a:off x="-63796" y="0"/>
            <a:ext cx="12255796" cy="6858000"/>
          </a:xfrm>
          <a:prstGeom prst="rect">
            <a:avLst/>
          </a:prstGeom>
          <a:noFill/>
          <a:ln>
            <a:noFill/>
          </a:ln>
        </p:spPr>
      </p:sp>
      <p:pic>
        <p:nvPicPr>
          <p:cNvPr descr="OOI_URL_Vert_Blue.png" id="39" name="Google Shape;39;p6"/>
          <p:cNvPicPr preferRelativeResize="0"/>
          <p:nvPr/>
        </p:nvPicPr>
        <p:blipFill rotWithShape="1">
          <a:blip r:embed="rId2">
            <a:alphaModFix/>
          </a:blip>
          <a:srcRect b="0" l="0" r="0" t="0"/>
          <a:stretch/>
        </p:blipFill>
        <p:spPr>
          <a:xfrm>
            <a:off x="11546580" y="328083"/>
            <a:ext cx="176660" cy="1872840"/>
          </a:xfrm>
          <a:prstGeom prst="rect">
            <a:avLst/>
          </a:prstGeom>
          <a:noFill/>
          <a:ln>
            <a:noFill/>
          </a:ln>
        </p:spPr>
      </p:pic>
      <p:sp>
        <p:nvSpPr>
          <p:cNvPr id="40" name="Google Shape;40;p6"/>
          <p:cNvSpPr txBox="1"/>
          <p:nvPr>
            <p:ph idx="1" type="body"/>
          </p:nvPr>
        </p:nvSpPr>
        <p:spPr>
          <a:xfrm>
            <a:off x="936014" y="1850875"/>
            <a:ext cx="6129788" cy="16087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3999"/>
              <a:buNone/>
              <a:defRPr b="1" sz="3999"/>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3" type="body"/>
          </p:nvPr>
        </p:nvSpPr>
        <p:spPr>
          <a:xfrm>
            <a:off x="936013" y="3714489"/>
            <a:ext cx="6129788" cy="10593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500"/>
              <a:buNone/>
              <a:defRPr b="0" sz="2500"/>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 name="Google Shape;42;p6"/>
          <p:cNvPicPr preferRelativeResize="0"/>
          <p:nvPr/>
        </p:nvPicPr>
        <p:blipFill rotWithShape="1">
          <a:blip r:embed="rId3">
            <a:alphaModFix/>
          </a:blip>
          <a:srcRect b="0" l="0" r="0" t="0"/>
          <a:stretch/>
        </p:blipFill>
        <p:spPr>
          <a:xfrm>
            <a:off x="936013" y="328083"/>
            <a:ext cx="4603008" cy="11958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38" name="Shape 238"/>
        <p:cNvGrpSpPr/>
        <p:nvPr/>
      </p:nvGrpSpPr>
      <p:grpSpPr>
        <a:xfrm>
          <a:off x="0" y="0"/>
          <a:ext cx="0" cy="0"/>
          <a:chOff x="0" y="0"/>
          <a:chExt cx="0" cy="0"/>
        </a:xfrm>
      </p:grpSpPr>
      <p:sp>
        <p:nvSpPr>
          <p:cNvPr id="239" name="Google Shape;239;p54"/>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0" name="Google Shape;240;p54"/>
          <p:cNvSpPr txBox="1"/>
          <p:nvPr>
            <p:ph idx="1" type="body"/>
          </p:nvPr>
        </p:nvSpPr>
        <p:spPr>
          <a:xfrm>
            <a:off x="946080" y="2604240"/>
            <a:ext cx="2367300" cy="3098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41" name="Google Shape;241;p54"/>
          <p:cNvSpPr txBox="1"/>
          <p:nvPr>
            <p:ph idx="2" type="body"/>
          </p:nvPr>
        </p:nvSpPr>
        <p:spPr>
          <a:xfrm>
            <a:off x="3432240" y="260424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42" name="Google Shape;242;p54"/>
          <p:cNvSpPr txBox="1"/>
          <p:nvPr>
            <p:ph idx="3" type="body"/>
          </p:nvPr>
        </p:nvSpPr>
        <p:spPr>
          <a:xfrm>
            <a:off x="3432240" y="422280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43" name="Shape 243"/>
        <p:cNvGrpSpPr/>
        <p:nvPr/>
      </p:nvGrpSpPr>
      <p:grpSpPr>
        <a:xfrm>
          <a:off x="0" y="0"/>
          <a:ext cx="0" cy="0"/>
          <a:chOff x="0" y="0"/>
          <a:chExt cx="0" cy="0"/>
        </a:xfrm>
      </p:grpSpPr>
      <p:sp>
        <p:nvSpPr>
          <p:cNvPr id="244" name="Google Shape;244;p55"/>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5" name="Google Shape;245;p55"/>
          <p:cNvSpPr txBox="1"/>
          <p:nvPr>
            <p:ph idx="1" type="body"/>
          </p:nvPr>
        </p:nvSpPr>
        <p:spPr>
          <a:xfrm>
            <a:off x="946080" y="260424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46" name="Google Shape;246;p55"/>
          <p:cNvSpPr txBox="1"/>
          <p:nvPr>
            <p:ph idx="2" type="body"/>
          </p:nvPr>
        </p:nvSpPr>
        <p:spPr>
          <a:xfrm>
            <a:off x="3432240" y="260424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47" name="Google Shape;247;p55"/>
          <p:cNvSpPr txBox="1"/>
          <p:nvPr>
            <p:ph idx="3" type="body"/>
          </p:nvPr>
        </p:nvSpPr>
        <p:spPr>
          <a:xfrm>
            <a:off x="946080" y="4222800"/>
            <a:ext cx="4851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48" name="Shape 248"/>
        <p:cNvGrpSpPr/>
        <p:nvPr/>
      </p:nvGrpSpPr>
      <p:grpSpPr>
        <a:xfrm>
          <a:off x="0" y="0"/>
          <a:ext cx="0" cy="0"/>
          <a:chOff x="0" y="0"/>
          <a:chExt cx="0" cy="0"/>
        </a:xfrm>
      </p:grpSpPr>
      <p:sp>
        <p:nvSpPr>
          <p:cNvPr id="249" name="Google Shape;249;p56"/>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0" name="Google Shape;250;p56"/>
          <p:cNvSpPr txBox="1"/>
          <p:nvPr>
            <p:ph idx="1" type="body"/>
          </p:nvPr>
        </p:nvSpPr>
        <p:spPr>
          <a:xfrm>
            <a:off x="946080" y="2604240"/>
            <a:ext cx="4851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51" name="Google Shape;251;p56"/>
          <p:cNvSpPr txBox="1"/>
          <p:nvPr>
            <p:ph idx="2" type="body"/>
          </p:nvPr>
        </p:nvSpPr>
        <p:spPr>
          <a:xfrm>
            <a:off x="946080" y="4222800"/>
            <a:ext cx="4851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52" name="Shape 252"/>
        <p:cNvGrpSpPr/>
        <p:nvPr/>
      </p:nvGrpSpPr>
      <p:grpSpPr>
        <a:xfrm>
          <a:off x="0" y="0"/>
          <a:ext cx="0" cy="0"/>
          <a:chOff x="0" y="0"/>
          <a:chExt cx="0" cy="0"/>
        </a:xfrm>
      </p:grpSpPr>
      <p:sp>
        <p:nvSpPr>
          <p:cNvPr id="253" name="Google Shape;253;p57"/>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4" name="Google Shape;254;p57"/>
          <p:cNvSpPr txBox="1"/>
          <p:nvPr>
            <p:ph idx="1" type="body"/>
          </p:nvPr>
        </p:nvSpPr>
        <p:spPr>
          <a:xfrm>
            <a:off x="946080" y="260424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55" name="Google Shape;255;p57"/>
          <p:cNvSpPr txBox="1"/>
          <p:nvPr>
            <p:ph idx="2" type="body"/>
          </p:nvPr>
        </p:nvSpPr>
        <p:spPr>
          <a:xfrm>
            <a:off x="3432240" y="260424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56" name="Google Shape;256;p57"/>
          <p:cNvSpPr txBox="1"/>
          <p:nvPr>
            <p:ph idx="3" type="body"/>
          </p:nvPr>
        </p:nvSpPr>
        <p:spPr>
          <a:xfrm>
            <a:off x="946080" y="422280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57" name="Google Shape;257;p57"/>
          <p:cNvSpPr txBox="1"/>
          <p:nvPr>
            <p:ph idx="4" type="body"/>
          </p:nvPr>
        </p:nvSpPr>
        <p:spPr>
          <a:xfrm>
            <a:off x="3432240" y="4222800"/>
            <a:ext cx="23673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58" name="Shape 258"/>
        <p:cNvGrpSpPr/>
        <p:nvPr/>
      </p:nvGrpSpPr>
      <p:grpSpPr>
        <a:xfrm>
          <a:off x="0" y="0"/>
          <a:ext cx="0" cy="0"/>
          <a:chOff x="0" y="0"/>
          <a:chExt cx="0" cy="0"/>
        </a:xfrm>
      </p:grpSpPr>
      <p:sp>
        <p:nvSpPr>
          <p:cNvPr id="259" name="Google Shape;259;p58"/>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0" name="Google Shape;260;p58"/>
          <p:cNvSpPr txBox="1"/>
          <p:nvPr>
            <p:ph idx="1" type="body"/>
          </p:nvPr>
        </p:nvSpPr>
        <p:spPr>
          <a:xfrm>
            <a:off x="946080" y="2604240"/>
            <a:ext cx="15621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61" name="Google Shape;261;p58"/>
          <p:cNvSpPr txBox="1"/>
          <p:nvPr>
            <p:ph idx="2" type="body"/>
          </p:nvPr>
        </p:nvSpPr>
        <p:spPr>
          <a:xfrm>
            <a:off x="2586600" y="2604240"/>
            <a:ext cx="15621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62" name="Google Shape;262;p58"/>
          <p:cNvSpPr txBox="1"/>
          <p:nvPr>
            <p:ph idx="3" type="body"/>
          </p:nvPr>
        </p:nvSpPr>
        <p:spPr>
          <a:xfrm>
            <a:off x="4227120" y="2604240"/>
            <a:ext cx="15621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63" name="Google Shape;263;p58"/>
          <p:cNvSpPr txBox="1"/>
          <p:nvPr>
            <p:ph idx="4" type="body"/>
          </p:nvPr>
        </p:nvSpPr>
        <p:spPr>
          <a:xfrm>
            <a:off x="946080" y="4222800"/>
            <a:ext cx="15621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64" name="Google Shape;264;p58"/>
          <p:cNvSpPr txBox="1"/>
          <p:nvPr>
            <p:ph idx="5" type="body"/>
          </p:nvPr>
        </p:nvSpPr>
        <p:spPr>
          <a:xfrm>
            <a:off x="2586600" y="4222800"/>
            <a:ext cx="15621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65" name="Google Shape;265;p58"/>
          <p:cNvSpPr txBox="1"/>
          <p:nvPr>
            <p:ph idx="6" type="body"/>
          </p:nvPr>
        </p:nvSpPr>
        <p:spPr>
          <a:xfrm>
            <a:off x="4227120" y="4222800"/>
            <a:ext cx="1562100" cy="14778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p:cSld name="Slide with Image">
    <p:spTree>
      <p:nvGrpSpPr>
        <p:cNvPr id="43" name="Shape 43"/>
        <p:cNvGrpSpPr/>
        <p:nvPr/>
      </p:nvGrpSpPr>
      <p:grpSpPr>
        <a:xfrm>
          <a:off x="0" y="0"/>
          <a:ext cx="0" cy="0"/>
          <a:chOff x="0" y="0"/>
          <a:chExt cx="0" cy="0"/>
        </a:xfrm>
      </p:grpSpPr>
      <p:sp>
        <p:nvSpPr>
          <p:cNvPr id="44" name="Google Shape;44;p7"/>
          <p:cNvSpPr txBox="1"/>
          <p:nvPr>
            <p:ph type="title"/>
          </p:nvPr>
        </p:nvSpPr>
        <p:spPr>
          <a:xfrm>
            <a:off x="839789" y="457200"/>
            <a:ext cx="4531612"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
          <p:cNvSpPr/>
          <p:nvPr>
            <p:ph idx="2" type="pic"/>
          </p:nvPr>
        </p:nvSpPr>
        <p:spPr>
          <a:xfrm>
            <a:off x="5676161" y="457200"/>
            <a:ext cx="5679227" cy="5403851"/>
          </a:xfrm>
          <a:prstGeom prst="rect">
            <a:avLst/>
          </a:prstGeom>
          <a:solidFill>
            <a:schemeClr val="dk1"/>
          </a:solidFill>
          <a:ln>
            <a:noFill/>
          </a:ln>
        </p:spPr>
      </p:sp>
      <p:sp>
        <p:nvSpPr>
          <p:cNvPr id="46" name="Google Shape;46;p7"/>
          <p:cNvSpPr txBox="1"/>
          <p:nvPr>
            <p:ph idx="1" type="body"/>
          </p:nvPr>
        </p:nvSpPr>
        <p:spPr>
          <a:xfrm>
            <a:off x="839679" y="2222500"/>
            <a:ext cx="4531722" cy="363855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chemeClr val="dk1"/>
              </a:buClr>
              <a:buSzPts val="2000"/>
              <a:buChar char="•"/>
              <a:defRPr sz="2000"/>
            </a:lvl1pPr>
            <a:lvl2pPr indent="-323850" lvl="1" marL="914400" marR="0" algn="l">
              <a:lnSpc>
                <a:spcPct val="100000"/>
              </a:lnSpc>
              <a:spcBef>
                <a:spcPts val="1000"/>
              </a:spcBef>
              <a:spcAft>
                <a:spcPts val="0"/>
              </a:spcAft>
              <a:buClr>
                <a:schemeClr val="dk1"/>
              </a:buClr>
              <a:buSzPts val="1500"/>
              <a:buFont typeface="Arial"/>
              <a:buChar char="•"/>
              <a:defRPr sz="1500"/>
            </a:lvl2pPr>
            <a:lvl3pPr indent="-317500" lvl="2" marL="1371600" algn="l">
              <a:lnSpc>
                <a:spcPct val="100000"/>
              </a:lnSpc>
              <a:spcBef>
                <a:spcPts val="500"/>
              </a:spcBef>
              <a:spcAft>
                <a:spcPts val="0"/>
              </a:spcAft>
              <a:buClr>
                <a:schemeClr val="dk1"/>
              </a:buClr>
              <a:buSzPts val="1400"/>
              <a:buChar char="•"/>
              <a:defRPr sz="1400"/>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7" name="Shape 47"/>
        <p:cNvGrpSpPr/>
        <p:nvPr/>
      </p:nvGrpSpPr>
      <p:grpSpPr>
        <a:xfrm>
          <a:off x="0" y="0"/>
          <a:ext cx="0" cy="0"/>
          <a:chOff x="0" y="0"/>
          <a:chExt cx="0" cy="0"/>
        </a:xfrm>
      </p:grpSpPr>
      <p:sp>
        <p:nvSpPr>
          <p:cNvPr id="48" name="Google Shape;48;p8"/>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8"/>
          <p:cNvSpPr txBox="1"/>
          <p:nvPr>
            <p:ph idx="1" type="body"/>
          </p:nvPr>
        </p:nvSpPr>
        <p:spPr>
          <a:xfrm>
            <a:off x="839678" y="1825625"/>
            <a:ext cx="10514122" cy="4035425"/>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chemeClr val="dk1"/>
              </a:buClr>
              <a:buSzPts val="2000"/>
              <a:buChar char="•"/>
              <a:defRPr sz="2000"/>
            </a:lvl1pPr>
            <a:lvl2pPr indent="-330200" lvl="1" marL="914400" marR="0" algn="l">
              <a:lnSpc>
                <a:spcPct val="100000"/>
              </a:lnSpc>
              <a:spcBef>
                <a:spcPts val="1000"/>
              </a:spcBef>
              <a:spcAft>
                <a:spcPts val="0"/>
              </a:spcAft>
              <a:buClr>
                <a:schemeClr val="dk1"/>
              </a:buClr>
              <a:buSzPts val="1600"/>
              <a:buFont typeface="Arial"/>
              <a:buChar char="•"/>
              <a:defRPr sz="1600"/>
            </a:lvl2pPr>
            <a:lvl3pPr indent="-317500" lvl="2" marL="1371600" algn="l">
              <a:lnSpc>
                <a:spcPct val="100000"/>
              </a:lnSpc>
              <a:spcBef>
                <a:spcPts val="500"/>
              </a:spcBef>
              <a:spcAft>
                <a:spcPts val="0"/>
              </a:spcAft>
              <a:buClr>
                <a:schemeClr val="dk1"/>
              </a:buClr>
              <a:buSzPts val="1400"/>
              <a:buChar char="•"/>
              <a:defRPr sz="1400"/>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9"/>
          <p:cNvSpPr txBox="1"/>
          <p:nvPr>
            <p:ph type="title"/>
          </p:nvPr>
        </p:nvSpPr>
        <p:spPr>
          <a:xfrm>
            <a:off x="831850" y="1506539"/>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 type="body"/>
          </p:nvPr>
        </p:nvSpPr>
        <p:spPr>
          <a:xfrm>
            <a:off x="831850"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1000"/>
              </a:spcBef>
              <a:spcAft>
                <a:spcPts val="0"/>
              </a:spcAft>
              <a:buClr>
                <a:srgbClr val="8895B1"/>
              </a:buClr>
              <a:buSzPts val="2000"/>
              <a:buNone/>
              <a:defRPr sz="2000">
                <a:solidFill>
                  <a:srgbClr val="8895B1"/>
                </a:solidFill>
              </a:defRPr>
            </a:lvl2pPr>
            <a:lvl3pPr indent="-228600" lvl="2" marL="1371600" algn="l">
              <a:lnSpc>
                <a:spcPct val="90000"/>
              </a:lnSpc>
              <a:spcBef>
                <a:spcPts val="500"/>
              </a:spcBef>
              <a:spcAft>
                <a:spcPts val="0"/>
              </a:spcAft>
              <a:buClr>
                <a:srgbClr val="8895B1"/>
              </a:buClr>
              <a:buSzPts val="1800"/>
              <a:buNone/>
              <a:defRPr sz="1800">
                <a:solidFill>
                  <a:srgbClr val="8895B1"/>
                </a:solidFill>
              </a:defRPr>
            </a:lvl3pPr>
            <a:lvl4pPr indent="-228600" lvl="3" marL="1828800" algn="l">
              <a:lnSpc>
                <a:spcPct val="90000"/>
              </a:lnSpc>
              <a:spcBef>
                <a:spcPts val="500"/>
              </a:spcBef>
              <a:spcAft>
                <a:spcPts val="0"/>
              </a:spcAft>
              <a:buClr>
                <a:srgbClr val="8895B1"/>
              </a:buClr>
              <a:buSzPts val="1600"/>
              <a:buNone/>
              <a:defRPr sz="1600">
                <a:solidFill>
                  <a:srgbClr val="8895B1"/>
                </a:solidFill>
              </a:defRPr>
            </a:lvl4pPr>
            <a:lvl5pPr indent="-228600" lvl="4" marL="2286000" algn="l">
              <a:lnSpc>
                <a:spcPct val="90000"/>
              </a:lnSpc>
              <a:spcBef>
                <a:spcPts val="500"/>
              </a:spcBef>
              <a:spcAft>
                <a:spcPts val="0"/>
              </a:spcAft>
              <a:buClr>
                <a:srgbClr val="8895B1"/>
              </a:buClr>
              <a:buSzPts val="1600"/>
              <a:buNone/>
              <a:defRPr sz="1600">
                <a:solidFill>
                  <a:srgbClr val="8895B1"/>
                </a:solidFill>
              </a:defRPr>
            </a:lvl5pPr>
            <a:lvl6pPr indent="-228600" lvl="5" marL="2743200" algn="l">
              <a:lnSpc>
                <a:spcPct val="90000"/>
              </a:lnSpc>
              <a:spcBef>
                <a:spcPts val="500"/>
              </a:spcBef>
              <a:spcAft>
                <a:spcPts val="0"/>
              </a:spcAft>
              <a:buClr>
                <a:srgbClr val="8895B1"/>
              </a:buClr>
              <a:buSzPts val="1600"/>
              <a:buNone/>
              <a:defRPr sz="1600">
                <a:solidFill>
                  <a:srgbClr val="8895B1"/>
                </a:solidFill>
              </a:defRPr>
            </a:lvl6pPr>
            <a:lvl7pPr indent="-228600" lvl="6" marL="3200400" algn="l">
              <a:lnSpc>
                <a:spcPct val="90000"/>
              </a:lnSpc>
              <a:spcBef>
                <a:spcPts val="500"/>
              </a:spcBef>
              <a:spcAft>
                <a:spcPts val="0"/>
              </a:spcAft>
              <a:buClr>
                <a:srgbClr val="8895B1"/>
              </a:buClr>
              <a:buSzPts val="1600"/>
              <a:buNone/>
              <a:defRPr sz="1600">
                <a:solidFill>
                  <a:srgbClr val="8895B1"/>
                </a:solidFill>
              </a:defRPr>
            </a:lvl7pPr>
            <a:lvl8pPr indent="-228600" lvl="7" marL="3657600" algn="l">
              <a:lnSpc>
                <a:spcPct val="90000"/>
              </a:lnSpc>
              <a:spcBef>
                <a:spcPts val="500"/>
              </a:spcBef>
              <a:spcAft>
                <a:spcPts val="0"/>
              </a:spcAft>
              <a:buClr>
                <a:srgbClr val="8895B1"/>
              </a:buClr>
              <a:buSzPts val="1600"/>
              <a:buNone/>
              <a:defRPr sz="1600">
                <a:solidFill>
                  <a:srgbClr val="8895B1"/>
                </a:solidFill>
              </a:defRPr>
            </a:lvl8pPr>
            <a:lvl9pPr indent="-228600" lvl="8" marL="4114800" algn="l">
              <a:lnSpc>
                <a:spcPct val="90000"/>
              </a:lnSpc>
              <a:spcBef>
                <a:spcPts val="500"/>
              </a:spcBef>
              <a:spcAft>
                <a:spcPts val="0"/>
              </a:spcAft>
              <a:buClr>
                <a:srgbClr val="8895B1"/>
              </a:buClr>
              <a:buSzPts val="1600"/>
              <a:buNone/>
              <a:defRPr sz="1600">
                <a:solidFill>
                  <a:srgbClr val="8895B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3" name="Shape 53"/>
        <p:cNvGrpSpPr/>
        <p:nvPr/>
      </p:nvGrpSpPr>
      <p:grpSpPr>
        <a:xfrm>
          <a:off x="0" y="0"/>
          <a:ext cx="0" cy="0"/>
          <a:chOff x="0" y="0"/>
          <a:chExt cx="0" cy="0"/>
        </a:xfrm>
      </p:grpSpPr>
      <p:sp>
        <p:nvSpPr>
          <p:cNvPr id="54" name="Google Shape;54;p1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
          <p:cNvSpPr txBox="1"/>
          <p:nvPr>
            <p:ph idx="1" type="body"/>
          </p:nvPr>
        </p:nvSpPr>
        <p:spPr>
          <a:xfrm>
            <a:off x="838200" y="1848678"/>
            <a:ext cx="4787168" cy="432828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200"/>
              <a:buNone/>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2" type="body"/>
          </p:nvPr>
        </p:nvSpPr>
        <p:spPr>
          <a:xfrm>
            <a:off x="6566632" y="1865313"/>
            <a:ext cx="4787168"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200"/>
              <a:buNone/>
              <a:defRPr sz="2200"/>
            </a:lvl1pPr>
            <a:lvl2pPr indent="-342900" lvl="1" marL="914400" algn="l">
              <a:lnSpc>
                <a:spcPct val="100000"/>
              </a:lnSpc>
              <a:spcBef>
                <a:spcPts val="1000"/>
              </a:spcBef>
              <a:spcAft>
                <a:spcPts val="0"/>
              </a:spcAft>
              <a:buClr>
                <a:schemeClr val="dk1"/>
              </a:buClr>
              <a:buSzPts val="1800"/>
              <a:buChar char="•"/>
              <a:defRPr sz="1800"/>
            </a:lvl2pPr>
            <a:lvl3pPr indent="-317500" lvl="2" marL="1371600" algn="l">
              <a:lnSpc>
                <a:spcPct val="100000"/>
              </a:lnSpc>
              <a:spcBef>
                <a:spcPts val="500"/>
              </a:spcBef>
              <a:spcAft>
                <a:spcPts val="0"/>
              </a:spcAft>
              <a:buClr>
                <a:schemeClr val="dk1"/>
              </a:buClr>
              <a:buSzPts val="1400"/>
              <a:buChar char="•"/>
              <a:defRPr sz="1400"/>
            </a:lvl3pPr>
            <a:lvl4pPr indent="-304800" lvl="3" marL="1828800" algn="l">
              <a:lnSpc>
                <a:spcPct val="100000"/>
              </a:lnSpc>
              <a:spcBef>
                <a:spcPts val="500"/>
              </a:spcBef>
              <a:spcAft>
                <a:spcPts val="0"/>
              </a:spcAft>
              <a:buClr>
                <a:schemeClr val="dk1"/>
              </a:buClr>
              <a:buSzPts val="1200"/>
              <a:buChar char="•"/>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0"/>
          <p:cNvSpPr/>
          <p:nvPr/>
        </p:nvSpPr>
        <p:spPr>
          <a:xfrm>
            <a:off x="6083301" y="1825625"/>
            <a:ext cx="63492" cy="439102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1.png"/><Relationship Id="rId2" Type="http://schemas.openxmlformats.org/officeDocument/2006/relationships/image" Target="../media/image8.png"/><Relationship Id="rId3" Type="http://schemas.openxmlformats.org/officeDocument/2006/relationships/image" Target="../media/image21.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theme" Target="../theme/theme2.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png"/><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5.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image" Target="../media/image1.png"/><Relationship Id="rId2" Type="http://schemas.openxmlformats.org/officeDocument/2006/relationships/image" Target="../media/image8.png"/><Relationship Id="rId3" Type="http://schemas.openxmlformats.org/officeDocument/2006/relationships/image" Target="../media/image2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5" Type="http://schemas.openxmlformats.org/officeDocument/2006/relationships/slideLayout" Target="../slideLayouts/slideLayout29.xml"/><Relationship Id="rId19" Type="http://schemas.openxmlformats.org/officeDocument/2006/relationships/theme" Target="../theme/theme3.xml"/><Relationship Id="rId6" Type="http://schemas.openxmlformats.org/officeDocument/2006/relationships/slideLayout" Target="../slideLayouts/slideLayout30.xml"/><Relationship Id="rId18" Type="http://schemas.openxmlformats.org/officeDocument/2006/relationships/slideLayout" Target="../slideLayouts/slideLayout42.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image" Target="../media/image1.png"/><Relationship Id="rId2" Type="http://schemas.openxmlformats.org/officeDocument/2006/relationships/image" Target="../media/image8.png"/><Relationship Id="rId3"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theme" Target="../theme/theme1.xml"/><Relationship Id="rId16" Type="http://schemas.openxmlformats.org/officeDocument/2006/relationships/slideLayout" Target="../slideLayouts/slideLayout54.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2184" y="5762980"/>
            <a:ext cx="12184064" cy="1091489"/>
          </a:xfrm>
          <a:prstGeom prst="rect">
            <a:avLst/>
          </a:prstGeom>
          <a:noFill/>
          <a:ln>
            <a:noFill/>
          </a:ln>
        </p:spPr>
      </p:pic>
      <p:pic>
        <p:nvPicPr>
          <p:cNvPr descr="OOI_URL_Vert_Blue.png" id="7" name="Google Shape;7;p1"/>
          <p:cNvPicPr preferRelativeResize="0"/>
          <p:nvPr/>
        </p:nvPicPr>
        <p:blipFill rotWithShape="1">
          <a:blip r:embed="rId2">
            <a:alphaModFix/>
          </a:blip>
          <a:srcRect b="0" l="0" r="0" t="0"/>
          <a:stretch/>
        </p:blipFill>
        <p:spPr>
          <a:xfrm>
            <a:off x="11813245" y="277283"/>
            <a:ext cx="176660" cy="1872840"/>
          </a:xfrm>
          <a:prstGeom prst="rect">
            <a:avLst/>
          </a:prstGeom>
          <a:noFill/>
          <a:ln>
            <a:noFill/>
          </a:ln>
        </p:spPr>
      </p:pic>
      <p:sp>
        <p:nvSpPr>
          <p:cNvPr id="8" name="Google Shape;8;p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99"/>
              <a:buFont typeface="Arial"/>
              <a:buNone/>
              <a:defRPr b="1" i="0" sz="4399"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1pPr>
            <a:lvl2pPr indent="-381000" lvl="1" marL="9144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0" name="Google Shape;10;p1"/>
          <p:cNvPicPr preferRelativeResize="0"/>
          <p:nvPr/>
        </p:nvPicPr>
        <p:blipFill rotWithShape="1">
          <a:blip r:embed="rId3">
            <a:alphaModFix/>
          </a:blip>
          <a:srcRect b="0" l="0" r="0" t="0"/>
          <a:stretch/>
        </p:blipFill>
        <p:spPr>
          <a:xfrm>
            <a:off x="799767" y="6297099"/>
            <a:ext cx="1877020" cy="48763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1">
            <a:alphaModFix/>
          </a:blip>
          <a:srcRect b="0" l="0" r="0" t="0"/>
          <a:stretch/>
        </p:blipFill>
        <p:spPr>
          <a:xfrm>
            <a:off x="-2184" y="5762980"/>
            <a:ext cx="12184064" cy="1091489"/>
          </a:xfrm>
          <a:prstGeom prst="rect">
            <a:avLst/>
          </a:prstGeom>
          <a:noFill/>
          <a:ln>
            <a:noFill/>
          </a:ln>
        </p:spPr>
      </p:pic>
      <p:pic>
        <p:nvPicPr>
          <p:cNvPr descr="OOI_URL_Vert_Blue.png" id="83" name="Google Shape;83;p17"/>
          <p:cNvPicPr preferRelativeResize="0"/>
          <p:nvPr/>
        </p:nvPicPr>
        <p:blipFill rotWithShape="1">
          <a:blip r:embed="rId2">
            <a:alphaModFix/>
          </a:blip>
          <a:srcRect b="0" l="0" r="0" t="0"/>
          <a:stretch/>
        </p:blipFill>
        <p:spPr>
          <a:xfrm>
            <a:off x="11813245" y="277283"/>
            <a:ext cx="176660" cy="1872840"/>
          </a:xfrm>
          <a:prstGeom prst="rect">
            <a:avLst/>
          </a:prstGeom>
          <a:noFill/>
          <a:ln>
            <a:noFill/>
          </a:ln>
        </p:spPr>
      </p:pic>
      <p:pic>
        <p:nvPicPr>
          <p:cNvPr descr="OOI_NSF_Logo_White_150px.png" id="84" name="Google Shape;84;p17"/>
          <p:cNvPicPr preferRelativeResize="0"/>
          <p:nvPr/>
        </p:nvPicPr>
        <p:blipFill rotWithShape="1">
          <a:blip r:embed="rId3">
            <a:alphaModFix/>
          </a:blip>
          <a:srcRect b="0" l="0" r="0" t="0"/>
          <a:stretch/>
        </p:blipFill>
        <p:spPr>
          <a:xfrm>
            <a:off x="11437427" y="6324313"/>
            <a:ext cx="446658" cy="446717"/>
          </a:xfrm>
          <a:prstGeom prst="rect">
            <a:avLst/>
          </a:prstGeom>
          <a:noFill/>
          <a:ln>
            <a:noFill/>
          </a:ln>
        </p:spPr>
      </p:pic>
      <p:sp>
        <p:nvSpPr>
          <p:cNvPr id="85" name="Google Shape;85;p17"/>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99"/>
              <a:buFont typeface="Arial"/>
              <a:buNone/>
              <a:defRPr b="1" i="0" sz="4399"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1pPr>
            <a:lvl2pPr indent="-381000" lvl="1" marL="9144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7" name="Google Shape;87;p17"/>
          <p:cNvPicPr preferRelativeResize="0"/>
          <p:nvPr/>
        </p:nvPicPr>
        <p:blipFill rotWithShape="1">
          <a:blip r:embed="rId4">
            <a:alphaModFix/>
          </a:blip>
          <a:srcRect b="0" l="0" r="0" t="0"/>
          <a:stretch/>
        </p:blipFill>
        <p:spPr>
          <a:xfrm>
            <a:off x="799767" y="6297099"/>
            <a:ext cx="1877020" cy="48763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pic>
        <p:nvPicPr>
          <p:cNvPr id="133" name="Google Shape;133;p30"/>
          <p:cNvPicPr preferRelativeResize="0"/>
          <p:nvPr/>
        </p:nvPicPr>
        <p:blipFill rotWithShape="1">
          <a:blip r:embed="rId1">
            <a:alphaModFix/>
          </a:blip>
          <a:srcRect b="0" l="0" r="0" t="0"/>
          <a:stretch/>
        </p:blipFill>
        <p:spPr>
          <a:xfrm>
            <a:off x="-2184" y="5762980"/>
            <a:ext cx="12184066" cy="1091489"/>
          </a:xfrm>
          <a:prstGeom prst="rect">
            <a:avLst/>
          </a:prstGeom>
          <a:noFill/>
          <a:ln>
            <a:noFill/>
          </a:ln>
        </p:spPr>
      </p:pic>
      <p:pic>
        <p:nvPicPr>
          <p:cNvPr descr="OOI_URL_Vert_Blue.png" id="134" name="Google Shape;134;p30"/>
          <p:cNvPicPr preferRelativeResize="0"/>
          <p:nvPr/>
        </p:nvPicPr>
        <p:blipFill rotWithShape="1">
          <a:blip r:embed="rId2">
            <a:alphaModFix/>
          </a:blip>
          <a:srcRect b="0" l="0" r="0" t="0"/>
          <a:stretch/>
        </p:blipFill>
        <p:spPr>
          <a:xfrm>
            <a:off x="11813245" y="277283"/>
            <a:ext cx="176660" cy="1872840"/>
          </a:xfrm>
          <a:prstGeom prst="rect">
            <a:avLst/>
          </a:prstGeom>
          <a:noFill/>
          <a:ln>
            <a:noFill/>
          </a:ln>
        </p:spPr>
      </p:pic>
      <p:sp>
        <p:nvSpPr>
          <p:cNvPr id="135" name="Google Shape;135;p30"/>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99"/>
              <a:buFont typeface="Arial"/>
              <a:buNone/>
              <a:defRPr b="1" i="0" sz="4399"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6" name="Google Shape;136;p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1pPr>
            <a:lvl2pPr indent="-381000" lvl="1" marL="9144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37" name="Google Shape;137;p30"/>
          <p:cNvPicPr preferRelativeResize="0"/>
          <p:nvPr/>
        </p:nvPicPr>
        <p:blipFill rotWithShape="1">
          <a:blip r:embed="rId3">
            <a:alphaModFix/>
          </a:blip>
          <a:srcRect b="0" l="0" r="0" t="0"/>
          <a:stretch/>
        </p:blipFill>
        <p:spPr>
          <a:xfrm>
            <a:off x="799767" y="6297099"/>
            <a:ext cx="1877023" cy="48763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9F5"/>
        </a:solidFill>
      </p:bgPr>
    </p:bg>
    <p:spTree>
      <p:nvGrpSpPr>
        <p:cNvPr id="208" name="Shape 208"/>
        <p:cNvGrpSpPr/>
        <p:nvPr/>
      </p:nvGrpSpPr>
      <p:grpSpPr>
        <a:xfrm>
          <a:off x="0" y="0"/>
          <a:ext cx="0" cy="0"/>
          <a:chOff x="0" y="0"/>
          <a:chExt cx="0" cy="0"/>
        </a:xfrm>
      </p:grpSpPr>
      <p:pic>
        <p:nvPicPr>
          <p:cNvPr id="209" name="Google Shape;209;p46"/>
          <p:cNvPicPr preferRelativeResize="0"/>
          <p:nvPr/>
        </p:nvPicPr>
        <p:blipFill rotWithShape="1">
          <a:blip r:embed="rId1">
            <a:alphaModFix/>
          </a:blip>
          <a:srcRect b="0" l="0" r="0" t="0"/>
          <a:stretch/>
        </p:blipFill>
        <p:spPr>
          <a:xfrm>
            <a:off x="-2160" y="5762880"/>
            <a:ext cx="12183840" cy="1091160"/>
          </a:xfrm>
          <a:prstGeom prst="rect">
            <a:avLst/>
          </a:prstGeom>
          <a:noFill/>
          <a:ln>
            <a:noFill/>
          </a:ln>
        </p:spPr>
      </p:pic>
      <p:pic>
        <p:nvPicPr>
          <p:cNvPr descr="OOI_URL_Vert_Blue.png" id="210" name="Google Shape;210;p46"/>
          <p:cNvPicPr preferRelativeResize="0"/>
          <p:nvPr/>
        </p:nvPicPr>
        <p:blipFill rotWithShape="1">
          <a:blip r:embed="rId2">
            <a:alphaModFix/>
          </a:blip>
          <a:srcRect b="0" l="0" r="0" t="0"/>
          <a:stretch/>
        </p:blipFill>
        <p:spPr>
          <a:xfrm>
            <a:off x="11813400" y="277200"/>
            <a:ext cx="176400" cy="1872360"/>
          </a:xfrm>
          <a:prstGeom prst="rect">
            <a:avLst/>
          </a:prstGeom>
          <a:noFill/>
          <a:ln>
            <a:noFill/>
          </a:ln>
        </p:spPr>
      </p:pic>
      <p:pic>
        <p:nvPicPr>
          <p:cNvPr id="211" name="Google Shape;211;p46"/>
          <p:cNvPicPr preferRelativeResize="0"/>
          <p:nvPr/>
        </p:nvPicPr>
        <p:blipFill rotWithShape="1">
          <a:blip r:embed="rId3">
            <a:alphaModFix/>
          </a:blip>
          <a:srcRect b="0" l="0" r="0" t="0"/>
          <a:stretch/>
        </p:blipFill>
        <p:spPr>
          <a:xfrm>
            <a:off x="799920" y="6297120"/>
            <a:ext cx="1876683" cy="487440"/>
          </a:xfrm>
          <a:prstGeom prst="rect">
            <a:avLst/>
          </a:prstGeom>
          <a:noFill/>
          <a:ln>
            <a:noFill/>
          </a:ln>
        </p:spPr>
      </p:pic>
      <p:sp>
        <p:nvSpPr>
          <p:cNvPr id="212" name="Google Shape;212;p46"/>
          <p:cNvSpPr/>
          <p:nvPr/>
        </p:nvSpPr>
        <p:spPr>
          <a:xfrm>
            <a:off x="0" y="0"/>
            <a:ext cx="12191700" cy="6857700"/>
          </a:xfrm>
          <a:prstGeom prst="rect">
            <a:avLst/>
          </a:prstGeom>
          <a:solidFill>
            <a:srgbClr val="FFFFFF"/>
          </a:solidFill>
          <a:ln cap="flat" cmpd="sng" w="25400">
            <a:solidFill>
              <a:srgbClr val="0077A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46"/>
          <p:cNvPicPr preferRelativeResize="0"/>
          <p:nvPr/>
        </p:nvPicPr>
        <p:blipFill rotWithShape="1">
          <a:blip r:embed="rId4">
            <a:alphaModFix/>
          </a:blip>
          <a:srcRect b="0" l="0" r="0" t="0"/>
          <a:stretch/>
        </p:blipFill>
        <p:spPr>
          <a:xfrm>
            <a:off x="-2160" y="5759280"/>
            <a:ext cx="12183840" cy="1098360"/>
          </a:xfrm>
          <a:prstGeom prst="rect">
            <a:avLst/>
          </a:prstGeom>
          <a:noFill/>
          <a:ln>
            <a:noFill/>
          </a:ln>
        </p:spPr>
      </p:pic>
      <p:pic>
        <p:nvPicPr>
          <p:cNvPr descr="OOI_URL_Vert_Blue.png" id="214" name="Google Shape;214;p46"/>
          <p:cNvPicPr preferRelativeResize="0"/>
          <p:nvPr/>
        </p:nvPicPr>
        <p:blipFill rotWithShape="1">
          <a:blip r:embed="rId2">
            <a:alphaModFix/>
          </a:blip>
          <a:srcRect b="0" l="0" r="0" t="0"/>
          <a:stretch/>
        </p:blipFill>
        <p:spPr>
          <a:xfrm>
            <a:off x="11813400" y="277200"/>
            <a:ext cx="176400" cy="1872360"/>
          </a:xfrm>
          <a:prstGeom prst="rect">
            <a:avLst/>
          </a:prstGeom>
          <a:noFill/>
          <a:ln>
            <a:noFill/>
          </a:ln>
        </p:spPr>
      </p:pic>
      <p:pic>
        <p:nvPicPr>
          <p:cNvPr id="215" name="Google Shape;215;p46"/>
          <p:cNvPicPr preferRelativeResize="0"/>
          <p:nvPr/>
        </p:nvPicPr>
        <p:blipFill rotWithShape="1">
          <a:blip r:embed="rId3">
            <a:alphaModFix/>
          </a:blip>
          <a:srcRect b="0" l="0" r="0" t="0"/>
          <a:stretch/>
        </p:blipFill>
        <p:spPr>
          <a:xfrm>
            <a:off x="799920" y="6297120"/>
            <a:ext cx="1876683" cy="487440"/>
          </a:xfrm>
          <a:prstGeom prst="rect">
            <a:avLst/>
          </a:prstGeom>
          <a:noFill/>
          <a:ln>
            <a:noFill/>
          </a:ln>
        </p:spPr>
      </p:pic>
      <p:sp>
        <p:nvSpPr>
          <p:cNvPr id="216" name="Google Shape;216;p46"/>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17" name="Google Shape;217;p46"/>
          <p:cNvSpPr txBox="1"/>
          <p:nvPr>
            <p:ph idx="1" type="body"/>
          </p:nvPr>
        </p:nvSpPr>
        <p:spPr>
          <a:xfrm>
            <a:off x="609480" y="1604520"/>
            <a:ext cx="10972500" cy="39774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hyperlink" Target="https://dataexplorer.oceanobservatories.org/#ooi/array/CP1/subsite/CP10CNSM"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hyperlink" Target="https://www.wired.com/story/monster-hurricane-season-summer-2024-atlantic-tropical-stor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linkedin.com/posts/ocean-observatories-initiative_nsffunded-activity-7181747248966324224-k5uY" TargetMode="External"/><Relationship Id="rId4" Type="http://schemas.openxmlformats.org/officeDocument/2006/relationships/hyperlink" Target="https://www.linkedin.com/posts/ocean-observatories-initiative_nsffunded-activity-7181293576352362496-Z4c-"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image" Target="../media/image36.jpg"/><Relationship Id="rId5" Type="http://schemas.openxmlformats.org/officeDocument/2006/relationships/image" Target="../media/image48.jpg"/><Relationship Id="rId6" Type="http://schemas.openxmlformats.org/officeDocument/2006/relationships/image" Target="../media/image37.png"/><Relationship Id="rId7" Type="http://schemas.openxmlformats.org/officeDocument/2006/relationships/image" Target="../media/image4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hyperlink" Target="https://www.wired.com/story/monster-hurricane-season-summer-2024-atlantic-tropical-storm/" TargetMode="External"/><Relationship Id="rId4" Type="http://schemas.openxmlformats.org/officeDocument/2006/relationships/hyperlink" Target="https://ocracokeobserver.com/2024/04/09/another-brief-storm-system-heading-our-way-thursday/" TargetMode="External"/><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hyperlink" Target="https://dataexplorer.oceanobservatories.org/#ooi/array/CP1/subsite/CP10CNSM/instrument_type/"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hyperlink" Target="https://dataexplorer.oceanobservatories.org/#ooi/array/CP1/subsite/CP10CNSM/instrument_type/METBK"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hyperlink" Target="https://dataexplorer.oceanobservatories.org/help/overview.html#data-views-overview"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hyperlink" Target="https://dataexplorer.oceanobservatories.org/#ooi/array/CP1/subsite/CP10CNSM/instrument_type/"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hyperlink" Target="https://dataexplorer.oceanobservatories.org/#ooi/array/CP1/subsite/CP10CNSM/instrument_type/WAVSS/dat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hyperlink" Target="https://dataexplorer.oceanobservatories.org/#add-data-view/9T0tsodL/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hyperlink" Target="https://dataexplorer.oceanobservatories.org/#ooi/array/CP1/subsite/CP10CNSM/instrument_type/" TargetMode="Externa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hyperlink" Target="https://oceanobservatories.org/2024/05/pioneer-mab-providing-turbidity-from-ooi-core-fluorometers/" TargetMode="Externa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hyperlink" Target="https://dataexplorer.oceanobservatories.org/#ooi/array/CP1/subsite/CP10CNSM/parameter/37/data?platform_id=fixed-depth-asset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hyperlink" Target="https://oceanobservatories.org/" TargetMode="External"/><Relationship Id="rId4" Type="http://schemas.openxmlformats.org/officeDocument/2006/relationships/hyperlink" Target="https://oceanobservatories.org/instruments/" TargetMode="External"/><Relationship Id="rId5" Type="http://schemas.openxmlformats.org/officeDocument/2006/relationships/hyperlink" Target="https://oceanobservatories.org/research-arrays/" TargetMode="External"/><Relationship Id="rId6" Type="http://schemas.openxmlformats.org/officeDocument/2006/relationships/image" Target="../media/image6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hyperlink" Target="https://dataexplorer.oceanobservatories.org/?ls=xKnA_DDf#data/default" TargetMode="External"/><Relationship Id="rId4" Type="http://schemas.openxmlformats.org/officeDocument/2006/relationships/image" Target="../media/image47.png"/><Relationship Id="rId5"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hyperlink" Target="https://docs.google.com/document/d/14Q1otZkUM7BFPMMxS5tEp0dTT0f2KGyHwAwtn74pjwM/edit?usp=shar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hyperlink" Target="https://discourse.oceanobservatories.org/" TargetMode="Externa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 Id="rId3" Type="http://schemas.openxmlformats.org/officeDocument/2006/relationships/image" Target="../media/image50.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hyperlink" Target="https://oceanobservatories.org/ooi-infrastructure/" TargetMode="Externa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hyperlink" Target="https://oceanobservatories.org/cyberinfrastructure/" TargetMode="Externa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hyperlink" Target="https://oceanobservatories.org/data-acces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hyperlink" Target="https://dataexplorer.oceanobservatories.org/" TargetMode="Externa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hyperlink" Target="https://dataexplorer.oceanobservatories.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hyperlink" Target="https://dataexplorer.oceanobservatories.org/#ooi/array/CP1?search=" TargetMode="Externa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9"/>
          <p:cNvSpPr txBox="1"/>
          <p:nvPr>
            <p:ph idx="1" type="body"/>
          </p:nvPr>
        </p:nvSpPr>
        <p:spPr>
          <a:xfrm>
            <a:off x="936014" y="1850875"/>
            <a:ext cx="6129788" cy="160875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1000"/>
              </a:spcBef>
              <a:spcAft>
                <a:spcPts val="0"/>
              </a:spcAft>
              <a:buClr>
                <a:schemeClr val="dk1"/>
              </a:buClr>
              <a:buSzPct val="100000"/>
              <a:buNone/>
            </a:pPr>
            <a:r>
              <a:rPr lang="en-US"/>
              <a:t>Introduction to</a:t>
            </a:r>
            <a:endParaRPr/>
          </a:p>
          <a:p>
            <a:pPr indent="0" lvl="0" marL="0" rtl="0" algn="l">
              <a:lnSpc>
                <a:spcPct val="100000"/>
              </a:lnSpc>
              <a:spcBef>
                <a:spcPts val="1000"/>
              </a:spcBef>
              <a:spcAft>
                <a:spcPts val="0"/>
              </a:spcAft>
              <a:buClr>
                <a:schemeClr val="dk1"/>
              </a:buClr>
              <a:buSzPct val="100000"/>
              <a:buNone/>
            </a:pPr>
            <a:r>
              <a:rPr lang="en-US"/>
              <a:t>OOI Data Explorer</a:t>
            </a:r>
            <a:endParaRPr/>
          </a:p>
          <a:p>
            <a:pPr indent="0" lvl="0" marL="0" rtl="0" algn="l">
              <a:lnSpc>
                <a:spcPct val="100000"/>
              </a:lnSpc>
              <a:spcBef>
                <a:spcPts val="1000"/>
              </a:spcBef>
              <a:spcAft>
                <a:spcPts val="0"/>
              </a:spcAft>
              <a:buClr>
                <a:schemeClr val="dk1"/>
              </a:buClr>
              <a:buSzPct val="100000"/>
              <a:buNone/>
            </a:pPr>
            <a:r>
              <a:rPr lang="en-US"/>
              <a:t>and Data Access</a:t>
            </a:r>
            <a:endParaRPr/>
          </a:p>
        </p:txBody>
      </p:sp>
      <p:sp>
        <p:nvSpPr>
          <p:cNvPr id="271" name="Google Shape;271;p59"/>
          <p:cNvSpPr txBox="1"/>
          <p:nvPr>
            <p:ph idx="2" type="body"/>
          </p:nvPr>
        </p:nvSpPr>
        <p:spPr>
          <a:xfrm>
            <a:off x="936013" y="3714489"/>
            <a:ext cx="6129788" cy="1059347"/>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chemeClr val="dk1"/>
              </a:buClr>
              <a:buSzPct val="100000"/>
              <a:buNone/>
            </a:pPr>
            <a:r>
              <a:rPr lang="en-US"/>
              <a:t>Stace Beaulieu, OOI CGSN Data Team</a:t>
            </a:r>
            <a:endParaRPr/>
          </a:p>
          <a:p>
            <a:pPr indent="0" lvl="0" marL="0" rtl="0" algn="l">
              <a:lnSpc>
                <a:spcPct val="100000"/>
              </a:lnSpc>
              <a:spcBef>
                <a:spcPts val="1000"/>
              </a:spcBef>
              <a:spcAft>
                <a:spcPts val="0"/>
              </a:spcAft>
              <a:buClr>
                <a:schemeClr val="dk1"/>
              </a:buClr>
              <a:buSzPct val="100000"/>
              <a:buNone/>
            </a:pPr>
            <a:r>
              <a:rPr lang="en-US"/>
              <a:t>OOI Data Labs 2024 Mid-Atlantic Workshop</a:t>
            </a:r>
            <a:endParaRPr/>
          </a:p>
          <a:p>
            <a:pPr indent="0" lvl="0" marL="0" rtl="0" algn="l">
              <a:lnSpc>
                <a:spcPct val="100000"/>
              </a:lnSpc>
              <a:spcBef>
                <a:spcPts val="1000"/>
              </a:spcBef>
              <a:spcAft>
                <a:spcPts val="0"/>
              </a:spcAft>
              <a:buClr>
                <a:schemeClr val="dk1"/>
              </a:buClr>
              <a:buSzPct val="100000"/>
              <a:buNone/>
            </a:pPr>
            <a:r>
              <a:rPr lang="en-US"/>
              <a:t>3 June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68"/>
          <p:cNvSpPr txBox="1"/>
          <p:nvPr>
            <p:ph type="title"/>
          </p:nvPr>
        </p:nvSpPr>
        <p:spPr>
          <a:xfrm>
            <a:off x="838200" y="365125"/>
            <a:ext cx="10515600" cy="725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sz="3599"/>
              <a:t>Coastal Pioneer MAB: Central Surface Mooring</a:t>
            </a:r>
            <a:endParaRPr sz="3599"/>
          </a:p>
        </p:txBody>
      </p:sp>
      <p:sp>
        <p:nvSpPr>
          <p:cNvPr id="335" name="Google Shape;335;p68"/>
          <p:cNvSpPr txBox="1"/>
          <p:nvPr>
            <p:ph idx="1" type="body"/>
          </p:nvPr>
        </p:nvSpPr>
        <p:spPr>
          <a:xfrm>
            <a:off x="839675" y="1063625"/>
            <a:ext cx="10514100" cy="565500"/>
          </a:xfrm>
          <a:prstGeom prst="rect">
            <a:avLst/>
          </a:prstGeom>
          <a:noFill/>
          <a:ln>
            <a:noFill/>
          </a:ln>
        </p:spPr>
        <p:txBody>
          <a:bodyPr anchorCtr="0" anchor="t" bIns="45700" lIns="91425" spcFirstLastPara="1" rIns="91425" wrap="square" tIns="45700">
            <a:normAutofit/>
          </a:bodyPr>
          <a:lstStyle/>
          <a:p>
            <a:pPr indent="-101554" lvl="0" marL="228554" rtl="0" algn="l">
              <a:lnSpc>
                <a:spcPct val="100000"/>
              </a:lnSpc>
              <a:spcBef>
                <a:spcPts val="0"/>
              </a:spcBef>
              <a:spcAft>
                <a:spcPts val="0"/>
              </a:spcAft>
              <a:buClr>
                <a:schemeClr val="dk1"/>
              </a:buClr>
              <a:buSzPts val="2000"/>
              <a:buNone/>
            </a:pPr>
            <a:r>
              <a:rPr lang="en-US" u="sng">
                <a:solidFill>
                  <a:schemeClr val="hlink"/>
                </a:solidFill>
                <a:hlinkClick r:id="rId3"/>
              </a:rPr>
              <a:t>https://dataexplorer.oceanobservatories.org/#ooi/array/CP1/subsite/CP10CNSM</a:t>
            </a:r>
            <a:r>
              <a:rPr lang="en-US"/>
              <a:t> </a:t>
            </a:r>
            <a:endParaRPr/>
          </a:p>
        </p:txBody>
      </p:sp>
      <p:pic>
        <p:nvPicPr>
          <p:cNvPr id="336" name="Google Shape;336;p68"/>
          <p:cNvPicPr preferRelativeResize="0"/>
          <p:nvPr/>
        </p:nvPicPr>
        <p:blipFill>
          <a:blip r:embed="rId4">
            <a:alphaModFix/>
          </a:blip>
          <a:stretch>
            <a:fillRect/>
          </a:stretch>
        </p:blipFill>
        <p:spPr>
          <a:xfrm>
            <a:off x="1072700" y="1569150"/>
            <a:ext cx="9120458" cy="4924077"/>
          </a:xfrm>
          <a:prstGeom prst="rect">
            <a:avLst/>
          </a:prstGeom>
          <a:noFill/>
          <a:ln cap="flat" cmpd="sng" w="9525">
            <a:solidFill>
              <a:schemeClr val="dk2"/>
            </a:solidFill>
            <a:prstDash val="solid"/>
            <a:round/>
            <a:headEnd len="sm" w="sm" type="none"/>
            <a:tailEnd len="sm" w="sm" type="none"/>
          </a:ln>
        </p:spPr>
      </p:pic>
      <p:sp>
        <p:nvSpPr>
          <p:cNvPr id="337" name="Google Shape;337;p68"/>
          <p:cNvSpPr txBox="1"/>
          <p:nvPr/>
        </p:nvSpPr>
        <p:spPr>
          <a:xfrm>
            <a:off x="10372850" y="4559550"/>
            <a:ext cx="1580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rPr>
              <a:t>Back to slides…</a:t>
            </a:r>
            <a:endParaRPr b="1" sz="2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Diagram&#10;&#10;Description automatically generated" id="342" name="Google Shape;342;p69"/>
          <p:cNvPicPr preferRelativeResize="0"/>
          <p:nvPr/>
        </p:nvPicPr>
        <p:blipFill rotWithShape="1">
          <a:blip r:embed="rId3">
            <a:alphaModFix/>
          </a:blip>
          <a:srcRect b="0" l="0" r="0" t="0"/>
          <a:stretch/>
        </p:blipFill>
        <p:spPr>
          <a:xfrm>
            <a:off x="6629400" y="585216"/>
            <a:ext cx="4882293" cy="5029205"/>
          </a:xfrm>
          <a:prstGeom prst="rect">
            <a:avLst/>
          </a:prstGeom>
          <a:noFill/>
          <a:ln>
            <a:noFill/>
          </a:ln>
        </p:spPr>
      </p:pic>
      <p:sp>
        <p:nvSpPr>
          <p:cNvPr id="343" name="Google Shape;343;p69"/>
          <p:cNvSpPr txBox="1"/>
          <p:nvPr/>
        </p:nvSpPr>
        <p:spPr>
          <a:xfrm>
            <a:off x="647700" y="1349875"/>
            <a:ext cx="5489100" cy="3970500"/>
          </a:xfrm>
          <a:prstGeom prst="rect">
            <a:avLst/>
          </a:prstGeom>
          <a:solidFill>
            <a:schemeClr val="lt2"/>
          </a:solidFill>
          <a:ln>
            <a:noFill/>
          </a:ln>
        </p:spPr>
        <p:txBody>
          <a:bodyPr anchorCtr="0" anchor="t" bIns="22850" lIns="45725" spcFirstLastPara="1" rIns="45725" wrap="square" tIns="22850">
            <a:normAutofit/>
          </a:bodyPr>
          <a:lstStyle/>
          <a:p>
            <a:pPr indent="-279400" lvl="1" marL="635000" marR="0" rtl="0" algn="l">
              <a:lnSpc>
                <a:spcPct val="100000"/>
              </a:lnSpc>
              <a:spcBef>
                <a:spcPts val="300"/>
              </a:spcBef>
              <a:spcAft>
                <a:spcPts val="0"/>
              </a:spcAft>
              <a:buClr>
                <a:srgbClr val="000000"/>
              </a:buClr>
              <a:buSzPts val="2400"/>
              <a:buFont typeface="Calibri"/>
              <a:buChar char="•"/>
            </a:pPr>
            <a:r>
              <a:rPr b="1" i="0" lang="en-US" sz="2400" u="none" cap="none" strike="noStrike">
                <a:solidFill>
                  <a:srgbClr val="000000"/>
                </a:solidFill>
                <a:latin typeface="Calibri"/>
                <a:ea typeface="Calibri"/>
                <a:cs typeface="Calibri"/>
                <a:sym typeface="Calibri"/>
              </a:rPr>
              <a:t>Dynamics of shelf/slope exchange</a:t>
            </a:r>
            <a:endParaRPr b="1" sz="2400">
              <a:latin typeface="Calibri"/>
              <a:ea typeface="Calibri"/>
              <a:cs typeface="Calibri"/>
              <a:sym typeface="Calibri"/>
            </a:endParaRPr>
          </a:p>
          <a:p>
            <a:pPr indent="-292100" lvl="2" marL="952500" marR="0" rtl="0" algn="l">
              <a:lnSpc>
                <a:spcPct val="100000"/>
              </a:lnSpc>
              <a:spcBef>
                <a:spcPts val="1000"/>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Wind forcing, frontal instability, Gulf Stream influence</a:t>
            </a:r>
            <a:endParaRPr sz="2400">
              <a:latin typeface="Calibri"/>
              <a:ea typeface="Calibri"/>
              <a:cs typeface="Calibri"/>
              <a:sym typeface="Calibri"/>
            </a:endParaRPr>
          </a:p>
          <a:p>
            <a:pPr indent="-279400" lvl="1" marL="635000" marR="0" rtl="0" algn="l">
              <a:lnSpc>
                <a:spcPct val="100000"/>
              </a:lnSpc>
              <a:spcBef>
                <a:spcPts val="1000"/>
              </a:spcBef>
              <a:spcAft>
                <a:spcPts val="0"/>
              </a:spcAft>
              <a:buClr>
                <a:srgbClr val="000000"/>
              </a:buClr>
              <a:buSzPts val="2400"/>
              <a:buFont typeface="Calibri"/>
              <a:buChar char="•"/>
            </a:pPr>
            <a:r>
              <a:rPr b="1" i="0" lang="en-US" sz="2400" u="none" cap="none" strike="noStrike">
                <a:solidFill>
                  <a:srgbClr val="000000"/>
                </a:solidFill>
                <a:latin typeface="Calibri"/>
                <a:ea typeface="Calibri"/>
                <a:cs typeface="Calibri"/>
                <a:sym typeface="Calibri"/>
              </a:rPr>
              <a:t>BGC cycling and transport</a:t>
            </a:r>
            <a:endParaRPr b="1" sz="2400">
              <a:latin typeface="Calibri"/>
              <a:ea typeface="Calibri"/>
              <a:cs typeface="Calibri"/>
              <a:sym typeface="Calibri"/>
            </a:endParaRPr>
          </a:p>
          <a:p>
            <a:pPr indent="-292100" lvl="2" marL="952500" marR="0" rtl="0" algn="l">
              <a:lnSpc>
                <a:spcPct val="100000"/>
              </a:lnSpc>
              <a:spcBef>
                <a:spcPts val="1000"/>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Carbon, nutrients, particulates</a:t>
            </a:r>
            <a:endParaRPr sz="2400">
              <a:latin typeface="Calibri"/>
              <a:ea typeface="Calibri"/>
              <a:cs typeface="Calibri"/>
              <a:sym typeface="Calibri"/>
            </a:endParaRPr>
          </a:p>
          <a:p>
            <a:pPr indent="-292100" lvl="2" marL="952500" marR="0" rtl="0" algn="l">
              <a:lnSpc>
                <a:spcPct val="100000"/>
              </a:lnSpc>
              <a:spcBef>
                <a:spcPts val="1000"/>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Ecosystem response</a:t>
            </a:r>
            <a:endParaRPr sz="2400">
              <a:latin typeface="Calibri"/>
              <a:ea typeface="Calibri"/>
              <a:cs typeface="Calibri"/>
              <a:sym typeface="Calibri"/>
            </a:endParaRPr>
          </a:p>
          <a:p>
            <a:pPr indent="-279400" lvl="1" marL="635000" marR="0" rtl="0" algn="l">
              <a:lnSpc>
                <a:spcPct val="100000"/>
              </a:lnSpc>
              <a:spcBef>
                <a:spcPts val="1000"/>
              </a:spcBef>
              <a:spcAft>
                <a:spcPts val="0"/>
              </a:spcAft>
              <a:buClr>
                <a:srgbClr val="000000"/>
              </a:buClr>
              <a:buSzPts val="2400"/>
              <a:buFont typeface="Calibri"/>
              <a:buChar char="•"/>
            </a:pPr>
            <a:r>
              <a:rPr b="1" i="0" lang="en-US" sz="2400" u="none" cap="none" strike="noStrike">
                <a:solidFill>
                  <a:srgbClr val="000000"/>
                </a:solidFill>
                <a:latin typeface="Calibri"/>
                <a:ea typeface="Calibri"/>
                <a:cs typeface="Calibri"/>
                <a:sym typeface="Calibri"/>
              </a:rPr>
              <a:t>Extreme events</a:t>
            </a:r>
            <a:endParaRPr b="1" sz="2400">
              <a:latin typeface="Calibri"/>
              <a:ea typeface="Calibri"/>
              <a:cs typeface="Calibri"/>
              <a:sym typeface="Calibri"/>
            </a:endParaRPr>
          </a:p>
          <a:p>
            <a:pPr indent="-292100" lvl="2" marL="952500" marR="0" rtl="0" algn="l">
              <a:lnSpc>
                <a:spcPct val="100000"/>
              </a:lnSpc>
              <a:spcBef>
                <a:spcPts val="1000"/>
              </a:spcBef>
              <a:spcAft>
                <a:spcPts val="1000"/>
              </a:spcAft>
              <a:buClr>
                <a:srgbClr val="000000"/>
              </a:buClr>
              <a:buSzPts val="2400"/>
              <a:buFont typeface="Calibri"/>
              <a:buChar char="•"/>
            </a:pPr>
            <a:r>
              <a:rPr i="0" lang="en-US" sz="2400" u="sng" cap="none" strike="noStrike">
                <a:solidFill>
                  <a:schemeClr val="hlink"/>
                </a:solidFill>
                <a:latin typeface="Calibri"/>
                <a:ea typeface="Calibri"/>
                <a:cs typeface="Calibri"/>
                <a:sym typeface="Calibri"/>
                <a:hlinkClick r:id="rId4"/>
              </a:rPr>
              <a:t>Hurricanes</a:t>
            </a:r>
            <a:r>
              <a:rPr i="0" lang="en-US" sz="2400" u="none" cap="none" strike="noStrike">
                <a:solidFill>
                  <a:srgbClr val="000000"/>
                </a:solidFill>
                <a:latin typeface="Calibri"/>
                <a:ea typeface="Calibri"/>
                <a:cs typeface="Calibri"/>
                <a:sym typeface="Calibri"/>
              </a:rPr>
              <a:t>, freshwater outflows</a:t>
            </a:r>
            <a:endParaRPr sz="2400">
              <a:latin typeface="Calibri"/>
              <a:ea typeface="Calibri"/>
              <a:cs typeface="Calibri"/>
              <a:sym typeface="Calibri"/>
            </a:endParaRPr>
          </a:p>
        </p:txBody>
      </p:sp>
      <p:sp>
        <p:nvSpPr>
          <p:cNvPr id="344" name="Google Shape;344;p69"/>
          <p:cNvSpPr txBox="1"/>
          <p:nvPr/>
        </p:nvSpPr>
        <p:spPr>
          <a:xfrm>
            <a:off x="7189173" y="5583636"/>
            <a:ext cx="4281000" cy="23610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Dana Savidge (Skidaway) and the PEACH Project</a:t>
            </a:r>
            <a:endParaRPr sz="700"/>
          </a:p>
        </p:txBody>
      </p:sp>
      <p:grpSp>
        <p:nvGrpSpPr>
          <p:cNvPr id="345" name="Google Shape;345;p69"/>
          <p:cNvGrpSpPr/>
          <p:nvPr/>
        </p:nvGrpSpPr>
        <p:grpSpPr>
          <a:xfrm>
            <a:off x="884400" y="2277200"/>
            <a:ext cx="8775700" cy="3970525"/>
            <a:chOff x="884400" y="2277200"/>
            <a:chExt cx="8775700" cy="3970525"/>
          </a:xfrm>
        </p:grpSpPr>
        <p:sp>
          <p:nvSpPr>
            <p:cNvPr id="346" name="Google Shape;346;p69"/>
            <p:cNvSpPr/>
            <p:nvPr/>
          </p:nvSpPr>
          <p:spPr>
            <a:xfrm>
              <a:off x="6282400" y="4706750"/>
              <a:ext cx="370500" cy="321300"/>
            </a:xfrm>
            <a:prstGeom prst="star5">
              <a:avLst>
                <a:gd fmla="val 19098" name="adj"/>
                <a:gd fmla="val 105146" name="hf"/>
                <a:gd fmla="val 110557" name="vf"/>
              </a:avLst>
            </a:prstGeom>
            <a:solidFill>
              <a:srgbClr val="FF0000"/>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7" name="Google Shape;347;p69"/>
            <p:cNvSpPr txBox="1"/>
            <p:nvPr/>
          </p:nvSpPr>
          <p:spPr>
            <a:xfrm>
              <a:off x="1254900" y="5385825"/>
              <a:ext cx="6522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rgbClr val="FF0000"/>
                  </a:solidFill>
                </a:rPr>
                <a:t>Approximate locations</a:t>
              </a:r>
              <a:endParaRPr sz="2200">
                <a:solidFill>
                  <a:srgbClr val="FF0000"/>
                </a:solidFill>
              </a:endParaRPr>
            </a:p>
            <a:p>
              <a:pPr indent="0" lvl="0" marL="0" rtl="0" algn="l">
                <a:spcBef>
                  <a:spcPts val="0"/>
                </a:spcBef>
                <a:spcAft>
                  <a:spcPts val="0"/>
                </a:spcAft>
                <a:buNone/>
              </a:pPr>
              <a:r>
                <a:rPr lang="en-US" sz="2200">
                  <a:solidFill>
                    <a:srgbClr val="FF0000"/>
                  </a:solidFill>
                </a:rPr>
                <a:t>Wilmington, NC, and Central Surface Mooring</a:t>
              </a:r>
              <a:endParaRPr sz="2200">
                <a:solidFill>
                  <a:srgbClr val="FF0000"/>
                </a:solidFill>
              </a:endParaRPr>
            </a:p>
          </p:txBody>
        </p:sp>
        <p:sp>
          <p:nvSpPr>
            <p:cNvPr id="348" name="Google Shape;348;p69"/>
            <p:cNvSpPr/>
            <p:nvPr/>
          </p:nvSpPr>
          <p:spPr>
            <a:xfrm>
              <a:off x="9289600" y="2277200"/>
              <a:ext cx="370500" cy="321300"/>
            </a:xfrm>
            <a:prstGeom prst="star5">
              <a:avLst>
                <a:gd fmla="val 19098" name="adj"/>
                <a:gd fmla="val 105146" name="hf"/>
                <a:gd fmla="val 110557" name="vf"/>
              </a:avLst>
            </a:prstGeom>
            <a:solidFill>
              <a:srgbClr val="FF0000"/>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 name="Google Shape;349;p69"/>
            <p:cNvSpPr/>
            <p:nvPr/>
          </p:nvSpPr>
          <p:spPr>
            <a:xfrm>
              <a:off x="884400" y="5656125"/>
              <a:ext cx="370500" cy="321300"/>
            </a:xfrm>
            <a:prstGeom prst="star5">
              <a:avLst>
                <a:gd fmla="val 19098" name="adj"/>
                <a:gd fmla="val 105146" name="hf"/>
                <a:gd fmla="val 110557" name="vf"/>
              </a:avLst>
            </a:prstGeom>
            <a:solidFill>
              <a:srgbClr val="FF0000"/>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50" name="Google Shape;350;p69"/>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MAB science themes</a:t>
            </a:r>
            <a:endParaRPr/>
          </a:p>
          <a:p>
            <a:pPr indent="0" lvl="0" marL="0" rtl="0" algn="l">
              <a:lnSpc>
                <a:spcPct val="90000"/>
              </a:lnSpc>
              <a:spcBef>
                <a:spcPts val="0"/>
              </a:spcBef>
              <a:spcAft>
                <a:spcPts val="0"/>
              </a:spcAft>
              <a:buClr>
                <a:schemeClr val="dk1"/>
              </a:buClr>
              <a:buSzPts val="4399"/>
              <a:buFont typeface="Arial"/>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70"/>
          <p:cNvSpPr txBox="1"/>
          <p:nvPr>
            <p:ph idx="2" type="body"/>
          </p:nvPr>
        </p:nvSpPr>
        <p:spPr>
          <a:xfrm>
            <a:off x="919500" y="2215525"/>
            <a:ext cx="6465300" cy="1325700"/>
          </a:xfrm>
          <a:prstGeom prst="rect">
            <a:avLst/>
          </a:prstGeom>
        </p:spPr>
        <p:txBody>
          <a:bodyPr anchorCtr="0" anchor="t" bIns="45700" lIns="91425" spcFirstLastPara="1" rIns="91425" wrap="square" tIns="45700">
            <a:noAutofit/>
          </a:bodyPr>
          <a:lstStyle/>
          <a:p>
            <a:pPr indent="0" lvl="0" marL="0" rtl="0" algn="l">
              <a:lnSpc>
                <a:spcPct val="110000"/>
              </a:lnSpc>
              <a:spcBef>
                <a:spcPts val="0"/>
              </a:spcBef>
              <a:spcAft>
                <a:spcPts val="0"/>
              </a:spcAft>
              <a:buNone/>
            </a:pPr>
            <a:r>
              <a:rPr b="1" lang="en-US" sz="1800">
                <a:solidFill>
                  <a:schemeClr val="accent4"/>
                </a:solidFill>
              </a:rPr>
              <a:t>Videos on OOI’s LinkedIn:</a:t>
            </a:r>
            <a:endParaRPr b="1" sz="1800">
              <a:solidFill>
                <a:schemeClr val="accent4"/>
              </a:solidFill>
            </a:endParaRPr>
          </a:p>
          <a:p>
            <a:pPr indent="-304800" lvl="0" marL="457200" rtl="0" algn="l">
              <a:lnSpc>
                <a:spcPct val="110000"/>
              </a:lnSpc>
              <a:spcBef>
                <a:spcPts val="1000"/>
              </a:spcBef>
              <a:spcAft>
                <a:spcPts val="0"/>
              </a:spcAft>
              <a:buClr>
                <a:schemeClr val="accent6"/>
              </a:buClr>
              <a:buSzPts val="1200"/>
              <a:buChar char="●"/>
            </a:pPr>
            <a:r>
              <a:rPr lang="en-US" sz="1200" u="sng">
                <a:solidFill>
                  <a:schemeClr val="accent6"/>
                </a:solidFill>
                <a:hlinkClick r:id="rId3">
                  <a:extLst>
                    <a:ext uri="{A12FA001-AC4F-418D-AE19-62706E023703}">
                      <ahyp:hlinkClr val="tx"/>
                    </a:ext>
                  </a:extLst>
                </a:hlinkClick>
              </a:rPr>
              <a:t>https://www.linkedin.com/posts/ocean-observatories-initiative_nsffunded-activity-7181747248966324224-k5uY</a:t>
            </a:r>
            <a:endParaRPr sz="1200">
              <a:solidFill>
                <a:schemeClr val="accent6"/>
              </a:solidFill>
            </a:endParaRPr>
          </a:p>
          <a:p>
            <a:pPr indent="-304800" lvl="0" marL="457200" rtl="0" algn="l">
              <a:lnSpc>
                <a:spcPct val="110000"/>
              </a:lnSpc>
              <a:spcBef>
                <a:spcPts val="1000"/>
              </a:spcBef>
              <a:spcAft>
                <a:spcPts val="1000"/>
              </a:spcAft>
              <a:buClr>
                <a:schemeClr val="accent6"/>
              </a:buClr>
              <a:buSzPts val="1200"/>
              <a:buChar char="●"/>
            </a:pPr>
            <a:r>
              <a:rPr lang="en-US" sz="1200" u="sng">
                <a:solidFill>
                  <a:schemeClr val="accent6"/>
                </a:solidFill>
                <a:hlinkClick r:id="rId4">
                  <a:extLst>
                    <a:ext uri="{A12FA001-AC4F-418D-AE19-62706E023703}">
                      <ahyp:hlinkClr val="tx"/>
                    </a:ext>
                  </a:extLst>
                </a:hlinkClick>
              </a:rPr>
              <a:t>https://www.linkedin.com/posts/ocean-observatories-initiative_nsffunded-activity-7181293576352362496-Z4c-</a:t>
            </a:r>
            <a:endParaRPr sz="1200">
              <a:solidFill>
                <a:schemeClr val="accent6"/>
              </a:solidFill>
            </a:endParaRPr>
          </a:p>
        </p:txBody>
      </p:sp>
      <p:sp>
        <p:nvSpPr>
          <p:cNvPr id="356" name="Google Shape;356;p70"/>
          <p:cNvSpPr txBox="1"/>
          <p:nvPr>
            <p:ph idx="4294967295" type="title"/>
          </p:nvPr>
        </p:nvSpPr>
        <p:spPr>
          <a:xfrm>
            <a:off x="815150" y="319025"/>
            <a:ext cx="56739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4399"/>
              <a:buFont typeface="Arial"/>
              <a:buNone/>
            </a:pPr>
            <a:r>
              <a:rPr lang="en-US" sz="3600"/>
              <a:t>Deploying</a:t>
            </a:r>
            <a:r>
              <a:rPr lang="en-US" sz="3600"/>
              <a:t> the</a:t>
            </a:r>
            <a:endParaRPr sz="3600"/>
          </a:p>
          <a:p>
            <a:pPr indent="0" lvl="0" marL="0" rtl="0" algn="l">
              <a:lnSpc>
                <a:spcPct val="115000"/>
              </a:lnSpc>
              <a:spcBef>
                <a:spcPts val="0"/>
              </a:spcBef>
              <a:spcAft>
                <a:spcPts val="0"/>
              </a:spcAft>
              <a:buClr>
                <a:schemeClr val="dk1"/>
              </a:buClr>
              <a:buSzPts val="4399"/>
              <a:buFont typeface="Arial"/>
              <a:buNone/>
            </a:pPr>
            <a:r>
              <a:rPr lang="en-US" sz="3600"/>
              <a:t>surface moorings</a:t>
            </a:r>
            <a:endParaRPr sz="3600"/>
          </a:p>
        </p:txBody>
      </p:sp>
      <p:sp>
        <p:nvSpPr>
          <p:cNvPr id="357" name="Google Shape;357;p70"/>
          <p:cNvSpPr txBox="1"/>
          <p:nvPr/>
        </p:nvSpPr>
        <p:spPr>
          <a:xfrm>
            <a:off x="7682350" y="5610050"/>
            <a:ext cx="32514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US" sz="2000">
                <a:solidFill>
                  <a:srgbClr val="FFFFFF"/>
                </a:solidFill>
              </a:rPr>
              <a:t>L</a:t>
            </a:r>
            <a:r>
              <a:rPr b="1" lang="en-US" sz="2000">
                <a:solidFill>
                  <a:srgbClr val="FFFFFF"/>
                </a:solidFill>
              </a:rPr>
              <a:t>ots of infrastructure under the surface too…</a:t>
            </a:r>
            <a:endParaRPr b="1" sz="20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cxnSp>
        <p:nvCxnSpPr>
          <p:cNvPr id="363" name="Google Shape;363;p71"/>
          <p:cNvCxnSpPr/>
          <p:nvPr/>
        </p:nvCxnSpPr>
        <p:spPr>
          <a:xfrm flipH="1" rot="10800000">
            <a:off x="457825" y="1130050"/>
            <a:ext cx="10978500" cy="18600"/>
          </a:xfrm>
          <a:prstGeom prst="straightConnector1">
            <a:avLst/>
          </a:prstGeom>
          <a:noFill/>
          <a:ln cap="flat" cmpd="sng" w="38100">
            <a:solidFill>
              <a:srgbClr val="D6BD2C"/>
            </a:solidFill>
            <a:prstDash val="solid"/>
            <a:round/>
            <a:headEnd len="med" w="med" type="none"/>
            <a:tailEnd len="med" w="med" type="none"/>
          </a:ln>
        </p:spPr>
      </p:cxnSp>
      <p:sp>
        <p:nvSpPr>
          <p:cNvPr id="364" name="Google Shape;364;p71"/>
          <p:cNvSpPr/>
          <p:nvPr/>
        </p:nvSpPr>
        <p:spPr>
          <a:xfrm>
            <a:off x="457825" y="0"/>
            <a:ext cx="10515300" cy="1148700"/>
          </a:xfrm>
          <a:prstGeom prst="rect">
            <a:avLst/>
          </a:prstGeom>
          <a:noFill/>
          <a:ln>
            <a:noFill/>
          </a:ln>
        </p:spPr>
        <p:txBody>
          <a:bodyPr anchorCtr="0" anchor="ctr" bIns="45000" lIns="90000" spcFirstLastPara="1" rIns="90000" wrap="square" tIns="45000">
            <a:noAutofit/>
          </a:bodyPr>
          <a:lstStyle/>
          <a:p>
            <a:pPr indent="0" lvl="0" marL="0" marR="0" rtl="0" algn="l">
              <a:lnSpc>
                <a:spcPct val="90000"/>
              </a:lnSpc>
              <a:spcBef>
                <a:spcPts val="0"/>
              </a:spcBef>
              <a:spcAft>
                <a:spcPts val="0"/>
              </a:spcAft>
              <a:buNone/>
            </a:pPr>
            <a:r>
              <a:rPr b="1" i="0" lang="en-US" sz="4000" u="none" cap="none" strike="noStrike">
                <a:solidFill>
                  <a:srgbClr val="004F8B"/>
                </a:solidFill>
                <a:latin typeface="Arial"/>
                <a:ea typeface="Arial"/>
                <a:cs typeface="Arial"/>
                <a:sym typeface="Arial"/>
              </a:rPr>
              <a:t>Coastal Surface Moorings</a:t>
            </a:r>
            <a:endParaRPr b="0" i="0" sz="4000" u="none" cap="none" strike="noStrike">
              <a:latin typeface="Arial"/>
              <a:ea typeface="Arial"/>
              <a:cs typeface="Arial"/>
              <a:sym typeface="Arial"/>
            </a:endParaRPr>
          </a:p>
        </p:txBody>
      </p:sp>
      <p:pic>
        <p:nvPicPr>
          <p:cNvPr descr="_DSC3974.jpg" id="365" name="Google Shape;365;p71"/>
          <p:cNvPicPr preferRelativeResize="0"/>
          <p:nvPr/>
        </p:nvPicPr>
        <p:blipFill rotWithShape="1">
          <a:blip r:embed="rId3">
            <a:alphaModFix/>
          </a:blip>
          <a:srcRect b="0" l="0" r="0" t="0"/>
          <a:stretch/>
        </p:blipFill>
        <p:spPr>
          <a:xfrm>
            <a:off x="6187320" y="1483920"/>
            <a:ext cx="3580920" cy="2378160"/>
          </a:xfrm>
          <a:prstGeom prst="rect">
            <a:avLst/>
          </a:prstGeom>
          <a:noFill/>
          <a:ln>
            <a:noFill/>
          </a:ln>
        </p:spPr>
      </p:pic>
      <p:pic>
        <p:nvPicPr>
          <p:cNvPr descr="_DSC4007.jpg" id="366" name="Google Shape;366;p71"/>
          <p:cNvPicPr preferRelativeResize="0"/>
          <p:nvPr/>
        </p:nvPicPr>
        <p:blipFill rotWithShape="1">
          <a:blip r:embed="rId4">
            <a:alphaModFix/>
          </a:blip>
          <a:srcRect b="0" l="0" r="0" t="0"/>
          <a:stretch/>
        </p:blipFill>
        <p:spPr>
          <a:xfrm>
            <a:off x="289800" y="1218240"/>
            <a:ext cx="2819160" cy="4674599"/>
          </a:xfrm>
          <a:prstGeom prst="rect">
            <a:avLst/>
          </a:prstGeom>
          <a:noFill/>
          <a:ln>
            <a:noFill/>
          </a:ln>
        </p:spPr>
      </p:pic>
      <p:pic>
        <p:nvPicPr>
          <p:cNvPr descr="_DSC3910.jpg" id="367" name="Google Shape;367;p71"/>
          <p:cNvPicPr preferRelativeResize="0"/>
          <p:nvPr/>
        </p:nvPicPr>
        <p:blipFill rotWithShape="1">
          <a:blip r:embed="rId5">
            <a:alphaModFix/>
          </a:blip>
          <a:srcRect b="0" l="0" r="0" t="0"/>
          <a:stretch/>
        </p:blipFill>
        <p:spPr>
          <a:xfrm>
            <a:off x="3261600" y="4062240"/>
            <a:ext cx="4266000" cy="2254320"/>
          </a:xfrm>
          <a:prstGeom prst="rect">
            <a:avLst/>
          </a:prstGeom>
          <a:noFill/>
          <a:ln>
            <a:noFill/>
          </a:ln>
        </p:spPr>
      </p:pic>
      <p:pic>
        <p:nvPicPr>
          <p:cNvPr descr="CSM_deck_dwg.tif" id="368" name="Google Shape;368;p71"/>
          <p:cNvPicPr preferRelativeResize="0"/>
          <p:nvPr/>
        </p:nvPicPr>
        <p:blipFill rotWithShape="1">
          <a:blip r:embed="rId6">
            <a:alphaModFix/>
          </a:blip>
          <a:srcRect b="0" l="0" r="0" t="0"/>
          <a:stretch/>
        </p:blipFill>
        <p:spPr>
          <a:xfrm>
            <a:off x="9507240" y="136080"/>
            <a:ext cx="2514239" cy="5946482"/>
          </a:xfrm>
          <a:prstGeom prst="rect">
            <a:avLst/>
          </a:prstGeom>
          <a:noFill/>
          <a:ln>
            <a:noFill/>
          </a:ln>
        </p:spPr>
      </p:pic>
      <p:pic>
        <p:nvPicPr>
          <p:cNvPr descr="DSC_2529.jpg" id="369" name="Google Shape;369;p71"/>
          <p:cNvPicPr preferRelativeResize="0"/>
          <p:nvPr/>
        </p:nvPicPr>
        <p:blipFill rotWithShape="1">
          <a:blip r:embed="rId7">
            <a:alphaModFix/>
          </a:blip>
          <a:srcRect b="0" l="0" r="0" t="0"/>
          <a:stretch/>
        </p:blipFill>
        <p:spPr>
          <a:xfrm>
            <a:off x="3261600" y="1220400"/>
            <a:ext cx="2742840" cy="26420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72"/>
          <p:cNvSpPr txBox="1"/>
          <p:nvPr/>
        </p:nvSpPr>
        <p:spPr>
          <a:xfrm>
            <a:off x="647700" y="1349875"/>
            <a:ext cx="5443200" cy="1157400"/>
          </a:xfrm>
          <a:prstGeom prst="rect">
            <a:avLst/>
          </a:prstGeom>
          <a:solidFill>
            <a:schemeClr val="lt2"/>
          </a:solidFill>
          <a:ln>
            <a:noFill/>
          </a:ln>
        </p:spPr>
        <p:txBody>
          <a:bodyPr anchorCtr="0" anchor="t" bIns="22850" lIns="45725" spcFirstLastPara="1" rIns="45725" wrap="square" tIns="22850">
            <a:normAutofit/>
          </a:bodyPr>
          <a:lstStyle/>
          <a:p>
            <a:pPr indent="-279400" lvl="1" marL="635000" marR="0" rtl="0" algn="l">
              <a:lnSpc>
                <a:spcPct val="100000"/>
              </a:lnSpc>
              <a:spcBef>
                <a:spcPts val="300"/>
              </a:spcBef>
              <a:spcAft>
                <a:spcPts val="0"/>
              </a:spcAft>
              <a:buClr>
                <a:srgbClr val="000000"/>
              </a:buClr>
              <a:buSzPts val="2400"/>
              <a:buFont typeface="Calibri"/>
              <a:buChar char="•"/>
            </a:pPr>
            <a:r>
              <a:rPr b="1" i="0" lang="en-US" sz="2400" u="none" cap="none" strike="noStrike">
                <a:solidFill>
                  <a:srgbClr val="000000"/>
                </a:solidFill>
                <a:latin typeface="Calibri"/>
                <a:ea typeface="Calibri"/>
                <a:cs typeface="Calibri"/>
                <a:sym typeface="Calibri"/>
              </a:rPr>
              <a:t>Extreme events</a:t>
            </a:r>
            <a:endParaRPr b="1" sz="2400">
              <a:latin typeface="Calibri"/>
              <a:ea typeface="Calibri"/>
              <a:cs typeface="Calibri"/>
              <a:sym typeface="Calibri"/>
            </a:endParaRPr>
          </a:p>
          <a:p>
            <a:pPr indent="-292100" lvl="2" marL="952500" marR="0" rtl="0" algn="l">
              <a:lnSpc>
                <a:spcPct val="100000"/>
              </a:lnSpc>
              <a:spcBef>
                <a:spcPts val="1000"/>
              </a:spcBef>
              <a:spcAft>
                <a:spcPts val="1000"/>
              </a:spcAft>
              <a:buClr>
                <a:srgbClr val="000000"/>
              </a:buClr>
              <a:buSzPts val="2400"/>
              <a:buFont typeface="Calibri"/>
              <a:buChar char="•"/>
            </a:pPr>
            <a:r>
              <a:rPr i="0" lang="en-US" sz="2400" u="sng" cap="none" strike="noStrike">
                <a:solidFill>
                  <a:schemeClr val="hlink"/>
                </a:solidFill>
                <a:latin typeface="Calibri"/>
                <a:ea typeface="Calibri"/>
                <a:cs typeface="Calibri"/>
                <a:sym typeface="Calibri"/>
                <a:hlinkClick r:id="rId3"/>
              </a:rPr>
              <a:t>Hurricanes</a:t>
            </a:r>
            <a:r>
              <a:rPr i="0" lang="en-US" sz="2400" u="none" cap="none" strike="noStrike">
                <a:solidFill>
                  <a:srgbClr val="000000"/>
                </a:solidFill>
                <a:latin typeface="Calibri"/>
                <a:ea typeface="Calibri"/>
                <a:cs typeface="Calibri"/>
                <a:sym typeface="Calibri"/>
              </a:rPr>
              <a:t>, freshwater outflows</a:t>
            </a:r>
            <a:endParaRPr sz="2400">
              <a:latin typeface="Calibri"/>
              <a:ea typeface="Calibri"/>
              <a:cs typeface="Calibri"/>
              <a:sym typeface="Calibri"/>
            </a:endParaRPr>
          </a:p>
        </p:txBody>
      </p:sp>
      <p:sp>
        <p:nvSpPr>
          <p:cNvPr id="375" name="Google Shape;375;p72"/>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MAB science themes</a:t>
            </a:r>
            <a:endParaRPr/>
          </a:p>
          <a:p>
            <a:pPr indent="0" lvl="0" marL="0" rtl="0" algn="l">
              <a:lnSpc>
                <a:spcPct val="90000"/>
              </a:lnSpc>
              <a:spcBef>
                <a:spcPts val="0"/>
              </a:spcBef>
              <a:spcAft>
                <a:spcPts val="0"/>
              </a:spcAft>
              <a:buClr>
                <a:schemeClr val="dk1"/>
              </a:buClr>
              <a:buSzPts val="4399"/>
              <a:buFont typeface="Arial"/>
              <a:buNone/>
            </a:pPr>
            <a:r>
              <a:t/>
            </a:r>
            <a:endParaRPr/>
          </a:p>
        </p:txBody>
      </p:sp>
      <p:sp>
        <p:nvSpPr>
          <p:cNvPr id="376" name="Google Shape;376;p72"/>
          <p:cNvSpPr txBox="1"/>
          <p:nvPr/>
        </p:nvSpPr>
        <p:spPr>
          <a:xfrm>
            <a:off x="1301075" y="2730450"/>
            <a:ext cx="5671500" cy="25860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US" sz="2400">
                <a:solidFill>
                  <a:schemeClr val="dk1"/>
                </a:solidFill>
              </a:rPr>
              <a:t>We know there have been recent storms</a:t>
            </a:r>
            <a:endParaRPr sz="2400">
              <a:solidFill>
                <a:schemeClr val="dk1"/>
              </a:solidFill>
            </a:endParaRPr>
          </a:p>
          <a:p>
            <a:pPr indent="0" lvl="0" marL="0" rtl="0" algn="l">
              <a:lnSpc>
                <a:spcPct val="110000"/>
              </a:lnSpc>
              <a:spcBef>
                <a:spcPts val="0"/>
              </a:spcBef>
              <a:spcAft>
                <a:spcPts val="0"/>
              </a:spcAft>
              <a:buNone/>
            </a:pPr>
            <a:r>
              <a:rPr lang="en-US" sz="2400">
                <a:solidFill>
                  <a:schemeClr val="dk1"/>
                </a:solidFill>
              </a:rPr>
              <a:t>[</a:t>
            </a:r>
            <a:r>
              <a:rPr lang="en-US" sz="2400" u="sng">
                <a:solidFill>
                  <a:schemeClr val="hlink"/>
                </a:solidFill>
                <a:hlinkClick r:id="rId4"/>
              </a:rPr>
              <a:t>example: April 11</a:t>
            </a:r>
            <a:r>
              <a:rPr lang="en-US" sz="2400">
                <a:solidFill>
                  <a:schemeClr val="dk1"/>
                </a:solidFill>
              </a:rPr>
              <a:t>]</a:t>
            </a:r>
            <a:endParaRPr sz="2400">
              <a:solidFill>
                <a:schemeClr val="dk1"/>
              </a:solidFill>
            </a:endParaRPr>
          </a:p>
          <a:p>
            <a:pPr indent="0" lvl="0" marL="0" rtl="0" algn="l">
              <a:lnSpc>
                <a:spcPct val="110000"/>
              </a:lnSpc>
              <a:spcBef>
                <a:spcPts val="0"/>
              </a:spcBef>
              <a:spcAft>
                <a:spcPts val="0"/>
              </a:spcAft>
              <a:buNone/>
            </a:pPr>
            <a:r>
              <a:t/>
            </a:r>
            <a:endParaRPr b="1" sz="2400">
              <a:solidFill>
                <a:schemeClr val="dk1"/>
              </a:solidFill>
            </a:endParaRPr>
          </a:p>
          <a:p>
            <a:pPr indent="0" lvl="0" marL="0" rtl="0" algn="l">
              <a:lnSpc>
                <a:spcPct val="110000"/>
              </a:lnSpc>
              <a:spcBef>
                <a:spcPts val="0"/>
              </a:spcBef>
              <a:spcAft>
                <a:spcPts val="0"/>
              </a:spcAft>
              <a:buNone/>
            </a:pPr>
            <a:r>
              <a:rPr b="1" lang="en-US" sz="2400">
                <a:solidFill>
                  <a:schemeClr val="dk1"/>
                </a:solidFill>
              </a:rPr>
              <a:t>W</a:t>
            </a:r>
            <a:r>
              <a:rPr b="1" lang="en-US" sz="2400">
                <a:solidFill>
                  <a:schemeClr val="dk1"/>
                </a:solidFill>
              </a:rPr>
              <a:t>hat types of instruments / data might be useful to detect a storm event at sea?</a:t>
            </a:r>
            <a:endParaRPr sz="2400"/>
          </a:p>
        </p:txBody>
      </p:sp>
      <p:pic>
        <p:nvPicPr>
          <p:cNvPr id="377" name="Google Shape;377;p72"/>
          <p:cNvPicPr preferRelativeResize="0"/>
          <p:nvPr/>
        </p:nvPicPr>
        <p:blipFill>
          <a:blip r:embed="rId5">
            <a:alphaModFix/>
          </a:blip>
          <a:stretch>
            <a:fillRect/>
          </a:stretch>
        </p:blipFill>
        <p:spPr>
          <a:xfrm>
            <a:off x="7359625" y="2507275"/>
            <a:ext cx="3932725" cy="4063225"/>
          </a:xfrm>
          <a:prstGeom prst="rect">
            <a:avLst/>
          </a:prstGeom>
          <a:noFill/>
          <a:ln>
            <a:noFill/>
          </a:ln>
        </p:spPr>
      </p:pic>
      <p:sp>
        <p:nvSpPr>
          <p:cNvPr id="378" name="Google Shape;378;p72"/>
          <p:cNvSpPr txBox="1"/>
          <p:nvPr/>
        </p:nvSpPr>
        <p:spPr>
          <a:xfrm>
            <a:off x="1301075" y="5780075"/>
            <a:ext cx="3801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rPr>
              <a:t>Back to demo…</a:t>
            </a:r>
            <a:endParaRPr b="1" sz="2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73"/>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List</a:t>
            </a:r>
            <a:r>
              <a:rPr lang="en-US"/>
              <a:t> Instrument </a:t>
            </a:r>
            <a:r>
              <a:rPr lang="en-US"/>
              <a:t>types</a:t>
            </a:r>
            <a:r>
              <a:rPr lang="en-US"/>
              <a:t> for Central Surface Mooring</a:t>
            </a:r>
            <a:endParaRPr/>
          </a:p>
        </p:txBody>
      </p:sp>
      <p:sp>
        <p:nvSpPr>
          <p:cNvPr id="384" name="Google Shape;384;p73"/>
          <p:cNvSpPr txBox="1"/>
          <p:nvPr/>
        </p:nvSpPr>
        <p:spPr>
          <a:xfrm>
            <a:off x="5056925" y="1235350"/>
            <a:ext cx="5134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chemeClr val="hlink"/>
                </a:solidFill>
                <a:hlinkClick r:id="rId3"/>
              </a:rPr>
              <a:t>https://dataexplorer.oceanobservatories.org/#ooi/array/CP1/subsite/CP10CNSM/instrument_type/</a:t>
            </a:r>
            <a:r>
              <a:rPr lang="en-US" sz="1600"/>
              <a:t> </a:t>
            </a:r>
            <a:endParaRPr sz="1600"/>
          </a:p>
        </p:txBody>
      </p:sp>
      <p:pic>
        <p:nvPicPr>
          <p:cNvPr id="385" name="Google Shape;385;p73"/>
          <p:cNvPicPr preferRelativeResize="0"/>
          <p:nvPr/>
        </p:nvPicPr>
        <p:blipFill>
          <a:blip r:embed="rId4">
            <a:alphaModFix/>
          </a:blip>
          <a:stretch>
            <a:fillRect/>
          </a:stretch>
        </p:blipFill>
        <p:spPr>
          <a:xfrm>
            <a:off x="947225" y="1235350"/>
            <a:ext cx="3772686" cy="4981125"/>
          </a:xfrm>
          <a:prstGeom prst="rect">
            <a:avLst/>
          </a:prstGeom>
          <a:noFill/>
          <a:ln>
            <a:noFill/>
          </a:ln>
        </p:spPr>
      </p:pic>
      <p:sp>
        <p:nvSpPr>
          <p:cNvPr id="386" name="Google Shape;386;p73"/>
          <p:cNvSpPr txBox="1"/>
          <p:nvPr/>
        </p:nvSpPr>
        <p:spPr>
          <a:xfrm>
            <a:off x="5056925" y="2835425"/>
            <a:ext cx="5246400" cy="960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US" sz="2400">
                <a:solidFill>
                  <a:schemeClr val="dk1"/>
                </a:solidFill>
              </a:rPr>
              <a:t>Select an</a:t>
            </a:r>
            <a:r>
              <a:rPr b="1" lang="en-US" sz="2400">
                <a:solidFill>
                  <a:schemeClr val="dk1"/>
                </a:solidFill>
              </a:rPr>
              <a:t> instrument that might be useful to detect a storm event</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74"/>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37511"/>
              <a:buFont typeface="Arial"/>
              <a:buNone/>
            </a:pPr>
            <a:r>
              <a:rPr lang="en-US"/>
              <a:t>List Parameters for Bulk Meteorology Instrument Package</a:t>
            </a:r>
            <a:endParaRPr/>
          </a:p>
        </p:txBody>
      </p:sp>
      <p:sp>
        <p:nvSpPr>
          <p:cNvPr id="392" name="Google Shape;392;p74"/>
          <p:cNvSpPr txBox="1"/>
          <p:nvPr/>
        </p:nvSpPr>
        <p:spPr>
          <a:xfrm>
            <a:off x="927300" y="1141300"/>
            <a:ext cx="10007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chemeClr val="hlink"/>
                </a:solidFill>
                <a:hlinkClick r:id="rId3"/>
              </a:rPr>
              <a:t>https://dataexplorer.oceanobservatories.org/#ooi/array/CP1/subsite/CP10CNSM/instrument_type/METBK</a:t>
            </a:r>
            <a:r>
              <a:rPr lang="en-US" sz="1600"/>
              <a:t> </a:t>
            </a:r>
            <a:endParaRPr sz="1600"/>
          </a:p>
        </p:txBody>
      </p:sp>
      <p:pic>
        <p:nvPicPr>
          <p:cNvPr id="393" name="Google Shape;393;p74"/>
          <p:cNvPicPr preferRelativeResize="0"/>
          <p:nvPr/>
        </p:nvPicPr>
        <p:blipFill>
          <a:blip r:embed="rId4">
            <a:alphaModFix/>
          </a:blip>
          <a:stretch>
            <a:fillRect/>
          </a:stretch>
        </p:blipFill>
        <p:spPr>
          <a:xfrm>
            <a:off x="1030200" y="1644825"/>
            <a:ext cx="9628952" cy="4734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75"/>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37511"/>
              <a:buFont typeface="Arial"/>
              <a:buNone/>
            </a:pPr>
            <a:r>
              <a:rPr lang="en-US"/>
              <a:t>Display</a:t>
            </a:r>
            <a:r>
              <a:rPr lang="en-US"/>
              <a:t> Parameter </a:t>
            </a:r>
            <a:r>
              <a:rPr lang="en-US"/>
              <a:t>that might be useful to detect a storm event</a:t>
            </a:r>
            <a:endParaRPr/>
          </a:p>
        </p:txBody>
      </p:sp>
      <p:pic>
        <p:nvPicPr>
          <p:cNvPr id="399" name="Google Shape;399;p75"/>
          <p:cNvPicPr preferRelativeResize="0"/>
          <p:nvPr/>
        </p:nvPicPr>
        <p:blipFill>
          <a:blip r:embed="rId3">
            <a:alphaModFix/>
          </a:blip>
          <a:stretch>
            <a:fillRect/>
          </a:stretch>
        </p:blipFill>
        <p:spPr>
          <a:xfrm>
            <a:off x="911650" y="1316724"/>
            <a:ext cx="10217726" cy="4942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76"/>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have a closer look the night of April 11 </a:t>
            </a:r>
            <a:endParaRPr/>
          </a:p>
        </p:txBody>
      </p:sp>
      <p:pic>
        <p:nvPicPr>
          <p:cNvPr id="405" name="Google Shape;405;p76"/>
          <p:cNvPicPr preferRelativeResize="0"/>
          <p:nvPr/>
        </p:nvPicPr>
        <p:blipFill>
          <a:blip r:embed="rId3">
            <a:alphaModFix/>
          </a:blip>
          <a:stretch>
            <a:fillRect/>
          </a:stretch>
        </p:blipFill>
        <p:spPr>
          <a:xfrm>
            <a:off x="929275" y="1254225"/>
            <a:ext cx="10602277" cy="51031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77"/>
          <p:cNvPicPr preferRelativeResize="0"/>
          <p:nvPr/>
        </p:nvPicPr>
        <p:blipFill>
          <a:blip r:embed="rId3">
            <a:alphaModFix/>
          </a:blip>
          <a:stretch>
            <a:fillRect/>
          </a:stretch>
        </p:blipFill>
        <p:spPr>
          <a:xfrm>
            <a:off x="929275" y="1254225"/>
            <a:ext cx="10602277" cy="5103126"/>
          </a:xfrm>
          <a:prstGeom prst="rect">
            <a:avLst/>
          </a:prstGeom>
          <a:noFill/>
          <a:ln>
            <a:noFill/>
          </a:ln>
        </p:spPr>
      </p:pic>
      <p:sp>
        <p:nvSpPr>
          <p:cNvPr id="411" name="Google Shape;411;p77"/>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save this chart into a new Data View </a:t>
            </a:r>
            <a:endParaRPr/>
          </a:p>
        </p:txBody>
      </p:sp>
      <p:grpSp>
        <p:nvGrpSpPr>
          <p:cNvPr id="412" name="Google Shape;412;p77"/>
          <p:cNvGrpSpPr/>
          <p:nvPr/>
        </p:nvGrpSpPr>
        <p:grpSpPr>
          <a:xfrm>
            <a:off x="9469675" y="2458650"/>
            <a:ext cx="2019225" cy="1794850"/>
            <a:chOff x="9469675" y="2458650"/>
            <a:chExt cx="2019225" cy="1794850"/>
          </a:xfrm>
        </p:grpSpPr>
        <p:pic>
          <p:nvPicPr>
            <p:cNvPr id="413" name="Google Shape;413;p77"/>
            <p:cNvPicPr preferRelativeResize="0"/>
            <p:nvPr/>
          </p:nvPicPr>
          <p:blipFill>
            <a:blip r:embed="rId4">
              <a:alphaModFix/>
            </a:blip>
            <a:stretch>
              <a:fillRect/>
            </a:stretch>
          </p:blipFill>
          <p:spPr>
            <a:xfrm>
              <a:off x="9469675" y="2458650"/>
              <a:ext cx="2019225" cy="1794850"/>
            </a:xfrm>
            <a:prstGeom prst="rect">
              <a:avLst/>
            </a:prstGeom>
            <a:noFill/>
            <a:ln>
              <a:noFill/>
            </a:ln>
          </p:spPr>
        </p:pic>
        <p:sp>
          <p:nvSpPr>
            <p:cNvPr id="414" name="Google Shape;414;p77"/>
            <p:cNvSpPr txBox="1"/>
            <p:nvPr/>
          </p:nvSpPr>
          <p:spPr>
            <a:xfrm>
              <a:off x="9585125" y="3224300"/>
              <a:ext cx="1427100" cy="4155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rPr>
                <a:t>Add new label</a:t>
              </a:r>
              <a:endParaRPr sz="1500">
                <a:solidFill>
                  <a:schemeClr val="dk1"/>
                </a:solidFill>
              </a:endParaRPr>
            </a:p>
          </p:txBody>
        </p:sp>
      </p:grpSp>
      <p:sp>
        <p:nvSpPr>
          <p:cNvPr id="415" name="Google Shape;415;p77"/>
          <p:cNvSpPr/>
          <p:nvPr/>
        </p:nvSpPr>
        <p:spPr>
          <a:xfrm>
            <a:off x="11012250" y="2779900"/>
            <a:ext cx="366900" cy="366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6" name="Google Shape;416;p77"/>
          <p:cNvSpPr/>
          <p:nvPr/>
        </p:nvSpPr>
        <p:spPr>
          <a:xfrm>
            <a:off x="11164650" y="2398900"/>
            <a:ext cx="366900" cy="366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77"/>
          <p:cNvSpPr/>
          <p:nvPr/>
        </p:nvSpPr>
        <p:spPr>
          <a:xfrm>
            <a:off x="9548675" y="3622356"/>
            <a:ext cx="366900" cy="555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60"/>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sz="3600"/>
              <a:t>Today’s session</a:t>
            </a:r>
            <a:endParaRPr sz="3600"/>
          </a:p>
        </p:txBody>
      </p:sp>
      <p:sp>
        <p:nvSpPr>
          <p:cNvPr id="277" name="Google Shape;277;p60"/>
          <p:cNvSpPr txBox="1"/>
          <p:nvPr>
            <p:ph idx="1" type="body"/>
          </p:nvPr>
        </p:nvSpPr>
        <p:spPr>
          <a:xfrm>
            <a:off x="839675" y="1825625"/>
            <a:ext cx="9706200" cy="4035300"/>
          </a:xfrm>
          <a:prstGeom prst="rect">
            <a:avLst/>
          </a:prstGeom>
          <a:noFill/>
          <a:ln>
            <a:noFill/>
          </a:ln>
        </p:spPr>
        <p:txBody>
          <a:bodyPr anchorCtr="0" anchor="t" bIns="45700" lIns="91425" spcFirstLastPara="1" rIns="91425" wrap="square" tIns="45700">
            <a:normAutofit/>
          </a:bodyPr>
          <a:lstStyle/>
          <a:p>
            <a:pPr indent="-381000" lvl="0" marL="457200" rtl="0" algn="l">
              <a:lnSpc>
                <a:spcPct val="110000"/>
              </a:lnSpc>
              <a:spcBef>
                <a:spcPts val="0"/>
              </a:spcBef>
              <a:spcAft>
                <a:spcPts val="0"/>
              </a:spcAft>
              <a:buSzPts val="2400"/>
              <a:buChar char="•"/>
            </a:pPr>
            <a:r>
              <a:rPr b="1" lang="en-US" sz="2400"/>
              <a:t>30 min presentation with live demonstration:</a:t>
            </a:r>
            <a:endParaRPr b="1" sz="2400"/>
          </a:p>
          <a:p>
            <a:pPr indent="-381000" lvl="1" marL="914400" rtl="0" algn="l">
              <a:lnSpc>
                <a:spcPct val="110000"/>
              </a:lnSpc>
              <a:spcBef>
                <a:spcPts val="1000"/>
              </a:spcBef>
              <a:spcAft>
                <a:spcPts val="0"/>
              </a:spcAft>
              <a:buSzPts val="2400"/>
              <a:buChar char="•"/>
            </a:pPr>
            <a:r>
              <a:rPr lang="en-US" sz="2400"/>
              <a:t>You’ll learn about OOI Infrastructure while I explore with the Data Explorer.</a:t>
            </a:r>
            <a:endParaRPr sz="2400"/>
          </a:p>
          <a:p>
            <a:pPr indent="-381000" lvl="0" marL="457200" rtl="0" algn="l">
              <a:lnSpc>
                <a:spcPct val="110000"/>
              </a:lnSpc>
              <a:spcBef>
                <a:spcPts val="1000"/>
              </a:spcBef>
              <a:spcAft>
                <a:spcPts val="0"/>
              </a:spcAft>
              <a:buSzPts val="2400"/>
              <a:buChar char="•"/>
            </a:pPr>
            <a:r>
              <a:rPr b="1" lang="en-US" sz="2400"/>
              <a:t>30 min hands-on activity:</a:t>
            </a:r>
            <a:endParaRPr b="1" sz="2400"/>
          </a:p>
          <a:p>
            <a:pPr indent="-381000" lvl="1" marL="914400" rtl="0" algn="l">
              <a:lnSpc>
                <a:spcPct val="110000"/>
              </a:lnSpc>
              <a:spcBef>
                <a:spcPts val="1000"/>
              </a:spcBef>
              <a:spcAft>
                <a:spcPts val="0"/>
              </a:spcAft>
              <a:buSzPts val="2400"/>
              <a:buChar char="•"/>
            </a:pPr>
            <a:r>
              <a:rPr lang="en-US" sz="2400"/>
              <a:t>Data Explorer Quest! You’ll explore the Data Explorer in pairs.</a:t>
            </a:r>
            <a:endParaRPr sz="2400"/>
          </a:p>
          <a:p>
            <a:pPr indent="-381000" lvl="0" marL="457200" rtl="0" algn="l">
              <a:lnSpc>
                <a:spcPct val="110000"/>
              </a:lnSpc>
              <a:spcBef>
                <a:spcPts val="1000"/>
              </a:spcBef>
              <a:spcAft>
                <a:spcPts val="1000"/>
              </a:spcAft>
              <a:buSzPts val="2400"/>
              <a:buChar char="•"/>
            </a:pPr>
            <a:r>
              <a:rPr b="1" lang="en-US" sz="2400"/>
              <a:t>15 min re-group to share</a:t>
            </a:r>
            <a:endParaRPr b="1"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78"/>
          <p:cNvPicPr preferRelativeResize="0"/>
          <p:nvPr/>
        </p:nvPicPr>
        <p:blipFill>
          <a:blip r:embed="rId3">
            <a:alphaModFix/>
          </a:blip>
          <a:stretch>
            <a:fillRect/>
          </a:stretch>
        </p:blipFill>
        <p:spPr>
          <a:xfrm>
            <a:off x="439127" y="1476275"/>
            <a:ext cx="11313750" cy="1530000"/>
          </a:xfrm>
          <a:prstGeom prst="rect">
            <a:avLst/>
          </a:prstGeom>
          <a:noFill/>
          <a:ln>
            <a:noFill/>
          </a:ln>
        </p:spPr>
      </p:pic>
      <p:sp>
        <p:nvSpPr>
          <p:cNvPr id="423" name="Google Shape;423;p78"/>
          <p:cNvSpPr txBox="1"/>
          <p:nvPr/>
        </p:nvSpPr>
        <p:spPr>
          <a:xfrm>
            <a:off x="3518650" y="4354400"/>
            <a:ext cx="6211200" cy="846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accent6"/>
              </a:buClr>
              <a:buSzPts val="2000"/>
              <a:buChar char="●"/>
            </a:pPr>
            <a:r>
              <a:rPr lang="en-US" sz="2000" u="sng">
                <a:solidFill>
                  <a:schemeClr val="accent6"/>
                </a:solidFill>
                <a:hlinkClick r:id="rId4">
                  <a:extLst>
                    <a:ext uri="{A12FA001-AC4F-418D-AE19-62706E023703}">
                      <ahyp:hlinkClr val="tx"/>
                    </a:ext>
                  </a:extLst>
                </a:hlinkClick>
              </a:rPr>
              <a:t>https://dataexplorer.oceanobservatories.org/help/overview.html#data-views-overview</a:t>
            </a:r>
            <a:r>
              <a:rPr lang="en-US" sz="2000">
                <a:solidFill>
                  <a:schemeClr val="accent6"/>
                </a:solidFill>
              </a:rPr>
              <a:t> </a:t>
            </a:r>
            <a:endParaRPr sz="2000">
              <a:solidFill>
                <a:schemeClr val="accent6"/>
              </a:solidFill>
            </a:endParaRPr>
          </a:p>
        </p:txBody>
      </p:sp>
      <p:sp>
        <p:nvSpPr>
          <p:cNvPr id="424" name="Google Shape;424;p78"/>
          <p:cNvSpPr txBox="1"/>
          <p:nvPr/>
        </p:nvSpPr>
        <p:spPr>
          <a:xfrm>
            <a:off x="3518650" y="3153788"/>
            <a:ext cx="5780400" cy="1200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SzPts val="2000"/>
              <a:buChar char="●"/>
            </a:pPr>
            <a:r>
              <a:rPr lang="en-US" sz="2000"/>
              <a:t>Click here for example Data Views</a:t>
            </a:r>
            <a:endParaRPr sz="2000"/>
          </a:p>
          <a:p>
            <a:pPr indent="-355600" lvl="0" marL="457200" rtl="0" algn="l">
              <a:lnSpc>
                <a:spcPct val="115000"/>
              </a:lnSpc>
              <a:spcBef>
                <a:spcPts val="0"/>
              </a:spcBef>
              <a:spcAft>
                <a:spcPts val="0"/>
              </a:spcAft>
              <a:buSzPts val="2000"/>
              <a:buChar char="●"/>
            </a:pPr>
            <a:r>
              <a:rPr lang="en-US" sz="2000"/>
              <a:t>A Data View is a collection of datasets that can be visualized together for comparison</a:t>
            </a:r>
            <a:endParaRPr sz="2000"/>
          </a:p>
        </p:txBody>
      </p:sp>
      <p:sp>
        <p:nvSpPr>
          <p:cNvPr id="425" name="Google Shape;425;p78"/>
          <p:cNvSpPr/>
          <p:nvPr/>
        </p:nvSpPr>
        <p:spPr>
          <a:xfrm flipH="1" rot="10800000">
            <a:off x="4112950" y="2856500"/>
            <a:ext cx="212100" cy="297300"/>
          </a:xfrm>
          <a:prstGeom prst="downArrow">
            <a:avLst>
              <a:gd fmla="val 50000" name="adj1"/>
              <a:gd fmla="val 50000" name="adj2"/>
            </a:avLst>
          </a:prstGeom>
          <a:solidFill>
            <a:srgbClr val="FFFF00"/>
          </a:solidFill>
          <a:ln cap="flat" cmpd="sng" w="9525">
            <a:solidFill>
              <a:srgbClr val="0069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78"/>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What is a Data View? (in Data Explorer)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79"/>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find more data to add to our Data View</a:t>
            </a:r>
            <a:endParaRPr/>
          </a:p>
        </p:txBody>
      </p:sp>
      <p:sp>
        <p:nvSpPr>
          <p:cNvPr id="432" name="Google Shape;432;p79"/>
          <p:cNvSpPr txBox="1"/>
          <p:nvPr/>
        </p:nvSpPr>
        <p:spPr>
          <a:xfrm>
            <a:off x="5056925" y="1235350"/>
            <a:ext cx="5134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chemeClr val="hlink"/>
                </a:solidFill>
                <a:hlinkClick r:id="rId3"/>
              </a:rPr>
              <a:t>https://dataexplorer.oceanobservatories.org/#ooi/array/CP1/subsite/CP10CNSM/instrument_type/</a:t>
            </a:r>
            <a:r>
              <a:rPr lang="en-US" sz="1600"/>
              <a:t> </a:t>
            </a:r>
            <a:endParaRPr sz="1600"/>
          </a:p>
        </p:txBody>
      </p:sp>
      <p:pic>
        <p:nvPicPr>
          <p:cNvPr id="433" name="Google Shape;433;p79"/>
          <p:cNvPicPr preferRelativeResize="0"/>
          <p:nvPr/>
        </p:nvPicPr>
        <p:blipFill>
          <a:blip r:embed="rId4">
            <a:alphaModFix/>
          </a:blip>
          <a:stretch>
            <a:fillRect/>
          </a:stretch>
        </p:blipFill>
        <p:spPr>
          <a:xfrm>
            <a:off x="947225" y="1235350"/>
            <a:ext cx="3772686" cy="4981125"/>
          </a:xfrm>
          <a:prstGeom prst="rect">
            <a:avLst/>
          </a:prstGeom>
          <a:noFill/>
          <a:ln>
            <a:noFill/>
          </a:ln>
        </p:spPr>
      </p:pic>
      <p:sp>
        <p:nvSpPr>
          <p:cNvPr id="434" name="Google Shape;434;p79"/>
          <p:cNvSpPr txBox="1"/>
          <p:nvPr/>
        </p:nvSpPr>
        <p:spPr>
          <a:xfrm>
            <a:off x="5056925" y="2835425"/>
            <a:ext cx="5531700" cy="960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US" sz="2400">
                <a:solidFill>
                  <a:schemeClr val="dk1"/>
                </a:solidFill>
              </a:rPr>
              <a:t>Select another instrument that might be useful to detect a storm event</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80"/>
          <p:cNvPicPr preferRelativeResize="0"/>
          <p:nvPr/>
        </p:nvPicPr>
        <p:blipFill>
          <a:blip r:embed="rId3">
            <a:alphaModFix/>
          </a:blip>
          <a:stretch>
            <a:fillRect/>
          </a:stretch>
        </p:blipFill>
        <p:spPr>
          <a:xfrm>
            <a:off x="1061300" y="1644826"/>
            <a:ext cx="9521650" cy="4662951"/>
          </a:xfrm>
          <a:prstGeom prst="rect">
            <a:avLst/>
          </a:prstGeom>
          <a:noFill/>
          <a:ln>
            <a:noFill/>
          </a:ln>
        </p:spPr>
      </p:pic>
      <p:sp>
        <p:nvSpPr>
          <p:cNvPr id="440" name="Google Shape;440;p80"/>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Where there are high winds there should be waves…</a:t>
            </a:r>
            <a:endParaRPr/>
          </a:p>
        </p:txBody>
      </p:sp>
      <p:sp>
        <p:nvSpPr>
          <p:cNvPr id="441" name="Google Shape;441;p80"/>
          <p:cNvSpPr txBox="1"/>
          <p:nvPr/>
        </p:nvSpPr>
        <p:spPr>
          <a:xfrm>
            <a:off x="913225" y="1156375"/>
            <a:ext cx="938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https://dataexplorer.oceanobservatories.org/#ooi/array/CP1/subsite/CP10CNSM/instrument_type/WAVSS/data</a:t>
            </a:r>
            <a:r>
              <a:rPr lang="en-US"/>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81"/>
          <p:cNvPicPr preferRelativeResize="0"/>
          <p:nvPr/>
        </p:nvPicPr>
        <p:blipFill>
          <a:blip r:embed="rId3">
            <a:alphaModFix/>
          </a:blip>
          <a:stretch>
            <a:fillRect/>
          </a:stretch>
        </p:blipFill>
        <p:spPr>
          <a:xfrm>
            <a:off x="921776" y="1271675"/>
            <a:ext cx="9885751" cy="5476249"/>
          </a:xfrm>
          <a:prstGeom prst="rect">
            <a:avLst/>
          </a:prstGeom>
          <a:noFill/>
          <a:ln>
            <a:noFill/>
          </a:ln>
        </p:spPr>
      </p:pic>
      <p:sp>
        <p:nvSpPr>
          <p:cNvPr id="447" name="Google Shape;447;p81"/>
          <p:cNvSpPr/>
          <p:nvPr/>
        </p:nvSpPr>
        <p:spPr>
          <a:xfrm>
            <a:off x="1212200" y="6094300"/>
            <a:ext cx="3255000" cy="653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8" name="Google Shape;448;p81"/>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have a closer look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82"/>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save this chart into our new Data View </a:t>
            </a:r>
            <a:endParaRPr/>
          </a:p>
        </p:txBody>
      </p:sp>
      <p:pic>
        <p:nvPicPr>
          <p:cNvPr id="454" name="Google Shape;454;p82"/>
          <p:cNvPicPr preferRelativeResize="0"/>
          <p:nvPr/>
        </p:nvPicPr>
        <p:blipFill>
          <a:blip r:embed="rId3">
            <a:alphaModFix/>
          </a:blip>
          <a:stretch>
            <a:fillRect/>
          </a:stretch>
        </p:blipFill>
        <p:spPr>
          <a:xfrm>
            <a:off x="921776" y="1271675"/>
            <a:ext cx="9885751" cy="5476249"/>
          </a:xfrm>
          <a:prstGeom prst="rect">
            <a:avLst/>
          </a:prstGeom>
          <a:noFill/>
          <a:ln>
            <a:noFill/>
          </a:ln>
        </p:spPr>
      </p:pic>
      <p:grpSp>
        <p:nvGrpSpPr>
          <p:cNvPr id="455" name="Google Shape;455;p82"/>
          <p:cNvGrpSpPr/>
          <p:nvPr/>
        </p:nvGrpSpPr>
        <p:grpSpPr>
          <a:xfrm>
            <a:off x="8783875" y="2306250"/>
            <a:ext cx="2019225" cy="1794850"/>
            <a:chOff x="9469675" y="2458650"/>
            <a:chExt cx="2019225" cy="1794850"/>
          </a:xfrm>
        </p:grpSpPr>
        <p:pic>
          <p:nvPicPr>
            <p:cNvPr id="456" name="Google Shape;456;p82"/>
            <p:cNvPicPr preferRelativeResize="0"/>
            <p:nvPr/>
          </p:nvPicPr>
          <p:blipFill>
            <a:blip r:embed="rId4">
              <a:alphaModFix/>
            </a:blip>
            <a:stretch>
              <a:fillRect/>
            </a:stretch>
          </p:blipFill>
          <p:spPr>
            <a:xfrm>
              <a:off x="9469675" y="2458650"/>
              <a:ext cx="2019225" cy="1794850"/>
            </a:xfrm>
            <a:prstGeom prst="rect">
              <a:avLst/>
            </a:prstGeom>
            <a:noFill/>
            <a:ln>
              <a:noFill/>
            </a:ln>
          </p:spPr>
        </p:pic>
        <p:sp>
          <p:nvSpPr>
            <p:cNvPr id="457" name="Google Shape;457;p82"/>
            <p:cNvSpPr txBox="1"/>
            <p:nvPr/>
          </p:nvSpPr>
          <p:spPr>
            <a:xfrm>
              <a:off x="9585125" y="3224300"/>
              <a:ext cx="1506000" cy="4155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rPr>
                <a:t>New Data View</a:t>
              </a:r>
              <a:endParaRPr sz="1500">
                <a:solidFill>
                  <a:schemeClr val="dk1"/>
                </a:solidFill>
              </a:endParaRPr>
            </a:p>
          </p:txBody>
        </p:sp>
      </p:grpSp>
      <p:sp>
        <p:nvSpPr>
          <p:cNvPr id="458" name="Google Shape;458;p82"/>
          <p:cNvSpPr/>
          <p:nvPr/>
        </p:nvSpPr>
        <p:spPr>
          <a:xfrm>
            <a:off x="10478850" y="2246500"/>
            <a:ext cx="366900" cy="366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9" name="Google Shape;459;p82"/>
          <p:cNvSpPr/>
          <p:nvPr/>
        </p:nvSpPr>
        <p:spPr>
          <a:xfrm>
            <a:off x="8862875" y="3469956"/>
            <a:ext cx="366900" cy="555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83"/>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compare in our new Data View </a:t>
            </a:r>
            <a:endParaRPr/>
          </a:p>
        </p:txBody>
      </p:sp>
      <p:pic>
        <p:nvPicPr>
          <p:cNvPr id="465" name="Google Shape;465;p83"/>
          <p:cNvPicPr preferRelativeResize="0"/>
          <p:nvPr/>
        </p:nvPicPr>
        <p:blipFill>
          <a:blip r:embed="rId3">
            <a:alphaModFix/>
          </a:blip>
          <a:stretch>
            <a:fillRect/>
          </a:stretch>
        </p:blipFill>
        <p:spPr>
          <a:xfrm>
            <a:off x="889188" y="1688746"/>
            <a:ext cx="10413623" cy="4912930"/>
          </a:xfrm>
          <a:prstGeom prst="rect">
            <a:avLst/>
          </a:prstGeom>
          <a:noFill/>
          <a:ln>
            <a:noFill/>
          </a:ln>
        </p:spPr>
      </p:pic>
      <p:sp>
        <p:nvSpPr>
          <p:cNvPr id="466" name="Google Shape;466;p83"/>
          <p:cNvSpPr txBox="1"/>
          <p:nvPr/>
        </p:nvSpPr>
        <p:spPr>
          <a:xfrm>
            <a:off x="838200" y="1181975"/>
            <a:ext cx="73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accent6"/>
                </a:solidFill>
                <a:hlinkClick r:id="rId4">
                  <a:extLst>
                    <a:ext uri="{A12FA001-AC4F-418D-AE19-62706E023703}">
                      <ahyp:hlinkClr val="tx"/>
                    </a:ext>
                  </a:extLst>
                </a:hlinkClick>
              </a:rPr>
              <a:t>https://dataexplorer.oceanobservatories.org/#add-data-view/9T0tsodL/1</a:t>
            </a:r>
            <a:endParaRPr sz="1700">
              <a:solidFill>
                <a:schemeClr val="accent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84"/>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37511"/>
              <a:buFont typeface="Arial"/>
              <a:buNone/>
            </a:pPr>
            <a:r>
              <a:rPr lang="en-US"/>
              <a:t>What sub-surface instruments might provide evidence for a storm event?</a:t>
            </a:r>
            <a:endParaRPr/>
          </a:p>
        </p:txBody>
      </p:sp>
      <p:sp>
        <p:nvSpPr>
          <p:cNvPr id="472" name="Google Shape;472;p84"/>
          <p:cNvSpPr txBox="1"/>
          <p:nvPr/>
        </p:nvSpPr>
        <p:spPr>
          <a:xfrm>
            <a:off x="5056925" y="1235350"/>
            <a:ext cx="5134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chemeClr val="hlink"/>
                </a:solidFill>
                <a:hlinkClick r:id="rId3"/>
              </a:rPr>
              <a:t>https://dataexplorer.oceanobservatories.org/#ooi/array/CP1/subsite/CP10CNSM/instrument_type/</a:t>
            </a:r>
            <a:r>
              <a:rPr lang="en-US" sz="1600"/>
              <a:t> </a:t>
            </a:r>
            <a:endParaRPr sz="1600"/>
          </a:p>
        </p:txBody>
      </p:sp>
      <p:pic>
        <p:nvPicPr>
          <p:cNvPr id="473" name="Google Shape;473;p84"/>
          <p:cNvPicPr preferRelativeResize="0"/>
          <p:nvPr/>
        </p:nvPicPr>
        <p:blipFill>
          <a:blip r:embed="rId4">
            <a:alphaModFix/>
          </a:blip>
          <a:stretch>
            <a:fillRect/>
          </a:stretch>
        </p:blipFill>
        <p:spPr>
          <a:xfrm>
            <a:off x="947225" y="1235350"/>
            <a:ext cx="3772686" cy="4981125"/>
          </a:xfrm>
          <a:prstGeom prst="rect">
            <a:avLst/>
          </a:prstGeom>
          <a:noFill/>
          <a:ln>
            <a:noFill/>
          </a:ln>
        </p:spPr>
      </p:pic>
      <p:sp>
        <p:nvSpPr>
          <p:cNvPr id="474" name="Google Shape;474;p84"/>
          <p:cNvSpPr txBox="1"/>
          <p:nvPr/>
        </p:nvSpPr>
        <p:spPr>
          <a:xfrm>
            <a:off x="10372850" y="4559550"/>
            <a:ext cx="1580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rPr>
              <a:t>Back to slides…</a:t>
            </a:r>
            <a:endParaRPr b="1" sz="2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85"/>
          <p:cNvSpPr txBox="1"/>
          <p:nvPr>
            <p:ph type="title"/>
          </p:nvPr>
        </p:nvSpPr>
        <p:spPr>
          <a:xfrm>
            <a:off x="838200" y="1069800"/>
            <a:ext cx="10717500" cy="582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1000"/>
              </a:spcBef>
              <a:spcAft>
                <a:spcPts val="0"/>
              </a:spcAft>
              <a:buNone/>
            </a:pPr>
            <a:r>
              <a:rPr lang="en-US" sz="1700" u="sng">
                <a:solidFill>
                  <a:schemeClr val="hlink"/>
                </a:solidFill>
                <a:hlinkClick r:id="rId3"/>
              </a:rPr>
              <a:t>https://oceanobservatories.org/2024/05/pioneer-mab-providing-turbidity-from-ooi-core-fluorometers/</a:t>
            </a:r>
            <a:r>
              <a:rPr lang="en-US" sz="1700"/>
              <a:t> </a:t>
            </a:r>
            <a:endParaRPr sz="1700"/>
          </a:p>
          <a:p>
            <a:pPr indent="0" lvl="0" marL="0" rtl="0" algn="l">
              <a:lnSpc>
                <a:spcPct val="90000"/>
              </a:lnSpc>
              <a:spcBef>
                <a:spcPts val="0"/>
              </a:spcBef>
              <a:spcAft>
                <a:spcPts val="0"/>
              </a:spcAft>
              <a:buClr>
                <a:schemeClr val="dk1"/>
              </a:buClr>
              <a:buSzPts val="4399"/>
              <a:buFont typeface="Arial"/>
              <a:buNone/>
            </a:pPr>
            <a:r>
              <a:t/>
            </a:r>
            <a:endParaRPr sz="1700"/>
          </a:p>
        </p:txBody>
      </p:sp>
      <p:sp>
        <p:nvSpPr>
          <p:cNvPr id="480" name="Google Shape;480;p85"/>
          <p:cNvSpPr txBox="1"/>
          <p:nvPr>
            <p:ph type="title"/>
          </p:nvPr>
        </p:nvSpPr>
        <p:spPr>
          <a:xfrm>
            <a:off x="838200" y="288925"/>
            <a:ext cx="10515600" cy="898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Pioneer MAB Providing Turbidity from Fluorometers</a:t>
            </a:r>
            <a:endParaRPr/>
          </a:p>
        </p:txBody>
      </p:sp>
      <p:pic>
        <p:nvPicPr>
          <p:cNvPr id="481" name="Google Shape;481;p85"/>
          <p:cNvPicPr preferRelativeResize="0"/>
          <p:nvPr/>
        </p:nvPicPr>
        <p:blipFill>
          <a:blip r:embed="rId4">
            <a:alphaModFix/>
          </a:blip>
          <a:stretch>
            <a:fillRect/>
          </a:stretch>
        </p:blipFill>
        <p:spPr>
          <a:xfrm>
            <a:off x="4404302" y="1708499"/>
            <a:ext cx="6773227" cy="4957149"/>
          </a:xfrm>
          <a:prstGeom prst="rect">
            <a:avLst/>
          </a:prstGeom>
          <a:noFill/>
          <a:ln>
            <a:noFill/>
          </a:ln>
        </p:spPr>
      </p:pic>
      <p:sp>
        <p:nvSpPr>
          <p:cNvPr id="482" name="Google Shape;482;p85"/>
          <p:cNvSpPr txBox="1"/>
          <p:nvPr/>
        </p:nvSpPr>
        <p:spPr>
          <a:xfrm>
            <a:off x="838200" y="1708500"/>
            <a:ext cx="3000000" cy="50640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US" sz="1800"/>
              <a:t>Fluorometers</a:t>
            </a:r>
            <a:r>
              <a:rPr lang="en-US" sz="1800"/>
              <a:t> on the:</a:t>
            </a:r>
            <a:endParaRPr sz="1800"/>
          </a:p>
          <a:p>
            <a:pPr indent="0" lvl="0" marL="0" rtl="0" algn="l">
              <a:lnSpc>
                <a:spcPct val="110000"/>
              </a:lnSpc>
              <a:spcBef>
                <a:spcPts val="1000"/>
              </a:spcBef>
              <a:spcAft>
                <a:spcPts val="0"/>
              </a:spcAft>
              <a:buNone/>
            </a:pPr>
            <a:r>
              <a:rPr lang="en-US" sz="1800"/>
              <a:t>(</a:t>
            </a:r>
            <a:r>
              <a:rPr i="1" lang="en-US" sz="1800"/>
              <a:t>left</a:t>
            </a:r>
            <a:r>
              <a:rPr lang="en-US" sz="1800"/>
              <a:t>) </a:t>
            </a:r>
            <a:r>
              <a:rPr lang="en-US" sz="1800"/>
              <a:t>Seafloor Multi-Function Node</a:t>
            </a:r>
            <a:endParaRPr sz="1800"/>
          </a:p>
          <a:p>
            <a:pPr indent="0" lvl="0" marL="0" rtl="0" algn="l">
              <a:lnSpc>
                <a:spcPct val="110000"/>
              </a:lnSpc>
              <a:spcBef>
                <a:spcPts val="1000"/>
              </a:spcBef>
              <a:spcAft>
                <a:spcPts val="0"/>
              </a:spcAft>
              <a:buNone/>
            </a:pPr>
            <a:r>
              <a:rPr lang="en-US" sz="1800"/>
              <a:t>(</a:t>
            </a:r>
            <a:r>
              <a:rPr i="1" lang="en-US" sz="1800"/>
              <a:t>right, yellow box</a:t>
            </a:r>
            <a:r>
              <a:rPr lang="en-US" sz="1800"/>
              <a:t>) </a:t>
            </a:r>
            <a:r>
              <a:rPr lang="en-US" sz="1800"/>
              <a:t>Near-Surface Instrument Frame</a:t>
            </a:r>
            <a:endParaRPr sz="1800"/>
          </a:p>
          <a:p>
            <a:pPr indent="0" lvl="0" marL="0" rtl="0" algn="l">
              <a:lnSpc>
                <a:spcPct val="110000"/>
              </a:lnSpc>
              <a:spcBef>
                <a:spcPts val="1000"/>
              </a:spcBef>
              <a:spcAft>
                <a:spcPts val="0"/>
              </a:spcAft>
              <a:buNone/>
            </a:pPr>
            <a:r>
              <a:t/>
            </a:r>
            <a:endParaRPr sz="1800"/>
          </a:p>
          <a:p>
            <a:pPr indent="0" lvl="0" marL="0" rtl="0" algn="l">
              <a:lnSpc>
                <a:spcPct val="110000"/>
              </a:lnSpc>
              <a:spcBef>
                <a:spcPts val="1000"/>
              </a:spcBef>
              <a:spcAft>
                <a:spcPts val="0"/>
              </a:spcAft>
              <a:buNone/>
            </a:pPr>
            <a:r>
              <a:rPr lang="en-US" sz="1800"/>
              <a:t>The copper-covered “Y” is a wiper blade that prevents growth and marine debris from accumulating over the oval sensor windows. </a:t>
            </a:r>
            <a:endParaRPr sz="1800"/>
          </a:p>
          <a:p>
            <a:pPr indent="0" lvl="0" marL="0" rtl="0" algn="l">
              <a:lnSpc>
                <a:spcPct val="110000"/>
              </a:lnSpc>
              <a:spcBef>
                <a:spcPts val="1000"/>
              </a:spcBef>
              <a:spcAft>
                <a:spcPts val="0"/>
              </a:spcAft>
              <a:buNone/>
            </a:pPr>
            <a:r>
              <a:t/>
            </a:r>
            <a:endParaRPr/>
          </a:p>
          <a:p>
            <a:pPr indent="0" lvl="0" marL="0" rtl="0" algn="l">
              <a:lnSpc>
                <a:spcPct val="110000"/>
              </a:lnSpc>
              <a:spcBef>
                <a:spcPts val="1000"/>
              </a:spcBef>
              <a:spcAft>
                <a:spcPts val="1000"/>
              </a:spcAft>
              <a:buNone/>
            </a:pPr>
            <a:r>
              <a:t/>
            </a:r>
            <a:endParaRPr/>
          </a:p>
        </p:txBody>
      </p:sp>
      <p:sp>
        <p:nvSpPr>
          <p:cNvPr id="483" name="Google Shape;483;p85"/>
          <p:cNvSpPr txBox="1"/>
          <p:nvPr/>
        </p:nvSpPr>
        <p:spPr>
          <a:xfrm>
            <a:off x="6541150" y="6187200"/>
            <a:ext cx="32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Photos by </a:t>
            </a:r>
            <a:r>
              <a:rPr lang="en-US"/>
              <a:t>Sawyer Newman © WHOI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86"/>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Turbidity</a:t>
            </a:r>
            <a:r>
              <a:rPr lang="en-US"/>
              <a:t> might provide evidence for a storm event</a:t>
            </a:r>
            <a:endParaRPr/>
          </a:p>
        </p:txBody>
      </p:sp>
      <p:pic>
        <p:nvPicPr>
          <p:cNvPr id="489" name="Google Shape;489;p86"/>
          <p:cNvPicPr preferRelativeResize="0"/>
          <p:nvPr/>
        </p:nvPicPr>
        <p:blipFill rotWithShape="1">
          <a:blip r:embed="rId3">
            <a:alphaModFix/>
          </a:blip>
          <a:srcRect b="9494" l="0" r="0" t="0"/>
          <a:stretch/>
        </p:blipFill>
        <p:spPr>
          <a:xfrm>
            <a:off x="939825" y="1708975"/>
            <a:ext cx="10159976" cy="4739451"/>
          </a:xfrm>
          <a:prstGeom prst="rect">
            <a:avLst/>
          </a:prstGeom>
          <a:noFill/>
          <a:ln>
            <a:noFill/>
          </a:ln>
        </p:spPr>
      </p:pic>
      <p:sp>
        <p:nvSpPr>
          <p:cNvPr id="490" name="Google Shape;490;p86"/>
          <p:cNvSpPr txBox="1"/>
          <p:nvPr/>
        </p:nvSpPr>
        <p:spPr>
          <a:xfrm>
            <a:off x="939825" y="1107500"/>
            <a:ext cx="1016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https://dataexplorer.oceanobservatories.org/#ooi/array/CP1/subsite/CP10CNSM/parameter/37/data?platform_id=fixed-depth-assets</a:t>
            </a:r>
            <a:r>
              <a:rPr lang="en-US"/>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87"/>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download data for further analysis</a:t>
            </a:r>
            <a:endParaRPr/>
          </a:p>
        </p:txBody>
      </p:sp>
      <p:pic>
        <p:nvPicPr>
          <p:cNvPr id="496" name="Google Shape;496;p87"/>
          <p:cNvPicPr preferRelativeResize="0"/>
          <p:nvPr/>
        </p:nvPicPr>
        <p:blipFill>
          <a:blip r:embed="rId3">
            <a:alphaModFix/>
          </a:blip>
          <a:stretch>
            <a:fillRect/>
          </a:stretch>
        </p:blipFill>
        <p:spPr>
          <a:xfrm>
            <a:off x="641200" y="1316725"/>
            <a:ext cx="10909600" cy="4652450"/>
          </a:xfrm>
          <a:prstGeom prst="rect">
            <a:avLst/>
          </a:prstGeom>
          <a:noFill/>
          <a:ln>
            <a:noFill/>
          </a:ln>
        </p:spPr>
      </p:pic>
      <p:sp>
        <p:nvSpPr>
          <p:cNvPr id="497" name="Google Shape;497;p87"/>
          <p:cNvSpPr txBox="1"/>
          <p:nvPr/>
        </p:nvSpPr>
        <p:spPr>
          <a:xfrm>
            <a:off x="10372850" y="5169150"/>
            <a:ext cx="1580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rPr>
              <a:t>Back to slides…</a:t>
            </a:r>
            <a:endParaRPr b="1" sz="2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61"/>
          <p:cNvSpPr txBox="1"/>
          <p:nvPr/>
        </p:nvSpPr>
        <p:spPr>
          <a:xfrm>
            <a:off x="640775" y="295250"/>
            <a:ext cx="10221300" cy="97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The </a:t>
            </a:r>
            <a:r>
              <a:rPr b="1" i="0" lang="en-US" sz="2400" u="none" cap="none" strike="noStrike">
                <a:solidFill>
                  <a:schemeClr val="dk1"/>
                </a:solidFill>
                <a:latin typeface="Arial"/>
                <a:ea typeface="Arial"/>
                <a:cs typeface="Arial"/>
                <a:sym typeface="Arial"/>
              </a:rPr>
              <a:t>Ocean Observatories Initiative (</a:t>
            </a:r>
            <a:r>
              <a:rPr b="1" i="0" lang="en-US" sz="2400" u="sng" cap="none" strike="noStrike">
                <a:solidFill>
                  <a:schemeClr val="accent6"/>
                </a:solidFill>
                <a:latin typeface="Arial"/>
                <a:ea typeface="Arial"/>
                <a:cs typeface="Arial"/>
                <a:sym typeface="Arial"/>
                <a:hlinkClick r:id="rId3">
                  <a:extLst>
                    <a:ext uri="{A12FA001-AC4F-418D-AE19-62706E023703}">
                      <ahyp:hlinkClr val="tx"/>
                    </a:ext>
                  </a:extLst>
                </a:hlinkClick>
              </a:rPr>
              <a:t>OOI</a:t>
            </a:r>
            <a:r>
              <a:rPr b="1" i="0" lang="en-US" sz="2400" u="none" cap="none" strike="noStrike">
                <a:solidFill>
                  <a:schemeClr val="dk1"/>
                </a:solidFill>
                <a:latin typeface="Arial"/>
                <a:ea typeface="Arial"/>
                <a:cs typeface="Arial"/>
                <a:sym typeface="Arial"/>
              </a:rPr>
              <a:t>) delivers (near-)real-time data</a:t>
            </a:r>
            <a:r>
              <a:rPr b="0" i="0" lang="en-US" sz="2400" u="none" cap="none" strike="noStrike">
                <a:solidFill>
                  <a:schemeClr val="dk1"/>
                </a:solidFill>
                <a:latin typeface="Arial"/>
                <a:ea typeface="Arial"/>
                <a:cs typeface="Arial"/>
                <a:sym typeface="Arial"/>
              </a:rPr>
              <a:t> from a wide variety of </a:t>
            </a:r>
            <a:r>
              <a:rPr b="0" i="0" lang="en-US" sz="2400" u="sng" cap="none" strike="noStrike">
                <a:solidFill>
                  <a:schemeClr val="accent6"/>
                </a:solidFill>
                <a:latin typeface="Arial"/>
                <a:ea typeface="Arial"/>
                <a:cs typeface="Arial"/>
                <a:sym typeface="Arial"/>
                <a:hlinkClick r:id="rId4">
                  <a:extLst>
                    <a:ext uri="{A12FA001-AC4F-418D-AE19-62706E023703}">
                      <ahyp:hlinkClr val="tx"/>
                    </a:ext>
                  </a:extLst>
                </a:hlinkClick>
              </a:rPr>
              <a:t>instruments</a:t>
            </a:r>
            <a:r>
              <a:rPr b="0" i="0" lang="en-US" sz="2400" u="none" cap="none" strike="noStrike">
                <a:solidFill>
                  <a:schemeClr val="dk1"/>
                </a:solidFill>
                <a:latin typeface="Arial"/>
                <a:ea typeface="Arial"/>
                <a:cs typeface="Arial"/>
                <a:sym typeface="Arial"/>
              </a:rPr>
              <a:t> deployed at several ocean </a:t>
            </a:r>
            <a:r>
              <a:rPr b="0" i="0" lang="en-US" sz="2400" u="sng" cap="none" strike="noStrike">
                <a:solidFill>
                  <a:schemeClr val="accent6"/>
                </a:solidFill>
                <a:latin typeface="Arial"/>
                <a:ea typeface="Arial"/>
                <a:cs typeface="Arial"/>
                <a:sym typeface="Arial"/>
                <a:hlinkClick r:id="rId5">
                  <a:extLst>
                    <a:ext uri="{A12FA001-AC4F-418D-AE19-62706E023703}">
                      <ahyp:hlinkClr val="tx"/>
                    </a:ext>
                  </a:extLst>
                </a:hlinkClick>
              </a:rPr>
              <a:t>arrays</a:t>
            </a:r>
            <a:endParaRPr b="0" i="0" sz="2400" u="none" cap="none" strike="noStrike">
              <a:solidFill>
                <a:schemeClr val="accent6"/>
              </a:solidFill>
              <a:latin typeface="Arial"/>
              <a:ea typeface="Arial"/>
              <a:cs typeface="Arial"/>
              <a:sym typeface="Arial"/>
            </a:endParaRPr>
          </a:p>
        </p:txBody>
      </p:sp>
      <p:pic>
        <p:nvPicPr>
          <p:cNvPr id="283" name="Google Shape;283;p61"/>
          <p:cNvPicPr preferRelativeResize="0"/>
          <p:nvPr/>
        </p:nvPicPr>
        <p:blipFill>
          <a:blip r:embed="rId6">
            <a:alphaModFix/>
          </a:blip>
          <a:stretch>
            <a:fillRect/>
          </a:stretch>
        </p:blipFill>
        <p:spPr>
          <a:xfrm rot="5400000">
            <a:off x="3591665" y="-414735"/>
            <a:ext cx="4910051" cy="86687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88"/>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The first storm to sweep through the Pioneer MAB Array</a:t>
            </a:r>
            <a:endParaRPr/>
          </a:p>
        </p:txBody>
      </p:sp>
      <p:sp>
        <p:nvSpPr>
          <p:cNvPr id="503" name="Google Shape;503;p88"/>
          <p:cNvSpPr txBox="1"/>
          <p:nvPr>
            <p:ph idx="1" type="body"/>
          </p:nvPr>
        </p:nvSpPr>
        <p:spPr>
          <a:xfrm>
            <a:off x="763475" y="1825625"/>
            <a:ext cx="10514100" cy="661200"/>
          </a:xfrm>
          <a:prstGeom prst="rect">
            <a:avLst/>
          </a:prstGeom>
          <a:noFill/>
          <a:ln>
            <a:noFill/>
          </a:ln>
        </p:spPr>
        <p:txBody>
          <a:bodyPr anchorCtr="0" anchor="t" bIns="45700" lIns="91425" spcFirstLastPara="1" rIns="91425" wrap="square" tIns="45700">
            <a:normAutofit lnSpcReduction="10000"/>
          </a:bodyPr>
          <a:lstStyle/>
          <a:p>
            <a:pPr indent="-101554" lvl="0" marL="228554" rtl="0" algn="l">
              <a:lnSpc>
                <a:spcPct val="100000"/>
              </a:lnSpc>
              <a:spcBef>
                <a:spcPts val="0"/>
              </a:spcBef>
              <a:spcAft>
                <a:spcPts val="0"/>
              </a:spcAft>
              <a:buClr>
                <a:schemeClr val="dk1"/>
              </a:buClr>
              <a:buSzPts val="2000"/>
              <a:buNone/>
            </a:pPr>
            <a:r>
              <a:rPr lang="en-US" u="sng">
                <a:solidFill>
                  <a:schemeClr val="hlink"/>
                </a:solidFill>
                <a:hlinkClick r:id="rId3"/>
              </a:rPr>
              <a:t>https://dataexplorer.oceanobservatories.org/?ls=xKnA_DDf#data/default</a:t>
            </a:r>
            <a:endParaRPr/>
          </a:p>
          <a:p>
            <a:pPr indent="-101554" lvl="0" marL="228554" rtl="0" algn="l">
              <a:lnSpc>
                <a:spcPct val="100000"/>
              </a:lnSpc>
              <a:spcBef>
                <a:spcPts val="0"/>
              </a:spcBef>
              <a:spcAft>
                <a:spcPts val="0"/>
              </a:spcAft>
              <a:buClr>
                <a:schemeClr val="dk1"/>
              </a:buClr>
              <a:buSzPts val="2000"/>
              <a:buNone/>
            </a:pPr>
            <a:r>
              <a:t/>
            </a:r>
            <a:endParaRPr/>
          </a:p>
        </p:txBody>
      </p:sp>
      <p:pic>
        <p:nvPicPr>
          <p:cNvPr id="504" name="Google Shape;504;p88"/>
          <p:cNvPicPr preferRelativeResize="0"/>
          <p:nvPr/>
        </p:nvPicPr>
        <p:blipFill>
          <a:blip r:embed="rId4">
            <a:alphaModFix/>
          </a:blip>
          <a:stretch>
            <a:fillRect/>
          </a:stretch>
        </p:blipFill>
        <p:spPr>
          <a:xfrm>
            <a:off x="8805250" y="2486825"/>
            <a:ext cx="3081700" cy="3081700"/>
          </a:xfrm>
          <a:prstGeom prst="rect">
            <a:avLst/>
          </a:prstGeom>
          <a:noFill/>
          <a:ln>
            <a:noFill/>
          </a:ln>
        </p:spPr>
      </p:pic>
      <p:pic>
        <p:nvPicPr>
          <p:cNvPr id="505" name="Google Shape;505;p88"/>
          <p:cNvPicPr preferRelativeResize="0"/>
          <p:nvPr/>
        </p:nvPicPr>
        <p:blipFill>
          <a:blip r:embed="rId5">
            <a:alphaModFix/>
          </a:blip>
          <a:stretch>
            <a:fillRect/>
          </a:stretch>
        </p:blipFill>
        <p:spPr>
          <a:xfrm>
            <a:off x="941000" y="2430075"/>
            <a:ext cx="7636676" cy="3636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89"/>
          <p:cNvSpPr txBox="1"/>
          <p:nvPr>
            <p:ph type="title"/>
          </p:nvPr>
        </p:nvSpPr>
        <p:spPr>
          <a:xfrm>
            <a:off x="838200" y="365125"/>
            <a:ext cx="10515600" cy="53871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chemeClr val="dk1"/>
              </a:buClr>
              <a:buSzPts val="4399"/>
              <a:buFont typeface="Arial"/>
              <a:buNone/>
            </a:pPr>
            <a:r>
              <a:rPr lang="en-US"/>
              <a:t>Ready to explore?</a:t>
            </a:r>
            <a:endParaRPr/>
          </a:p>
          <a:p>
            <a:pPr indent="0" lvl="0" marL="0" rtl="0" algn="l">
              <a:lnSpc>
                <a:spcPct val="110000"/>
              </a:lnSpc>
              <a:spcBef>
                <a:spcPts val="1000"/>
              </a:spcBef>
              <a:spcAft>
                <a:spcPts val="0"/>
              </a:spcAft>
              <a:buClr>
                <a:schemeClr val="dk1"/>
              </a:buClr>
              <a:buSzPts val="4399"/>
              <a:buFont typeface="Arial"/>
              <a:buNone/>
            </a:pPr>
            <a:r>
              <a:t/>
            </a:r>
            <a:endParaRPr/>
          </a:p>
          <a:p>
            <a:pPr indent="0" lvl="0" marL="0" rtl="0" algn="l">
              <a:lnSpc>
                <a:spcPct val="110000"/>
              </a:lnSpc>
              <a:spcBef>
                <a:spcPts val="1000"/>
              </a:spcBef>
              <a:spcAft>
                <a:spcPts val="0"/>
              </a:spcAft>
              <a:buClr>
                <a:schemeClr val="dk1"/>
              </a:buClr>
              <a:buSzPts val="4399"/>
              <a:buFont typeface="Arial"/>
              <a:buNone/>
            </a:pPr>
            <a:r>
              <a:rPr lang="en-US" sz="2650"/>
              <a:t>You’ll explore the Data Explorer in pairs</a:t>
            </a:r>
            <a:r>
              <a:rPr lang="en-US" sz="2650"/>
              <a:t> [</a:t>
            </a:r>
            <a:r>
              <a:rPr lang="en-US" sz="2650" u="sng">
                <a:solidFill>
                  <a:schemeClr val="hlink"/>
                </a:solidFill>
                <a:hlinkClick r:id="rId3"/>
              </a:rPr>
              <a:t>here</a:t>
            </a:r>
            <a:r>
              <a:rPr lang="en-US" sz="2650"/>
              <a:t>]</a:t>
            </a:r>
            <a:endParaRPr sz="2650"/>
          </a:p>
          <a:p>
            <a:pPr indent="0" lvl="0" marL="0" rtl="0" algn="l">
              <a:lnSpc>
                <a:spcPct val="110000"/>
              </a:lnSpc>
              <a:spcBef>
                <a:spcPts val="1000"/>
              </a:spcBef>
              <a:spcAft>
                <a:spcPts val="0"/>
              </a:spcAft>
              <a:buClr>
                <a:schemeClr val="dk1"/>
              </a:buClr>
              <a:buSzPts val="4399"/>
              <a:buFont typeface="Arial"/>
              <a:buNone/>
            </a:pPr>
            <a:r>
              <a:rPr lang="en-US" sz="2650"/>
              <a:t>Your Quest is</a:t>
            </a:r>
            <a:r>
              <a:rPr lang="en-US" sz="2650"/>
              <a:t> to:</a:t>
            </a:r>
            <a:endParaRPr sz="2650"/>
          </a:p>
          <a:p>
            <a:pPr indent="-396875" lvl="0" marL="457200" rtl="0" algn="l">
              <a:lnSpc>
                <a:spcPct val="110000"/>
              </a:lnSpc>
              <a:spcBef>
                <a:spcPts val="1000"/>
              </a:spcBef>
              <a:spcAft>
                <a:spcPts val="0"/>
              </a:spcAft>
              <a:buSzPts val="2650"/>
              <a:buChar char="●"/>
            </a:pPr>
            <a:r>
              <a:rPr lang="en-US" sz="2650"/>
              <a:t>find more evidence for the storm offshore, </a:t>
            </a:r>
            <a:endParaRPr sz="2650"/>
          </a:p>
          <a:p>
            <a:pPr indent="-396875" lvl="0" marL="457200" rtl="0" algn="l">
              <a:lnSpc>
                <a:spcPct val="110000"/>
              </a:lnSpc>
              <a:spcBef>
                <a:spcPts val="1000"/>
              </a:spcBef>
              <a:spcAft>
                <a:spcPts val="0"/>
              </a:spcAft>
              <a:buSzPts val="2650"/>
              <a:buChar char="●"/>
            </a:pPr>
            <a:r>
              <a:rPr lang="en-US" sz="2650"/>
              <a:t>add to a Data View, and </a:t>
            </a:r>
            <a:endParaRPr sz="2650"/>
          </a:p>
          <a:p>
            <a:pPr indent="-396875" lvl="0" marL="457200" rtl="0" algn="l">
              <a:lnSpc>
                <a:spcPct val="110000"/>
              </a:lnSpc>
              <a:spcBef>
                <a:spcPts val="1000"/>
              </a:spcBef>
              <a:spcAft>
                <a:spcPts val="0"/>
              </a:spcAft>
              <a:buSzPts val="2650"/>
              <a:buChar char="●"/>
            </a:pPr>
            <a:r>
              <a:rPr lang="en-US" sz="2650"/>
              <a:t>share URL link</a:t>
            </a:r>
            <a:endParaRPr sz="2650"/>
          </a:p>
          <a:p>
            <a:pPr indent="0" lvl="0" marL="0" rtl="0" algn="l">
              <a:lnSpc>
                <a:spcPct val="110000"/>
              </a:lnSpc>
              <a:spcBef>
                <a:spcPts val="1000"/>
              </a:spcBef>
              <a:spcAft>
                <a:spcPts val="0"/>
              </a:spcAft>
              <a:buClr>
                <a:schemeClr val="dk1"/>
              </a:buClr>
              <a:buSzPts val="4399"/>
              <a:buFont typeface="Arial"/>
              <a:buNone/>
            </a:pPr>
            <a:r>
              <a:t/>
            </a:r>
            <a:endParaRPr sz="2650"/>
          </a:p>
          <a:p>
            <a:pPr indent="0" lvl="0" marL="0" rtl="0" algn="l">
              <a:lnSpc>
                <a:spcPct val="110000"/>
              </a:lnSpc>
              <a:spcBef>
                <a:spcPts val="1000"/>
              </a:spcBef>
              <a:spcAft>
                <a:spcPts val="1000"/>
              </a:spcAft>
              <a:buClr>
                <a:schemeClr val="dk1"/>
              </a:buClr>
              <a:buSzPts val="4399"/>
              <a:buFont typeface="Arial"/>
              <a:buNone/>
            </a:pPr>
            <a:r>
              <a:rPr lang="en-US" sz="2650"/>
              <a:t>At 4pm we’ll </a:t>
            </a:r>
            <a:r>
              <a:rPr lang="en-US" sz="2650"/>
              <a:t>re-group to share data views</a:t>
            </a:r>
            <a:endParaRPr sz="265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90"/>
          <p:cNvSpPr txBox="1"/>
          <p:nvPr>
            <p:ph type="title"/>
          </p:nvPr>
        </p:nvSpPr>
        <p:spPr>
          <a:xfrm>
            <a:off x="838200" y="3651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R</a:t>
            </a:r>
            <a:r>
              <a:rPr lang="en-US"/>
              <a:t>e-group to share data views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91"/>
          <p:cNvSpPr txBox="1"/>
          <p:nvPr>
            <p:ph idx="1" type="body"/>
          </p:nvPr>
        </p:nvSpPr>
        <p:spPr>
          <a:xfrm>
            <a:off x="936014" y="1622275"/>
            <a:ext cx="6129900" cy="1608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099"/>
              <a:buNone/>
            </a:pPr>
            <a:r>
              <a:rPr lang="en-US" sz="4099"/>
              <a:t>Questions?</a:t>
            </a:r>
            <a:endParaRPr sz="4099"/>
          </a:p>
        </p:txBody>
      </p:sp>
      <p:sp>
        <p:nvSpPr>
          <p:cNvPr id="521" name="Google Shape;521;p91"/>
          <p:cNvSpPr txBox="1"/>
          <p:nvPr>
            <p:ph idx="2" type="body"/>
          </p:nvPr>
        </p:nvSpPr>
        <p:spPr>
          <a:xfrm>
            <a:off x="936025" y="2723900"/>
            <a:ext cx="6770400" cy="10593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1"/>
              </a:buClr>
              <a:buSzPts val="1563"/>
              <a:buNone/>
            </a:pPr>
            <a:r>
              <a:rPr lang="en-US" sz="2062"/>
              <a:t>Stace Beaulieu (stace@whoi.edu)</a:t>
            </a:r>
            <a:endParaRPr sz="2062"/>
          </a:p>
          <a:p>
            <a:pPr indent="0" lvl="0" marL="0" rtl="0" algn="l">
              <a:lnSpc>
                <a:spcPct val="95000"/>
              </a:lnSpc>
              <a:spcBef>
                <a:spcPts val="0"/>
              </a:spcBef>
              <a:spcAft>
                <a:spcPts val="0"/>
              </a:spcAft>
              <a:buClr>
                <a:schemeClr val="dk1"/>
              </a:buClr>
              <a:buSzPts val="1563"/>
              <a:buNone/>
            </a:pPr>
            <a:r>
              <a:t/>
            </a:r>
            <a:endParaRPr sz="2062"/>
          </a:p>
          <a:p>
            <a:pPr indent="0" lvl="0" marL="0" rtl="0" algn="l">
              <a:lnSpc>
                <a:spcPct val="95000"/>
              </a:lnSpc>
              <a:spcBef>
                <a:spcPts val="0"/>
              </a:spcBef>
              <a:spcAft>
                <a:spcPts val="0"/>
              </a:spcAft>
              <a:buClr>
                <a:schemeClr val="dk1"/>
              </a:buClr>
              <a:buSzPts val="1563"/>
              <a:buNone/>
            </a:pPr>
            <a:r>
              <a:rPr lang="en-US" sz="2062"/>
              <a:t>Feel free to use the Feedback button on Data Explorer</a:t>
            </a:r>
            <a:endParaRPr sz="2062"/>
          </a:p>
          <a:p>
            <a:pPr indent="0" lvl="0" marL="0" rtl="0" algn="l">
              <a:lnSpc>
                <a:spcPct val="95000"/>
              </a:lnSpc>
              <a:spcBef>
                <a:spcPts val="0"/>
              </a:spcBef>
              <a:spcAft>
                <a:spcPts val="0"/>
              </a:spcAft>
              <a:buClr>
                <a:schemeClr val="dk1"/>
              </a:buClr>
              <a:buSzPts val="1563"/>
              <a:buNone/>
            </a:pPr>
            <a:r>
              <a:t/>
            </a:r>
            <a:endParaRPr sz="2062"/>
          </a:p>
          <a:p>
            <a:pPr indent="0" lvl="0" marL="0" rtl="0" algn="l">
              <a:lnSpc>
                <a:spcPct val="95000"/>
              </a:lnSpc>
              <a:spcBef>
                <a:spcPts val="0"/>
              </a:spcBef>
              <a:spcAft>
                <a:spcPts val="0"/>
              </a:spcAft>
              <a:buClr>
                <a:schemeClr val="dk1"/>
              </a:buClr>
              <a:buSzPts val="1563"/>
              <a:buNone/>
            </a:pPr>
            <a:r>
              <a:rPr lang="en-US" sz="2062"/>
              <a:t>OOI Discourse HelpDesk </a:t>
            </a:r>
            <a:r>
              <a:rPr lang="en-US" sz="2062" u="sng">
                <a:solidFill>
                  <a:schemeClr val="hlink"/>
                </a:solidFill>
                <a:hlinkClick r:id="rId3"/>
              </a:rPr>
              <a:t>https://discourse.oceanobservatories.org/</a:t>
            </a:r>
            <a:endParaRPr sz="2062"/>
          </a:p>
          <a:p>
            <a:pPr indent="0" lvl="0" marL="0" rtl="0" algn="l">
              <a:lnSpc>
                <a:spcPct val="95000"/>
              </a:lnSpc>
              <a:spcBef>
                <a:spcPts val="0"/>
              </a:spcBef>
              <a:spcAft>
                <a:spcPts val="0"/>
              </a:spcAft>
              <a:buClr>
                <a:schemeClr val="dk1"/>
              </a:buClr>
              <a:buSzPts val="1563"/>
              <a:buNone/>
            </a:pPr>
            <a:r>
              <a:t/>
            </a:r>
            <a:endParaRPr sz="2062"/>
          </a:p>
        </p:txBody>
      </p:sp>
      <p:pic>
        <p:nvPicPr>
          <p:cNvPr id="522" name="Google Shape;522;p91"/>
          <p:cNvPicPr preferRelativeResize="0"/>
          <p:nvPr/>
        </p:nvPicPr>
        <p:blipFill rotWithShape="1">
          <a:blip r:embed="rId4">
            <a:alphaModFix/>
          </a:blip>
          <a:srcRect b="0" l="0" r="0" t="0"/>
          <a:stretch/>
        </p:blipFill>
        <p:spPr>
          <a:xfrm>
            <a:off x="5915875" y="2827239"/>
            <a:ext cx="1209675" cy="466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92"/>
          <p:cNvPicPr preferRelativeResize="0"/>
          <p:nvPr/>
        </p:nvPicPr>
        <p:blipFill rotWithShape="1">
          <a:blip r:embed="rId3">
            <a:alphaModFix/>
          </a:blip>
          <a:srcRect b="0" l="0" r="0" t="0"/>
          <a:stretch/>
        </p:blipFill>
        <p:spPr>
          <a:xfrm>
            <a:off x="249120" y="1600470"/>
            <a:ext cx="3408480" cy="3921480"/>
          </a:xfrm>
          <a:prstGeom prst="rect">
            <a:avLst/>
          </a:prstGeom>
          <a:noFill/>
          <a:ln>
            <a:noFill/>
          </a:ln>
        </p:spPr>
      </p:pic>
      <p:sp>
        <p:nvSpPr>
          <p:cNvPr id="529" name="Google Shape;529;p92"/>
          <p:cNvSpPr/>
          <p:nvPr/>
        </p:nvSpPr>
        <p:spPr>
          <a:xfrm>
            <a:off x="457825" y="0"/>
            <a:ext cx="11513100" cy="1205400"/>
          </a:xfrm>
          <a:prstGeom prst="rect">
            <a:avLst/>
          </a:prstGeom>
          <a:noFill/>
          <a:ln>
            <a:noFill/>
          </a:ln>
        </p:spPr>
        <p:txBody>
          <a:bodyPr anchorCtr="0" anchor="ctr" bIns="45000" lIns="90000" spcFirstLastPara="1" rIns="90000" wrap="square" tIns="45000">
            <a:noAutofit/>
          </a:bodyPr>
          <a:lstStyle/>
          <a:p>
            <a:pPr indent="0" lvl="0" marL="0" marR="0" rtl="0" algn="l">
              <a:lnSpc>
                <a:spcPct val="90000"/>
              </a:lnSpc>
              <a:spcBef>
                <a:spcPts val="0"/>
              </a:spcBef>
              <a:spcAft>
                <a:spcPts val="0"/>
              </a:spcAft>
              <a:buNone/>
            </a:pPr>
            <a:r>
              <a:rPr b="1" i="0" lang="en-US" sz="4000" u="none" cap="none" strike="noStrike">
                <a:solidFill>
                  <a:srgbClr val="004F8B"/>
                </a:solidFill>
                <a:latin typeface="Arial"/>
                <a:ea typeface="Arial"/>
                <a:cs typeface="Arial"/>
                <a:sym typeface="Arial"/>
              </a:rPr>
              <a:t>Coastal Pioneer Array – </a:t>
            </a:r>
            <a:r>
              <a:rPr b="1" lang="en-US" sz="4000">
                <a:solidFill>
                  <a:srgbClr val="004F8B"/>
                </a:solidFill>
              </a:rPr>
              <a:t>Mid Atlantic Bight</a:t>
            </a:r>
            <a:endParaRPr b="0" i="0" sz="4000" u="none" cap="none" strike="noStrike">
              <a:latin typeface="Arial"/>
              <a:ea typeface="Arial"/>
              <a:cs typeface="Arial"/>
              <a:sym typeface="Arial"/>
            </a:endParaRPr>
          </a:p>
        </p:txBody>
      </p:sp>
      <p:sp>
        <p:nvSpPr>
          <p:cNvPr id="530" name="Google Shape;530;p92"/>
          <p:cNvSpPr/>
          <p:nvPr/>
        </p:nvSpPr>
        <p:spPr>
          <a:xfrm>
            <a:off x="625930" y="1261340"/>
            <a:ext cx="104148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US" sz="1800" u="none" cap="none" strike="noStrike">
                <a:solidFill>
                  <a:srgbClr val="212121"/>
                </a:solidFill>
                <a:latin typeface="Arial"/>
                <a:ea typeface="Arial"/>
                <a:cs typeface="Arial"/>
                <a:sym typeface="Arial"/>
              </a:rPr>
              <a:t>First deployment</a:t>
            </a:r>
            <a:r>
              <a:rPr lang="en-US" sz="1800">
                <a:solidFill>
                  <a:srgbClr val="212121"/>
                </a:solidFill>
              </a:rPr>
              <a:t>: April </a:t>
            </a:r>
            <a:r>
              <a:rPr b="0" i="0" lang="en-US" sz="1800" u="none" cap="none" strike="noStrike">
                <a:solidFill>
                  <a:srgbClr val="212121"/>
                </a:solidFill>
                <a:latin typeface="Arial"/>
                <a:ea typeface="Arial"/>
                <a:cs typeface="Arial"/>
                <a:sym typeface="Arial"/>
              </a:rPr>
              <a:t>2024</a:t>
            </a:r>
            <a:endParaRPr b="0" i="0" sz="1800" u="none" cap="none" strike="noStrike">
              <a:latin typeface="Arial"/>
              <a:ea typeface="Arial"/>
              <a:cs typeface="Arial"/>
              <a:sym typeface="Arial"/>
            </a:endParaRPr>
          </a:p>
        </p:txBody>
      </p:sp>
      <p:pic>
        <p:nvPicPr>
          <p:cNvPr id="531" name="Google Shape;531;p92"/>
          <p:cNvPicPr preferRelativeResize="0"/>
          <p:nvPr/>
        </p:nvPicPr>
        <p:blipFill rotWithShape="1">
          <a:blip r:embed="rId4">
            <a:alphaModFix/>
          </a:blip>
          <a:srcRect b="0" l="0" r="0" t="0"/>
          <a:stretch/>
        </p:blipFill>
        <p:spPr>
          <a:xfrm>
            <a:off x="3657600" y="2881380"/>
            <a:ext cx="4480560" cy="3434400"/>
          </a:xfrm>
          <a:prstGeom prst="rect">
            <a:avLst/>
          </a:prstGeom>
          <a:noFill/>
          <a:ln>
            <a:noFill/>
          </a:ln>
        </p:spPr>
      </p:pic>
      <p:pic>
        <p:nvPicPr>
          <p:cNvPr id="532" name="Google Shape;532;p92"/>
          <p:cNvPicPr preferRelativeResize="0"/>
          <p:nvPr/>
        </p:nvPicPr>
        <p:blipFill rotWithShape="1">
          <a:blip r:embed="rId5">
            <a:alphaModFix/>
          </a:blip>
          <a:srcRect b="0" l="0" r="44994" t="0"/>
          <a:stretch/>
        </p:blipFill>
        <p:spPr>
          <a:xfrm>
            <a:off x="8138145" y="1370590"/>
            <a:ext cx="3607919" cy="3383279"/>
          </a:xfrm>
          <a:prstGeom prst="rect">
            <a:avLst/>
          </a:prstGeom>
          <a:noFill/>
          <a:ln>
            <a:noFill/>
          </a:ln>
        </p:spPr>
      </p:pic>
      <p:pic>
        <p:nvPicPr>
          <p:cNvPr id="533" name="Google Shape;533;p92"/>
          <p:cNvPicPr preferRelativeResize="0"/>
          <p:nvPr/>
        </p:nvPicPr>
        <p:blipFill rotWithShape="1">
          <a:blip r:embed="rId5">
            <a:alphaModFix/>
          </a:blip>
          <a:srcRect b="52075" l="54751" r="0" t="0"/>
          <a:stretch/>
        </p:blipFill>
        <p:spPr>
          <a:xfrm>
            <a:off x="8705865" y="4753870"/>
            <a:ext cx="2632318" cy="1437480"/>
          </a:xfrm>
          <a:prstGeom prst="rect">
            <a:avLst/>
          </a:prstGeom>
          <a:noFill/>
          <a:ln>
            <a:noFill/>
          </a:ln>
        </p:spPr>
      </p:pic>
      <p:cxnSp>
        <p:nvCxnSpPr>
          <p:cNvPr id="534" name="Google Shape;534;p92"/>
          <p:cNvCxnSpPr/>
          <p:nvPr/>
        </p:nvCxnSpPr>
        <p:spPr>
          <a:xfrm flipH="1" rot="10800000">
            <a:off x="457825" y="1186700"/>
            <a:ext cx="10978500" cy="18600"/>
          </a:xfrm>
          <a:prstGeom prst="straightConnector1">
            <a:avLst/>
          </a:prstGeom>
          <a:noFill/>
          <a:ln cap="flat" cmpd="sng" w="38100">
            <a:solidFill>
              <a:srgbClr val="D6BD2C"/>
            </a:solidFill>
            <a:prstDash val="solid"/>
            <a:round/>
            <a:headEnd len="med" w="med" type="none"/>
            <a:tailEnd len="med" w="med" type="none"/>
          </a:ln>
        </p:spPr>
      </p:cxnSp>
      <p:pic>
        <p:nvPicPr>
          <p:cNvPr id="535" name="Google Shape;535;p92"/>
          <p:cNvPicPr preferRelativeResize="0"/>
          <p:nvPr/>
        </p:nvPicPr>
        <p:blipFill>
          <a:blip r:embed="rId6">
            <a:alphaModFix/>
          </a:blip>
          <a:stretch>
            <a:fillRect/>
          </a:stretch>
        </p:blipFill>
        <p:spPr>
          <a:xfrm>
            <a:off x="3554425" y="2881375"/>
            <a:ext cx="4583726" cy="36034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62"/>
          <p:cNvSpPr txBox="1"/>
          <p:nvPr>
            <p:ph type="title"/>
          </p:nvPr>
        </p:nvSpPr>
        <p:spPr>
          <a:xfrm>
            <a:off x="838200" y="603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4399"/>
              <a:buFont typeface="Arial"/>
              <a:buNone/>
            </a:pPr>
            <a:r>
              <a:rPr lang="en-US"/>
              <a:t>Infrastructure… </a:t>
            </a:r>
            <a:endParaRPr b="0"/>
          </a:p>
        </p:txBody>
      </p:sp>
      <p:sp>
        <p:nvSpPr>
          <p:cNvPr id="289" name="Google Shape;289;p62"/>
          <p:cNvSpPr txBox="1"/>
          <p:nvPr>
            <p:ph idx="2" type="body"/>
          </p:nvPr>
        </p:nvSpPr>
        <p:spPr>
          <a:xfrm>
            <a:off x="839800" y="1481975"/>
            <a:ext cx="3932100" cy="4387200"/>
          </a:xfrm>
          <a:prstGeom prst="rect">
            <a:avLst/>
          </a:prstGeom>
        </p:spPr>
        <p:txBody>
          <a:bodyPr anchorCtr="0" anchor="t" bIns="45700" lIns="91425" spcFirstLastPara="1" rIns="91425" wrap="square" tIns="45700">
            <a:normAutofit/>
          </a:bodyPr>
          <a:lstStyle/>
          <a:p>
            <a:pPr indent="0" lvl="0" marL="0" rtl="0" algn="l">
              <a:lnSpc>
                <a:spcPct val="110000"/>
              </a:lnSpc>
              <a:spcBef>
                <a:spcPts val="1000"/>
              </a:spcBef>
              <a:spcAft>
                <a:spcPts val="0"/>
              </a:spcAft>
              <a:buNone/>
            </a:pPr>
            <a:r>
              <a:rPr lang="en-US" sz="2400"/>
              <a:t>More than 900 instruments of almost </a:t>
            </a:r>
            <a:r>
              <a:rPr lang="en-US" sz="2400"/>
              <a:t>5</a:t>
            </a:r>
            <a:r>
              <a:rPr lang="en-US" sz="2400"/>
              <a:t>0 different types mounted onto moored or </a:t>
            </a:r>
            <a:r>
              <a:rPr lang="en-US" sz="2400"/>
              <a:t>mobile</a:t>
            </a:r>
            <a:r>
              <a:rPr lang="en-US" sz="2400"/>
              <a:t> platforms</a:t>
            </a:r>
            <a:endParaRPr sz="2400"/>
          </a:p>
          <a:p>
            <a:pPr indent="0" lvl="0" marL="0" rtl="0" algn="l">
              <a:lnSpc>
                <a:spcPct val="110000"/>
              </a:lnSpc>
              <a:spcBef>
                <a:spcPts val="1000"/>
              </a:spcBef>
              <a:spcAft>
                <a:spcPts val="0"/>
              </a:spcAft>
              <a:buNone/>
            </a:pPr>
            <a:r>
              <a:rPr lang="en-US" sz="2400"/>
              <a:t>Collecting physical, chemical, </a:t>
            </a:r>
            <a:r>
              <a:rPr lang="en-US" sz="2400"/>
              <a:t>geological</a:t>
            </a:r>
            <a:r>
              <a:rPr lang="en-US" sz="2400"/>
              <a:t>, and biological data from the air-sea interface to the seafloor</a:t>
            </a:r>
            <a:endParaRPr sz="2400"/>
          </a:p>
          <a:p>
            <a:pPr indent="0" lvl="0" marL="0" rtl="0" algn="l">
              <a:lnSpc>
                <a:spcPct val="110000"/>
              </a:lnSpc>
              <a:spcBef>
                <a:spcPts val="1000"/>
              </a:spcBef>
              <a:spcAft>
                <a:spcPts val="0"/>
              </a:spcAft>
              <a:buNone/>
            </a:pPr>
            <a:r>
              <a:t/>
            </a:r>
            <a:endParaRPr sz="2400"/>
          </a:p>
        </p:txBody>
      </p:sp>
      <p:sp>
        <p:nvSpPr>
          <p:cNvPr id="290" name="Google Shape;290;p62"/>
          <p:cNvSpPr txBox="1"/>
          <p:nvPr/>
        </p:nvSpPr>
        <p:spPr>
          <a:xfrm>
            <a:off x="838200" y="5607450"/>
            <a:ext cx="1042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chemeClr val="hlink"/>
                </a:solidFill>
                <a:hlinkClick r:id="rId3"/>
              </a:rPr>
              <a:t>https://oceanobservatories.org/ooi-infrastructure/</a:t>
            </a:r>
            <a:r>
              <a:rPr lang="en-US" sz="1800"/>
              <a:t> </a:t>
            </a:r>
            <a:endParaRPr sz="1800"/>
          </a:p>
        </p:txBody>
      </p:sp>
      <p:pic>
        <p:nvPicPr>
          <p:cNvPr id="291" name="Google Shape;291;p62"/>
          <p:cNvPicPr preferRelativeResize="0"/>
          <p:nvPr/>
        </p:nvPicPr>
        <p:blipFill rotWithShape="1">
          <a:blip r:embed="rId4">
            <a:alphaModFix/>
          </a:blip>
          <a:srcRect b="0" l="0" r="31520" t="47753"/>
          <a:stretch/>
        </p:blipFill>
        <p:spPr>
          <a:xfrm>
            <a:off x="5134950" y="1226475"/>
            <a:ext cx="6393376" cy="4182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63"/>
          <p:cNvSpPr txBox="1"/>
          <p:nvPr>
            <p:ph type="title"/>
          </p:nvPr>
        </p:nvSpPr>
        <p:spPr>
          <a:xfrm>
            <a:off x="838200" y="603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4399"/>
              <a:buFont typeface="Arial"/>
              <a:buNone/>
            </a:pPr>
            <a:r>
              <a:rPr lang="en-US"/>
              <a:t>Infrastructure… includes cyberinfrastructure!</a:t>
            </a:r>
            <a:endParaRPr/>
          </a:p>
        </p:txBody>
      </p:sp>
      <p:sp>
        <p:nvSpPr>
          <p:cNvPr id="297" name="Google Shape;297;p63"/>
          <p:cNvSpPr txBox="1"/>
          <p:nvPr/>
        </p:nvSpPr>
        <p:spPr>
          <a:xfrm>
            <a:off x="1878350" y="5879725"/>
            <a:ext cx="959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chemeClr val="hlink"/>
                </a:solidFill>
                <a:hlinkClick r:id="rId3"/>
              </a:rPr>
              <a:t>https://oceanobservatories.org/cyberinfrastructure/</a:t>
            </a:r>
            <a:r>
              <a:rPr lang="en-US" sz="1800"/>
              <a:t> </a:t>
            </a:r>
            <a:endParaRPr sz="1800"/>
          </a:p>
        </p:txBody>
      </p:sp>
      <p:pic>
        <p:nvPicPr>
          <p:cNvPr id="298" name="Google Shape;298;p63"/>
          <p:cNvPicPr preferRelativeResize="0"/>
          <p:nvPr/>
        </p:nvPicPr>
        <p:blipFill>
          <a:blip r:embed="rId4">
            <a:alphaModFix/>
          </a:blip>
          <a:stretch>
            <a:fillRect/>
          </a:stretch>
        </p:blipFill>
        <p:spPr>
          <a:xfrm>
            <a:off x="1879750" y="1132350"/>
            <a:ext cx="8432502" cy="47473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64"/>
          <p:cNvSpPr txBox="1"/>
          <p:nvPr>
            <p:ph idx="2" type="body"/>
          </p:nvPr>
        </p:nvSpPr>
        <p:spPr>
          <a:xfrm>
            <a:off x="839811" y="2273300"/>
            <a:ext cx="8009700" cy="35958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lang="en-US" sz="2400" u="sng">
                <a:solidFill>
                  <a:schemeClr val="hlink"/>
                </a:solidFill>
                <a:hlinkClick r:id="rId3"/>
              </a:rPr>
              <a:t>https://oceanobservatories.org/data-access/</a:t>
            </a:r>
            <a:r>
              <a:rPr lang="en-US" sz="2400">
                <a:solidFill>
                  <a:srgbClr val="000000"/>
                </a:solidFill>
              </a:rPr>
              <a:t> </a:t>
            </a:r>
            <a:endParaRPr sz="2400">
              <a:solidFill>
                <a:srgbClr val="000000"/>
              </a:solidFill>
            </a:endParaRPr>
          </a:p>
          <a:p>
            <a:pPr indent="-381000" lvl="0" marL="457200" rtl="0" algn="l">
              <a:lnSpc>
                <a:spcPct val="115000"/>
              </a:lnSpc>
              <a:spcBef>
                <a:spcPts val="1000"/>
              </a:spcBef>
              <a:spcAft>
                <a:spcPts val="0"/>
              </a:spcAft>
              <a:buSzPts val="2400"/>
              <a:buChar char="●"/>
            </a:pPr>
            <a:r>
              <a:rPr i="1" lang="en-US" sz="2400"/>
              <a:t>Today: </a:t>
            </a:r>
            <a:r>
              <a:rPr lang="en-US" sz="2400"/>
              <a:t>Visualize and Download Data</a:t>
            </a:r>
            <a:endParaRPr sz="2400"/>
          </a:p>
          <a:p>
            <a:pPr indent="-381000" lvl="0" marL="457200" rtl="0" algn="l">
              <a:lnSpc>
                <a:spcPct val="115000"/>
              </a:lnSpc>
              <a:spcBef>
                <a:spcPts val="1000"/>
              </a:spcBef>
              <a:spcAft>
                <a:spcPts val="1000"/>
              </a:spcAft>
              <a:buSzPts val="2400"/>
              <a:buChar char="●"/>
            </a:pPr>
            <a:r>
              <a:rPr i="1" lang="en-US" sz="2400"/>
              <a:t>Tomorrow: </a:t>
            </a:r>
            <a:r>
              <a:rPr lang="en-US" sz="2400"/>
              <a:t>Access Datasets Using Scripts</a:t>
            </a:r>
            <a:endParaRPr sz="2400"/>
          </a:p>
        </p:txBody>
      </p:sp>
      <p:sp>
        <p:nvSpPr>
          <p:cNvPr id="304" name="Google Shape;304;p64"/>
          <p:cNvSpPr txBox="1"/>
          <p:nvPr>
            <p:ph idx="2" type="body"/>
          </p:nvPr>
        </p:nvSpPr>
        <p:spPr>
          <a:xfrm>
            <a:off x="839800" y="1253375"/>
            <a:ext cx="10403400" cy="631500"/>
          </a:xfrm>
          <a:prstGeom prst="rect">
            <a:avLst/>
          </a:prstGeom>
        </p:spPr>
        <p:txBody>
          <a:bodyPr anchorCtr="0" anchor="t" bIns="45700" lIns="91425" spcFirstLastPara="1" rIns="91425" wrap="square" tIns="45700">
            <a:normAutofit/>
          </a:bodyPr>
          <a:lstStyle/>
          <a:p>
            <a:pPr indent="0" lvl="0" marL="0" rtl="0" algn="l">
              <a:lnSpc>
                <a:spcPct val="110000"/>
              </a:lnSpc>
              <a:spcBef>
                <a:spcPts val="1000"/>
              </a:spcBef>
              <a:spcAft>
                <a:spcPts val="0"/>
              </a:spcAft>
              <a:buNone/>
            </a:pPr>
            <a:r>
              <a:rPr lang="en-US" sz="2400"/>
              <a:t>OOI provides users with direct, continuous, and free access to data</a:t>
            </a:r>
            <a:endParaRPr sz="2400"/>
          </a:p>
        </p:txBody>
      </p:sp>
      <p:sp>
        <p:nvSpPr>
          <p:cNvPr id="305" name="Google Shape;305;p64"/>
          <p:cNvSpPr txBox="1"/>
          <p:nvPr>
            <p:ph type="title"/>
          </p:nvPr>
        </p:nvSpPr>
        <p:spPr>
          <a:xfrm>
            <a:off x="838200" y="603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4399"/>
              <a:buFont typeface="Arial"/>
              <a:buNone/>
            </a:pPr>
            <a:r>
              <a:rPr lang="en-US"/>
              <a:t>Data access</a:t>
            </a:r>
            <a:endParaRPr/>
          </a:p>
        </p:txBody>
      </p:sp>
      <p:sp>
        <p:nvSpPr>
          <p:cNvPr id="306" name="Google Shape;306;p64"/>
          <p:cNvSpPr txBox="1"/>
          <p:nvPr/>
        </p:nvSpPr>
        <p:spPr>
          <a:xfrm>
            <a:off x="838200" y="5253500"/>
            <a:ext cx="639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65"/>
          <p:cNvSpPr txBox="1"/>
          <p:nvPr>
            <p:ph type="title"/>
          </p:nvPr>
        </p:nvSpPr>
        <p:spPr>
          <a:xfrm>
            <a:off x="838200" y="2889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4399"/>
              <a:buFont typeface="Arial"/>
              <a:buNone/>
            </a:pPr>
            <a:r>
              <a:rPr lang="en-US"/>
              <a:t>OOI Data Explorer: </a:t>
            </a:r>
            <a:endParaRPr/>
          </a:p>
          <a:p>
            <a:pPr indent="0" lvl="0" marL="0" rtl="0" algn="l">
              <a:lnSpc>
                <a:spcPct val="115000"/>
              </a:lnSpc>
              <a:spcBef>
                <a:spcPts val="0"/>
              </a:spcBef>
              <a:spcAft>
                <a:spcPts val="0"/>
              </a:spcAft>
              <a:buClr>
                <a:schemeClr val="dk1"/>
              </a:buClr>
              <a:buSzPts val="4399"/>
              <a:buFont typeface="Arial"/>
              <a:buNone/>
            </a:pPr>
            <a:r>
              <a:rPr b="0" lang="en-US"/>
              <a:t>Primary gateway to visualize and access OOI data</a:t>
            </a:r>
            <a:endParaRPr b="0"/>
          </a:p>
        </p:txBody>
      </p:sp>
      <p:sp>
        <p:nvSpPr>
          <p:cNvPr id="312" name="Google Shape;312;p65"/>
          <p:cNvSpPr txBox="1"/>
          <p:nvPr>
            <p:ph idx="1" type="body"/>
          </p:nvPr>
        </p:nvSpPr>
        <p:spPr>
          <a:xfrm>
            <a:off x="839675" y="1597025"/>
            <a:ext cx="10514100" cy="547800"/>
          </a:xfrm>
          <a:prstGeom prst="rect">
            <a:avLst/>
          </a:prstGeom>
          <a:noFill/>
          <a:ln>
            <a:noFill/>
          </a:ln>
        </p:spPr>
        <p:txBody>
          <a:bodyPr anchorCtr="0" anchor="t" bIns="45700" lIns="91425" spcFirstLastPara="1" rIns="91425" wrap="square" tIns="45700">
            <a:normAutofit/>
          </a:bodyPr>
          <a:lstStyle/>
          <a:p>
            <a:pPr indent="-101554" lvl="0" marL="228554" rtl="0" algn="l">
              <a:lnSpc>
                <a:spcPct val="100000"/>
              </a:lnSpc>
              <a:spcBef>
                <a:spcPts val="0"/>
              </a:spcBef>
              <a:spcAft>
                <a:spcPts val="0"/>
              </a:spcAft>
              <a:buClr>
                <a:schemeClr val="dk1"/>
              </a:buClr>
              <a:buSzPts val="2000"/>
              <a:buNone/>
            </a:pPr>
            <a:r>
              <a:rPr lang="en-US" sz="2400" u="sng">
                <a:solidFill>
                  <a:schemeClr val="accent6"/>
                </a:solidFill>
                <a:hlinkClick r:id="rId3">
                  <a:extLst>
                    <a:ext uri="{A12FA001-AC4F-418D-AE19-62706E023703}">
                      <ahyp:hlinkClr val="tx"/>
                    </a:ext>
                  </a:extLst>
                </a:hlinkClick>
              </a:rPr>
              <a:t>https://dataexplorer.oceanobservatories.org/</a:t>
            </a:r>
            <a:r>
              <a:rPr lang="en-US" sz="2400">
                <a:solidFill>
                  <a:schemeClr val="accent6"/>
                </a:solidFill>
              </a:rPr>
              <a:t> </a:t>
            </a:r>
            <a:endParaRPr sz="2400">
              <a:solidFill>
                <a:schemeClr val="accent6"/>
              </a:solidFill>
            </a:endParaRPr>
          </a:p>
        </p:txBody>
      </p:sp>
      <p:pic>
        <p:nvPicPr>
          <p:cNvPr id="313" name="Google Shape;313;p65"/>
          <p:cNvPicPr preferRelativeResize="0"/>
          <p:nvPr/>
        </p:nvPicPr>
        <p:blipFill rotWithShape="1">
          <a:blip r:embed="rId4">
            <a:alphaModFix/>
          </a:blip>
          <a:srcRect b="21948" l="0" r="0" t="0"/>
          <a:stretch/>
        </p:blipFill>
        <p:spPr>
          <a:xfrm>
            <a:off x="1037300" y="2345400"/>
            <a:ext cx="8819475" cy="3856999"/>
          </a:xfrm>
          <a:prstGeom prst="rect">
            <a:avLst/>
          </a:prstGeom>
          <a:noFill/>
          <a:ln cap="flat" cmpd="sng" w="9525">
            <a:solidFill>
              <a:schemeClr val="dk2"/>
            </a:solidFill>
            <a:prstDash val="solid"/>
            <a:round/>
            <a:headEnd len="sm" w="sm" type="none"/>
            <a:tailEnd len="sm" w="sm" type="none"/>
          </a:ln>
        </p:spPr>
      </p:pic>
      <p:sp>
        <p:nvSpPr>
          <p:cNvPr id="314" name="Google Shape;314;p65"/>
          <p:cNvSpPr txBox="1"/>
          <p:nvPr/>
        </p:nvSpPr>
        <p:spPr>
          <a:xfrm>
            <a:off x="4912650" y="2345400"/>
            <a:ext cx="4944300" cy="84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US" sz="2000">
                <a:solidFill>
                  <a:srgbClr val="FFFF00"/>
                </a:solidFill>
              </a:rPr>
              <a:t>* </a:t>
            </a:r>
            <a:r>
              <a:rPr b="1" lang="en-US" sz="2000">
                <a:solidFill>
                  <a:srgbClr val="FFFF00"/>
                </a:solidFill>
              </a:rPr>
              <a:t>for best results use Chrome or Firefox web browser</a:t>
            </a:r>
            <a:endParaRPr b="1" sz="2000">
              <a:solidFill>
                <a:srgbClr val="FFFF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66"/>
          <p:cNvSpPr txBox="1"/>
          <p:nvPr>
            <p:ph type="title"/>
          </p:nvPr>
        </p:nvSpPr>
        <p:spPr>
          <a:xfrm>
            <a:off x="838200" y="2889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start by</a:t>
            </a:r>
            <a:r>
              <a:rPr lang="en-US"/>
              <a:t> selecting an Array to dive into today</a:t>
            </a:r>
            <a:endParaRPr/>
          </a:p>
        </p:txBody>
      </p:sp>
      <p:pic>
        <p:nvPicPr>
          <p:cNvPr id="320" name="Google Shape;320;p66"/>
          <p:cNvPicPr preferRelativeResize="0"/>
          <p:nvPr/>
        </p:nvPicPr>
        <p:blipFill>
          <a:blip r:embed="rId3">
            <a:alphaModFix/>
          </a:blip>
          <a:stretch>
            <a:fillRect/>
          </a:stretch>
        </p:blipFill>
        <p:spPr>
          <a:xfrm>
            <a:off x="1957800" y="1078025"/>
            <a:ext cx="7665373" cy="4761976"/>
          </a:xfrm>
          <a:prstGeom prst="rect">
            <a:avLst/>
          </a:prstGeom>
          <a:noFill/>
          <a:ln>
            <a:noFill/>
          </a:ln>
        </p:spPr>
      </p:pic>
      <p:sp>
        <p:nvSpPr>
          <p:cNvPr id="321" name="Google Shape;321;p66"/>
          <p:cNvSpPr txBox="1"/>
          <p:nvPr>
            <p:ph idx="1" type="body"/>
          </p:nvPr>
        </p:nvSpPr>
        <p:spPr>
          <a:xfrm>
            <a:off x="687275" y="5864225"/>
            <a:ext cx="10514100" cy="547800"/>
          </a:xfrm>
          <a:prstGeom prst="rect">
            <a:avLst/>
          </a:prstGeom>
          <a:noFill/>
          <a:ln>
            <a:noFill/>
          </a:ln>
        </p:spPr>
        <p:txBody>
          <a:bodyPr anchorCtr="0" anchor="t" bIns="45700" lIns="91425" spcFirstLastPara="1" rIns="91425" wrap="square" tIns="45700">
            <a:normAutofit/>
          </a:bodyPr>
          <a:lstStyle/>
          <a:p>
            <a:pPr indent="-101554" lvl="0" marL="228554" rtl="0" algn="l">
              <a:lnSpc>
                <a:spcPct val="100000"/>
              </a:lnSpc>
              <a:spcBef>
                <a:spcPts val="0"/>
              </a:spcBef>
              <a:spcAft>
                <a:spcPts val="0"/>
              </a:spcAft>
              <a:buClr>
                <a:schemeClr val="dk1"/>
              </a:buClr>
              <a:buSzPts val="2000"/>
              <a:buNone/>
            </a:pPr>
            <a:r>
              <a:rPr lang="en-US" sz="1800" u="sng">
                <a:solidFill>
                  <a:schemeClr val="accent6"/>
                </a:solidFill>
                <a:hlinkClick r:id="rId4">
                  <a:extLst>
                    <a:ext uri="{A12FA001-AC4F-418D-AE19-62706E023703}">
                      <ahyp:hlinkClr val="tx"/>
                    </a:ext>
                  </a:extLst>
                </a:hlinkClick>
              </a:rPr>
              <a:t>https://dataexplorer.oceanobservatories.org/</a:t>
            </a:r>
            <a:r>
              <a:rPr lang="en-US" sz="1800">
                <a:solidFill>
                  <a:schemeClr val="accent6"/>
                </a:solidFill>
              </a:rPr>
              <a:t> </a:t>
            </a:r>
            <a:endParaRPr sz="1800">
              <a:solidFill>
                <a:schemeClr val="accent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7"/>
          <p:cNvSpPr txBox="1"/>
          <p:nvPr/>
        </p:nvSpPr>
        <p:spPr>
          <a:xfrm>
            <a:off x="825425" y="5818600"/>
            <a:ext cx="770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3"/>
              </a:rPr>
              <a:t>https://dataexplorer.oceanobservatories.org/#ooi/array/CP1?search=</a:t>
            </a:r>
            <a:r>
              <a:rPr lang="en-US"/>
              <a:t> </a:t>
            </a:r>
            <a:endParaRPr/>
          </a:p>
        </p:txBody>
      </p:sp>
      <p:sp>
        <p:nvSpPr>
          <p:cNvPr id="327" name="Google Shape;327;p67"/>
          <p:cNvSpPr txBox="1"/>
          <p:nvPr>
            <p:ph type="title"/>
          </p:nvPr>
        </p:nvSpPr>
        <p:spPr>
          <a:xfrm>
            <a:off x="838200" y="288925"/>
            <a:ext cx="10515600" cy="9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Arial"/>
              <a:buNone/>
            </a:pPr>
            <a:r>
              <a:rPr lang="en-US"/>
              <a:t>Let’s </a:t>
            </a:r>
            <a:r>
              <a:rPr lang="en-US"/>
              <a:t>select</a:t>
            </a:r>
            <a:r>
              <a:rPr lang="en-US"/>
              <a:t> a central location within the Array</a:t>
            </a:r>
            <a:endParaRPr/>
          </a:p>
        </p:txBody>
      </p:sp>
      <p:pic>
        <p:nvPicPr>
          <p:cNvPr id="328" name="Google Shape;328;p67"/>
          <p:cNvPicPr preferRelativeResize="0"/>
          <p:nvPr/>
        </p:nvPicPr>
        <p:blipFill>
          <a:blip r:embed="rId4">
            <a:alphaModFix/>
          </a:blip>
          <a:stretch>
            <a:fillRect/>
          </a:stretch>
        </p:blipFill>
        <p:spPr>
          <a:xfrm>
            <a:off x="937050" y="1240525"/>
            <a:ext cx="8280426" cy="4478274"/>
          </a:xfrm>
          <a:prstGeom prst="rect">
            <a:avLst/>
          </a:prstGeom>
          <a:noFill/>
          <a:ln>
            <a:noFill/>
          </a:ln>
        </p:spPr>
      </p:pic>
      <p:sp>
        <p:nvSpPr>
          <p:cNvPr id="329" name="Google Shape;329;p67"/>
          <p:cNvSpPr/>
          <p:nvPr/>
        </p:nvSpPr>
        <p:spPr>
          <a:xfrm>
            <a:off x="937050" y="2570050"/>
            <a:ext cx="1142700" cy="183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hit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