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1" autoAdjust="0"/>
    <p:restoredTop sz="94669"/>
  </p:normalViewPr>
  <p:slideViewPr>
    <p:cSldViewPr snapToGrid="0">
      <p:cViewPr varScale="1">
        <p:scale>
          <a:sx n="135" d="100"/>
          <a:sy n="135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OOI-Lab</a:t>
            </a:r>
            <a:r>
              <a:rPr lang="en-US" b="1" baseline="0" dirty="0"/>
              <a:t> 3 Outcomes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Features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 21</c:v>
                </c:pt>
                <c:pt idx="1">
                  <c:v>SP 22</c:v>
                </c:pt>
                <c:pt idx="2">
                  <c:v>FA 22</c:v>
                </c:pt>
                <c:pt idx="3">
                  <c:v>SP 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76</c:v>
                </c:pt>
                <c:pt idx="2">
                  <c:v>94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D-0E4C-87D6-B74FD53B35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Settings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 21</c:v>
                </c:pt>
                <c:pt idx="1">
                  <c:v>SP 22</c:v>
                </c:pt>
                <c:pt idx="2">
                  <c:v>FA 22</c:v>
                </c:pt>
                <c:pt idx="3">
                  <c:v>SP 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76</c:v>
                </c:pt>
                <c:pt idx="1">
                  <c:v>72</c:v>
                </c:pt>
                <c:pt idx="2">
                  <c:v>80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D-0E4C-87D6-B74FD53B3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913376"/>
        <c:axId val="382916080"/>
      </c:barChart>
      <c:catAx>
        <c:axId val="382913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16080"/>
        <c:crosses val="autoZero"/>
        <c:auto val="1"/>
        <c:lblAlgn val="ctr"/>
        <c:lblOffset val="100"/>
        <c:noMultiLvlLbl val="0"/>
      </c:catAx>
      <c:valAx>
        <c:axId val="38291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99003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1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E2CDE-EBD3-448B-AA1A-09A197BFD34E}" type="datetimeFigureOut">
              <a:rPr lang="en-US" smtClean="0"/>
              <a:t>6/2/24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235B4-7A32-4F53-95A5-E36C79826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35B4-7A32-4F53-95A5-E36C79826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0D1D-4ACB-F5A5-95B1-C4D6D6506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39F56-1688-36CF-5A90-F7D668585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87AA-9215-2450-DB2E-59EFA416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4E5D-D12F-DACD-0B59-F24EAEBD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C53F-35E7-A470-2539-ABDD76D1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4C3-ECDD-F6B6-3F62-E11084C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31257-62E9-508B-FF96-8986BBC63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74733-64CD-F9C3-B8DE-25CB9094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93B29-D4F8-0C49-161D-73E4F768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FC37-DC4E-1E5B-DBDF-77CB326A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9B55A-5603-E1BB-66A0-0A1525319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C8C6A-70DE-DC3C-EE90-81968C7FF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3F23-8355-A236-2217-B4926B95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1CF78-5C37-A4A2-1EBF-C1D25465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5534-A473-710A-902D-09959631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2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5EB1-4749-9DD5-B103-5C631859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53FFD-A843-0293-7095-BF62161D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E5A47-E52B-4388-549E-2E3F50C9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A9D1-A48B-0B33-2EFB-29986DDF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33B1-CA48-158F-E88F-E0681143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8224-1F33-0D80-35C1-3029267D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80FCF-2F3B-F49B-D7FE-3EE2BB86C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3A5D-E897-6E9E-7BA4-F3DA31A0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78A2-0F4F-D8A6-60FA-AA3B1C6D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12A0-93D2-4C6C-C4FD-2D35C5C1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9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E41-2623-621D-2486-AC540557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CD7D-6129-F175-4F85-69407EBBA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2A6B6-DEE2-6C21-F9E1-C721DC37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91ED-6BC7-1665-61F5-96C6F72F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0C908-4D38-1757-AA07-7FF08F5B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5D91F-B506-65C6-AABE-EE06E4C5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A193-C773-F8DF-123A-EC890C6E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2DD56-3B1B-9FD2-36C0-47FEC748E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8FB8-EE4A-2F17-CF74-1B155BE32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8104C-42A9-EE45-5CEC-F7F9E5194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5C9C9-C400-DC09-143E-134E82341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6EA6C-DDDD-402D-8760-BD2A1EFF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E338F-F4E1-555F-0A74-944177D1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5DEC8-9649-44C5-BB31-85C5760A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37AD-B112-22F2-8901-959239F7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6B14C-C100-F634-5D80-F0C79AE7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32A-FB03-F4EE-2F06-FA04A287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03817-88EC-BD5D-80FF-DDB448BE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FE808-131D-5E3B-5CC3-54F10397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C848C-8C72-1914-C410-EA579D8C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DDD68-EA2B-B6D4-BF4D-5A8B6C43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93D2-0FB1-697E-CBCE-199B50C0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0AE7-ACCE-5B74-87AA-FC1F03B4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16AB-B3B9-F922-4861-D0D8D7D93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D80FC-5696-0275-C976-0CBDB6B5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B6C6F-A2BD-CDC8-CD82-09D5A0AF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5E644-DF90-787E-2D39-B83BAF7B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CB6B-C0F5-0981-6B9B-6B965928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B4474-99C6-DBAA-60B9-B84D4F4AA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27AB6-BCFC-5CB1-1AFE-1B63ADC6D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7548A-439A-ECA4-39EF-EFD90307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1BA7D-ED07-1F27-086E-850AF7C8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ED275-FC8C-4FF0-A9F0-C866BD43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FDCF7-079F-17D4-C116-18104AA7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B3D44-732D-B2B8-490C-DBE2D2C4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0D37B-562A-A041-FF42-0485BDFD0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CF2F2-CD6E-445C-A5C7-C60BA9C4BFCD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CFEF-4349-C135-B09B-64A2B20B0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7FB-26A1-582F-1D39-6589A2764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05F5F-AEB4-4784-8811-2BD33C0A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bridges@howardcc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1AD1-BD3B-4BDA-AB6A-D2D93FE51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OOI Labs In PHYS-121</a:t>
            </a:r>
            <a:br>
              <a:rPr lang="en-US" dirty="0"/>
            </a:br>
            <a:r>
              <a:rPr lang="en-US" dirty="0"/>
              <a:t>Introductory Oceanography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32830-A66E-FB4A-337D-B27BA504F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Karen Bridges</a:t>
            </a:r>
          </a:p>
          <a:p>
            <a:r>
              <a:rPr lang="en-US" dirty="0"/>
              <a:t>Howard Community College, Columbia, MD</a:t>
            </a:r>
          </a:p>
          <a:p>
            <a:r>
              <a:rPr lang="en-US" dirty="0">
                <a:hlinkClick r:id="rId2"/>
              </a:rPr>
              <a:t>kbridges@howardcc.edu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C19EC-9E05-A18C-C5DF-2BBA695CB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0" y="281712"/>
            <a:ext cx="2543530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50DD-C9B3-94CA-D78A-ACA3886E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933" y="236394"/>
            <a:ext cx="9308121" cy="1325563"/>
          </a:xfrm>
        </p:spPr>
        <p:txBody>
          <a:bodyPr/>
          <a:lstStyle/>
          <a:p>
            <a:pPr algn="ctr"/>
            <a:r>
              <a:rPr lang="en-US" dirty="0"/>
              <a:t>A Glance: Howard Community College</a:t>
            </a:r>
            <a:br>
              <a:rPr lang="en-US" dirty="0"/>
            </a:br>
            <a:r>
              <a:rPr lang="en-US" dirty="0"/>
              <a:t> &amp; PHYS-121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31AD-177E-ADD4-2BB0-08CB1F36A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17" y="1558750"/>
            <a:ext cx="4320654" cy="1977827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Majority minority college</a:t>
            </a:r>
          </a:p>
          <a:p>
            <a:r>
              <a:rPr lang="en-US" dirty="0"/>
              <a:t>Average student 24 years old, 44% receive aid</a:t>
            </a:r>
          </a:p>
          <a:p>
            <a:r>
              <a:rPr lang="en-US" dirty="0"/>
              <a:t>13,000+ enrolled in 2023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0E14D-80BE-E56D-9C57-F8FB7686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30" y="1973901"/>
            <a:ext cx="6134956" cy="383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4FC1EA-11AB-2D5D-7F9A-96DF7ADD9B07}"/>
              </a:ext>
            </a:extLst>
          </p:cNvPr>
          <p:cNvSpPr txBox="1">
            <a:spLocks/>
          </p:cNvSpPr>
          <p:nvPr/>
        </p:nvSpPr>
        <p:spPr>
          <a:xfrm>
            <a:off x="554117" y="3859102"/>
            <a:ext cx="4320654" cy="2405181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Offered as a hybrid</a:t>
            </a:r>
          </a:p>
          <a:p>
            <a:r>
              <a:rPr lang="en-US" dirty="0"/>
              <a:t>1-credit </a:t>
            </a:r>
            <a:r>
              <a:rPr lang="en-US" dirty="0" err="1"/>
              <a:t>GenEd</a:t>
            </a:r>
            <a:r>
              <a:rPr lang="en-US" dirty="0"/>
              <a:t> science lab</a:t>
            </a:r>
          </a:p>
          <a:p>
            <a:r>
              <a:rPr lang="en-US" dirty="0"/>
              <a:t>Nearly all non-STEM majors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C8D2A-41BA-BFA7-2D84-A0E35504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10" y="236394"/>
            <a:ext cx="2542252" cy="999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0C35D-1550-BE93-99E3-253E9D34FEA9}"/>
              </a:ext>
            </a:extLst>
          </p:cNvPr>
          <p:cNvSpPr txBox="1"/>
          <p:nvPr/>
        </p:nvSpPr>
        <p:spPr>
          <a:xfrm>
            <a:off x="6096000" y="5876415"/>
            <a:ext cx="511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with Drivers of Seawater Density Exploration</a:t>
            </a:r>
          </a:p>
        </p:txBody>
      </p:sp>
    </p:spTree>
    <p:extLst>
      <p:ext uri="{BB962C8B-B14F-4D97-AF65-F5344CB8AC3E}">
        <p14:creationId xmlns:p14="http://schemas.microsoft.com/office/powerpoint/2010/main" val="29592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C19EC-9E05-A18C-C5DF-2BBA695C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0" y="281712"/>
            <a:ext cx="2543530" cy="10002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EB2F341-42CD-8820-265D-CF8216762E5F}"/>
              </a:ext>
            </a:extLst>
          </p:cNvPr>
          <p:cNvSpPr txBox="1">
            <a:spLocks/>
          </p:cNvSpPr>
          <p:nvPr/>
        </p:nvSpPr>
        <p:spPr>
          <a:xfrm>
            <a:off x="3832431" y="175747"/>
            <a:ext cx="6768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the beginning (FA 2021*)…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0603A-7EAF-35F1-0B71-42481988998F}"/>
              </a:ext>
            </a:extLst>
          </p:cNvPr>
          <p:cNvSpPr txBox="1">
            <a:spLocks/>
          </p:cNvSpPr>
          <p:nvPr/>
        </p:nvSpPr>
        <p:spPr>
          <a:xfrm>
            <a:off x="567866" y="1501311"/>
            <a:ext cx="5181600" cy="4799404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OOI Lab #3, Plate Tectonics and the Seafloor as an </a:t>
            </a:r>
            <a:r>
              <a:rPr lang="en-US" b="1" dirty="0"/>
              <a:t>online</a:t>
            </a:r>
            <a:r>
              <a:rPr lang="en-US" dirty="0"/>
              <a:t> lab</a:t>
            </a:r>
          </a:p>
          <a:p>
            <a:r>
              <a:rPr lang="en-US" dirty="0"/>
              <a:t>Put first two parts (seafloor features and plate tectonic settings) in Canvas as pages. Included interactives/quick check questions.  </a:t>
            </a:r>
          </a:p>
          <a:p>
            <a:r>
              <a:rPr lang="en-US" dirty="0"/>
              <a:t>Made Canvas quizzes for open-ended Orientation/ Interpretation questions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7" name="Content Placeholder 8" descr="A screenshot of a map&#10;&#10;Description automatically generated">
            <a:extLst>
              <a:ext uri="{FF2B5EF4-FFF2-40B4-BE49-F238E27FC236}">
                <a16:creationId xmlns:a16="http://schemas.microsoft.com/office/drawing/2014/main" id="{8A67D897-804F-F14B-6383-1553FECB60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82" y="1501310"/>
            <a:ext cx="5666944" cy="4579227"/>
          </a:xfrm>
          <a:prstGeom prst="rect">
            <a:avLst/>
          </a:prstGeom>
          <a:ln>
            <a:solidFill>
              <a:srgbClr val="990033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41EA94-78B0-DF59-21C5-36B72F2F7D84}"/>
              </a:ext>
            </a:extLst>
          </p:cNvPr>
          <p:cNvSpPr txBox="1"/>
          <p:nvPr/>
        </p:nvSpPr>
        <p:spPr>
          <a:xfrm>
            <a:off x="7216877" y="6300714"/>
            <a:ext cx="32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*Class only had 7 students in it</a:t>
            </a:r>
          </a:p>
        </p:txBody>
      </p:sp>
    </p:spTree>
    <p:extLst>
      <p:ext uri="{BB962C8B-B14F-4D97-AF65-F5344CB8AC3E}">
        <p14:creationId xmlns:p14="http://schemas.microsoft.com/office/powerpoint/2010/main" val="78319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C19EC-9E05-A18C-C5DF-2BBA695C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1" y="79040"/>
            <a:ext cx="2543530" cy="1000265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93E5EAB-D4A3-4B0A-D9AB-79E16F5E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247" y="-14157"/>
            <a:ext cx="5320824" cy="1325563"/>
          </a:xfrm>
        </p:spPr>
        <p:txBody>
          <a:bodyPr/>
          <a:lstStyle/>
          <a:p>
            <a:r>
              <a:rPr lang="en-US" dirty="0"/>
              <a:t>Lessons &amp; Next Steps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0438FFD-E664-CD40-1382-9CCA327E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7844" y="3586998"/>
            <a:ext cx="4615630" cy="2262037"/>
          </a:xfrm>
          <a:ln>
            <a:solidFill>
              <a:srgbClr val="990033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Spring 2022: </a:t>
            </a:r>
          </a:p>
          <a:p>
            <a:r>
              <a:rPr lang="en-US" sz="2200" dirty="0"/>
              <a:t>Wrote a pre-lab assignment</a:t>
            </a:r>
          </a:p>
          <a:p>
            <a:r>
              <a:rPr lang="en-US" sz="2200" dirty="0"/>
              <a:t>Updated questions in my own voice</a:t>
            </a:r>
          </a:p>
          <a:p>
            <a:r>
              <a:rPr lang="en-US" sz="2200" dirty="0"/>
              <a:t>Added hints or encouragements to the questions</a:t>
            </a: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CA6E9A15-42D8-5FBB-6E7C-B0EFA670181C}"/>
              </a:ext>
            </a:extLst>
          </p:cNvPr>
          <p:cNvSpPr txBox="1">
            <a:spLocks/>
          </p:cNvSpPr>
          <p:nvPr/>
        </p:nvSpPr>
        <p:spPr>
          <a:xfrm>
            <a:off x="3609208" y="1008965"/>
            <a:ext cx="7412902" cy="2162882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Students were: </a:t>
            </a:r>
          </a:p>
          <a:p>
            <a:r>
              <a:rPr lang="en-US" dirty="0"/>
              <a:t>Afraid to guess</a:t>
            </a:r>
          </a:p>
          <a:p>
            <a:r>
              <a:rPr lang="en-US" dirty="0"/>
              <a:t>Uncomfortable with Plate Tectonic Theory</a:t>
            </a:r>
          </a:p>
          <a:p>
            <a:r>
              <a:rPr lang="en-US" dirty="0"/>
              <a:t>Didn’t understand all the questions</a:t>
            </a:r>
          </a:p>
          <a:p>
            <a:r>
              <a:rPr lang="en-US" dirty="0"/>
              <a:t>Thrown by an example that didn’t ”fit” (Pacific Northwest)</a:t>
            </a:r>
          </a:p>
          <a:p>
            <a:r>
              <a:rPr lang="en-US" dirty="0"/>
              <a:t>Not carefully reading the materials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EE2F11-D9B9-EE4A-E16C-AD897187A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039"/>
            <a:ext cx="3079365" cy="43204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EEAED2-C0C7-85D1-D4C0-1E8382ADB3DE}"/>
              </a:ext>
            </a:extLst>
          </p:cNvPr>
          <p:cNvSpPr txBox="1"/>
          <p:nvPr/>
        </p:nvSpPr>
        <p:spPr>
          <a:xfrm rot="16200000">
            <a:off x="688052" y="4104700"/>
            <a:ext cx="18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seafloor features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23AE10-BFA9-51D0-1420-BC6A86E37EB8}"/>
              </a:ext>
            </a:extLst>
          </p:cNvPr>
          <p:cNvSpPr txBox="1"/>
          <p:nvPr/>
        </p:nvSpPr>
        <p:spPr>
          <a:xfrm rot="16200000">
            <a:off x="1357993" y="3948895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tectonic setting</a:t>
            </a:r>
          </a:p>
        </p:txBody>
      </p:sp>
    </p:spTree>
    <p:extLst>
      <p:ext uri="{BB962C8B-B14F-4D97-AF65-F5344CB8AC3E}">
        <p14:creationId xmlns:p14="http://schemas.microsoft.com/office/powerpoint/2010/main" val="42847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C19EC-9E05-A18C-C5DF-2BBA695C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0" y="244482"/>
            <a:ext cx="2543530" cy="1000265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93E5EAB-D4A3-4B0A-D9AB-79E16F5E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4" y="303148"/>
            <a:ext cx="6580780" cy="1325563"/>
          </a:xfrm>
        </p:spPr>
        <p:txBody>
          <a:bodyPr/>
          <a:lstStyle/>
          <a:p>
            <a:r>
              <a:rPr lang="en-US" dirty="0"/>
              <a:t>More Lessons &amp; Next Steps</a:t>
            </a:r>
          </a:p>
        </p:txBody>
      </p:sp>
      <p:sp>
        <p:nvSpPr>
          <p:cNvPr id="30" name="Content Placeholder 18">
            <a:extLst>
              <a:ext uri="{FF2B5EF4-FFF2-40B4-BE49-F238E27FC236}">
                <a16:creationId xmlns:a16="http://schemas.microsoft.com/office/drawing/2014/main" id="{AD0DE4A6-8797-6ADF-4941-F95B29694685}"/>
              </a:ext>
            </a:extLst>
          </p:cNvPr>
          <p:cNvSpPr txBox="1">
            <a:spLocks/>
          </p:cNvSpPr>
          <p:nvPr/>
        </p:nvSpPr>
        <p:spPr>
          <a:xfrm>
            <a:off x="4842494" y="1772889"/>
            <a:ext cx="6580781" cy="3752140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Continued redesign for fall 2022 and spring 2023: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Kept the pre-lab 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Ran the lab in-person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Reviewed tectonics together in lab based on pre-lab results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Had students work together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Worked through more challenging parts as a class, specifically the interpretation questions in the seafloor features section.</a:t>
            </a:r>
          </a:p>
          <a:p>
            <a:endParaRPr lang="en-US" dirty="0"/>
          </a:p>
        </p:txBody>
      </p:sp>
      <p:pic>
        <p:nvPicPr>
          <p:cNvPr id="6" name="Picture 5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37ECE8DC-249D-7C82-9EF4-A0ADA91AD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691"/>
            <a:ext cx="4683847" cy="3344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8060B8-6C03-D836-A5EE-4A33FBDA9382}"/>
              </a:ext>
            </a:extLst>
          </p:cNvPr>
          <p:cNvSpPr/>
          <p:nvPr/>
        </p:nvSpPr>
        <p:spPr>
          <a:xfrm>
            <a:off x="0" y="5254052"/>
            <a:ext cx="4751882" cy="194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C19EC-9E05-A18C-C5DF-2BBA695C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0" y="281712"/>
            <a:ext cx="2543530" cy="10002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D4526A-B8EA-7253-B7D4-C16B91D59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020" y="281711"/>
            <a:ext cx="5689611" cy="1000266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9268681-FB2F-DEB7-2036-17E44E6BE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828574"/>
              </p:ext>
            </p:extLst>
          </p:nvPr>
        </p:nvGraphicFramePr>
        <p:xfrm>
          <a:off x="1690255" y="1575243"/>
          <a:ext cx="8514736" cy="468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41790F-6E84-A466-A94C-761F3EBDB0FF}"/>
              </a:ext>
            </a:extLst>
          </p:cNvPr>
          <p:cNvSpPr txBox="1"/>
          <p:nvPr/>
        </p:nvSpPr>
        <p:spPr>
          <a:xfrm rot="16200000">
            <a:off x="917640" y="4082346"/>
            <a:ext cx="117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 Earned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4E6FE-BD35-0C2F-F2E4-776055228D0F}"/>
              </a:ext>
            </a:extLst>
          </p:cNvPr>
          <p:cNvSpPr txBox="1"/>
          <p:nvPr/>
        </p:nvSpPr>
        <p:spPr>
          <a:xfrm>
            <a:off x="5526421" y="6225049"/>
            <a:ext cx="11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215808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C19EC-9E05-A18C-C5DF-2BBA695C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0" y="281712"/>
            <a:ext cx="2543530" cy="10002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D4526A-B8EA-7253-B7D4-C16B91D5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89" y="365125"/>
            <a:ext cx="580691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Takeaways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91EF2-77A2-67F6-80C7-757E987BB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96893" cy="4351338"/>
          </a:xfrm>
          <a:ln>
            <a:solidFill>
              <a:srgbClr val="990033"/>
            </a:solidFill>
          </a:ln>
        </p:spPr>
        <p:txBody>
          <a:bodyPr/>
          <a:lstStyle/>
          <a:p>
            <a:r>
              <a:rPr lang="en-US" dirty="0"/>
              <a:t>Use the materials as a guide, adjust based on your own students’ strengths and weaknesses </a:t>
            </a:r>
          </a:p>
          <a:p>
            <a:endParaRPr lang="en-US" dirty="0"/>
          </a:p>
          <a:p>
            <a:r>
              <a:rPr lang="en-US" dirty="0"/>
              <a:t>Can combine data explorations with a fun hands-on activity in a face-to-face class (”sneaking in the data”)</a:t>
            </a:r>
          </a:p>
          <a:p>
            <a:endParaRPr lang="en-US" dirty="0"/>
          </a:p>
          <a:p>
            <a:r>
              <a:rPr lang="en-US" dirty="0"/>
              <a:t>Start small and keep making things more specifically address your own needs.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2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C19EC-9E05-A18C-C5DF-2BBA695C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7" y="277994"/>
            <a:ext cx="2543530" cy="10002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9754A0-3A17-F62C-79FE-7EBB5EBF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55" y="286787"/>
            <a:ext cx="2664071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22C04-811A-CAF8-13A4-BE3126CC1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4617" y="1869587"/>
            <a:ext cx="7224345" cy="3950921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I’ve also used the following: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Lab 1. The Collection of Oceanographic Data (Part 3. </a:t>
            </a:r>
            <a:r>
              <a:rPr lang="en-US" dirty="0" err="1"/>
              <a:t>lat</a:t>
            </a:r>
            <a:r>
              <a:rPr lang="en-US" dirty="0"/>
              <a:t>/long exercise)</a:t>
            </a:r>
          </a:p>
          <a:p>
            <a:pPr lvl="1"/>
            <a:r>
              <a:rPr lang="en-US" dirty="0"/>
              <a:t>Former Lab 7. The Atmosphere and Wave Development</a:t>
            </a:r>
          </a:p>
          <a:p>
            <a:pPr lvl="1"/>
            <a:r>
              <a:rPr lang="en-US" dirty="0"/>
              <a:t>Lab 8. Mystery of the Dying Crabs</a:t>
            </a:r>
          </a:p>
          <a:p>
            <a:pPr lvl="1"/>
            <a:r>
              <a:rPr lang="en-US" dirty="0"/>
              <a:t>Data Exploration: Changes in salinity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0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354</Words>
  <Application>Microsoft Macintosh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OOI Labs In PHYS-121 Introductory Oceanography Lab</vt:lpstr>
      <vt:lpstr>A Glance: Howard Community College  &amp; PHYS-121</vt:lpstr>
      <vt:lpstr>PowerPoint Presentation</vt:lpstr>
      <vt:lpstr>Lessons &amp; Next Steps</vt:lpstr>
      <vt:lpstr>More Lessons &amp; Next Steps</vt:lpstr>
      <vt:lpstr>Outcomes</vt:lpstr>
      <vt:lpstr>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OOI Labs In PHYS-121 Introductory Oceanography Lab</dc:title>
  <dc:creator>Bridges, Karen</dc:creator>
  <cp:lastModifiedBy>karen bridges</cp:lastModifiedBy>
  <cp:revision>33</cp:revision>
  <dcterms:created xsi:type="dcterms:W3CDTF">2024-05-31T14:44:09Z</dcterms:created>
  <dcterms:modified xsi:type="dcterms:W3CDTF">2024-06-03T01:38:42Z</dcterms:modified>
</cp:coreProperties>
</file>