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5" r:id="rId4"/>
    <p:sldId id="264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2E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2B300-8106-4BA2-B77E-8DE0C26A66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06084-F602-463B-836B-1919D0C0F2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introductory oceanography class at a community college. </a:t>
          </a:r>
        </a:p>
      </dgm:t>
    </dgm:pt>
    <dgm:pt modelId="{4EDB8CB7-B8D8-4BAD-AE9D-D4B9C2315379}" type="parTrans" cxnId="{D7F0B725-A350-4A76-B983-FA4D2ED14D83}">
      <dgm:prSet/>
      <dgm:spPr/>
      <dgm:t>
        <a:bodyPr/>
        <a:lstStyle/>
        <a:p>
          <a:endParaRPr lang="en-US"/>
        </a:p>
      </dgm:t>
    </dgm:pt>
    <dgm:pt modelId="{E0E9AE87-49D0-40F7-9CD4-EB39C416B7E3}" type="sibTrans" cxnId="{D7F0B725-A350-4A76-B983-FA4D2ED14D83}">
      <dgm:prSet/>
      <dgm:spPr/>
      <dgm:t>
        <a:bodyPr/>
        <a:lstStyle/>
        <a:p>
          <a:endParaRPr lang="en-US"/>
        </a:p>
      </dgm:t>
    </dgm:pt>
    <dgm:pt modelId="{FAF37A22-CB7F-47C7-B998-284F85C63F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Students are freshman or sophomore           non-science majors.</a:t>
          </a:r>
        </a:p>
      </dgm:t>
    </dgm:pt>
    <dgm:pt modelId="{2F9873AE-21F6-43BD-BFCB-3630A7DA895F}" type="parTrans" cxnId="{03998BE6-9B9F-41DF-94D9-B603E7FE7AC5}">
      <dgm:prSet/>
      <dgm:spPr/>
      <dgm:t>
        <a:bodyPr/>
        <a:lstStyle/>
        <a:p>
          <a:endParaRPr lang="en-US"/>
        </a:p>
      </dgm:t>
    </dgm:pt>
    <dgm:pt modelId="{7E540AFF-A424-4D67-804F-9AEE19C99CDD}" type="sibTrans" cxnId="{03998BE6-9B9F-41DF-94D9-B603E7FE7AC5}">
      <dgm:prSet/>
      <dgm:spPr/>
      <dgm:t>
        <a:bodyPr/>
        <a:lstStyle/>
        <a:p>
          <a:endParaRPr lang="en-US"/>
        </a:p>
      </dgm:t>
    </dgm:pt>
    <dgm:pt modelId="{F89D1451-146E-4F71-9A0F-47531EA0A9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Need more step-by-step guidance</a:t>
          </a:r>
        </a:p>
      </dgm:t>
    </dgm:pt>
    <dgm:pt modelId="{E333A349-E406-44A6-B239-49BB63E92D4A}" type="parTrans" cxnId="{1C3B09BD-5D43-49F0-9DB3-B64489600712}">
      <dgm:prSet/>
      <dgm:spPr/>
      <dgm:t>
        <a:bodyPr/>
        <a:lstStyle/>
        <a:p>
          <a:endParaRPr lang="en-US"/>
        </a:p>
      </dgm:t>
    </dgm:pt>
    <dgm:pt modelId="{65B8B4D1-6B8B-4128-A90A-11B4644704DA}" type="sibTrans" cxnId="{1C3B09BD-5D43-49F0-9DB3-B64489600712}">
      <dgm:prSet/>
      <dgm:spPr/>
      <dgm:t>
        <a:bodyPr/>
        <a:lstStyle/>
        <a:p>
          <a:endParaRPr lang="en-US"/>
        </a:p>
      </dgm:t>
    </dgm:pt>
    <dgm:pt modelId="{477D289C-9B2E-48E9-8C93-DB9F613EF0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Traditional Classroom</a:t>
          </a:r>
        </a:p>
      </dgm:t>
    </dgm:pt>
    <dgm:pt modelId="{85FC9CF9-F1A5-44B8-A850-41915D609FB5}" type="parTrans" cxnId="{F76FAEF2-91AF-4D58-AD52-AE18501AB424}">
      <dgm:prSet/>
      <dgm:spPr/>
      <dgm:t>
        <a:bodyPr/>
        <a:lstStyle/>
        <a:p>
          <a:endParaRPr lang="en-US"/>
        </a:p>
      </dgm:t>
    </dgm:pt>
    <dgm:pt modelId="{9C7DC651-0C7E-4871-AD64-CED8F00C2534}" type="sibTrans" cxnId="{F76FAEF2-91AF-4D58-AD52-AE18501AB424}">
      <dgm:prSet/>
      <dgm:spPr/>
      <dgm:t>
        <a:bodyPr/>
        <a:lstStyle/>
        <a:p>
          <a:endParaRPr lang="en-US"/>
        </a:p>
      </dgm:t>
    </dgm:pt>
    <dgm:pt modelId="{A6DD7A26-2034-45D3-90EE-956D5DD84A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2-hour laboratory in a computer classroom</a:t>
          </a:r>
        </a:p>
      </dgm:t>
    </dgm:pt>
    <dgm:pt modelId="{BEB7992E-E4E4-4DAF-9C64-AA4D5D318093}" type="parTrans" cxnId="{31969487-6A8B-459C-8323-8A772EE37D1B}">
      <dgm:prSet/>
      <dgm:spPr/>
      <dgm:t>
        <a:bodyPr/>
        <a:lstStyle/>
        <a:p>
          <a:endParaRPr lang="en-US"/>
        </a:p>
      </dgm:t>
    </dgm:pt>
    <dgm:pt modelId="{1A12D039-40CD-4816-8F91-73F0AB0DA30F}" type="sibTrans" cxnId="{31969487-6A8B-459C-8323-8A772EE37D1B}">
      <dgm:prSet/>
      <dgm:spPr/>
      <dgm:t>
        <a:bodyPr/>
        <a:lstStyle/>
        <a:p>
          <a:endParaRPr lang="en-US"/>
        </a:p>
      </dgm:t>
    </dgm:pt>
    <dgm:pt modelId="{B3C7C0EC-D61D-4F8F-BC90-7937EFD8E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Asynchronous Online</a:t>
          </a:r>
        </a:p>
      </dgm:t>
    </dgm:pt>
    <dgm:pt modelId="{33F3F021-22E4-4ACB-A9C1-C43B4A7F4127}" type="parTrans" cxnId="{A7736DF2-003F-4E77-87FA-211BBA3B9858}">
      <dgm:prSet/>
      <dgm:spPr/>
      <dgm:t>
        <a:bodyPr/>
        <a:lstStyle/>
        <a:p>
          <a:endParaRPr lang="en-US"/>
        </a:p>
      </dgm:t>
    </dgm:pt>
    <dgm:pt modelId="{6ECFC728-11BA-48A1-B6EF-7D56AD3C8146}" type="sibTrans" cxnId="{A7736DF2-003F-4E77-87FA-211BBA3B9858}">
      <dgm:prSet/>
      <dgm:spPr/>
      <dgm:t>
        <a:bodyPr/>
        <a:lstStyle/>
        <a:p>
          <a:endParaRPr lang="en-US"/>
        </a:p>
      </dgm:t>
    </dgm:pt>
    <dgm:pt modelId="{D40DD251-CEDA-4DA6-89FF-D440FA7C23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instructional videos were made to guide students.</a:t>
          </a:r>
        </a:p>
      </dgm:t>
    </dgm:pt>
    <dgm:pt modelId="{307BDC9A-15A3-484B-9856-64F42A2F560D}" type="parTrans" cxnId="{F4997184-7F56-49AC-8983-9871D344CC23}">
      <dgm:prSet/>
      <dgm:spPr/>
      <dgm:t>
        <a:bodyPr/>
        <a:lstStyle/>
        <a:p>
          <a:endParaRPr lang="en-US"/>
        </a:p>
      </dgm:t>
    </dgm:pt>
    <dgm:pt modelId="{F07D048A-0E60-48F9-A78B-D2AF264AA45C}" type="sibTrans" cxnId="{F4997184-7F56-49AC-8983-9871D344CC23}">
      <dgm:prSet/>
      <dgm:spPr/>
      <dgm:t>
        <a:bodyPr/>
        <a:lstStyle/>
        <a:p>
          <a:endParaRPr lang="en-US"/>
        </a:p>
      </dgm:t>
    </dgm:pt>
    <dgm:pt modelId="{8449837E-8E2F-46CF-8D67-31AC38CCFC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Lecture activity coupled with Poll Everywhere</a:t>
          </a:r>
        </a:p>
      </dgm:t>
    </dgm:pt>
    <dgm:pt modelId="{F5196A2C-E2FC-43D6-86F8-BACA8D81EF0E}" type="parTrans" cxnId="{3BFAEC45-C303-4F77-9ED1-176F5DFC43D8}">
      <dgm:prSet/>
      <dgm:spPr/>
      <dgm:t>
        <a:bodyPr/>
        <a:lstStyle/>
        <a:p>
          <a:endParaRPr lang="en-US"/>
        </a:p>
      </dgm:t>
    </dgm:pt>
    <dgm:pt modelId="{FBCD02E8-CBD3-4CE6-A0EA-D2E619D713F3}" type="sibTrans" cxnId="{3BFAEC45-C303-4F77-9ED1-176F5DFC43D8}">
      <dgm:prSet/>
      <dgm:spPr/>
      <dgm:t>
        <a:bodyPr/>
        <a:lstStyle/>
        <a:p>
          <a:endParaRPr lang="en-US"/>
        </a:p>
      </dgm:t>
    </dgm:pt>
    <dgm:pt modelId="{A7378F74-BF1E-44A1-944F-331C899FE3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face-to-face setting is preferred so instructor can intervene and guide students </a:t>
          </a:r>
        </a:p>
      </dgm:t>
    </dgm:pt>
    <dgm:pt modelId="{7098A103-B3A3-487C-B0A3-8BE4EB52DA8D}" type="parTrans" cxnId="{BD4D7D3C-982C-45D2-B1E9-6A48F860820A}">
      <dgm:prSet/>
      <dgm:spPr/>
      <dgm:t>
        <a:bodyPr/>
        <a:lstStyle/>
        <a:p>
          <a:endParaRPr lang="en-US"/>
        </a:p>
      </dgm:t>
    </dgm:pt>
    <dgm:pt modelId="{47C431D1-C34C-4607-B216-B1206DD60AD0}" type="sibTrans" cxnId="{BD4D7D3C-982C-45D2-B1E9-6A48F860820A}">
      <dgm:prSet/>
      <dgm:spPr/>
      <dgm:t>
        <a:bodyPr/>
        <a:lstStyle/>
        <a:p>
          <a:endParaRPr lang="en-US"/>
        </a:p>
      </dgm:t>
    </dgm:pt>
    <dgm:pt modelId="{F131C156-1FD5-4E14-923C-4CE4E86D7767}">
      <dgm:prSet/>
      <dgm:spPr/>
      <dgm:t>
        <a:bodyPr/>
        <a:lstStyle/>
        <a:p>
          <a:r>
            <a:rPr lang="en-US" sz="1800" dirty="0"/>
            <a:t>Have them work in pairs</a:t>
          </a:r>
        </a:p>
      </dgm:t>
    </dgm:pt>
    <dgm:pt modelId="{54F91CDE-C2BB-4669-A7AA-EDB7B8BC08A9}" type="parTrans" cxnId="{AE752CFE-3239-463A-AEC4-E8E769EA840B}">
      <dgm:prSet/>
      <dgm:spPr/>
      <dgm:t>
        <a:bodyPr/>
        <a:lstStyle/>
        <a:p>
          <a:endParaRPr lang="en-US"/>
        </a:p>
      </dgm:t>
    </dgm:pt>
    <dgm:pt modelId="{F8BA6B59-04EE-4D4C-B1CB-927DF777A3FE}" type="sibTrans" cxnId="{AE752CFE-3239-463A-AEC4-E8E769EA840B}">
      <dgm:prSet/>
      <dgm:spPr/>
      <dgm:t>
        <a:bodyPr/>
        <a:lstStyle/>
        <a:p>
          <a:endParaRPr lang="en-US"/>
        </a:p>
      </dgm:t>
    </dgm:pt>
    <dgm:pt modelId="{23B0DC67-4912-4A90-AEB7-519A94417F23}">
      <dgm:prSet/>
      <dgm:spPr/>
      <dgm:t>
        <a:bodyPr/>
        <a:lstStyle/>
        <a:p>
          <a:r>
            <a:rPr lang="en-US" sz="1800" dirty="0"/>
            <a:t>24-48 students per class</a:t>
          </a:r>
        </a:p>
      </dgm:t>
    </dgm:pt>
    <dgm:pt modelId="{29603B1B-B577-4EB1-936B-F31E7303E78A}" type="parTrans" cxnId="{081DA344-1EE6-42D1-8A63-594AC7C10425}">
      <dgm:prSet/>
      <dgm:spPr/>
      <dgm:t>
        <a:bodyPr/>
        <a:lstStyle/>
        <a:p>
          <a:endParaRPr lang="en-US"/>
        </a:p>
      </dgm:t>
    </dgm:pt>
    <dgm:pt modelId="{AC48A294-1337-44A5-A2C3-73EAAD6E9A8B}" type="sibTrans" cxnId="{081DA344-1EE6-42D1-8A63-594AC7C10425}">
      <dgm:prSet/>
      <dgm:spPr/>
      <dgm:t>
        <a:bodyPr/>
        <a:lstStyle/>
        <a:p>
          <a:endParaRPr lang="en-US"/>
        </a:p>
      </dgm:t>
    </dgm:pt>
    <dgm:pt modelId="{D2A54F9E-7DC6-4A79-B14E-12ADA08FF0F0}" type="pres">
      <dgm:prSet presAssocID="{F9F2B300-8106-4BA2-B77E-8DE0C26A6643}" presName="root" presStyleCnt="0">
        <dgm:presLayoutVars>
          <dgm:dir/>
          <dgm:resizeHandles val="exact"/>
        </dgm:presLayoutVars>
      </dgm:prSet>
      <dgm:spPr/>
    </dgm:pt>
    <dgm:pt modelId="{C3996388-870B-453E-9C89-ACFBAE558370}" type="pres">
      <dgm:prSet presAssocID="{52906084-F602-463B-836B-1919D0C0F2A5}" presName="compNode" presStyleCnt="0"/>
      <dgm:spPr/>
    </dgm:pt>
    <dgm:pt modelId="{502041EC-BB88-43C6-9F02-F6238A0F55B1}" type="pres">
      <dgm:prSet presAssocID="{52906084-F602-463B-836B-1919D0C0F2A5}" presName="bgRect" presStyleLbl="bgShp" presStyleIdx="0" presStyleCnt="3"/>
      <dgm:spPr/>
    </dgm:pt>
    <dgm:pt modelId="{2E1890F6-A551-48C3-873E-9C1833F19FC7}" type="pres">
      <dgm:prSet presAssocID="{52906084-F602-463B-836B-1919D0C0F2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17AF764-A243-4DBA-93EF-DBC9D6CE8966}" type="pres">
      <dgm:prSet presAssocID="{52906084-F602-463B-836B-1919D0C0F2A5}" presName="spaceRect" presStyleCnt="0"/>
      <dgm:spPr/>
    </dgm:pt>
    <dgm:pt modelId="{EFD1537F-9493-4A66-B09A-53BC53005AF6}" type="pres">
      <dgm:prSet presAssocID="{52906084-F602-463B-836B-1919D0C0F2A5}" presName="parTx" presStyleLbl="revTx" presStyleIdx="0" presStyleCnt="6">
        <dgm:presLayoutVars>
          <dgm:chMax val="0"/>
          <dgm:chPref val="0"/>
        </dgm:presLayoutVars>
      </dgm:prSet>
      <dgm:spPr/>
    </dgm:pt>
    <dgm:pt modelId="{4FFF448A-9A06-4464-8BF2-5572AD8629DA}" type="pres">
      <dgm:prSet presAssocID="{52906084-F602-463B-836B-1919D0C0F2A5}" presName="desTx" presStyleLbl="revTx" presStyleIdx="1" presStyleCnt="6" custScaleX="107014">
        <dgm:presLayoutVars/>
      </dgm:prSet>
      <dgm:spPr/>
    </dgm:pt>
    <dgm:pt modelId="{324FA1A8-4F37-4D31-877B-C14A058C0004}" type="pres">
      <dgm:prSet presAssocID="{E0E9AE87-49D0-40F7-9CD4-EB39C416B7E3}" presName="sibTrans" presStyleCnt="0"/>
      <dgm:spPr/>
    </dgm:pt>
    <dgm:pt modelId="{B6D09AFB-C93F-4539-B8D3-2E188E550B95}" type="pres">
      <dgm:prSet presAssocID="{477D289C-9B2E-48E9-8C93-DB9F613EF064}" presName="compNode" presStyleCnt="0"/>
      <dgm:spPr/>
    </dgm:pt>
    <dgm:pt modelId="{9A9EDA0F-6A4F-48E1-98F6-02F17B3FF6DC}" type="pres">
      <dgm:prSet presAssocID="{477D289C-9B2E-48E9-8C93-DB9F613EF064}" presName="bgRect" presStyleLbl="bgShp" presStyleIdx="1" presStyleCnt="3"/>
      <dgm:spPr/>
    </dgm:pt>
    <dgm:pt modelId="{3DBF8B11-3763-4208-8326-A47EE89AB384}" type="pres">
      <dgm:prSet presAssocID="{477D289C-9B2E-48E9-8C93-DB9F613EF0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EBD8154-B01D-4D87-A4B3-C0C659F5093C}" type="pres">
      <dgm:prSet presAssocID="{477D289C-9B2E-48E9-8C93-DB9F613EF064}" presName="spaceRect" presStyleCnt="0"/>
      <dgm:spPr/>
    </dgm:pt>
    <dgm:pt modelId="{EA2F7F0E-0A58-44DD-B6F9-D55164E1E731}" type="pres">
      <dgm:prSet presAssocID="{477D289C-9B2E-48E9-8C93-DB9F613EF064}" presName="parTx" presStyleLbl="revTx" presStyleIdx="2" presStyleCnt="6">
        <dgm:presLayoutVars>
          <dgm:chMax val="0"/>
          <dgm:chPref val="0"/>
        </dgm:presLayoutVars>
      </dgm:prSet>
      <dgm:spPr/>
    </dgm:pt>
    <dgm:pt modelId="{FD9EC0F8-8BA6-461A-A892-9D5AB1FDA598}" type="pres">
      <dgm:prSet presAssocID="{477D289C-9B2E-48E9-8C93-DB9F613EF064}" presName="desTx" presStyleLbl="revTx" presStyleIdx="3" presStyleCnt="6" custScaleX="106392">
        <dgm:presLayoutVars/>
      </dgm:prSet>
      <dgm:spPr/>
    </dgm:pt>
    <dgm:pt modelId="{E6F951F3-4A2D-40EF-86C9-DB0D6493002A}" type="pres">
      <dgm:prSet presAssocID="{9C7DC651-0C7E-4871-AD64-CED8F00C2534}" presName="sibTrans" presStyleCnt="0"/>
      <dgm:spPr/>
    </dgm:pt>
    <dgm:pt modelId="{B8CFE8C3-D9DD-4B29-85D2-0EEFE8587DC8}" type="pres">
      <dgm:prSet presAssocID="{B3C7C0EC-D61D-4F8F-BC90-7937EFD8E6B5}" presName="compNode" presStyleCnt="0"/>
      <dgm:spPr/>
    </dgm:pt>
    <dgm:pt modelId="{6C7EBE56-2E5D-4131-B403-EB27B54A931E}" type="pres">
      <dgm:prSet presAssocID="{B3C7C0EC-D61D-4F8F-BC90-7937EFD8E6B5}" presName="bgRect" presStyleLbl="bgShp" presStyleIdx="2" presStyleCnt="3" custLinFactNeighborX="1127" custLinFactNeighborY="4836"/>
      <dgm:spPr/>
    </dgm:pt>
    <dgm:pt modelId="{6C450F0C-50AB-499E-9F79-4D0B3C85A0CE}" type="pres">
      <dgm:prSet presAssocID="{B3C7C0EC-D61D-4F8F-BC90-7937EFD8E6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145FA96-5F97-4CA2-87CE-D373AB679EBB}" type="pres">
      <dgm:prSet presAssocID="{B3C7C0EC-D61D-4F8F-BC90-7937EFD8E6B5}" presName="spaceRect" presStyleCnt="0"/>
      <dgm:spPr/>
    </dgm:pt>
    <dgm:pt modelId="{17633AD0-FD0F-49EC-A169-9FEF5CC3E0BC}" type="pres">
      <dgm:prSet presAssocID="{B3C7C0EC-D61D-4F8F-BC90-7937EFD8E6B5}" presName="parTx" presStyleLbl="revTx" presStyleIdx="4" presStyleCnt="6">
        <dgm:presLayoutVars>
          <dgm:chMax val="0"/>
          <dgm:chPref val="0"/>
        </dgm:presLayoutVars>
      </dgm:prSet>
      <dgm:spPr/>
    </dgm:pt>
    <dgm:pt modelId="{1E6ED2F4-370F-4ECF-86E1-C8072F230FFB}" type="pres">
      <dgm:prSet presAssocID="{B3C7C0EC-D61D-4F8F-BC90-7937EFD8E6B5}" presName="desTx" presStyleLbl="revTx" presStyleIdx="5" presStyleCnt="6" custScaleX="106844">
        <dgm:presLayoutVars/>
      </dgm:prSet>
      <dgm:spPr/>
    </dgm:pt>
  </dgm:ptLst>
  <dgm:cxnLst>
    <dgm:cxn modelId="{20D6FD02-2E46-459B-BAFE-E881EFBE1870}" type="presOf" srcId="{8449837E-8E2F-46CF-8D67-31AC38CCFC43}" destId="{FD9EC0F8-8BA6-461A-A892-9D5AB1FDA598}" srcOrd="0" destOrd="2" presId="urn:microsoft.com/office/officeart/2018/2/layout/IconVerticalSolidList"/>
    <dgm:cxn modelId="{AF1F8D22-3E0E-4470-AB13-EBF92A2B30CD}" type="presOf" srcId="{A6DD7A26-2034-45D3-90EE-956D5DD84ADF}" destId="{FD9EC0F8-8BA6-461A-A892-9D5AB1FDA598}" srcOrd="0" destOrd="0" presId="urn:microsoft.com/office/officeart/2018/2/layout/IconVerticalSolidList"/>
    <dgm:cxn modelId="{D7F0B725-A350-4A76-B983-FA4D2ED14D83}" srcId="{F9F2B300-8106-4BA2-B77E-8DE0C26A6643}" destId="{52906084-F602-463B-836B-1919D0C0F2A5}" srcOrd="0" destOrd="0" parTransId="{4EDB8CB7-B8D8-4BAD-AE9D-D4B9C2315379}" sibTransId="{E0E9AE87-49D0-40F7-9CD4-EB39C416B7E3}"/>
    <dgm:cxn modelId="{BD4D7D3C-982C-45D2-B1E9-6A48F860820A}" srcId="{B3C7C0EC-D61D-4F8F-BC90-7937EFD8E6B5}" destId="{A7378F74-BF1E-44A1-944F-331C899FE330}" srcOrd="1" destOrd="0" parTransId="{7098A103-B3A3-487C-B0A3-8BE4EB52DA8D}" sibTransId="{47C431D1-C34C-4607-B216-B1206DD60AD0}"/>
    <dgm:cxn modelId="{1300A33C-49B4-4210-9CCF-0345B220465A}" type="presOf" srcId="{23B0DC67-4912-4A90-AEB7-519A94417F23}" destId="{4FFF448A-9A06-4464-8BF2-5572AD8629DA}" srcOrd="0" destOrd="1" presId="urn:microsoft.com/office/officeart/2018/2/layout/IconVerticalSolidList"/>
    <dgm:cxn modelId="{CBCE775C-3AB2-42D0-AE2C-147545CD058F}" type="presOf" srcId="{F89D1451-146E-4F71-9A0F-47531EA0A939}" destId="{4FFF448A-9A06-4464-8BF2-5572AD8629DA}" srcOrd="0" destOrd="2" presId="urn:microsoft.com/office/officeart/2018/2/layout/IconVerticalSolidList"/>
    <dgm:cxn modelId="{081DA344-1EE6-42D1-8A63-594AC7C10425}" srcId="{FAF37A22-CB7F-47C7-B998-284F85C63F0E}" destId="{23B0DC67-4912-4A90-AEB7-519A94417F23}" srcOrd="0" destOrd="0" parTransId="{29603B1B-B577-4EB1-936B-F31E7303E78A}" sibTransId="{AC48A294-1337-44A5-A2C3-73EAAD6E9A8B}"/>
    <dgm:cxn modelId="{78663065-8EE3-49A8-9C92-3E0DB34711AA}" type="presOf" srcId="{F9F2B300-8106-4BA2-B77E-8DE0C26A6643}" destId="{D2A54F9E-7DC6-4A79-B14E-12ADA08FF0F0}" srcOrd="0" destOrd="0" presId="urn:microsoft.com/office/officeart/2018/2/layout/IconVerticalSolidList"/>
    <dgm:cxn modelId="{60BF6465-A55C-4D4D-B6BF-00B5B4CA8142}" type="presOf" srcId="{F131C156-1FD5-4E14-923C-4CE4E86D7767}" destId="{FD9EC0F8-8BA6-461A-A892-9D5AB1FDA598}" srcOrd="0" destOrd="1" presId="urn:microsoft.com/office/officeart/2018/2/layout/IconVerticalSolidList"/>
    <dgm:cxn modelId="{3BFAEC45-C303-4F77-9ED1-176F5DFC43D8}" srcId="{477D289C-9B2E-48E9-8C93-DB9F613EF064}" destId="{8449837E-8E2F-46CF-8D67-31AC38CCFC43}" srcOrd="1" destOrd="0" parTransId="{F5196A2C-E2FC-43D6-86F8-BACA8D81EF0E}" sibTransId="{FBCD02E8-CBD3-4CE6-A0EA-D2E619D713F3}"/>
    <dgm:cxn modelId="{F4997184-7F56-49AC-8983-9871D344CC23}" srcId="{B3C7C0EC-D61D-4F8F-BC90-7937EFD8E6B5}" destId="{D40DD251-CEDA-4DA6-89FF-D440FA7C23DC}" srcOrd="0" destOrd="0" parTransId="{307BDC9A-15A3-484B-9856-64F42A2F560D}" sibTransId="{F07D048A-0E60-48F9-A78B-D2AF264AA45C}"/>
    <dgm:cxn modelId="{31969487-6A8B-459C-8323-8A772EE37D1B}" srcId="{477D289C-9B2E-48E9-8C93-DB9F613EF064}" destId="{A6DD7A26-2034-45D3-90EE-956D5DD84ADF}" srcOrd="0" destOrd="0" parTransId="{BEB7992E-E4E4-4DAF-9C64-AA4D5D318093}" sibTransId="{1A12D039-40CD-4816-8F91-73F0AB0DA30F}"/>
    <dgm:cxn modelId="{B9E4EE9B-8B2F-4140-ACCA-3B37092C1DB9}" type="presOf" srcId="{B3C7C0EC-D61D-4F8F-BC90-7937EFD8E6B5}" destId="{17633AD0-FD0F-49EC-A169-9FEF5CC3E0BC}" srcOrd="0" destOrd="0" presId="urn:microsoft.com/office/officeart/2018/2/layout/IconVerticalSolidList"/>
    <dgm:cxn modelId="{0EE9B8B2-BD84-4B26-8873-C41BA6A0B40E}" type="presOf" srcId="{477D289C-9B2E-48E9-8C93-DB9F613EF064}" destId="{EA2F7F0E-0A58-44DD-B6F9-D55164E1E731}" srcOrd="0" destOrd="0" presId="urn:microsoft.com/office/officeart/2018/2/layout/IconVerticalSolidList"/>
    <dgm:cxn modelId="{1C3B09BD-5D43-49F0-9DB3-B64489600712}" srcId="{52906084-F602-463B-836B-1919D0C0F2A5}" destId="{F89D1451-146E-4F71-9A0F-47531EA0A939}" srcOrd="1" destOrd="0" parTransId="{E333A349-E406-44A6-B239-49BB63E92D4A}" sibTransId="{65B8B4D1-6B8B-4128-A90A-11B4644704DA}"/>
    <dgm:cxn modelId="{EB27E9CC-A601-41A2-8914-B3CAC3EEEA70}" type="presOf" srcId="{FAF37A22-CB7F-47C7-B998-284F85C63F0E}" destId="{4FFF448A-9A06-4464-8BF2-5572AD8629DA}" srcOrd="0" destOrd="0" presId="urn:microsoft.com/office/officeart/2018/2/layout/IconVerticalSolidList"/>
    <dgm:cxn modelId="{BA07FAD5-3E7A-4FA9-84AF-7CE2B29E7CC3}" type="presOf" srcId="{52906084-F602-463B-836B-1919D0C0F2A5}" destId="{EFD1537F-9493-4A66-B09A-53BC53005AF6}" srcOrd="0" destOrd="0" presId="urn:microsoft.com/office/officeart/2018/2/layout/IconVerticalSolidList"/>
    <dgm:cxn modelId="{9199B3E5-6B93-4695-8899-996CA03699B0}" type="presOf" srcId="{A7378F74-BF1E-44A1-944F-331C899FE330}" destId="{1E6ED2F4-370F-4ECF-86E1-C8072F230FFB}" srcOrd="0" destOrd="1" presId="urn:microsoft.com/office/officeart/2018/2/layout/IconVerticalSolidList"/>
    <dgm:cxn modelId="{03998BE6-9B9F-41DF-94D9-B603E7FE7AC5}" srcId="{52906084-F602-463B-836B-1919D0C0F2A5}" destId="{FAF37A22-CB7F-47C7-B998-284F85C63F0E}" srcOrd="0" destOrd="0" parTransId="{2F9873AE-21F6-43BD-BFCB-3630A7DA895F}" sibTransId="{7E540AFF-A424-4D67-804F-9AEE19C99CDD}"/>
    <dgm:cxn modelId="{A7736DF2-003F-4E77-87FA-211BBA3B9858}" srcId="{F9F2B300-8106-4BA2-B77E-8DE0C26A6643}" destId="{B3C7C0EC-D61D-4F8F-BC90-7937EFD8E6B5}" srcOrd="2" destOrd="0" parTransId="{33F3F021-22E4-4ACB-A9C1-C43B4A7F4127}" sibTransId="{6ECFC728-11BA-48A1-B6EF-7D56AD3C8146}"/>
    <dgm:cxn modelId="{F76FAEF2-91AF-4D58-AD52-AE18501AB424}" srcId="{F9F2B300-8106-4BA2-B77E-8DE0C26A6643}" destId="{477D289C-9B2E-48E9-8C93-DB9F613EF064}" srcOrd="1" destOrd="0" parTransId="{85FC9CF9-F1A5-44B8-A850-41915D609FB5}" sibTransId="{9C7DC651-0C7E-4871-AD64-CED8F00C2534}"/>
    <dgm:cxn modelId="{AE752CFE-3239-463A-AEC4-E8E769EA840B}" srcId="{A6DD7A26-2034-45D3-90EE-956D5DD84ADF}" destId="{F131C156-1FD5-4E14-923C-4CE4E86D7767}" srcOrd="0" destOrd="0" parTransId="{54F91CDE-C2BB-4669-A7AA-EDB7B8BC08A9}" sibTransId="{F8BA6B59-04EE-4D4C-B1CB-927DF777A3FE}"/>
    <dgm:cxn modelId="{3030D4FF-88B6-4008-BF5C-111CE453E95D}" type="presOf" srcId="{D40DD251-CEDA-4DA6-89FF-D440FA7C23DC}" destId="{1E6ED2F4-370F-4ECF-86E1-C8072F230FFB}" srcOrd="0" destOrd="0" presId="urn:microsoft.com/office/officeart/2018/2/layout/IconVerticalSolidList"/>
    <dgm:cxn modelId="{3A43D52F-044A-40EB-A950-F48A9C05F95A}" type="presParOf" srcId="{D2A54F9E-7DC6-4A79-B14E-12ADA08FF0F0}" destId="{C3996388-870B-453E-9C89-ACFBAE558370}" srcOrd="0" destOrd="0" presId="urn:microsoft.com/office/officeart/2018/2/layout/IconVerticalSolidList"/>
    <dgm:cxn modelId="{807E4773-8679-4258-B221-25B3859F36F6}" type="presParOf" srcId="{C3996388-870B-453E-9C89-ACFBAE558370}" destId="{502041EC-BB88-43C6-9F02-F6238A0F55B1}" srcOrd="0" destOrd="0" presId="urn:microsoft.com/office/officeart/2018/2/layout/IconVerticalSolidList"/>
    <dgm:cxn modelId="{21E4DEB0-BE2F-4734-A6C6-B7F6A6865D9F}" type="presParOf" srcId="{C3996388-870B-453E-9C89-ACFBAE558370}" destId="{2E1890F6-A551-48C3-873E-9C1833F19FC7}" srcOrd="1" destOrd="0" presId="urn:microsoft.com/office/officeart/2018/2/layout/IconVerticalSolidList"/>
    <dgm:cxn modelId="{E2110E13-7178-4BB8-8D4A-F12E516ED65E}" type="presParOf" srcId="{C3996388-870B-453E-9C89-ACFBAE558370}" destId="{717AF764-A243-4DBA-93EF-DBC9D6CE8966}" srcOrd="2" destOrd="0" presId="urn:microsoft.com/office/officeart/2018/2/layout/IconVerticalSolidList"/>
    <dgm:cxn modelId="{31B3DB1D-2B23-4ACF-9C46-BF9587729906}" type="presParOf" srcId="{C3996388-870B-453E-9C89-ACFBAE558370}" destId="{EFD1537F-9493-4A66-B09A-53BC53005AF6}" srcOrd="3" destOrd="0" presId="urn:microsoft.com/office/officeart/2018/2/layout/IconVerticalSolidList"/>
    <dgm:cxn modelId="{1096114C-5E0D-40AB-A5F3-EDA68D12DA2A}" type="presParOf" srcId="{C3996388-870B-453E-9C89-ACFBAE558370}" destId="{4FFF448A-9A06-4464-8BF2-5572AD8629DA}" srcOrd="4" destOrd="0" presId="urn:microsoft.com/office/officeart/2018/2/layout/IconVerticalSolidList"/>
    <dgm:cxn modelId="{DE3789FC-2088-4FA8-97EA-EA29236EB053}" type="presParOf" srcId="{D2A54F9E-7DC6-4A79-B14E-12ADA08FF0F0}" destId="{324FA1A8-4F37-4D31-877B-C14A058C0004}" srcOrd="1" destOrd="0" presId="urn:microsoft.com/office/officeart/2018/2/layout/IconVerticalSolidList"/>
    <dgm:cxn modelId="{87214964-F9ED-485C-8F65-7E8EF7F80D83}" type="presParOf" srcId="{D2A54F9E-7DC6-4A79-B14E-12ADA08FF0F0}" destId="{B6D09AFB-C93F-4539-B8D3-2E188E550B95}" srcOrd="2" destOrd="0" presId="urn:microsoft.com/office/officeart/2018/2/layout/IconVerticalSolidList"/>
    <dgm:cxn modelId="{104CBCE7-C11A-431C-8FED-946EE7539CBA}" type="presParOf" srcId="{B6D09AFB-C93F-4539-B8D3-2E188E550B95}" destId="{9A9EDA0F-6A4F-48E1-98F6-02F17B3FF6DC}" srcOrd="0" destOrd="0" presId="urn:microsoft.com/office/officeart/2018/2/layout/IconVerticalSolidList"/>
    <dgm:cxn modelId="{6627622A-DDE8-4C26-A859-D7FD41615FF3}" type="presParOf" srcId="{B6D09AFB-C93F-4539-B8D3-2E188E550B95}" destId="{3DBF8B11-3763-4208-8326-A47EE89AB384}" srcOrd="1" destOrd="0" presId="urn:microsoft.com/office/officeart/2018/2/layout/IconVerticalSolidList"/>
    <dgm:cxn modelId="{91CC9692-C479-4BAF-8586-0A39842DAD34}" type="presParOf" srcId="{B6D09AFB-C93F-4539-B8D3-2E188E550B95}" destId="{9EBD8154-B01D-4D87-A4B3-C0C659F5093C}" srcOrd="2" destOrd="0" presId="urn:microsoft.com/office/officeart/2018/2/layout/IconVerticalSolidList"/>
    <dgm:cxn modelId="{DAF5CDF7-57C8-4484-B86D-8808E293C882}" type="presParOf" srcId="{B6D09AFB-C93F-4539-B8D3-2E188E550B95}" destId="{EA2F7F0E-0A58-44DD-B6F9-D55164E1E731}" srcOrd="3" destOrd="0" presId="urn:microsoft.com/office/officeart/2018/2/layout/IconVerticalSolidList"/>
    <dgm:cxn modelId="{1EAAA1CC-E2E8-40B6-8C84-AF7C3D1C0AB9}" type="presParOf" srcId="{B6D09AFB-C93F-4539-B8D3-2E188E550B95}" destId="{FD9EC0F8-8BA6-461A-A892-9D5AB1FDA598}" srcOrd="4" destOrd="0" presId="urn:microsoft.com/office/officeart/2018/2/layout/IconVerticalSolidList"/>
    <dgm:cxn modelId="{8E96B909-E4FA-4734-B767-4A06993355E0}" type="presParOf" srcId="{D2A54F9E-7DC6-4A79-B14E-12ADA08FF0F0}" destId="{E6F951F3-4A2D-40EF-86C9-DB0D6493002A}" srcOrd="3" destOrd="0" presId="urn:microsoft.com/office/officeart/2018/2/layout/IconVerticalSolidList"/>
    <dgm:cxn modelId="{30FE1A8B-F08F-41DD-B9BE-C271CAE7E658}" type="presParOf" srcId="{D2A54F9E-7DC6-4A79-B14E-12ADA08FF0F0}" destId="{B8CFE8C3-D9DD-4B29-85D2-0EEFE8587DC8}" srcOrd="4" destOrd="0" presId="urn:microsoft.com/office/officeart/2018/2/layout/IconVerticalSolidList"/>
    <dgm:cxn modelId="{74E567F4-B993-4AB9-86DE-3E09267E6A6F}" type="presParOf" srcId="{B8CFE8C3-D9DD-4B29-85D2-0EEFE8587DC8}" destId="{6C7EBE56-2E5D-4131-B403-EB27B54A931E}" srcOrd="0" destOrd="0" presId="urn:microsoft.com/office/officeart/2018/2/layout/IconVerticalSolidList"/>
    <dgm:cxn modelId="{9CED9FAE-7AE3-419D-8021-8963BDA06951}" type="presParOf" srcId="{B8CFE8C3-D9DD-4B29-85D2-0EEFE8587DC8}" destId="{6C450F0C-50AB-499E-9F79-4D0B3C85A0CE}" srcOrd="1" destOrd="0" presId="urn:microsoft.com/office/officeart/2018/2/layout/IconVerticalSolidList"/>
    <dgm:cxn modelId="{8BDD3DEE-DDAF-42C3-88BF-ED927AE1DC00}" type="presParOf" srcId="{B8CFE8C3-D9DD-4B29-85D2-0EEFE8587DC8}" destId="{6145FA96-5F97-4CA2-87CE-D373AB679EBB}" srcOrd="2" destOrd="0" presId="urn:microsoft.com/office/officeart/2018/2/layout/IconVerticalSolidList"/>
    <dgm:cxn modelId="{3F461F71-86A5-44A6-9B02-8C035B97BDD5}" type="presParOf" srcId="{B8CFE8C3-D9DD-4B29-85D2-0EEFE8587DC8}" destId="{17633AD0-FD0F-49EC-A169-9FEF5CC3E0BC}" srcOrd="3" destOrd="0" presId="urn:microsoft.com/office/officeart/2018/2/layout/IconVerticalSolidList"/>
    <dgm:cxn modelId="{B6935961-3D59-4CCA-ABC9-0A9A3D171DE4}" type="presParOf" srcId="{B8CFE8C3-D9DD-4B29-85D2-0EEFE8587DC8}" destId="{1E6ED2F4-370F-4ECF-86E1-C8072F230FF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041EC-BB88-43C6-9F02-F6238A0F55B1}">
      <dsp:nvSpPr>
        <dsp:cNvPr id="0" name=""/>
        <dsp:cNvSpPr/>
      </dsp:nvSpPr>
      <dsp:spPr>
        <a:xfrm>
          <a:off x="-74866" y="6897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890F6-A551-48C3-873E-9C1833F19FC7}">
      <dsp:nvSpPr>
        <dsp:cNvPr id="0" name=""/>
        <dsp:cNvSpPr/>
      </dsp:nvSpPr>
      <dsp:spPr>
        <a:xfrm>
          <a:off x="300020" y="285739"/>
          <a:ext cx="681613" cy="681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1537F-9493-4A66-B09A-53BC53005AF6}">
      <dsp:nvSpPr>
        <dsp:cNvPr id="0" name=""/>
        <dsp:cNvSpPr/>
      </dsp:nvSpPr>
      <dsp:spPr>
        <a:xfrm>
          <a:off x="1356522" y="6897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 introductory oceanography class at a community college. </a:t>
          </a:r>
        </a:p>
      </dsp:txBody>
      <dsp:txXfrm>
        <a:off x="1356522" y="6897"/>
        <a:ext cx="4732020" cy="1239298"/>
      </dsp:txXfrm>
    </dsp:sp>
    <dsp:sp modelId="{4FFF448A-9A06-4464-8BF2-5572AD8629DA}">
      <dsp:nvSpPr>
        <dsp:cNvPr id="0" name=""/>
        <dsp:cNvSpPr/>
      </dsp:nvSpPr>
      <dsp:spPr>
        <a:xfrm>
          <a:off x="5936009" y="6897"/>
          <a:ext cx="4654457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are freshman or sophomore           non-science majors.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24-48 students per class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more step-by-step guidance</a:t>
          </a:r>
        </a:p>
      </dsp:txBody>
      <dsp:txXfrm>
        <a:off x="5936009" y="6897"/>
        <a:ext cx="4654457" cy="1239298"/>
      </dsp:txXfrm>
    </dsp:sp>
    <dsp:sp modelId="{9A9EDA0F-6A4F-48E1-98F6-02F17B3FF6DC}">
      <dsp:nvSpPr>
        <dsp:cNvPr id="0" name=""/>
        <dsp:cNvSpPr/>
      </dsp:nvSpPr>
      <dsp:spPr>
        <a:xfrm>
          <a:off x="-74866" y="1556019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F8B11-3763-4208-8326-A47EE89AB384}">
      <dsp:nvSpPr>
        <dsp:cNvPr id="0" name=""/>
        <dsp:cNvSpPr/>
      </dsp:nvSpPr>
      <dsp:spPr>
        <a:xfrm>
          <a:off x="300020" y="1834862"/>
          <a:ext cx="681613" cy="681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F7F0E-0A58-44DD-B6F9-D55164E1E731}">
      <dsp:nvSpPr>
        <dsp:cNvPr id="0" name=""/>
        <dsp:cNvSpPr/>
      </dsp:nvSpPr>
      <dsp:spPr>
        <a:xfrm>
          <a:off x="1356522" y="1556019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Traditional Classroom</a:t>
          </a:r>
        </a:p>
      </dsp:txBody>
      <dsp:txXfrm>
        <a:off x="1356522" y="1556019"/>
        <a:ext cx="4732020" cy="1239298"/>
      </dsp:txXfrm>
    </dsp:sp>
    <dsp:sp modelId="{FD9EC0F8-8BA6-461A-A892-9D5AB1FDA598}">
      <dsp:nvSpPr>
        <dsp:cNvPr id="0" name=""/>
        <dsp:cNvSpPr/>
      </dsp:nvSpPr>
      <dsp:spPr>
        <a:xfrm>
          <a:off x="5949536" y="1556019"/>
          <a:ext cx="4627404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2-hour laboratory in a computer classroom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Have them work in pairs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Lecture activity coupled with Poll Everywhere</a:t>
          </a:r>
        </a:p>
      </dsp:txBody>
      <dsp:txXfrm>
        <a:off x="5949536" y="1556019"/>
        <a:ext cx="4627404" cy="1239298"/>
      </dsp:txXfrm>
    </dsp:sp>
    <dsp:sp modelId="{6C7EBE56-2E5D-4131-B403-EB27B54A931E}">
      <dsp:nvSpPr>
        <dsp:cNvPr id="0" name=""/>
        <dsp:cNvSpPr/>
      </dsp:nvSpPr>
      <dsp:spPr>
        <a:xfrm>
          <a:off x="0" y="3112039"/>
          <a:ext cx="10515600" cy="12392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50F0C-50AB-499E-9F79-4D0B3C85A0CE}">
      <dsp:nvSpPr>
        <dsp:cNvPr id="0" name=""/>
        <dsp:cNvSpPr/>
      </dsp:nvSpPr>
      <dsp:spPr>
        <a:xfrm>
          <a:off x="300020" y="3383984"/>
          <a:ext cx="681613" cy="681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33AD0-FD0F-49EC-A169-9FEF5CC3E0BC}">
      <dsp:nvSpPr>
        <dsp:cNvPr id="0" name=""/>
        <dsp:cNvSpPr/>
      </dsp:nvSpPr>
      <dsp:spPr>
        <a:xfrm>
          <a:off x="1356522" y="3105142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Asynchronous Online</a:t>
          </a:r>
        </a:p>
      </dsp:txBody>
      <dsp:txXfrm>
        <a:off x="1356522" y="3105142"/>
        <a:ext cx="4732020" cy="1239298"/>
      </dsp:txXfrm>
    </dsp:sp>
    <dsp:sp modelId="{1E6ED2F4-370F-4ECF-86E1-C8072F230FFB}">
      <dsp:nvSpPr>
        <dsp:cNvPr id="0" name=""/>
        <dsp:cNvSpPr/>
      </dsp:nvSpPr>
      <dsp:spPr>
        <a:xfrm>
          <a:off x="5939706" y="3105142"/>
          <a:ext cx="4647063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instructional videos were made to guide students.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face-to-face setting is preferred so instructor can intervene and guide students </a:t>
          </a:r>
        </a:p>
      </dsp:txBody>
      <dsp:txXfrm>
        <a:off x="5939706" y="3105142"/>
        <a:ext cx="4647063" cy="1239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3375-6A59-435B-A309-39C5AEEC7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25AD0-1803-4482-B4E2-80910B903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FBCAA-7972-460B-B294-D68D76F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125E-A649-4448-84B4-FEA07105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B84F-3AE3-401D-A4F7-F5A05B62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080-6571-401F-88B3-559F1EF8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BEEB7-F47F-448B-9CBB-09075A9CD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BCBB1-4126-47D4-BC99-4544E0C1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4B639-C932-43A6-8A43-9EF86D7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C282-A35F-402C-B4C0-524BD116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95CC6-9C1E-42EA-A089-67A496A67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913E3-7239-4DCB-80E8-A2C2F4687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D4F9F-F5AF-46B2-9284-BE898E8C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A794-6F18-4DC7-9853-97AB981D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523F-48A4-42DA-8FB1-0F68BD78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35B1-ED3C-4A0B-B629-2F88F533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CF4E-C58F-42BE-8120-29F716B2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143F0-1347-4B06-B0A6-68B88B6C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605B-AC71-4737-B11B-1EEF7938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49E1-9A3C-4869-96CF-5A39FA68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5D4D-D6A4-4187-8A21-CA6CB36A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4189A-D52F-4988-B030-7319E52D5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9226-EF4C-41E7-9E49-CB2FD7EF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D6AF-9251-47BE-BCD0-E30DAFB1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A200A-D727-41EE-88AF-6417B6DD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1B98-31AA-43C0-B934-962AE5B9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1B8D-9ED5-401E-B29A-8EDC95CC3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73048-DBE6-410E-8864-C1437147E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FF05-0EB9-4E93-A22B-3719011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B45FC-98E6-44D1-9420-01BB8309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A6936-C521-434F-B55E-7B30F896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C92B-6946-46AA-9523-A8F46D26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1F69-7A8F-4BA9-894E-9F9D64AAD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884F-31C1-4314-83D2-670574D9B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F0AF6-C7FF-4621-833A-CBA685D8B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AF7A7-AB6E-432C-90A4-6EBFC2417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F44D7-3AB5-460C-BB4E-ACAFA9FD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160DE-4C9E-4D8F-B024-B2328E44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5B0EB-A814-4B5F-8167-B51D19D8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9F22-1176-4EDF-8ED2-FB153925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5AB03-1054-405F-ACC3-FDBDA6B9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3302B-B418-4B0D-BAE8-D5784740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694F5-2BAC-46B3-92F2-50DC748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926B2-8EFD-44B3-A284-54AD2369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1D99A-0945-4057-8236-259F4F5D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8CA4-2380-4211-8683-D406A89F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3EBF-0939-48D0-9BC7-209A2E3E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244C-C23F-4AAF-9A9B-3817F1B5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B539-9AA6-4558-A68F-B93C076DF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CB7BE-B7A4-4C02-BBFC-36FE481C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70AA7-D473-4CA9-B3A8-58ACC186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7AF85-70D2-4EDA-BA3A-0B178894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811C-DFB0-4FAD-B645-34B558F2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FAD7-B5B7-40A9-8D3D-696C9A41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0DF18-7554-441C-95FE-958087E2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75ADC-1B07-4DCB-A08A-2FCED7FB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DFCFC-F222-4C42-A9AF-63AD1D1D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04328-A452-47E7-9C75-81649EF0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918FB-A173-4C14-A34E-A490FDEA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1AF3-CA70-4E4C-8E59-25B9DA8E8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AC9E-FE7A-4ED0-90EB-B88B4B06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66B8-E248-495C-B74E-07FEE0B7F36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9FC6-2272-4584-A383-8F7B6850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F3E64-1B98-4233-9AC8-8814678A9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BB49-13DB-4FC4-AFBA-5B92D378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astaj@sunysuffolk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lab.marine.rutgers.edu/2021/02/guiding-student-exploration-of-primary-productivity/" TargetMode="External"/><Relationship Id="rId3" Type="http://schemas.openxmlformats.org/officeDocument/2006/relationships/hyperlink" Target="https://datalab.marine.rutgers.edu/ooi-lab-exercises/lab-2-the-display-of-oceanographic-data/lab-2-1/" TargetMode="External"/><Relationship Id="rId7" Type="http://schemas.openxmlformats.org/officeDocument/2006/relationships/hyperlink" Target="https://datalab.marine.rutgers.edu/explorations/2019/production.php" TargetMode="External"/><Relationship Id="rId2" Type="http://schemas.openxmlformats.org/officeDocument/2006/relationships/hyperlink" Target="https://datalab.marine.rutgers.edu/ooi-lab-exercises/lab-2-the-display-of-oceanographic-d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lab.marine.rutgers.edu/ooi-lab-exercises/lab-3-plate-tectonics-and-the-seafloor/lab-3-2/" TargetMode="External"/><Relationship Id="rId5" Type="http://schemas.openxmlformats.org/officeDocument/2006/relationships/hyperlink" Target="https://datalab.marine.rutgers.edu/ooi-lab-exercises/lab-3-plate-tectonics-and-the-seafloor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datalab.marine.rutgers.edu/ooi-lab-exercises/lab-2-the-display-of-oceanographic-data/lab-2-4/" TargetMode="External"/><Relationship Id="rId9" Type="http://schemas.openxmlformats.org/officeDocument/2006/relationships/hyperlink" Target="https://rutgers.mediaspace.kaltura.com/media/OOI+Data+Labs%2B+WebinarA++Factors+Affecting+Primary+Production/1_0qc60jm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astaj@sunysuffolk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022C1-8049-433E-A6E3-EFF1F77DB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454" y="1281364"/>
            <a:ext cx="7347210" cy="282296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Engaging Students with OOI Ocean Data Labs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1F77E-E2F7-419A-AA6E-F6D6F64A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2292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Jean R. Anastasia</a:t>
            </a:r>
          </a:p>
          <a:p>
            <a:r>
              <a:rPr lang="en-US" dirty="0">
                <a:solidFill>
                  <a:schemeClr val="tx2"/>
                </a:solidFill>
                <a:hlinkClick r:id="rId2"/>
              </a:rPr>
              <a:t>anastaj@sunysuffolk.edu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(631)451-4923</a:t>
            </a:r>
          </a:p>
          <a:p>
            <a:r>
              <a:rPr lang="en-US" dirty="0">
                <a:solidFill>
                  <a:schemeClr val="tx2"/>
                </a:solidFill>
              </a:rPr>
              <a:t>Suffolk County Community College</a:t>
            </a:r>
          </a:p>
          <a:p>
            <a:r>
              <a:rPr lang="en-US" dirty="0">
                <a:solidFill>
                  <a:schemeClr val="tx2"/>
                </a:solidFill>
              </a:rPr>
              <a:t>Selden, NY</a:t>
            </a:r>
          </a:p>
        </p:txBody>
      </p:sp>
      <p:pic>
        <p:nvPicPr>
          <p:cNvPr id="20" name="Picture 19" descr="Ocean Observatories Initiative">
            <a:extLst>
              <a:ext uri="{FF2B5EF4-FFF2-40B4-BE49-F238E27FC236}">
                <a16:creationId xmlns:a16="http://schemas.microsoft.com/office/drawing/2014/main" id="{19C164D7-496B-C147-85B1-3EDDDF68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64" y="626040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2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43B2-E8E2-4821-877A-3BFB6974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Target Audience &amp; Implementation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245E92-9BAB-3BBA-EA64-BD606D981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90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Ocean Observatories Initiative">
            <a:extLst>
              <a:ext uri="{FF2B5EF4-FFF2-40B4-BE49-F238E27FC236}">
                <a16:creationId xmlns:a16="http://schemas.microsoft.com/office/drawing/2014/main" id="{19C164D7-496B-C147-85B1-3EDDDF68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20" y="622999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6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FB0FA1-3E06-B151-E7CD-3CEF84D5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29" y="73891"/>
            <a:ext cx="3063444" cy="133927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OOI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Resources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1DCE-450A-F9DC-4FDB-D52A9E12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198" y="1519062"/>
            <a:ext cx="8239725" cy="4899759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EXPLORING THE OCEAN WITH OOI DATA – 2ND EDITION</a:t>
            </a:r>
          </a:p>
          <a:p>
            <a:r>
              <a:rPr lang="en-US" b="1" dirty="0">
                <a:solidFill>
                  <a:schemeClr val="tx2"/>
                </a:solidFill>
                <a:hlinkClick r:id="rId2"/>
              </a:rPr>
              <a:t>Lab 2 Building Data Skills: Display of Oceanographic Data 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hlinkClick r:id="rId3"/>
              </a:rPr>
              <a:t>2.1 Reading a Time Series Graph </a:t>
            </a:r>
            <a:endParaRPr lang="en-US" sz="2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nice introduction to graphing in general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hlinkClick r:id="rId4"/>
              </a:rPr>
              <a:t>2.4 Station Profiles</a:t>
            </a:r>
            <a:endParaRPr lang="en-US" sz="2800" dirty="0">
              <a:solidFill>
                <a:schemeClr val="tx2"/>
              </a:solidFill>
            </a:endParaRP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love this to show importance of axes scales</a:t>
            </a:r>
          </a:p>
          <a:p>
            <a:r>
              <a:rPr lang="en-US" b="1" dirty="0">
                <a:solidFill>
                  <a:schemeClr val="tx2"/>
                </a:solidFill>
                <a:hlinkClick r:id="rId5"/>
              </a:rPr>
              <a:t>Lab 3 Geology: Plate Tectonics and the Seafloor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hlinkClick r:id="rId6"/>
              </a:rPr>
              <a:t>3.2 Plate Tectonics Settings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DATA EXPLORATION:</a:t>
            </a:r>
            <a:endParaRPr lang="en-US" dirty="0">
              <a:solidFill>
                <a:schemeClr val="tx2"/>
              </a:solidFill>
              <a:hlinkClick r:id="rId7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hlinkClick r:id="rId7"/>
              </a:rPr>
              <a:t>Factors Affecting Primary Productivity Data Exploration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address the misconception that temperature is most important factor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hlinkClick r:id="rId8"/>
              </a:rPr>
              <a:t>Link to my Blog</a:t>
            </a:r>
            <a:endParaRPr lang="en-US" sz="2800" dirty="0">
              <a:solidFill>
                <a:schemeClr val="tx2"/>
              </a:solidFill>
              <a:hlinkClick r:id="rId9"/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hlinkClick r:id="rId9"/>
              </a:rPr>
              <a:t>Link to Webinar with Matt </a:t>
            </a:r>
            <a:r>
              <a:rPr lang="en-US" sz="2800" dirty="0" err="1">
                <a:solidFill>
                  <a:schemeClr val="tx2"/>
                </a:solidFill>
                <a:hlinkClick r:id="rId9"/>
              </a:rPr>
              <a:t>Iacchei</a:t>
            </a:r>
            <a:r>
              <a:rPr lang="en-US" sz="2800" dirty="0">
                <a:solidFill>
                  <a:schemeClr val="tx2"/>
                </a:solidFill>
                <a:hlinkClick r:id="rId9"/>
              </a:rPr>
              <a:t> from Hawaii Pacific University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Ocean Observatories Initiative">
            <a:extLst>
              <a:ext uri="{FF2B5EF4-FFF2-40B4-BE49-F238E27FC236}">
                <a16:creationId xmlns:a16="http://schemas.microsoft.com/office/drawing/2014/main" id="{2DEF09A9-B49B-6FDF-FC94-186C4D1D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60" y="622999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2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259E-BC11-4E84-B24A-5E1CF7E7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9" y="147782"/>
            <a:ext cx="5276850" cy="32812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Extra Guidance in Primary Production Lab: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Sample Student Worksheet Question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0ABA-FC78-40F1-94AE-0EA10EF3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3809907"/>
            <a:ext cx="10515600" cy="3048093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Now examine the different parameters that you can select on the bottom graph. Start by leaving “Water Temperature” selected.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During what month does phytoplankton production reach its peak?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During </a:t>
            </a:r>
            <a:r>
              <a:rPr 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what month is temperature the highest?</a:t>
            </a: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c)   Does the peak of phytoplankton production correspond to the warmest temperature?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d)   Now put all of this information together and compare the patterns of primary productivity and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u="none" strike="noStrike" baseline="0" dirty="0">
                <a:solidFill>
                  <a:schemeClr val="tx2"/>
                </a:solidFill>
                <a:cs typeface="Times New Roman" panose="02020603050405020304" pitchFamily="18" charset="0"/>
              </a:rPr>
              <a:t>temperature. Summarize and explain any relationships that you see:</a:t>
            </a:r>
            <a:r>
              <a:rPr lang="en-US" sz="20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64D7A-3818-4A9D-8E39-C57DB56CC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7" t="29861" r="21562" b="6944"/>
          <a:stretch/>
        </p:blipFill>
        <p:spPr>
          <a:xfrm>
            <a:off x="5431469" y="0"/>
            <a:ext cx="6141406" cy="3854262"/>
          </a:xfrm>
          <a:prstGeom prst="rect">
            <a:avLst/>
          </a:prstGeom>
        </p:spPr>
      </p:pic>
      <p:pic>
        <p:nvPicPr>
          <p:cNvPr id="7" name="Picture 6" descr="Ocean Observatories Initiative">
            <a:extLst>
              <a:ext uri="{FF2B5EF4-FFF2-40B4-BE49-F238E27FC236}">
                <a16:creationId xmlns:a16="http://schemas.microsoft.com/office/drawing/2014/main" id="{19C164D7-496B-C147-85B1-3EDDDF68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60" y="622999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5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981E-F01F-52A3-317E-0FEC451F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Extra Guidance in Plate Tectonic Lab: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Overlay Picture Provided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24CEB-F50F-8165-F31F-0095126A1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1" t="22633" r="31287" b="6936"/>
          <a:stretch/>
        </p:blipFill>
        <p:spPr>
          <a:xfrm>
            <a:off x="838200" y="1552143"/>
            <a:ext cx="6744855" cy="51268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76756B-9643-6A1E-52FA-016E8142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968">
            <a:off x="7941774" y="1748308"/>
            <a:ext cx="3227025" cy="26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cean Observatories Initiative">
            <a:extLst>
              <a:ext uri="{FF2B5EF4-FFF2-40B4-BE49-F238E27FC236}">
                <a16:creationId xmlns:a16="http://schemas.microsoft.com/office/drawing/2014/main" id="{004B9375-DCF7-A4DD-2202-CAFFAAF3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60" y="622999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77 -0.00139 L -0.39192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2F17D-B0D6-6C2B-626E-7AE95E24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87ABE3-3992-BAF2-A739-0099B51B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8AE4B-E198-B4BF-D162-C23A6476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9265E5-D3F2-9BC3-1B61-CE7A2C389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079B9B-5CAD-D8B1-F5AE-D0B8B11A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BF5113-9432-1202-66FE-222D92F68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9D4E34-89E2-3E0F-75E4-98D0D1E5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C21F5D-02B9-14FE-5020-9AC3E42E2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A9297B-EDB2-7942-A8CB-3630AEA43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476088-2BAB-35B6-C94E-777A2E502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AB41B7-8B01-86F7-EE04-40372801B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0F1ED3-9A05-24B1-AE0A-B22C77715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52" y="859526"/>
            <a:ext cx="2896691" cy="1052261"/>
          </a:xfrm>
        </p:spPr>
        <p:txBody>
          <a:bodyPr>
            <a:normAutofit/>
          </a:bodyPr>
          <a:lstStyle/>
          <a:p>
            <a:pPr algn="l"/>
            <a:r>
              <a:rPr lang="en-US" sz="5200" dirty="0">
                <a:solidFill>
                  <a:schemeClr val="tx2"/>
                </a:solidFill>
              </a:rPr>
              <a:t>Summary: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69D01-2BCB-B3D1-74B3-4B1ECF615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371" y="4110182"/>
            <a:ext cx="3471125" cy="18882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Jean Anastasia</a:t>
            </a:r>
          </a:p>
          <a:p>
            <a:pPr algn="l"/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anastaj@sunysuffolk.edu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(631)451-4923</a:t>
            </a:r>
          </a:p>
        </p:txBody>
      </p:sp>
      <p:pic>
        <p:nvPicPr>
          <p:cNvPr id="20" name="Picture 19" descr="Ocean Observatories Initiative">
            <a:extLst>
              <a:ext uri="{FF2B5EF4-FFF2-40B4-BE49-F238E27FC236}">
                <a16:creationId xmlns:a16="http://schemas.microsoft.com/office/drawing/2014/main" id="{2B6A171F-DB68-25E3-8EA9-75753B15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64" y="6260407"/>
            <a:ext cx="2265580" cy="6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AA028-AF52-45B0-58BD-0533CB329828}"/>
              </a:ext>
            </a:extLst>
          </p:cNvPr>
          <p:cNvSpPr txBox="1"/>
          <p:nvPr/>
        </p:nvSpPr>
        <p:spPr>
          <a:xfrm>
            <a:off x="3478737" y="1911787"/>
            <a:ext cx="5979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Students enjoy the labs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visual, interactive, and current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Data labs teach oceanography AND transferable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There is a community of colleagues to help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Reach out anytime:</a:t>
            </a:r>
          </a:p>
        </p:txBody>
      </p:sp>
    </p:spTree>
    <p:extLst>
      <p:ext uri="{BB962C8B-B14F-4D97-AF65-F5344CB8AC3E}">
        <p14:creationId xmlns:p14="http://schemas.microsoft.com/office/powerpoint/2010/main" val="251886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330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Engaging Students with OOI Ocean Data Labs</vt:lpstr>
      <vt:lpstr>Target Audience &amp; Implementation</vt:lpstr>
      <vt:lpstr>OOI  Resources</vt:lpstr>
      <vt:lpstr>Extra Guidance in Primary Production Lab: Sample Student Worksheet Question</vt:lpstr>
      <vt:lpstr>Extra Guidance in Plate Tectonic Lab:  Overlay Picture Provided</vt:lpstr>
      <vt:lpstr>Summary: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labs for Plate Tectonics and Primary Productivity</dc:title>
  <dc:creator>Jean Anastasia</dc:creator>
  <cp:lastModifiedBy>Jean Anastasia</cp:lastModifiedBy>
  <cp:revision>43</cp:revision>
  <dcterms:created xsi:type="dcterms:W3CDTF">2019-12-17T01:45:37Z</dcterms:created>
  <dcterms:modified xsi:type="dcterms:W3CDTF">2024-02-21T14:41:57Z</dcterms:modified>
</cp:coreProperties>
</file>