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56" r:id="rId2"/>
    <p:sldId id="259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60" r:id="rId12"/>
    <p:sldId id="264" r:id="rId13"/>
    <p:sldId id="265" r:id="rId14"/>
    <p:sldId id="266" r:id="rId15"/>
    <p:sldId id="263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4" r:id="rId26"/>
    <p:sldId id="303" r:id="rId27"/>
    <p:sldId id="302" r:id="rId28"/>
    <p:sldId id="289" r:id="rId29"/>
    <p:sldId id="288" r:id="rId30"/>
    <p:sldId id="304" r:id="rId31"/>
    <p:sldId id="290" r:id="rId32"/>
    <p:sldId id="291" r:id="rId33"/>
    <p:sldId id="292" r:id="rId34"/>
    <p:sldId id="293" r:id="rId35"/>
    <p:sldId id="295" r:id="rId36"/>
    <p:sldId id="296" r:id="rId37"/>
    <p:sldId id="297" r:id="rId38"/>
    <p:sldId id="298" r:id="rId39"/>
    <p:sldId id="299" r:id="rId40"/>
    <p:sldId id="300" r:id="rId41"/>
    <p:sldId id="294" r:id="rId42"/>
    <p:sldId id="30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48"/>
    <p:restoredTop sz="93197"/>
  </p:normalViewPr>
  <p:slideViewPr>
    <p:cSldViewPr snapToGrid="0">
      <p:cViewPr varScale="1">
        <p:scale>
          <a:sx n="109" d="100"/>
          <a:sy n="109" d="100"/>
        </p:scale>
        <p:origin x="21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EEB1A-E8B9-46EF-96C9-BAF703DCA3F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244FC1D-2F2C-4FDD-8655-EFF305F553C6}">
      <dgm:prSet/>
      <dgm:spPr/>
      <dgm:t>
        <a:bodyPr/>
        <a:lstStyle/>
        <a:p>
          <a:r>
            <a:rPr lang="en-US"/>
            <a:t>Review the questions that you asked. Find at least one to label “C” for </a:t>
          </a:r>
          <a:r>
            <a:rPr lang="en-US" b="1"/>
            <a:t>closed-ended</a:t>
          </a:r>
          <a:r>
            <a:rPr lang="en-US"/>
            <a:t> or and at least one to label “O” for </a:t>
          </a:r>
          <a:r>
            <a:rPr lang="en-US" b="1"/>
            <a:t>open-ended</a:t>
          </a:r>
          <a:r>
            <a:rPr lang="en-US"/>
            <a:t>. </a:t>
          </a:r>
        </a:p>
      </dgm:t>
    </dgm:pt>
    <dgm:pt modelId="{E2524AF1-62A7-4BBE-9F5C-1F448550ED7F}" type="parTrans" cxnId="{F682379B-550C-4F90-BF49-52A6503AA9A0}">
      <dgm:prSet/>
      <dgm:spPr/>
      <dgm:t>
        <a:bodyPr/>
        <a:lstStyle/>
        <a:p>
          <a:endParaRPr lang="en-US"/>
        </a:p>
      </dgm:t>
    </dgm:pt>
    <dgm:pt modelId="{02E97E47-2655-4EA2-83A5-B44BEFAB2009}" type="sibTrans" cxnId="{F682379B-550C-4F90-BF49-52A6503AA9A0}">
      <dgm:prSet/>
      <dgm:spPr/>
      <dgm:t>
        <a:bodyPr/>
        <a:lstStyle/>
        <a:p>
          <a:endParaRPr lang="en-US"/>
        </a:p>
      </dgm:t>
    </dgm:pt>
    <dgm:pt modelId="{C3CA0A3F-900D-4A9D-9E2C-1466210EFC1B}">
      <dgm:prSet/>
      <dgm:spPr/>
      <dgm:t>
        <a:bodyPr/>
        <a:lstStyle/>
        <a:p>
          <a:r>
            <a:rPr lang="en-US" b="1"/>
            <a:t>Closed-ended</a:t>
          </a:r>
          <a:r>
            <a:rPr lang="en-US"/>
            <a:t>: can be answered with “yes” or “no” or with one word.    </a:t>
          </a:r>
        </a:p>
      </dgm:t>
    </dgm:pt>
    <dgm:pt modelId="{A2BB5BC3-93C5-40DD-87E2-6FFCEA03E785}" type="parTrans" cxnId="{743192DA-CA35-4278-A5A2-88DBD33D8CB0}">
      <dgm:prSet/>
      <dgm:spPr/>
      <dgm:t>
        <a:bodyPr/>
        <a:lstStyle/>
        <a:p>
          <a:endParaRPr lang="en-US"/>
        </a:p>
      </dgm:t>
    </dgm:pt>
    <dgm:pt modelId="{20B9F3F6-6C6D-4862-8A79-030D88713AAC}" type="sibTrans" cxnId="{743192DA-CA35-4278-A5A2-88DBD33D8CB0}">
      <dgm:prSet/>
      <dgm:spPr/>
      <dgm:t>
        <a:bodyPr/>
        <a:lstStyle/>
        <a:p>
          <a:endParaRPr lang="en-US"/>
        </a:p>
      </dgm:t>
    </dgm:pt>
    <dgm:pt modelId="{FFFB6755-ADAC-4BF0-9B8D-E17DC6CFA937}">
      <dgm:prSet/>
      <dgm:spPr/>
      <dgm:t>
        <a:bodyPr/>
        <a:lstStyle/>
        <a:p>
          <a:r>
            <a:rPr lang="en-US" b="1"/>
            <a:t>Open-ended</a:t>
          </a:r>
          <a:r>
            <a:rPr lang="en-US"/>
            <a:t>: require an explanation and cannot be answered with "yes”, “no”, or one word. </a:t>
          </a:r>
        </a:p>
      </dgm:t>
    </dgm:pt>
    <dgm:pt modelId="{19200051-AD7B-4749-95BB-30E369E449E1}" type="parTrans" cxnId="{F0C9FA05-FAAE-44C6-8334-DA2BC769552B}">
      <dgm:prSet/>
      <dgm:spPr/>
      <dgm:t>
        <a:bodyPr/>
        <a:lstStyle/>
        <a:p>
          <a:endParaRPr lang="en-US"/>
        </a:p>
      </dgm:t>
    </dgm:pt>
    <dgm:pt modelId="{EBB602CA-F1E3-4509-9113-2ACC4C817ECF}" type="sibTrans" cxnId="{F0C9FA05-FAAE-44C6-8334-DA2BC769552B}">
      <dgm:prSet/>
      <dgm:spPr/>
      <dgm:t>
        <a:bodyPr/>
        <a:lstStyle/>
        <a:p>
          <a:endParaRPr lang="en-US"/>
        </a:p>
      </dgm:t>
    </dgm:pt>
    <dgm:pt modelId="{51CD801B-2D96-40BD-B980-6451BBF4C10E}">
      <dgm:prSet/>
      <dgm:spPr/>
      <dgm:t>
        <a:bodyPr/>
        <a:lstStyle/>
        <a:p>
          <a:r>
            <a:rPr lang="en-US"/>
            <a:t>Then, </a:t>
          </a:r>
          <a:r>
            <a:rPr lang="en-US" b="1"/>
            <a:t>edit your post it</a:t>
          </a:r>
          <a:r>
            <a:rPr lang="en-US"/>
            <a:t> using the pencil symbol and in the "write something" section, next to your initials, label it C or O.</a:t>
          </a:r>
        </a:p>
      </dgm:t>
    </dgm:pt>
    <dgm:pt modelId="{F666291C-AB63-4A5C-83E3-B5E253CAF20C}" type="parTrans" cxnId="{54F0B139-1F4E-4ADE-83B7-1854BC2F7945}">
      <dgm:prSet/>
      <dgm:spPr/>
      <dgm:t>
        <a:bodyPr/>
        <a:lstStyle/>
        <a:p>
          <a:endParaRPr lang="en-US"/>
        </a:p>
      </dgm:t>
    </dgm:pt>
    <dgm:pt modelId="{8573980C-C40D-46A9-99DE-9811524F4FFE}" type="sibTrans" cxnId="{54F0B139-1F4E-4ADE-83B7-1854BC2F7945}">
      <dgm:prSet/>
      <dgm:spPr/>
      <dgm:t>
        <a:bodyPr/>
        <a:lstStyle/>
        <a:p>
          <a:endParaRPr lang="en-US"/>
        </a:p>
      </dgm:t>
    </dgm:pt>
    <dgm:pt modelId="{3BFD740D-4C6A-43AF-ACDF-71E8CAC1DA6D}">
      <dgm:prSet/>
      <dgm:spPr/>
      <dgm:t>
        <a:bodyPr/>
        <a:lstStyle/>
        <a:p>
          <a:r>
            <a:rPr lang="en-US"/>
            <a:t>THINK: What are the advantages and disadvantages of asking each type of question? (optional) </a:t>
          </a:r>
        </a:p>
      </dgm:t>
    </dgm:pt>
    <dgm:pt modelId="{41591965-B5C2-49DA-A854-76F5FE74C0EB}" type="parTrans" cxnId="{C305F101-81E7-4279-9911-C0D3C85168B1}">
      <dgm:prSet/>
      <dgm:spPr/>
      <dgm:t>
        <a:bodyPr/>
        <a:lstStyle/>
        <a:p>
          <a:endParaRPr lang="en-US"/>
        </a:p>
      </dgm:t>
    </dgm:pt>
    <dgm:pt modelId="{A2385E1E-3562-460E-84B1-8CD9342203A1}" type="sibTrans" cxnId="{C305F101-81E7-4279-9911-C0D3C85168B1}">
      <dgm:prSet/>
      <dgm:spPr/>
      <dgm:t>
        <a:bodyPr/>
        <a:lstStyle/>
        <a:p>
          <a:endParaRPr lang="en-US"/>
        </a:p>
      </dgm:t>
    </dgm:pt>
    <dgm:pt modelId="{F912FD44-2703-4D58-8A9D-4F55645AEE71}">
      <dgm:prSet/>
      <dgm:spPr/>
      <dgm:t>
        <a:bodyPr/>
        <a:lstStyle/>
        <a:p>
          <a:r>
            <a:rPr lang="en-US"/>
            <a:t>Share an advantage or disadvantage you see for Open and/or Closed questions.  Add your first and last initial after any comments that you make.</a:t>
          </a:r>
        </a:p>
      </dgm:t>
    </dgm:pt>
    <dgm:pt modelId="{873A76E7-7D14-4180-8CE2-E6258FF5603D}" type="parTrans" cxnId="{C77E2F79-B186-4FBE-9C52-20660E0541BA}">
      <dgm:prSet/>
      <dgm:spPr/>
      <dgm:t>
        <a:bodyPr/>
        <a:lstStyle/>
        <a:p>
          <a:endParaRPr lang="en-US"/>
        </a:p>
      </dgm:t>
    </dgm:pt>
    <dgm:pt modelId="{B02EC445-C153-4010-B25A-6830108F4AC6}" type="sibTrans" cxnId="{C77E2F79-B186-4FBE-9C52-20660E0541BA}">
      <dgm:prSet/>
      <dgm:spPr/>
      <dgm:t>
        <a:bodyPr/>
        <a:lstStyle/>
        <a:p>
          <a:endParaRPr lang="en-US"/>
        </a:p>
      </dgm:t>
    </dgm:pt>
    <dgm:pt modelId="{6587C46B-7E50-48A7-9C5F-00EE4FAD2DDF}" type="pres">
      <dgm:prSet presAssocID="{226EEB1A-E8B9-46EF-96C9-BAF703DCA3F9}" presName="vert0" presStyleCnt="0">
        <dgm:presLayoutVars>
          <dgm:dir/>
          <dgm:animOne val="branch"/>
          <dgm:animLvl val="lvl"/>
        </dgm:presLayoutVars>
      </dgm:prSet>
      <dgm:spPr/>
    </dgm:pt>
    <dgm:pt modelId="{698A2537-D548-460C-BA38-AAF9D5810D61}" type="pres">
      <dgm:prSet presAssocID="{F244FC1D-2F2C-4FDD-8655-EFF305F553C6}" presName="thickLine" presStyleLbl="alignNode1" presStyleIdx="0" presStyleCnt="6"/>
      <dgm:spPr/>
    </dgm:pt>
    <dgm:pt modelId="{644160F3-14D8-49DA-BBA6-55AEC98C5877}" type="pres">
      <dgm:prSet presAssocID="{F244FC1D-2F2C-4FDD-8655-EFF305F553C6}" presName="horz1" presStyleCnt="0"/>
      <dgm:spPr/>
    </dgm:pt>
    <dgm:pt modelId="{60C78097-BF43-4B9F-9FDA-3A1D01F1F160}" type="pres">
      <dgm:prSet presAssocID="{F244FC1D-2F2C-4FDD-8655-EFF305F553C6}" presName="tx1" presStyleLbl="revTx" presStyleIdx="0" presStyleCnt="6"/>
      <dgm:spPr/>
    </dgm:pt>
    <dgm:pt modelId="{5D00DF1D-7F53-4251-8DE0-3E2FCAED8F62}" type="pres">
      <dgm:prSet presAssocID="{F244FC1D-2F2C-4FDD-8655-EFF305F553C6}" presName="vert1" presStyleCnt="0"/>
      <dgm:spPr/>
    </dgm:pt>
    <dgm:pt modelId="{2F5A8D11-5601-46FF-9A59-F4860619D823}" type="pres">
      <dgm:prSet presAssocID="{C3CA0A3F-900D-4A9D-9E2C-1466210EFC1B}" presName="thickLine" presStyleLbl="alignNode1" presStyleIdx="1" presStyleCnt="6"/>
      <dgm:spPr/>
    </dgm:pt>
    <dgm:pt modelId="{A1A7793D-25C4-49B3-B7A2-68762025F77B}" type="pres">
      <dgm:prSet presAssocID="{C3CA0A3F-900D-4A9D-9E2C-1466210EFC1B}" presName="horz1" presStyleCnt="0"/>
      <dgm:spPr/>
    </dgm:pt>
    <dgm:pt modelId="{193300AC-AE29-46A2-916A-56C087BAA755}" type="pres">
      <dgm:prSet presAssocID="{C3CA0A3F-900D-4A9D-9E2C-1466210EFC1B}" presName="tx1" presStyleLbl="revTx" presStyleIdx="1" presStyleCnt="6"/>
      <dgm:spPr/>
    </dgm:pt>
    <dgm:pt modelId="{464A6B62-5E23-4232-AC37-0EC385055852}" type="pres">
      <dgm:prSet presAssocID="{C3CA0A3F-900D-4A9D-9E2C-1466210EFC1B}" presName="vert1" presStyleCnt="0"/>
      <dgm:spPr/>
    </dgm:pt>
    <dgm:pt modelId="{F063C6EE-764A-4A38-BDBC-5C765CC326CB}" type="pres">
      <dgm:prSet presAssocID="{FFFB6755-ADAC-4BF0-9B8D-E17DC6CFA937}" presName="thickLine" presStyleLbl="alignNode1" presStyleIdx="2" presStyleCnt="6"/>
      <dgm:spPr/>
    </dgm:pt>
    <dgm:pt modelId="{3614D534-F7A8-4963-9213-E65BD9075FD5}" type="pres">
      <dgm:prSet presAssocID="{FFFB6755-ADAC-4BF0-9B8D-E17DC6CFA937}" presName="horz1" presStyleCnt="0"/>
      <dgm:spPr/>
    </dgm:pt>
    <dgm:pt modelId="{508CD335-B07E-4F6D-BA90-A6A8F831DF52}" type="pres">
      <dgm:prSet presAssocID="{FFFB6755-ADAC-4BF0-9B8D-E17DC6CFA937}" presName="tx1" presStyleLbl="revTx" presStyleIdx="2" presStyleCnt="6"/>
      <dgm:spPr/>
    </dgm:pt>
    <dgm:pt modelId="{51699622-9817-4A60-8B06-129A038FD8F3}" type="pres">
      <dgm:prSet presAssocID="{FFFB6755-ADAC-4BF0-9B8D-E17DC6CFA937}" presName="vert1" presStyleCnt="0"/>
      <dgm:spPr/>
    </dgm:pt>
    <dgm:pt modelId="{D4301706-AF4D-4C32-8D39-96F41BAA544E}" type="pres">
      <dgm:prSet presAssocID="{51CD801B-2D96-40BD-B980-6451BBF4C10E}" presName="thickLine" presStyleLbl="alignNode1" presStyleIdx="3" presStyleCnt="6"/>
      <dgm:spPr/>
    </dgm:pt>
    <dgm:pt modelId="{4DD7DB98-909D-46C6-8C2C-9913A6CBE208}" type="pres">
      <dgm:prSet presAssocID="{51CD801B-2D96-40BD-B980-6451BBF4C10E}" presName="horz1" presStyleCnt="0"/>
      <dgm:spPr/>
    </dgm:pt>
    <dgm:pt modelId="{9E7F0271-77F1-47C7-A7D2-87A91A6760E7}" type="pres">
      <dgm:prSet presAssocID="{51CD801B-2D96-40BD-B980-6451BBF4C10E}" presName="tx1" presStyleLbl="revTx" presStyleIdx="3" presStyleCnt="6"/>
      <dgm:spPr/>
    </dgm:pt>
    <dgm:pt modelId="{A52EF85B-A2CD-4822-8BAC-6FB769F8D978}" type="pres">
      <dgm:prSet presAssocID="{51CD801B-2D96-40BD-B980-6451BBF4C10E}" presName="vert1" presStyleCnt="0"/>
      <dgm:spPr/>
    </dgm:pt>
    <dgm:pt modelId="{06D490EE-35B7-477B-B813-18256EBB891F}" type="pres">
      <dgm:prSet presAssocID="{3BFD740D-4C6A-43AF-ACDF-71E8CAC1DA6D}" presName="thickLine" presStyleLbl="alignNode1" presStyleIdx="4" presStyleCnt="6"/>
      <dgm:spPr/>
    </dgm:pt>
    <dgm:pt modelId="{A34556C2-0884-4B1F-BA7C-F66C9B3D3269}" type="pres">
      <dgm:prSet presAssocID="{3BFD740D-4C6A-43AF-ACDF-71E8CAC1DA6D}" presName="horz1" presStyleCnt="0"/>
      <dgm:spPr/>
    </dgm:pt>
    <dgm:pt modelId="{3057370B-6DB0-4215-92B6-150625AA271D}" type="pres">
      <dgm:prSet presAssocID="{3BFD740D-4C6A-43AF-ACDF-71E8CAC1DA6D}" presName="tx1" presStyleLbl="revTx" presStyleIdx="4" presStyleCnt="6"/>
      <dgm:spPr/>
    </dgm:pt>
    <dgm:pt modelId="{7F42825C-5C3D-448D-BA33-DAB6C5A40592}" type="pres">
      <dgm:prSet presAssocID="{3BFD740D-4C6A-43AF-ACDF-71E8CAC1DA6D}" presName="vert1" presStyleCnt="0"/>
      <dgm:spPr/>
    </dgm:pt>
    <dgm:pt modelId="{B5562D9B-85A9-4A6E-BE74-CEACD414BCE9}" type="pres">
      <dgm:prSet presAssocID="{F912FD44-2703-4D58-8A9D-4F55645AEE71}" presName="thickLine" presStyleLbl="alignNode1" presStyleIdx="5" presStyleCnt="6"/>
      <dgm:spPr/>
    </dgm:pt>
    <dgm:pt modelId="{4C51A3B4-51EE-4C84-A76D-327EF0D82CF4}" type="pres">
      <dgm:prSet presAssocID="{F912FD44-2703-4D58-8A9D-4F55645AEE71}" presName="horz1" presStyleCnt="0"/>
      <dgm:spPr/>
    </dgm:pt>
    <dgm:pt modelId="{21712C65-C3C7-477C-9DE4-C7607C94941A}" type="pres">
      <dgm:prSet presAssocID="{F912FD44-2703-4D58-8A9D-4F55645AEE71}" presName="tx1" presStyleLbl="revTx" presStyleIdx="5" presStyleCnt="6"/>
      <dgm:spPr/>
    </dgm:pt>
    <dgm:pt modelId="{AF006CAC-9D19-4D50-8AC4-1FB862861CA4}" type="pres">
      <dgm:prSet presAssocID="{F912FD44-2703-4D58-8A9D-4F55645AEE71}" presName="vert1" presStyleCnt="0"/>
      <dgm:spPr/>
    </dgm:pt>
  </dgm:ptLst>
  <dgm:cxnLst>
    <dgm:cxn modelId="{C305F101-81E7-4279-9911-C0D3C85168B1}" srcId="{226EEB1A-E8B9-46EF-96C9-BAF703DCA3F9}" destId="{3BFD740D-4C6A-43AF-ACDF-71E8CAC1DA6D}" srcOrd="4" destOrd="0" parTransId="{41591965-B5C2-49DA-A854-76F5FE74C0EB}" sibTransId="{A2385E1E-3562-460E-84B1-8CD9342203A1}"/>
    <dgm:cxn modelId="{F0C9FA05-FAAE-44C6-8334-DA2BC769552B}" srcId="{226EEB1A-E8B9-46EF-96C9-BAF703DCA3F9}" destId="{FFFB6755-ADAC-4BF0-9B8D-E17DC6CFA937}" srcOrd="2" destOrd="0" parTransId="{19200051-AD7B-4749-95BB-30E369E449E1}" sibTransId="{EBB602CA-F1E3-4509-9113-2ACC4C817ECF}"/>
    <dgm:cxn modelId="{AD297D13-C305-44D4-827C-8E50B50D3EC2}" type="presOf" srcId="{226EEB1A-E8B9-46EF-96C9-BAF703DCA3F9}" destId="{6587C46B-7E50-48A7-9C5F-00EE4FAD2DDF}" srcOrd="0" destOrd="0" presId="urn:microsoft.com/office/officeart/2008/layout/LinedList"/>
    <dgm:cxn modelId="{F99A3C19-2C58-4105-9E20-6DD301AFDD29}" type="presOf" srcId="{3BFD740D-4C6A-43AF-ACDF-71E8CAC1DA6D}" destId="{3057370B-6DB0-4215-92B6-150625AA271D}" srcOrd="0" destOrd="0" presId="urn:microsoft.com/office/officeart/2008/layout/LinedList"/>
    <dgm:cxn modelId="{B6D79E31-E693-4B35-8C3D-7C8332517E75}" type="presOf" srcId="{F912FD44-2703-4D58-8A9D-4F55645AEE71}" destId="{21712C65-C3C7-477C-9DE4-C7607C94941A}" srcOrd="0" destOrd="0" presId="urn:microsoft.com/office/officeart/2008/layout/LinedList"/>
    <dgm:cxn modelId="{54F0B139-1F4E-4ADE-83B7-1854BC2F7945}" srcId="{226EEB1A-E8B9-46EF-96C9-BAF703DCA3F9}" destId="{51CD801B-2D96-40BD-B980-6451BBF4C10E}" srcOrd="3" destOrd="0" parTransId="{F666291C-AB63-4A5C-83E3-B5E253CAF20C}" sibTransId="{8573980C-C40D-46A9-99DE-9811524F4FFE}"/>
    <dgm:cxn modelId="{C77E2F79-B186-4FBE-9C52-20660E0541BA}" srcId="{226EEB1A-E8B9-46EF-96C9-BAF703DCA3F9}" destId="{F912FD44-2703-4D58-8A9D-4F55645AEE71}" srcOrd="5" destOrd="0" parTransId="{873A76E7-7D14-4180-8CE2-E6258FF5603D}" sibTransId="{B02EC445-C153-4010-B25A-6830108F4AC6}"/>
    <dgm:cxn modelId="{97028C83-D54A-4228-B379-4584DF9DB654}" type="presOf" srcId="{51CD801B-2D96-40BD-B980-6451BBF4C10E}" destId="{9E7F0271-77F1-47C7-A7D2-87A91A6760E7}" srcOrd="0" destOrd="0" presId="urn:microsoft.com/office/officeart/2008/layout/LinedList"/>
    <dgm:cxn modelId="{878D5588-6C96-4124-87C9-DDC31307F608}" type="presOf" srcId="{F244FC1D-2F2C-4FDD-8655-EFF305F553C6}" destId="{60C78097-BF43-4B9F-9FDA-3A1D01F1F160}" srcOrd="0" destOrd="0" presId="urn:microsoft.com/office/officeart/2008/layout/LinedList"/>
    <dgm:cxn modelId="{32C3E889-28A3-4FF9-8816-6A9744F1EAFD}" type="presOf" srcId="{FFFB6755-ADAC-4BF0-9B8D-E17DC6CFA937}" destId="{508CD335-B07E-4F6D-BA90-A6A8F831DF52}" srcOrd="0" destOrd="0" presId="urn:microsoft.com/office/officeart/2008/layout/LinedList"/>
    <dgm:cxn modelId="{F682379B-550C-4F90-BF49-52A6503AA9A0}" srcId="{226EEB1A-E8B9-46EF-96C9-BAF703DCA3F9}" destId="{F244FC1D-2F2C-4FDD-8655-EFF305F553C6}" srcOrd="0" destOrd="0" parTransId="{E2524AF1-62A7-4BBE-9F5C-1F448550ED7F}" sibTransId="{02E97E47-2655-4EA2-83A5-B44BEFAB2009}"/>
    <dgm:cxn modelId="{9CBB0E9E-5E34-4F42-A955-D16323DCBC44}" type="presOf" srcId="{C3CA0A3F-900D-4A9D-9E2C-1466210EFC1B}" destId="{193300AC-AE29-46A2-916A-56C087BAA755}" srcOrd="0" destOrd="0" presId="urn:microsoft.com/office/officeart/2008/layout/LinedList"/>
    <dgm:cxn modelId="{743192DA-CA35-4278-A5A2-88DBD33D8CB0}" srcId="{226EEB1A-E8B9-46EF-96C9-BAF703DCA3F9}" destId="{C3CA0A3F-900D-4A9D-9E2C-1466210EFC1B}" srcOrd="1" destOrd="0" parTransId="{A2BB5BC3-93C5-40DD-87E2-6FFCEA03E785}" sibTransId="{20B9F3F6-6C6D-4862-8A79-030D88713AAC}"/>
    <dgm:cxn modelId="{60C89079-399E-4E48-A1C5-305D5001E240}" type="presParOf" srcId="{6587C46B-7E50-48A7-9C5F-00EE4FAD2DDF}" destId="{698A2537-D548-460C-BA38-AAF9D5810D61}" srcOrd="0" destOrd="0" presId="urn:microsoft.com/office/officeart/2008/layout/LinedList"/>
    <dgm:cxn modelId="{5716C0C7-140E-4E61-84A2-06CB9A7A2B88}" type="presParOf" srcId="{6587C46B-7E50-48A7-9C5F-00EE4FAD2DDF}" destId="{644160F3-14D8-49DA-BBA6-55AEC98C5877}" srcOrd="1" destOrd="0" presId="urn:microsoft.com/office/officeart/2008/layout/LinedList"/>
    <dgm:cxn modelId="{86076356-78EE-4AA4-892A-41400DEC784C}" type="presParOf" srcId="{644160F3-14D8-49DA-BBA6-55AEC98C5877}" destId="{60C78097-BF43-4B9F-9FDA-3A1D01F1F160}" srcOrd="0" destOrd="0" presId="urn:microsoft.com/office/officeart/2008/layout/LinedList"/>
    <dgm:cxn modelId="{A495A7CC-BD6A-4CAB-A00F-E6F8360B407C}" type="presParOf" srcId="{644160F3-14D8-49DA-BBA6-55AEC98C5877}" destId="{5D00DF1D-7F53-4251-8DE0-3E2FCAED8F62}" srcOrd="1" destOrd="0" presId="urn:microsoft.com/office/officeart/2008/layout/LinedList"/>
    <dgm:cxn modelId="{F894C1CC-CD5F-4CE2-83A9-B424D056F2E3}" type="presParOf" srcId="{6587C46B-7E50-48A7-9C5F-00EE4FAD2DDF}" destId="{2F5A8D11-5601-46FF-9A59-F4860619D823}" srcOrd="2" destOrd="0" presId="urn:microsoft.com/office/officeart/2008/layout/LinedList"/>
    <dgm:cxn modelId="{9CF38054-BAAA-4045-B974-05432F95EC74}" type="presParOf" srcId="{6587C46B-7E50-48A7-9C5F-00EE4FAD2DDF}" destId="{A1A7793D-25C4-49B3-B7A2-68762025F77B}" srcOrd="3" destOrd="0" presId="urn:microsoft.com/office/officeart/2008/layout/LinedList"/>
    <dgm:cxn modelId="{D4DA9781-B919-4449-AC5A-E3E2E52265BF}" type="presParOf" srcId="{A1A7793D-25C4-49B3-B7A2-68762025F77B}" destId="{193300AC-AE29-46A2-916A-56C087BAA755}" srcOrd="0" destOrd="0" presId="urn:microsoft.com/office/officeart/2008/layout/LinedList"/>
    <dgm:cxn modelId="{21363A5D-F083-4C1A-90B2-03E938B5D80F}" type="presParOf" srcId="{A1A7793D-25C4-49B3-B7A2-68762025F77B}" destId="{464A6B62-5E23-4232-AC37-0EC385055852}" srcOrd="1" destOrd="0" presId="urn:microsoft.com/office/officeart/2008/layout/LinedList"/>
    <dgm:cxn modelId="{19F97F54-C908-4633-82DD-A9173103DC6E}" type="presParOf" srcId="{6587C46B-7E50-48A7-9C5F-00EE4FAD2DDF}" destId="{F063C6EE-764A-4A38-BDBC-5C765CC326CB}" srcOrd="4" destOrd="0" presId="urn:microsoft.com/office/officeart/2008/layout/LinedList"/>
    <dgm:cxn modelId="{DCB1FE01-81ED-4D91-914B-B458A46730B5}" type="presParOf" srcId="{6587C46B-7E50-48A7-9C5F-00EE4FAD2DDF}" destId="{3614D534-F7A8-4963-9213-E65BD9075FD5}" srcOrd="5" destOrd="0" presId="urn:microsoft.com/office/officeart/2008/layout/LinedList"/>
    <dgm:cxn modelId="{9882851D-C3AF-430C-B551-125397CE2629}" type="presParOf" srcId="{3614D534-F7A8-4963-9213-E65BD9075FD5}" destId="{508CD335-B07E-4F6D-BA90-A6A8F831DF52}" srcOrd="0" destOrd="0" presId="urn:microsoft.com/office/officeart/2008/layout/LinedList"/>
    <dgm:cxn modelId="{9A773F62-BDF3-4C74-A4CC-93D8C62600D9}" type="presParOf" srcId="{3614D534-F7A8-4963-9213-E65BD9075FD5}" destId="{51699622-9817-4A60-8B06-129A038FD8F3}" srcOrd="1" destOrd="0" presId="urn:microsoft.com/office/officeart/2008/layout/LinedList"/>
    <dgm:cxn modelId="{3A44FF99-A625-44A5-80B2-C0AD4C1F9D0D}" type="presParOf" srcId="{6587C46B-7E50-48A7-9C5F-00EE4FAD2DDF}" destId="{D4301706-AF4D-4C32-8D39-96F41BAA544E}" srcOrd="6" destOrd="0" presId="urn:microsoft.com/office/officeart/2008/layout/LinedList"/>
    <dgm:cxn modelId="{09FCA24F-95F0-41A7-9849-49AC33EB6FAF}" type="presParOf" srcId="{6587C46B-7E50-48A7-9C5F-00EE4FAD2DDF}" destId="{4DD7DB98-909D-46C6-8C2C-9913A6CBE208}" srcOrd="7" destOrd="0" presId="urn:microsoft.com/office/officeart/2008/layout/LinedList"/>
    <dgm:cxn modelId="{F0FDABA9-19F1-48E2-A01D-667BE0B95000}" type="presParOf" srcId="{4DD7DB98-909D-46C6-8C2C-9913A6CBE208}" destId="{9E7F0271-77F1-47C7-A7D2-87A91A6760E7}" srcOrd="0" destOrd="0" presId="urn:microsoft.com/office/officeart/2008/layout/LinedList"/>
    <dgm:cxn modelId="{C20A3B34-908A-4E47-9EC2-D795774BE9BB}" type="presParOf" srcId="{4DD7DB98-909D-46C6-8C2C-9913A6CBE208}" destId="{A52EF85B-A2CD-4822-8BAC-6FB769F8D978}" srcOrd="1" destOrd="0" presId="urn:microsoft.com/office/officeart/2008/layout/LinedList"/>
    <dgm:cxn modelId="{59255083-B8E6-4ABC-9A74-E0ED22EE8FA4}" type="presParOf" srcId="{6587C46B-7E50-48A7-9C5F-00EE4FAD2DDF}" destId="{06D490EE-35B7-477B-B813-18256EBB891F}" srcOrd="8" destOrd="0" presId="urn:microsoft.com/office/officeart/2008/layout/LinedList"/>
    <dgm:cxn modelId="{8DB85BBE-6C26-4BE5-98D5-94748F4FA6B5}" type="presParOf" srcId="{6587C46B-7E50-48A7-9C5F-00EE4FAD2DDF}" destId="{A34556C2-0884-4B1F-BA7C-F66C9B3D3269}" srcOrd="9" destOrd="0" presId="urn:microsoft.com/office/officeart/2008/layout/LinedList"/>
    <dgm:cxn modelId="{2533C3CC-4B06-4EC5-82EB-3C735E74FDA9}" type="presParOf" srcId="{A34556C2-0884-4B1F-BA7C-F66C9B3D3269}" destId="{3057370B-6DB0-4215-92B6-150625AA271D}" srcOrd="0" destOrd="0" presId="urn:microsoft.com/office/officeart/2008/layout/LinedList"/>
    <dgm:cxn modelId="{2B602214-F405-4816-9BFD-E8643E6AB309}" type="presParOf" srcId="{A34556C2-0884-4B1F-BA7C-F66C9B3D3269}" destId="{7F42825C-5C3D-448D-BA33-DAB6C5A40592}" srcOrd="1" destOrd="0" presId="urn:microsoft.com/office/officeart/2008/layout/LinedList"/>
    <dgm:cxn modelId="{83A31F1E-3335-45A1-962E-FB33315819A6}" type="presParOf" srcId="{6587C46B-7E50-48A7-9C5F-00EE4FAD2DDF}" destId="{B5562D9B-85A9-4A6E-BE74-CEACD414BCE9}" srcOrd="10" destOrd="0" presId="urn:microsoft.com/office/officeart/2008/layout/LinedList"/>
    <dgm:cxn modelId="{2246C5F6-C931-4DE9-8691-A3951B242CA6}" type="presParOf" srcId="{6587C46B-7E50-48A7-9C5F-00EE4FAD2DDF}" destId="{4C51A3B4-51EE-4C84-A76D-327EF0D82CF4}" srcOrd="11" destOrd="0" presId="urn:microsoft.com/office/officeart/2008/layout/LinedList"/>
    <dgm:cxn modelId="{B092EBAE-AF4B-4CBD-95B9-C993ABFF28E0}" type="presParOf" srcId="{4C51A3B4-51EE-4C84-A76D-327EF0D82CF4}" destId="{21712C65-C3C7-477C-9DE4-C7607C94941A}" srcOrd="0" destOrd="0" presId="urn:microsoft.com/office/officeart/2008/layout/LinedList"/>
    <dgm:cxn modelId="{20E66414-4771-4274-B611-BB870603A7AE}" type="presParOf" srcId="{4C51A3B4-51EE-4C84-A76D-327EF0D82CF4}" destId="{AF006CAC-9D19-4D50-8AC4-1FB862861C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A2537-D548-460C-BA38-AAF9D5810D61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78097-BF43-4B9F-9FDA-3A1D01F1F160}">
      <dsp:nvSpPr>
        <dsp:cNvPr id="0" name=""/>
        <dsp:cNvSpPr/>
      </dsp:nvSpPr>
      <dsp:spPr>
        <a:xfrm>
          <a:off x="0" y="275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Review the questions that you asked. Find at least one to label “C” for </a:t>
          </a:r>
          <a:r>
            <a:rPr lang="en-US" sz="1900" b="1" kern="1200"/>
            <a:t>closed-ended</a:t>
          </a:r>
          <a:r>
            <a:rPr lang="en-US" sz="1900" kern="1200"/>
            <a:t> or and at least one to label “O” for </a:t>
          </a:r>
          <a:r>
            <a:rPr lang="en-US" sz="1900" b="1" kern="1200"/>
            <a:t>open-ended</a:t>
          </a:r>
          <a:r>
            <a:rPr lang="en-US" sz="1900" kern="1200"/>
            <a:t>. </a:t>
          </a:r>
        </a:p>
      </dsp:txBody>
      <dsp:txXfrm>
        <a:off x="0" y="2758"/>
        <a:ext cx="6797675" cy="940732"/>
      </dsp:txXfrm>
    </dsp:sp>
    <dsp:sp modelId="{2F5A8D11-5601-46FF-9A59-F4860619D823}">
      <dsp:nvSpPr>
        <dsp:cNvPr id="0" name=""/>
        <dsp:cNvSpPr/>
      </dsp:nvSpPr>
      <dsp:spPr>
        <a:xfrm>
          <a:off x="0" y="943491"/>
          <a:ext cx="6797675" cy="0"/>
        </a:xfrm>
        <a:prstGeom prst="line">
          <a:avLst/>
        </a:prstGeom>
        <a:solidFill>
          <a:schemeClr val="accent2">
            <a:hueOff val="-266365"/>
            <a:satOff val="-117"/>
            <a:lumOff val="314"/>
            <a:alphaOff val="0"/>
          </a:schemeClr>
        </a:solidFill>
        <a:ln w="15875" cap="flat" cmpd="sng" algn="ctr">
          <a:solidFill>
            <a:schemeClr val="accent2">
              <a:hueOff val="-266365"/>
              <a:satOff val="-117"/>
              <a:lumOff val="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300AC-AE29-46A2-916A-56C087BAA755}">
      <dsp:nvSpPr>
        <dsp:cNvPr id="0" name=""/>
        <dsp:cNvSpPr/>
      </dsp:nvSpPr>
      <dsp:spPr>
        <a:xfrm>
          <a:off x="0" y="943491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Closed-ended</a:t>
          </a:r>
          <a:r>
            <a:rPr lang="en-US" sz="1900" kern="1200"/>
            <a:t>: can be answered with “yes” or “no” or with one word.    </a:t>
          </a:r>
        </a:p>
      </dsp:txBody>
      <dsp:txXfrm>
        <a:off x="0" y="943491"/>
        <a:ext cx="6797675" cy="940732"/>
      </dsp:txXfrm>
    </dsp:sp>
    <dsp:sp modelId="{F063C6EE-764A-4A38-BDBC-5C765CC326CB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2">
            <a:hueOff val="-532730"/>
            <a:satOff val="-234"/>
            <a:lumOff val="628"/>
            <a:alphaOff val="0"/>
          </a:schemeClr>
        </a:solidFill>
        <a:ln w="15875" cap="flat" cmpd="sng" algn="ctr">
          <a:solidFill>
            <a:schemeClr val="accent2">
              <a:hueOff val="-532730"/>
              <a:satOff val="-234"/>
              <a:lumOff val="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CD335-B07E-4F6D-BA90-A6A8F831DF52}">
      <dsp:nvSpPr>
        <dsp:cNvPr id="0" name=""/>
        <dsp:cNvSpPr/>
      </dsp:nvSpPr>
      <dsp:spPr>
        <a:xfrm>
          <a:off x="0" y="1884223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Open-ended</a:t>
          </a:r>
          <a:r>
            <a:rPr lang="en-US" sz="1900" kern="1200"/>
            <a:t>: require an explanation and cannot be answered with "yes”, “no”, or one word. </a:t>
          </a:r>
        </a:p>
      </dsp:txBody>
      <dsp:txXfrm>
        <a:off x="0" y="1884223"/>
        <a:ext cx="6797675" cy="940732"/>
      </dsp:txXfrm>
    </dsp:sp>
    <dsp:sp modelId="{D4301706-AF4D-4C32-8D39-96F41BAA544E}">
      <dsp:nvSpPr>
        <dsp:cNvPr id="0" name=""/>
        <dsp:cNvSpPr/>
      </dsp:nvSpPr>
      <dsp:spPr>
        <a:xfrm>
          <a:off x="0" y="2824955"/>
          <a:ext cx="6797675" cy="0"/>
        </a:xfrm>
        <a:prstGeom prst="line">
          <a:avLst/>
        </a:prstGeom>
        <a:solidFill>
          <a:schemeClr val="accent2">
            <a:hueOff val="-799094"/>
            <a:satOff val="-352"/>
            <a:lumOff val="941"/>
            <a:alphaOff val="0"/>
          </a:schemeClr>
        </a:solidFill>
        <a:ln w="15875" cap="flat" cmpd="sng" algn="ctr">
          <a:solidFill>
            <a:schemeClr val="accent2">
              <a:hueOff val="-799094"/>
              <a:satOff val="-352"/>
              <a:lumOff val="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F0271-77F1-47C7-A7D2-87A91A6760E7}">
      <dsp:nvSpPr>
        <dsp:cNvPr id="0" name=""/>
        <dsp:cNvSpPr/>
      </dsp:nvSpPr>
      <dsp:spPr>
        <a:xfrm>
          <a:off x="0" y="2824956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Then, </a:t>
          </a:r>
          <a:r>
            <a:rPr lang="en-US" sz="1900" b="1" kern="1200"/>
            <a:t>edit your post it</a:t>
          </a:r>
          <a:r>
            <a:rPr lang="en-US" sz="1900" kern="1200"/>
            <a:t> using the pencil symbol and in the "write something" section, next to your initials, label it C or O.</a:t>
          </a:r>
        </a:p>
      </dsp:txBody>
      <dsp:txXfrm>
        <a:off x="0" y="2824956"/>
        <a:ext cx="6797675" cy="940732"/>
      </dsp:txXfrm>
    </dsp:sp>
    <dsp:sp modelId="{06D490EE-35B7-477B-B813-18256EBB891F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2">
            <a:hueOff val="-1065459"/>
            <a:satOff val="-469"/>
            <a:lumOff val="1255"/>
            <a:alphaOff val="0"/>
          </a:schemeClr>
        </a:solidFill>
        <a:ln w="15875" cap="flat" cmpd="sng" algn="ctr">
          <a:solidFill>
            <a:schemeClr val="accent2">
              <a:hueOff val="-1065459"/>
              <a:satOff val="-469"/>
              <a:lumOff val="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7370B-6DB0-4215-92B6-150625AA271D}">
      <dsp:nvSpPr>
        <dsp:cNvPr id="0" name=""/>
        <dsp:cNvSpPr/>
      </dsp:nvSpPr>
      <dsp:spPr>
        <a:xfrm>
          <a:off x="0" y="376568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THINK: What are the advantages and disadvantages of asking each type of question? (optional) </a:t>
          </a:r>
        </a:p>
      </dsp:txBody>
      <dsp:txXfrm>
        <a:off x="0" y="3765688"/>
        <a:ext cx="6797675" cy="940732"/>
      </dsp:txXfrm>
    </dsp:sp>
    <dsp:sp modelId="{B5562D9B-85A9-4A6E-BE74-CEACD414BCE9}">
      <dsp:nvSpPr>
        <dsp:cNvPr id="0" name=""/>
        <dsp:cNvSpPr/>
      </dsp:nvSpPr>
      <dsp:spPr>
        <a:xfrm>
          <a:off x="0" y="4706420"/>
          <a:ext cx="6797675" cy="0"/>
        </a:xfrm>
        <a:prstGeom prst="line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accent2">
              <a:hueOff val="-1331824"/>
              <a:satOff val="-586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12C65-C3C7-477C-9DE4-C7607C94941A}">
      <dsp:nvSpPr>
        <dsp:cNvPr id="0" name=""/>
        <dsp:cNvSpPr/>
      </dsp:nvSpPr>
      <dsp:spPr>
        <a:xfrm>
          <a:off x="0" y="4706420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Share an advantage or disadvantage you see for Open and/or Closed questions.  Add your first and last initial after any comments that you make.</a:t>
          </a:r>
        </a:p>
      </dsp:txBody>
      <dsp:txXfrm>
        <a:off x="0" y="4706420"/>
        <a:ext cx="6797675" cy="940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3B35-9020-415F-9AE2-B548739BF151}" type="datetimeFigureOut">
              <a:t>7/11/24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724D3-367F-4DE3-9150-8AD76FFDAF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8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Click to reveal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724D3-367F-4DE3-9150-8AD76FFDAFD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Gold values family and tradition – follow rules and respect authority- faithful stable loyal and dependable. 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Orange – witty, spontaneous and fun value independence and freedom - restless with routine/tradition 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Blue – Warm compassionate, kind,  value peace and flexibility – helping people and communication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Green – calm , cool collected, analytical – value perfection, conceptual and big thinking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724D3-367F-4DE3-9150-8AD76FFDAFD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8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Break!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724D3-367F-4DE3-9150-8AD76FFDAFD7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74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Break!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724D3-367F-4DE3-9150-8AD76FFDAFD7}" type="slidenum"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6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Nonsense Data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724D3-367F-4DE3-9150-8AD76FFDAFD7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5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96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8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4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9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78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6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9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8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2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4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7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65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go.rutgers.edu/lnnu3miv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o.rutgers.edu/xs5jy3n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fetickler.com/your-true-colors-test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5200">
                <a:latin typeface="Arial"/>
                <a:cs typeface="Arial"/>
              </a:rPr>
              <a:t>Data Labs 2024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solidFill>
                  <a:srgbClr val="595959"/>
                </a:solidFill>
                <a:latin typeface="Arial"/>
                <a:cs typeface="Arial"/>
              </a:rPr>
              <a:t>June 2 - 5</a:t>
            </a:r>
            <a:endParaRPr lang="en-US"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solidFill>
                  <a:srgbClr val="595959"/>
                </a:solidFill>
                <a:latin typeface="Arial"/>
                <a:cs typeface="Arial"/>
              </a:rPr>
              <a:t>Wilmington</a:t>
            </a:r>
            <a:endParaRPr lang="en-US" sz="2800">
              <a:latin typeface="Arial"/>
              <a:cs typeface="Arial"/>
            </a:endParaRPr>
          </a:p>
        </p:txBody>
      </p:sp>
      <p:pic>
        <p:nvPicPr>
          <p:cNvPr id="4" name="Picture 3" descr="A blue logo with a wave&#10;&#10;Description automatically generated">
            <a:extLst>
              <a:ext uri="{FF2B5EF4-FFF2-40B4-BE49-F238E27FC236}">
                <a16:creationId xmlns:a16="http://schemas.microsoft.com/office/drawing/2014/main" id="{6F0EB875-EBD5-178E-BA57-F67B3E693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69" y="416454"/>
            <a:ext cx="4657725" cy="1209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C583C3-13CA-7877-66B3-A8F8612080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647" y="416125"/>
            <a:ext cx="29337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F912-A487-48CF-86EF-DCF20AF39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Green</a:t>
            </a:r>
          </a:p>
        </p:txBody>
      </p:sp>
      <p:pic>
        <p:nvPicPr>
          <p:cNvPr id="4" name="Content Placeholder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E08AD0D-AC6D-A950-9E4B-4A5CC87D7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072" y="2047897"/>
            <a:ext cx="5766816" cy="4023360"/>
          </a:xfr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396152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61F5-4D66-BA1C-0B3B-7FA09AF0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Four Corners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A4AA5-4BBA-034B-4DBA-7D2A43FFA933}"/>
              </a:ext>
            </a:extLst>
          </p:cNvPr>
          <p:cNvSpPr/>
          <p:nvPr/>
        </p:nvSpPr>
        <p:spPr>
          <a:xfrm>
            <a:off x="1216046" y="1953688"/>
            <a:ext cx="4731717" cy="197349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ea typeface="Calibri"/>
                <a:cs typeface="Calibri"/>
              </a:rPr>
              <a:t>A</a:t>
            </a:r>
            <a:endParaRPr lang="en-US" sz="4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7123DC-94A2-94A6-3EA9-4BFA8C613146}"/>
              </a:ext>
            </a:extLst>
          </p:cNvPr>
          <p:cNvSpPr/>
          <p:nvPr/>
        </p:nvSpPr>
        <p:spPr>
          <a:xfrm>
            <a:off x="1216046" y="4135482"/>
            <a:ext cx="4731717" cy="197349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800">
                <a:ea typeface="Calibri"/>
                <a:cs typeface="Calibri"/>
              </a:rPr>
              <a:t>C</a:t>
            </a:r>
            <a:endParaRPr lang="en-US" sz="4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A12904-28DB-53AA-D69D-06A9F0B1046F}"/>
              </a:ext>
            </a:extLst>
          </p:cNvPr>
          <p:cNvSpPr/>
          <p:nvPr/>
        </p:nvSpPr>
        <p:spPr>
          <a:xfrm>
            <a:off x="6431513" y="1953689"/>
            <a:ext cx="4731717" cy="197349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800">
                <a:ea typeface="Calibri"/>
                <a:cs typeface="Calibri"/>
              </a:rPr>
              <a:t>B</a:t>
            </a:r>
            <a:endParaRPr lang="en-US" sz="4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DC7F4-3801-8667-0691-8A5D957EAA79}"/>
              </a:ext>
            </a:extLst>
          </p:cNvPr>
          <p:cNvSpPr/>
          <p:nvPr/>
        </p:nvSpPr>
        <p:spPr>
          <a:xfrm>
            <a:off x="6431513" y="4135483"/>
            <a:ext cx="4731717" cy="197349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800">
                <a:ea typeface="Calibri"/>
                <a:cs typeface="Calibri"/>
              </a:rPr>
              <a:t>D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70515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61F5-4D66-BA1C-0B3B-7FA09AF0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method do you find most effective for teaching data literacy?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A4AA5-4BBA-034B-4DBA-7D2A43FFA933}"/>
              </a:ext>
            </a:extLst>
          </p:cNvPr>
          <p:cNvSpPr/>
          <p:nvPr/>
        </p:nvSpPr>
        <p:spPr>
          <a:xfrm>
            <a:off x="1216046" y="1953688"/>
            <a:ext cx="4731717" cy="197349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rgbClr val="595959"/>
                </a:solidFill>
                <a:cs typeface="Calibri"/>
              </a:rPr>
              <a:t>Hands on lab exercises using real-world datasets</a:t>
            </a:r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7123DC-94A2-94A6-3EA9-4BFA8C613146}"/>
              </a:ext>
            </a:extLst>
          </p:cNvPr>
          <p:cNvSpPr/>
          <p:nvPr/>
        </p:nvSpPr>
        <p:spPr>
          <a:xfrm>
            <a:off x="1216046" y="4135482"/>
            <a:ext cx="4731717" cy="19734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rgbClr val="595959"/>
                </a:solidFill>
                <a:cs typeface="Calibri"/>
              </a:rPr>
              <a:t>Project based learning with real-world applications</a:t>
            </a:r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A12904-28DB-53AA-D69D-06A9F0B1046F}"/>
              </a:ext>
            </a:extLst>
          </p:cNvPr>
          <p:cNvSpPr/>
          <p:nvPr/>
        </p:nvSpPr>
        <p:spPr>
          <a:xfrm>
            <a:off x="6431513" y="1953689"/>
            <a:ext cx="4731717" cy="197349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rgbClr val="595959"/>
                </a:solidFill>
                <a:cs typeface="Calibri"/>
              </a:rPr>
              <a:t>Traditional lectures and theoretical discussions</a:t>
            </a:r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DC7F4-3801-8667-0691-8A5D957EAA79}"/>
              </a:ext>
            </a:extLst>
          </p:cNvPr>
          <p:cNvSpPr/>
          <p:nvPr/>
        </p:nvSpPr>
        <p:spPr>
          <a:xfrm>
            <a:off x="6431513" y="4135483"/>
            <a:ext cx="4731717" cy="197349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rgbClr val="595959"/>
                </a:solidFill>
                <a:cs typeface="Calibri"/>
              </a:rPr>
              <a:t>Online tutorials and self paced learning modules</a:t>
            </a:r>
          </a:p>
        </p:txBody>
      </p:sp>
    </p:spTree>
    <p:extLst>
      <p:ext uri="{BB962C8B-B14F-4D97-AF65-F5344CB8AC3E}">
        <p14:creationId xmlns:p14="http://schemas.microsoft.com/office/powerpoint/2010/main" val="40347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61F5-4D66-BA1C-0B3B-7FA09AF0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are you hoping to get from this workshop?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A4AA5-4BBA-034B-4DBA-7D2A43FFA933}"/>
              </a:ext>
            </a:extLst>
          </p:cNvPr>
          <p:cNvSpPr/>
          <p:nvPr/>
        </p:nvSpPr>
        <p:spPr>
          <a:xfrm>
            <a:off x="1216046" y="1953688"/>
            <a:ext cx="4731717" cy="197349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solidFill>
                  <a:srgbClr val="595959"/>
                </a:solidFill>
                <a:cs typeface="Calibri"/>
              </a:rPr>
              <a:t>Dedicated network of professors doing the same things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7123DC-94A2-94A6-3EA9-4BFA8C613146}"/>
              </a:ext>
            </a:extLst>
          </p:cNvPr>
          <p:cNvSpPr/>
          <p:nvPr/>
        </p:nvSpPr>
        <p:spPr>
          <a:xfrm>
            <a:off x="1216046" y="4135482"/>
            <a:ext cx="4731717" cy="19734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solidFill>
                  <a:srgbClr val="595959"/>
                </a:solidFill>
                <a:cs typeface="Calibri"/>
              </a:rPr>
              <a:t>Curricula building pedagogical tools to use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A12904-28DB-53AA-D69D-06A9F0B1046F}"/>
              </a:ext>
            </a:extLst>
          </p:cNvPr>
          <p:cNvSpPr/>
          <p:nvPr/>
        </p:nvSpPr>
        <p:spPr>
          <a:xfrm>
            <a:off x="6431513" y="1953689"/>
            <a:ext cx="4731717" cy="197349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solidFill>
                  <a:srgbClr val="595959"/>
                </a:solidFill>
                <a:cs typeface="Calibri"/>
              </a:rPr>
              <a:t>Experience with python/other software to analyze data sets</a:t>
            </a:r>
            <a:endParaRPr lang="en-US" sz="2800">
              <a:solidFill>
                <a:srgbClr val="59595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DC7F4-3801-8667-0691-8A5D957EAA79}"/>
              </a:ext>
            </a:extLst>
          </p:cNvPr>
          <p:cNvSpPr/>
          <p:nvPr/>
        </p:nvSpPr>
        <p:spPr>
          <a:xfrm>
            <a:off x="6431513" y="4135483"/>
            <a:ext cx="4731717" cy="197349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solidFill>
                  <a:srgbClr val="595959"/>
                </a:solidFill>
                <a:cs typeface="Calibri"/>
              </a:rPr>
              <a:t>Other</a:t>
            </a:r>
            <a:endParaRPr lang="en-US" sz="28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4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61F5-4D66-BA1C-0B3B-7FA09AF0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data tool do you want your students to learn?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A4AA5-4BBA-034B-4DBA-7D2A43FFA933}"/>
              </a:ext>
            </a:extLst>
          </p:cNvPr>
          <p:cNvSpPr/>
          <p:nvPr/>
        </p:nvSpPr>
        <p:spPr>
          <a:xfrm>
            <a:off x="1216046" y="1953688"/>
            <a:ext cx="4731717" cy="197349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solidFill>
                  <a:srgbClr val="595959"/>
                </a:solidFill>
                <a:cs typeface="Calibri"/>
              </a:rPr>
              <a:t>Excel, basic stats software</a:t>
            </a:r>
            <a:endParaRPr lang="en-US" sz="2800">
              <a:solidFill>
                <a:srgbClr val="59595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7123DC-94A2-94A6-3EA9-4BFA8C613146}"/>
              </a:ext>
            </a:extLst>
          </p:cNvPr>
          <p:cNvSpPr/>
          <p:nvPr/>
        </p:nvSpPr>
        <p:spPr>
          <a:xfrm>
            <a:off x="1216046" y="4135482"/>
            <a:ext cx="4731717" cy="19734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solidFill>
                  <a:srgbClr val="595959"/>
                </a:solidFill>
                <a:cs typeface="Calibri"/>
              </a:rPr>
              <a:t>Programming languages</a:t>
            </a:r>
            <a:endParaRPr lang="en-US" sz="2800">
              <a:solidFill>
                <a:srgbClr val="59595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A12904-28DB-53AA-D69D-06A9F0B1046F}"/>
              </a:ext>
            </a:extLst>
          </p:cNvPr>
          <p:cNvSpPr/>
          <p:nvPr/>
        </p:nvSpPr>
        <p:spPr>
          <a:xfrm>
            <a:off x="6431513" y="1953689"/>
            <a:ext cx="4731717" cy="197349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solidFill>
                  <a:srgbClr val="595959"/>
                </a:solidFill>
                <a:cs typeface="Calibri"/>
              </a:rPr>
              <a:t>Specialized oceanographic software</a:t>
            </a:r>
            <a:endParaRPr lang="en-US" sz="2800">
              <a:solidFill>
                <a:srgbClr val="59595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DC7F4-3801-8667-0691-8A5D957EAA79}"/>
              </a:ext>
            </a:extLst>
          </p:cNvPr>
          <p:cNvSpPr/>
          <p:nvPr/>
        </p:nvSpPr>
        <p:spPr>
          <a:xfrm>
            <a:off x="6431513" y="4135483"/>
            <a:ext cx="4731717" cy="197349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solidFill>
                  <a:srgbClr val="595959"/>
                </a:solidFill>
                <a:cs typeface="Calibri"/>
              </a:rPr>
              <a:t>Geographic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29272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61F5-4D66-BA1C-0B3B-7FA09AF0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How should data literacy be integrated into oceanography curriculum?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A4AA5-4BBA-034B-4DBA-7D2A43FFA933}"/>
              </a:ext>
            </a:extLst>
          </p:cNvPr>
          <p:cNvSpPr/>
          <p:nvPr/>
        </p:nvSpPr>
        <p:spPr>
          <a:xfrm>
            <a:off x="1216046" y="1953688"/>
            <a:ext cx="4731717" cy="197349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rgbClr val="595959"/>
                </a:solidFill>
                <a:cs typeface="Calibri"/>
              </a:rPr>
              <a:t>As a stand-alone course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7123DC-94A2-94A6-3EA9-4BFA8C613146}"/>
              </a:ext>
            </a:extLst>
          </p:cNvPr>
          <p:cNvSpPr/>
          <p:nvPr/>
        </p:nvSpPr>
        <p:spPr>
          <a:xfrm>
            <a:off x="1216046" y="4135482"/>
            <a:ext cx="4731717" cy="19734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rgbClr val="595959"/>
                </a:solidFill>
                <a:cs typeface="Calibri"/>
              </a:rPr>
              <a:t>Through workshops and seminars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A12904-28DB-53AA-D69D-06A9F0B1046F}"/>
              </a:ext>
            </a:extLst>
          </p:cNvPr>
          <p:cNvSpPr/>
          <p:nvPr/>
        </p:nvSpPr>
        <p:spPr>
          <a:xfrm>
            <a:off x="6431513" y="1953689"/>
            <a:ext cx="4731717" cy="197349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rgbClr val="595959"/>
                </a:solidFill>
                <a:cs typeface="Calibri"/>
              </a:rPr>
              <a:t>Integrated into existing courses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DC7F4-3801-8667-0691-8A5D957EAA79}"/>
              </a:ext>
            </a:extLst>
          </p:cNvPr>
          <p:cNvSpPr/>
          <p:nvPr/>
        </p:nvSpPr>
        <p:spPr>
          <a:xfrm>
            <a:off x="6431513" y="4135483"/>
            <a:ext cx="4731717" cy="197349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rgbClr val="595959"/>
                </a:solidFill>
                <a:cs typeface="Calibri"/>
              </a:rPr>
              <a:t>Via collaborative research projects</a:t>
            </a:r>
          </a:p>
        </p:txBody>
      </p:sp>
    </p:spTree>
    <p:extLst>
      <p:ext uri="{BB962C8B-B14F-4D97-AF65-F5344CB8AC3E}">
        <p14:creationId xmlns:p14="http://schemas.microsoft.com/office/powerpoint/2010/main" val="63040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60377E-1734-7897-4906-A926C58F2E24}"/>
              </a:ext>
            </a:extLst>
          </p:cNvPr>
          <p:cNvSpPr/>
          <p:nvPr/>
        </p:nvSpPr>
        <p:spPr>
          <a:xfrm>
            <a:off x="-63500" y="-38100"/>
            <a:ext cx="12285133" cy="69511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0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D4265-3E43-ABF8-8139-C0B5495D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Key Workshop Objectives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DCCE7-8339-1544-CC75-903C10A27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4551"/>
            <a:ext cx="10058400" cy="402336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/>
              <a:t>During the workshop, participants will:</a:t>
            </a:r>
          </a:p>
          <a:p>
            <a:pPr marL="457200" indent="-457200">
              <a:buAutoNum type="arabicPeriod"/>
            </a:pPr>
            <a:r>
              <a:rPr lang="en-US"/>
              <a:t>Learn about the OOI program and key science questions it addresses.</a:t>
            </a:r>
            <a:endParaRPr lang="en-US"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en-US"/>
              <a:t>Explore how to use OOI Data Labs resources and effectively incorporate data-rich lessons into your classes.</a:t>
            </a:r>
            <a:endParaRPr lang="en-US"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en-US"/>
              <a:t>Create a classroom Implementation plan that integrates OOI data into your teaching.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/>
              <a:t>In addition, participants will:</a:t>
            </a:r>
            <a:endParaRPr lang="en-US"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en-US"/>
              <a:t>Be introduced to methods for accessing and engaging students in OOI data directly (e.g. via the Data Explorer, Python notebooks, and ERDDAP) to support advanced data literacy skills building.</a:t>
            </a:r>
            <a:endParaRPr lang="en-US"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en-US"/>
              <a:t>Network with other professors interested in using oceanographic data in undergraduate education.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152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BBB5C-FDB0-3C42-C748-009B3602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Daily Agenda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611AF-69AA-0120-850D-D3147A28B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23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84CF176-5285-4F57-A3FF-F97742FC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7CEB5-A14A-3148-B686-69D35687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June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58A80-AD98-1D95-23C8-99A4EBBEDA5A}"/>
              </a:ext>
            </a:extLst>
          </p:cNvPr>
          <p:cNvSpPr txBox="1"/>
          <p:nvPr/>
        </p:nvSpPr>
        <p:spPr>
          <a:xfrm>
            <a:off x="6729999" y="4455621"/>
            <a:ext cx="4829101" cy="1238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Objective: Welcome &amp; Introductions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936838B-2942-49A4-8369-F371A9422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59448C7-491D-4920-A6AA-C30F167D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1AAF48-FF5D-6313-62CD-000EB17C2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99351"/>
              </p:ext>
            </p:extLst>
          </p:nvPr>
        </p:nvGraphicFramePr>
        <p:xfrm>
          <a:off x="824347" y="640081"/>
          <a:ext cx="5081306" cy="5054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218">
                  <a:extLst>
                    <a:ext uri="{9D8B030D-6E8A-4147-A177-3AD203B41FA5}">
                      <a16:colId xmlns:a16="http://schemas.microsoft.com/office/drawing/2014/main" val="945862849"/>
                    </a:ext>
                  </a:extLst>
                </a:gridCol>
                <a:gridCol w="3571088">
                  <a:extLst>
                    <a:ext uri="{9D8B030D-6E8A-4147-A177-3AD203B41FA5}">
                      <a16:colId xmlns:a16="http://schemas.microsoft.com/office/drawing/2014/main" val="2065656209"/>
                    </a:ext>
                  </a:extLst>
                </a:gridCol>
              </a:tblGrid>
              <a:tr h="673204">
                <a:tc>
                  <a:txBody>
                    <a:bodyPr/>
                    <a:lstStyle/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Time</a:t>
                      </a:r>
                      <a:endParaRPr lang="en-US" sz="28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44154" marR="144154" marT="144154" marB="14415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Topic</a:t>
                      </a:r>
                      <a:endParaRPr lang="en-US" sz="28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44154" marR="144154" marT="144154" marB="14415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028935"/>
                  </a:ext>
                </a:extLst>
              </a:tr>
              <a:tr h="673204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3:00 PM</a:t>
                      </a:r>
                      <a:endParaRPr lang="en-US" sz="28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44154" marR="144154" marT="144154" marB="14415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Hotel Check In</a:t>
                      </a:r>
                      <a:endParaRPr lang="en-US" sz="28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44154" marR="144154" marT="144154" marB="14415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792343"/>
                  </a:ext>
                </a:extLst>
              </a:tr>
              <a:tr h="673204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4:00 PM</a:t>
                      </a:r>
                      <a:endParaRPr lang="en-US" sz="28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44154" marR="144154" marT="144154" marB="14415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Welcome, Introductions</a:t>
                      </a:r>
                      <a:endParaRPr lang="en-US" sz="28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44154" marR="144154" marT="144154" marB="14415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505124"/>
                  </a:ext>
                </a:extLst>
              </a:tr>
              <a:tr h="1014934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5:00 PM</a:t>
                      </a:r>
                      <a:endParaRPr lang="en-US" sz="28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44154" marR="144154" marT="144154" marB="14415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Why Ocean Observatory Education?</a:t>
                      </a:r>
                      <a:endParaRPr lang="en-US" sz="28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44154" marR="144154" marT="144154" marB="14415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188283"/>
                  </a:ext>
                </a:extLst>
              </a:tr>
              <a:tr h="673204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5:45 PM</a:t>
                      </a:r>
                      <a:endParaRPr lang="en-US" sz="28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44154" marR="144154" marT="144154" marB="14415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Dinner</a:t>
                      </a:r>
                      <a:endParaRPr lang="en-US" sz="28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44154" marR="144154" marT="144154" marB="14415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064816"/>
                  </a:ext>
                </a:extLst>
              </a:tr>
              <a:tr h="673204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6:45 PM</a:t>
                      </a:r>
                      <a:endParaRPr lang="en-US" sz="28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44154" marR="144154" marT="144154" marB="14415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The OOI Today</a:t>
                      </a:r>
                      <a:endParaRPr lang="en-US" sz="28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44154" marR="144154" marT="144154" marB="14415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042922"/>
                  </a:ext>
                </a:extLst>
              </a:tr>
              <a:tr h="673204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8:00 PM</a:t>
                      </a:r>
                      <a:endParaRPr lang="en-US" sz="28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44154" marR="144154" marT="144154" marB="14415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Back to the hotel!</a:t>
                      </a:r>
                      <a:endParaRPr lang="en-US" sz="28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44154" marR="144154" marT="144154" marB="14415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43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29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BD2F-1D2C-9A74-94C8-0A4F229A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Welcome!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7C786-D753-4F72-087B-1C52D5DA1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266033"/>
            <a:ext cx="4937760" cy="3286760"/>
          </a:xfrm>
        </p:spPr>
        <p:txBody>
          <a:bodyPr vert="horz" lIns="0" tIns="45720" rIns="0" bIns="45720" rtlCol="0" anchor="ctr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Get into groups of 8!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 panose="020F050202020403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Pick 2 cards that describe you and 1 that does not.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 panose="020F050202020403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Take turns introducing yourselves and sharing your cards.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8" name="Content Placeholder 4" descr="A group of colorful papers&#10;&#10;Description automatically generated">
            <a:extLst>
              <a:ext uri="{FF2B5EF4-FFF2-40B4-BE49-F238E27FC236}">
                <a16:creationId xmlns:a16="http://schemas.microsoft.com/office/drawing/2014/main" id="{CEF6319B-B437-9E1E-F5AC-5587AFEA5A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033" y="1832963"/>
            <a:ext cx="3007096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504086-10F1-FE24-EFAF-939AC3D96ECF}"/>
              </a:ext>
            </a:extLst>
          </p:cNvPr>
          <p:cNvSpPr txBox="1"/>
          <p:nvPr/>
        </p:nvSpPr>
        <p:spPr>
          <a:xfrm>
            <a:off x="8219552" y="6043366"/>
            <a:ext cx="1328058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>
                <a:latin typeface="Arial"/>
                <a:cs typeface="Arial"/>
              </a:rPr>
              <a:t>Image by </a:t>
            </a:r>
            <a:r>
              <a:rPr lang="en-US" sz="600" err="1">
                <a:latin typeface="Arial"/>
                <a:cs typeface="Arial"/>
              </a:rPr>
              <a:t>bearfotos</a:t>
            </a:r>
            <a:r>
              <a:rPr lang="en-US" sz="600">
                <a:latin typeface="Arial"/>
                <a:cs typeface="Arial"/>
              </a:rPr>
              <a:t> on </a:t>
            </a:r>
            <a:r>
              <a:rPr lang="en-US" sz="600" err="1">
                <a:latin typeface="Arial"/>
                <a:cs typeface="Arial"/>
              </a:rPr>
              <a:t>Freepik</a:t>
            </a:r>
            <a:endParaRPr lang="en-US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51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84CF176-5285-4F57-A3FF-F97742FC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39D88-4AEE-C88F-ADA3-7B68DCC4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June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F6588-AE67-D57C-C644-509E26CD5F5B}"/>
              </a:ext>
            </a:extLst>
          </p:cNvPr>
          <p:cNvSpPr txBox="1"/>
          <p:nvPr/>
        </p:nvSpPr>
        <p:spPr>
          <a:xfrm>
            <a:off x="6729999" y="4455621"/>
            <a:ext cx="4829101" cy="1238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0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Objective: Explore the Data Labs collection. Start building your classroom plan.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936838B-2942-49A4-8369-F371A9422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59448C7-491D-4920-A6AA-C30F167D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D0A7A2-FAAE-A435-769E-3C43D07CF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37672"/>
              </p:ext>
            </p:extLst>
          </p:nvPr>
        </p:nvGraphicFramePr>
        <p:xfrm>
          <a:off x="647610" y="640081"/>
          <a:ext cx="5434780" cy="505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180">
                  <a:extLst>
                    <a:ext uri="{9D8B030D-6E8A-4147-A177-3AD203B41FA5}">
                      <a16:colId xmlns:a16="http://schemas.microsoft.com/office/drawing/2014/main" val="1039870861"/>
                    </a:ext>
                  </a:extLst>
                </a:gridCol>
                <a:gridCol w="3881600">
                  <a:extLst>
                    <a:ext uri="{9D8B030D-6E8A-4147-A177-3AD203B41FA5}">
                      <a16:colId xmlns:a16="http://schemas.microsoft.com/office/drawing/2014/main" val="2921816552"/>
                    </a:ext>
                  </a:extLst>
                </a:gridCol>
              </a:tblGrid>
              <a:tr h="631770">
                <a:tc>
                  <a:txBody>
                    <a:bodyPr/>
                    <a:lstStyle/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Time</a:t>
                      </a:r>
                      <a:endParaRPr lang="en-US" sz="27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6640" marR="136640" marT="136640" marB="1366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Topic</a:t>
                      </a:r>
                      <a:endParaRPr lang="en-US" sz="27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6640" marR="136640" marT="136640" marB="1366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907349"/>
                  </a:ext>
                </a:extLst>
              </a:tr>
              <a:tr h="631770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7:00 AM</a:t>
                      </a:r>
                      <a:endParaRPr lang="en-US" sz="27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6640" marR="136640" marT="136640" marB="1366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Breakfast (Hotel)</a:t>
                      </a:r>
                      <a:endParaRPr lang="en-US" sz="27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6640" marR="136640" marT="136640" marB="1366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483969"/>
                  </a:ext>
                </a:extLst>
              </a:tr>
              <a:tr h="631770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8:30 AM</a:t>
                      </a:r>
                      <a:endParaRPr lang="en-US" sz="27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6640" marR="136640" marT="136640" marB="1366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Cars Leave for UNCW</a:t>
                      </a:r>
                      <a:endParaRPr lang="en-US" sz="27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6640" marR="136640" marT="136640" marB="1366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636687"/>
                  </a:ext>
                </a:extLst>
              </a:tr>
              <a:tr h="631770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9:00 AM</a:t>
                      </a:r>
                      <a:endParaRPr lang="en-US" sz="27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6640" marR="136640" marT="136640" marB="1366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Welcome, Announcements</a:t>
                      </a:r>
                      <a:endParaRPr lang="en-US" sz="27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6640" marR="136640" marT="136640" marB="1366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160969"/>
                  </a:ext>
                </a:extLst>
              </a:tr>
              <a:tr h="631770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9:15 AM</a:t>
                      </a:r>
                      <a:endParaRPr lang="en-US" sz="27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6640" marR="136640" marT="136640" marB="1366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Teaching with OOI Data Labs</a:t>
                      </a:r>
                      <a:endParaRPr lang="en-US" sz="27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6640" marR="136640" marT="136640" marB="1366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930640"/>
                  </a:ext>
                </a:extLst>
              </a:tr>
              <a:tr h="631770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10:30 AM</a:t>
                      </a:r>
                      <a:endParaRPr lang="en-US" sz="27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6640" marR="136640" marT="136640" marB="1366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Coffee Break</a:t>
                      </a:r>
                      <a:endParaRPr lang="en-US" sz="27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6640" marR="136640" marT="136640" marB="1366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301916"/>
                  </a:ext>
                </a:extLst>
              </a:tr>
              <a:tr h="631770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10:45 AM</a:t>
                      </a:r>
                      <a:endParaRPr lang="en-US" sz="27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6640" marR="136640" marT="136640" marB="1366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Lightning Talks</a:t>
                      </a:r>
                      <a:endParaRPr lang="en-US" sz="27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6640" marR="136640" marT="136640" marB="1366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81938"/>
                  </a:ext>
                </a:extLst>
              </a:tr>
              <a:tr h="631770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12:00 PM</a:t>
                      </a:r>
                      <a:endParaRPr lang="en-US" sz="27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6640" marR="136640" marT="136640" marB="1366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Lunch, Tour of UNCW Pier</a:t>
                      </a:r>
                      <a:endParaRPr lang="en-US" sz="27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6640" marR="136640" marT="136640" marB="1366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18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249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84CF176-5285-4F57-A3FF-F97742FC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2D046-4932-B827-766D-5F928DBD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June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F62ADF-40E4-C6CB-690D-74858212CA16}"/>
              </a:ext>
            </a:extLst>
          </p:cNvPr>
          <p:cNvSpPr txBox="1"/>
          <p:nvPr/>
        </p:nvSpPr>
        <p:spPr>
          <a:xfrm>
            <a:off x="6729999" y="4455621"/>
            <a:ext cx="4829101" cy="1238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0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Objective: Explore the Data Labs collection. Start building your classroom plan.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936838B-2942-49A4-8369-F371A9422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9448C7-491D-4920-A6AA-C30F167D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E04CDC-C6C2-BED7-CB92-8044ABDDA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27448"/>
              </p:ext>
            </p:extLst>
          </p:nvPr>
        </p:nvGraphicFramePr>
        <p:xfrm>
          <a:off x="633999" y="753735"/>
          <a:ext cx="5462002" cy="48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758">
                  <a:extLst>
                    <a:ext uri="{9D8B030D-6E8A-4147-A177-3AD203B41FA5}">
                      <a16:colId xmlns:a16="http://schemas.microsoft.com/office/drawing/2014/main" val="711062491"/>
                    </a:ext>
                  </a:extLst>
                </a:gridCol>
                <a:gridCol w="4085244">
                  <a:extLst>
                    <a:ext uri="{9D8B030D-6E8A-4147-A177-3AD203B41FA5}">
                      <a16:colId xmlns:a16="http://schemas.microsoft.com/office/drawing/2014/main" val="1906433349"/>
                    </a:ext>
                  </a:extLst>
                </a:gridCol>
              </a:tblGrid>
              <a:tr h="603356">
                <a:tc>
                  <a:txBody>
                    <a:bodyPr/>
                    <a:lstStyle/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Time</a:t>
                      </a:r>
                      <a:endParaRPr lang="en-US" sz="26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0990" marR="130990" marT="130990" marB="13099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Topic</a:t>
                      </a:r>
                      <a:endParaRPr lang="en-US" sz="26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0990" marR="130990" marT="130990" marB="13099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060308"/>
                  </a:ext>
                </a:extLst>
              </a:tr>
              <a:tr h="603356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1:30 PM</a:t>
                      </a:r>
                      <a:endParaRPr lang="en-US" sz="26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0990" marR="130990" marT="130990" marB="13099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Intro to Implementation Planning</a:t>
                      </a:r>
                      <a:endParaRPr lang="en-US" sz="26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0990" marR="130990" marT="130990" marB="13099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945334"/>
                  </a:ext>
                </a:extLst>
              </a:tr>
              <a:tr h="603356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2:45 PM</a:t>
                      </a:r>
                      <a:endParaRPr lang="en-US" sz="26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0990" marR="130990" marT="130990" marB="13099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Break</a:t>
                      </a:r>
                      <a:endParaRPr lang="en-US" sz="26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0990" marR="130990" marT="130990" marB="13099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288730"/>
                  </a:ext>
                </a:extLst>
              </a:tr>
              <a:tr h="603356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3:00 PM</a:t>
                      </a:r>
                      <a:endParaRPr lang="en-US" sz="26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0990" marR="130990" marT="130990" marB="13099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OOI Infrastructure</a:t>
                      </a:r>
                      <a:endParaRPr lang="en-US" sz="26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0990" marR="130990" marT="130990" marB="13099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661597"/>
                  </a:ext>
                </a:extLst>
              </a:tr>
              <a:tr h="603356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4:15 PM</a:t>
                      </a:r>
                      <a:endParaRPr lang="en-US" sz="26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0990" marR="130990" marT="130990" marB="13099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Reflection &amp; Feedback</a:t>
                      </a:r>
                      <a:endParaRPr lang="en-US" sz="26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0990" marR="130990" marT="130990" marB="13099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205183"/>
                  </a:ext>
                </a:extLst>
              </a:tr>
              <a:tr h="603356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4:30 PM</a:t>
                      </a:r>
                      <a:endParaRPr lang="en-US" sz="26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0990" marR="130990" marT="130990" marB="13099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Head to CFCC</a:t>
                      </a:r>
                      <a:endParaRPr lang="en-US" sz="26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0990" marR="130990" marT="130990" marB="13099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68159"/>
                  </a:ext>
                </a:extLst>
              </a:tr>
              <a:tr h="603356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5:00 PM</a:t>
                      </a:r>
                      <a:endParaRPr lang="en-US" sz="26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0990" marR="130990" marT="130990" marB="13099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CFCC Tour</a:t>
                      </a:r>
                      <a:endParaRPr lang="en-US" sz="26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0990" marR="130990" marT="130990" marB="13099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463461"/>
                  </a:ext>
                </a:extLst>
              </a:tr>
              <a:tr h="603356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6:30 PM</a:t>
                      </a:r>
                      <a:endParaRPr lang="en-US" sz="26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0990" marR="130990" marT="130990" marB="13099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Dinner</a:t>
                      </a:r>
                      <a:endParaRPr lang="en-US" sz="2600" b="0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30990" marR="130990" marT="130990" marB="13099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631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23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84CF176-5285-4F57-A3FF-F97742FC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EAA1C-0C28-112B-784A-B9E1E070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June 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936838B-2942-49A4-8369-F371A9422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9448C7-491D-4920-A6AA-C30F167D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B1CC09-7EE8-0D67-4223-BFADC9E44AB1}"/>
              </a:ext>
            </a:extLst>
          </p:cNvPr>
          <p:cNvGraphicFramePr>
            <a:graphicFrameLocks noGrp="1"/>
          </p:cNvGraphicFramePr>
          <p:nvPr/>
        </p:nvGraphicFramePr>
        <p:xfrm>
          <a:off x="633999" y="642946"/>
          <a:ext cx="5462001" cy="504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767">
                  <a:extLst>
                    <a:ext uri="{9D8B030D-6E8A-4147-A177-3AD203B41FA5}">
                      <a16:colId xmlns:a16="http://schemas.microsoft.com/office/drawing/2014/main" val="1587517398"/>
                    </a:ext>
                  </a:extLst>
                </a:gridCol>
                <a:gridCol w="3917234">
                  <a:extLst>
                    <a:ext uri="{9D8B030D-6E8A-4147-A177-3AD203B41FA5}">
                      <a16:colId xmlns:a16="http://schemas.microsoft.com/office/drawing/2014/main" val="114929338"/>
                    </a:ext>
                  </a:extLst>
                </a:gridCol>
              </a:tblGrid>
              <a:tr h="631054">
                <a:tc>
                  <a:txBody>
                    <a:bodyPr/>
                    <a:lstStyle/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321" marR="133321" marT="133321" marB="133321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321" marR="133321" marT="133321" marB="133321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55112"/>
                  </a:ext>
                </a:extLst>
              </a:tr>
              <a:tr h="631054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7:00 AM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321" marR="133321" marT="133321" marB="133321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Breakfast (Hotel)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321" marR="133321" marT="133321" marB="133321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973753"/>
                  </a:ext>
                </a:extLst>
              </a:tr>
              <a:tr h="631054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8:30 AM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321" marR="133321" marT="133321" marB="133321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Cars Leave for UNCW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321" marR="133321" marT="133321" marB="133321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476592"/>
                  </a:ext>
                </a:extLst>
              </a:tr>
              <a:tr h="631054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9:00 AM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321" marR="133321" marT="133321" marB="133321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Welcome, Announcements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321" marR="133321" marT="133321" marB="133321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721788"/>
                  </a:ext>
                </a:extLst>
              </a:tr>
              <a:tr h="631054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9:15 AM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321" marR="133321" marT="133321" marB="133321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Tools for Visualizing OOI Data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321" marR="133321" marT="133321" marB="133321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602815"/>
                  </a:ext>
                </a:extLst>
              </a:tr>
              <a:tr h="631054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10:45 AM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321" marR="133321" marT="133321" marB="133321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Coffee Break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321" marR="133321" marT="133321" marB="133321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0692"/>
                  </a:ext>
                </a:extLst>
              </a:tr>
              <a:tr h="631054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11:00 AM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321" marR="133321" marT="133321" marB="133321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Pioneer Array Science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321" marR="133321" marT="133321" marB="133321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173458"/>
                  </a:ext>
                </a:extLst>
              </a:tr>
              <a:tr h="631054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12:00 PM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321" marR="133321" marT="133321" marB="133321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Lunch, Tour at UNCW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321" marR="133321" marT="133321" marB="133321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3514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C70052-6A8D-7EB7-9417-00B7EFC8A7AD}"/>
              </a:ext>
            </a:extLst>
          </p:cNvPr>
          <p:cNvSpPr txBox="1"/>
          <p:nvPr/>
        </p:nvSpPr>
        <p:spPr>
          <a:xfrm>
            <a:off x="6729999" y="4455621"/>
            <a:ext cx="4829101" cy="1238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0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Objective: </a:t>
            </a:r>
            <a:r>
              <a:rPr lang="en-US" sz="20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cs typeface="Arial"/>
              </a:rPr>
              <a:t>Diving deeper to explore other ways to access OOI data for teaching.</a:t>
            </a:r>
          </a:p>
        </p:txBody>
      </p:sp>
    </p:spTree>
    <p:extLst>
      <p:ext uri="{BB962C8B-B14F-4D97-AF65-F5344CB8AC3E}">
        <p14:creationId xmlns:p14="http://schemas.microsoft.com/office/powerpoint/2010/main" val="3779553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84CF176-5285-4F57-A3FF-F97742FC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08144-7B71-CEE5-885F-00E2EC44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June 4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936838B-2942-49A4-8369-F371A9422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59448C7-491D-4920-A6AA-C30F167D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A18F42-BE87-AEF8-5E78-895210FB2D84}"/>
              </a:ext>
            </a:extLst>
          </p:cNvPr>
          <p:cNvGraphicFramePr>
            <a:graphicFrameLocks noGrp="1"/>
          </p:cNvGraphicFramePr>
          <p:nvPr/>
        </p:nvGraphicFramePr>
        <p:xfrm>
          <a:off x="633999" y="849597"/>
          <a:ext cx="5462002" cy="463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076">
                  <a:extLst>
                    <a:ext uri="{9D8B030D-6E8A-4147-A177-3AD203B41FA5}">
                      <a16:colId xmlns:a16="http://schemas.microsoft.com/office/drawing/2014/main" val="3719164645"/>
                    </a:ext>
                  </a:extLst>
                </a:gridCol>
                <a:gridCol w="3832926">
                  <a:extLst>
                    <a:ext uri="{9D8B030D-6E8A-4147-A177-3AD203B41FA5}">
                      <a16:colId xmlns:a16="http://schemas.microsoft.com/office/drawing/2014/main" val="45250269"/>
                    </a:ext>
                  </a:extLst>
                </a:gridCol>
              </a:tblGrid>
              <a:tr h="713578">
                <a:tc>
                  <a:txBody>
                    <a:bodyPr/>
                    <a:lstStyle/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996" marR="154996" marT="154996" marB="15499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996" marR="154996" marT="154996" marB="15499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876694"/>
                  </a:ext>
                </a:extLst>
              </a:tr>
              <a:tr h="1067236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1:30 PM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996" marR="154996" marT="154996" marB="15499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Developing OOI Data Activities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996" marR="154996" marT="154996" marB="15499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485065"/>
                  </a:ext>
                </a:extLst>
              </a:tr>
              <a:tr h="713578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3:00 PM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996" marR="154996" marT="154996" marB="15499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Break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996" marR="154996" marT="154996" marB="15499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523764"/>
                  </a:ext>
                </a:extLst>
              </a:tr>
              <a:tr h="713578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3:30 PM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996" marR="154996" marT="154996" marB="15499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Implementation Planning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996" marR="154996" marT="154996" marB="15499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258056"/>
                  </a:ext>
                </a:extLst>
              </a:tr>
              <a:tr h="713578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4:30 PM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996" marR="154996" marT="154996" marB="15499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Reflection and Feedback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996" marR="154996" marT="154996" marB="15499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253969"/>
                  </a:ext>
                </a:extLst>
              </a:tr>
              <a:tr h="713578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6:00 PM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996" marR="154996" marT="154996" marB="15499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996" marR="154996" marT="154996" marB="15499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58475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FAFE23-6C58-A002-F091-C10F706CE869}"/>
              </a:ext>
            </a:extLst>
          </p:cNvPr>
          <p:cNvSpPr txBox="1"/>
          <p:nvPr/>
        </p:nvSpPr>
        <p:spPr>
          <a:xfrm>
            <a:off x="6729999" y="4455621"/>
            <a:ext cx="4829101" cy="1238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0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Objective: </a:t>
            </a:r>
            <a:r>
              <a:rPr lang="en-US" sz="20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cs typeface="Arial"/>
              </a:rPr>
              <a:t>Diving deeper to explore other ways to access OOI data for teaching.</a:t>
            </a:r>
          </a:p>
        </p:txBody>
      </p:sp>
    </p:spTree>
    <p:extLst>
      <p:ext uri="{BB962C8B-B14F-4D97-AF65-F5344CB8AC3E}">
        <p14:creationId xmlns:p14="http://schemas.microsoft.com/office/powerpoint/2010/main" val="2357812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84CF176-5285-4F57-A3FF-F97742FC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C92D3-C7D8-4437-6D40-0717393E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June 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936838B-2942-49A4-8369-F371A9422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9448C7-491D-4920-A6AA-C30F167D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FEE2E8-3DF9-16C8-5E30-B8E6684DE94E}"/>
              </a:ext>
            </a:extLst>
          </p:cNvPr>
          <p:cNvGraphicFramePr>
            <a:graphicFrameLocks noGrp="1"/>
          </p:cNvGraphicFramePr>
          <p:nvPr/>
        </p:nvGraphicFramePr>
        <p:xfrm>
          <a:off x="753713" y="640081"/>
          <a:ext cx="5222573" cy="505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520">
                  <a:extLst>
                    <a:ext uri="{9D8B030D-6E8A-4147-A177-3AD203B41FA5}">
                      <a16:colId xmlns:a16="http://schemas.microsoft.com/office/drawing/2014/main" val="1144122989"/>
                    </a:ext>
                  </a:extLst>
                </a:gridCol>
                <a:gridCol w="3676053">
                  <a:extLst>
                    <a:ext uri="{9D8B030D-6E8A-4147-A177-3AD203B41FA5}">
                      <a16:colId xmlns:a16="http://schemas.microsoft.com/office/drawing/2014/main" val="2883625993"/>
                    </a:ext>
                  </a:extLst>
                </a:gridCol>
              </a:tblGrid>
              <a:tr h="631770">
                <a:tc>
                  <a:txBody>
                    <a:bodyPr/>
                    <a:lstStyle/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72" marR="133472" marT="133472" marB="13347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72" marR="133472" marT="133472" marB="13347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391093"/>
                  </a:ext>
                </a:extLst>
              </a:tr>
              <a:tr h="631770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7:00 AM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72" marR="133472" marT="133472" marB="13347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Breakfast (hotel)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72" marR="133472" marT="133472" marB="13347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353161"/>
                  </a:ext>
                </a:extLst>
              </a:tr>
              <a:tr h="631770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8:30 AM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72" marR="133472" marT="133472" marB="13347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Cars Leave for UNCW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72" marR="133472" marT="133472" marB="13347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001044"/>
                  </a:ext>
                </a:extLst>
              </a:tr>
              <a:tr h="631770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9:00 AM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72" marR="133472" marT="133472" marB="13347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Share-a-thon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72" marR="133472" marT="133472" marB="13347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666596"/>
                  </a:ext>
                </a:extLst>
              </a:tr>
              <a:tr h="631770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10:30 AM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72" marR="133472" marT="133472" marB="13347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Break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72" marR="133472" marT="133472" marB="13347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638880"/>
                  </a:ext>
                </a:extLst>
              </a:tr>
              <a:tr h="631770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10:45 AM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72" marR="133472" marT="133472" marB="13347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Share-a-thon (cont.)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72" marR="133472" marT="133472" marB="13347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091939"/>
                  </a:ext>
                </a:extLst>
              </a:tr>
              <a:tr h="631770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11:30 AM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72" marR="133472" marT="133472" marB="13347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Final Reflection &amp; Feedback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72" marR="133472" marT="133472" marB="13347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632715"/>
                  </a:ext>
                </a:extLst>
              </a:tr>
              <a:tr h="631770"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1:00 PM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72" marR="133472" marT="133472" marB="13347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Box Lunches, Wrap Up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72" marR="133472" marT="133472" marB="13347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4324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99756E-2FE5-A785-F79F-DC1850A61AB0}"/>
              </a:ext>
            </a:extLst>
          </p:cNvPr>
          <p:cNvSpPr txBox="1"/>
          <p:nvPr/>
        </p:nvSpPr>
        <p:spPr>
          <a:xfrm>
            <a:off x="6729999" y="4455621"/>
            <a:ext cx="4829101" cy="1238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0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Objective: </a:t>
            </a:r>
            <a:r>
              <a:rPr lang="en-US" sz="20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cs typeface="Arial"/>
              </a:rPr>
              <a:t>Reflection and looking forward! Educational share-a-thon on preliminary curriculum planning ideas.</a:t>
            </a:r>
          </a:p>
        </p:txBody>
      </p:sp>
    </p:spTree>
    <p:extLst>
      <p:ext uri="{BB962C8B-B14F-4D97-AF65-F5344CB8AC3E}">
        <p14:creationId xmlns:p14="http://schemas.microsoft.com/office/powerpoint/2010/main" val="3112843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60377E-1734-7897-4906-A926C58F2E24}"/>
              </a:ext>
            </a:extLst>
          </p:cNvPr>
          <p:cNvSpPr/>
          <p:nvPr/>
        </p:nvSpPr>
        <p:spPr>
          <a:xfrm>
            <a:off x="-63500" y="-38100"/>
            <a:ext cx="12285133" cy="69511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98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B318-F45B-2CBC-787C-ADE7AB79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some data…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63B98-E097-0361-0C10-662FAEA14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Note what skills you are using to answer the questions.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Think about what you are paying attention to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Reflect on how you arrive at your answers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Think about what you can/cannot answer</a:t>
            </a:r>
          </a:p>
        </p:txBody>
      </p:sp>
    </p:spTree>
    <p:extLst>
      <p:ext uri="{BB962C8B-B14F-4D97-AF65-F5344CB8AC3E}">
        <p14:creationId xmlns:p14="http://schemas.microsoft.com/office/powerpoint/2010/main" val="2578076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4975-6FEB-F9F0-F676-3C871099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 </a:t>
            </a:r>
          </a:p>
        </p:txBody>
      </p:sp>
      <p:pic>
        <p:nvPicPr>
          <p:cNvPr id="5" name="Content Placeholder 4" descr="A table with numbers and words&#10;&#10;Description automatically generated">
            <a:extLst>
              <a:ext uri="{FF2B5EF4-FFF2-40B4-BE49-F238E27FC236}">
                <a16:creationId xmlns:a16="http://schemas.microsoft.com/office/drawing/2014/main" id="{37ED5210-270C-DE98-524E-4D5F48951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049" y="1902649"/>
            <a:ext cx="5140411" cy="40227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03A4E8-6022-9F6F-E5CE-5C35F047A663}"/>
              </a:ext>
            </a:extLst>
          </p:cNvPr>
          <p:cNvSpPr txBox="1"/>
          <p:nvPr/>
        </p:nvSpPr>
        <p:spPr>
          <a:xfrm>
            <a:off x="6388443" y="2051222"/>
            <a:ext cx="485620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pagbo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there at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vanni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/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74sts a normal amount of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pagbo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inu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Why or 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35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0AA1-B1B2-4D20-1EAB-E4B9A0FF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Group B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ABBE9B-DFB3-2801-FD10-CD24026F0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62" y="1848714"/>
            <a:ext cx="5950359" cy="428778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34C56-8C1B-0094-EC98-91679886F553}"/>
              </a:ext>
            </a:extLst>
          </p:cNvPr>
          <p:cNvSpPr txBox="1"/>
          <p:nvPr/>
        </p:nvSpPr>
        <p:spPr>
          <a:xfrm>
            <a:off x="6685935" y="1843547"/>
            <a:ext cx="495299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How many c/d </a:t>
            </a:r>
            <a:r>
              <a:rPr lang="en-US" sz="2400" dirty="0" err="1">
                <a:latin typeface="Arial"/>
                <a:cs typeface="Arial"/>
              </a:rPr>
              <a:t>wolide</a:t>
            </a:r>
            <a:r>
              <a:rPr lang="en-US" sz="2400" dirty="0">
                <a:latin typeface="Arial"/>
                <a:cs typeface="Arial"/>
              </a:rPr>
              <a:t> had the system reached after 5 minutes? </a:t>
            </a:r>
            <a:endParaRPr lang="en-US" dirty="0"/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sz="2400" dirty="0">
                <a:latin typeface="Arial"/>
                <a:cs typeface="Arial"/>
              </a:rPr>
              <a:t>Describe the relationship between </a:t>
            </a:r>
            <a:r>
              <a:rPr lang="en-US" sz="2400" dirty="0" err="1">
                <a:latin typeface="Arial"/>
                <a:cs typeface="Arial"/>
              </a:rPr>
              <a:t>roshest</a:t>
            </a:r>
            <a:r>
              <a:rPr lang="en-US" sz="2400" dirty="0">
                <a:latin typeface="Arial"/>
                <a:cs typeface="Arial"/>
              </a:rPr>
              <a:t> and </a:t>
            </a:r>
            <a:r>
              <a:rPr lang="en-US" sz="2400" dirty="0" err="1">
                <a:latin typeface="Arial"/>
                <a:cs typeface="Arial"/>
              </a:rPr>
              <a:t>wolidein</a:t>
            </a:r>
            <a:r>
              <a:rPr lang="en-US" sz="2400" dirty="0">
                <a:latin typeface="Arial"/>
                <a:cs typeface="Arial"/>
              </a:rPr>
              <a:t> this system. </a:t>
            </a:r>
            <a:endParaRPr lang="en-US" dirty="0"/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437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5073-C583-B92E-8B06-84420ADC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Group 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7DCAD8-748B-D183-1859-C8293DA84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924" y="2006649"/>
            <a:ext cx="4486275" cy="37242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C1EF19-F7CB-EC62-7286-DD828964736A}"/>
              </a:ext>
            </a:extLst>
          </p:cNvPr>
          <p:cNvSpPr txBox="1"/>
          <p:nvPr/>
        </p:nvSpPr>
        <p:spPr>
          <a:xfrm>
            <a:off x="5801031" y="2027902"/>
            <a:ext cx="535858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Where are the most </a:t>
            </a:r>
            <a:r>
              <a:rPr lang="en-US" sz="2400" dirty="0" err="1">
                <a:latin typeface="Helvetica"/>
                <a:cs typeface="Helvetica"/>
              </a:rPr>
              <a:t>eemp</a:t>
            </a:r>
            <a:r>
              <a:rPr lang="en-US" sz="2400" dirty="0">
                <a:latin typeface="Helvetica"/>
                <a:cs typeface="Helvetica"/>
              </a:rPr>
              <a:t> found? </a:t>
            </a:r>
            <a:endParaRPr lang="en-US" dirty="0"/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sz="2400" dirty="0">
                <a:ea typeface="+mn-lt"/>
                <a:cs typeface="+mn-lt"/>
              </a:rPr>
              <a:t>What causes the change in </a:t>
            </a:r>
            <a:r>
              <a:rPr lang="en-US" sz="2400" dirty="0" err="1">
                <a:ea typeface="+mn-lt"/>
                <a:cs typeface="+mn-lt"/>
              </a:rPr>
              <a:t>eemp</a:t>
            </a:r>
            <a:r>
              <a:rPr lang="en-US" sz="2400" dirty="0">
                <a:ea typeface="+mn-lt"/>
                <a:cs typeface="+mn-lt"/>
              </a:rPr>
              <a:t> moving from west to east (or, from </a:t>
            </a:r>
            <a:r>
              <a:rPr lang="en-US" sz="2400" dirty="0" err="1">
                <a:ea typeface="+mn-lt"/>
                <a:cs typeface="+mn-lt"/>
              </a:rPr>
              <a:t>Awm</a:t>
            </a:r>
            <a:r>
              <a:rPr lang="en-US" sz="2400" dirty="0">
                <a:ea typeface="+mn-lt"/>
                <a:cs typeface="+mn-lt"/>
              </a:rPr>
              <a:t> toward </a:t>
            </a:r>
            <a:r>
              <a:rPr lang="en-US" sz="2400" dirty="0" err="1">
                <a:ea typeface="+mn-lt"/>
                <a:cs typeface="+mn-lt"/>
              </a:rPr>
              <a:t>madisdays</a:t>
            </a:r>
            <a:r>
              <a:rPr lang="en-US" sz="2400" dirty="0">
                <a:ea typeface="+mn-lt"/>
                <a:cs typeface="+mn-lt"/>
              </a:rPr>
              <a:t>)? </a:t>
            </a:r>
            <a:endParaRPr lang="en-US" dirty="0"/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26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0A5BD-E36F-3997-C1A9-FF5AC67B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Your Facilitators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B807C-7A19-738F-AC33-42932F6211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ctr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sz="2400" dirty="0">
                <a:cs typeface="Calibri" panose="020F0502020204030204"/>
              </a:rPr>
              <a:t> Janice McDonnell, Rutgers University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 dirty="0">
                <a:cs typeface="Calibri" panose="020F0502020204030204"/>
              </a:rPr>
              <a:t> Sage </a:t>
            </a:r>
            <a:r>
              <a:rPr lang="en-US" sz="2400" dirty="0" err="1">
                <a:cs typeface="Calibri" panose="020F0502020204030204"/>
              </a:rPr>
              <a:t>Lichtenwalner</a:t>
            </a:r>
            <a:r>
              <a:rPr lang="en-US" sz="2400" dirty="0">
                <a:cs typeface="Calibri" panose="020F0502020204030204"/>
              </a:rPr>
              <a:t>, Rutgers University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 dirty="0">
                <a:cs typeface="Calibri" panose="020F0502020204030204"/>
              </a:rPr>
              <a:t> </a:t>
            </a:r>
            <a:r>
              <a:rPr lang="en-US" sz="2400" dirty="0" err="1">
                <a:cs typeface="Calibri" panose="020F0502020204030204"/>
              </a:rPr>
              <a:t>Mitaali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/>
              </a:rPr>
              <a:t>Taskar</a:t>
            </a:r>
            <a:r>
              <a:rPr lang="en-US" sz="2400" dirty="0">
                <a:cs typeface="Calibri"/>
              </a:rPr>
              <a:t>, Rutgers University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 dirty="0">
                <a:cs typeface="Calibri"/>
              </a:rPr>
              <a:t> Dax Soule, Queens College SUNY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 dirty="0">
                <a:cs typeface="Calibri"/>
              </a:rPr>
              <a:t> Kristin O'Connell, SERC, Carleton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D4327-1450-7E75-F0C4-7BD5C97934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ctr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sz="2400" dirty="0">
                <a:cs typeface="Calibri"/>
              </a:rPr>
              <a:t> Mike Muglia, Coastal Studies Institute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 dirty="0">
                <a:cs typeface="Calibri"/>
              </a:rPr>
              <a:t> Denise Bristol, Hillsborough Community College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 dirty="0">
                <a:cs typeface="Calibri"/>
              </a:rPr>
              <a:t> Anna Pfeiffer-Herbert, Stockton University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 dirty="0">
                <a:cs typeface="Calibri"/>
              </a:rPr>
              <a:t> Stace Beaulieu, Woods Hole Oceanographic Institution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6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2BD9-6E63-F363-56A8-9C402DF5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and Talk: Share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6E9A-64E4-CFE5-4084-F9FEEBE33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Were you able to answer the questions on Handout A</a:t>
            </a:r>
          </a:p>
          <a:p>
            <a:r>
              <a:rPr lang="en-US" dirty="0"/>
              <a:t>What about the questions on Handout B</a:t>
            </a:r>
          </a:p>
          <a:p>
            <a:r>
              <a:rPr lang="en-US" dirty="0"/>
              <a:t>Were the questions easy or difficult?</a:t>
            </a:r>
          </a:p>
          <a:p>
            <a:r>
              <a:rPr lang="en-US" dirty="0"/>
              <a:t>Where did you find the information you needed?</a:t>
            </a:r>
          </a:p>
          <a:p>
            <a:r>
              <a:rPr lang="en-US" dirty="0"/>
              <a:t>What skills did you use to answer the questions?</a:t>
            </a:r>
          </a:p>
          <a:p>
            <a:r>
              <a:rPr lang="en-US" dirty="0"/>
              <a:t>What information would you need to answer your unanswered 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38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8C38F-621B-CA7F-0495-A6F723007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7C10B-EF17-AB9A-66E8-ADBF755AF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How did this activity make you feel?</a:t>
            </a:r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77FF32F7-D860-31F9-5A17-FE3092F0F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D1C364C-8702-4ED9-9D23-41CDB298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71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3C4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A36C5C-C466-FA5D-B6A5-AA373F03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59" y="3324946"/>
            <a:ext cx="3084844" cy="1994545"/>
          </a:xfrm>
        </p:spPr>
        <p:txBody>
          <a:bodyPr>
            <a:normAutofit/>
          </a:bodyPr>
          <a:lstStyle/>
          <a:p>
            <a:r>
              <a:rPr lang="en-US" sz="2800" b="1" i="1">
                <a:solidFill>
                  <a:srgbClr val="FFFFFF"/>
                </a:solidFill>
                <a:ea typeface="+mj-lt"/>
                <a:cs typeface="+mj-lt"/>
              </a:rPr>
              <a:t>Fear and misrepresentation has replaced apathy as the number one enemy of data</a:t>
            </a:r>
            <a:r>
              <a:rPr lang="en-US" sz="2800" i="1">
                <a:solidFill>
                  <a:srgbClr val="FFFFFF"/>
                </a:solidFill>
                <a:ea typeface="+mj-lt"/>
                <a:cs typeface="+mj-lt"/>
              </a:rPr>
              <a:t> …</a:t>
            </a:r>
            <a:endParaRPr lang="en-US" sz="2800">
              <a:solidFill>
                <a:srgbClr val="FFFFFF"/>
              </a:solidFill>
            </a:endParaRPr>
          </a:p>
          <a:p>
            <a:endParaRPr lang="en-US" sz="28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pic>
        <p:nvPicPr>
          <p:cNvPr id="4" name="Content Placeholder 3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55BB82A0-F77D-058A-BBC6-8080513B9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004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9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10FDE-612C-5359-A5B5-AD556447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889" y="1894986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>
                <a:solidFill>
                  <a:srgbClr val="425769"/>
                </a:solidFill>
              </a:rPr>
              <a:t>Data literacy</a:t>
            </a:r>
            <a:r>
              <a:rPr lang="en-US" sz="4400">
                <a:solidFill>
                  <a:srgbClr val="425769"/>
                </a:solidFill>
              </a:rPr>
              <a:t> is the ability to read data, work with data, and communicate about data by putting it in proper context.</a:t>
            </a:r>
          </a:p>
          <a:p>
            <a:endParaRPr lang="en-US" sz="4400">
              <a:solidFill>
                <a:srgbClr val="425769"/>
              </a:solidFill>
            </a:endParaRPr>
          </a:p>
        </p:txBody>
      </p:sp>
      <p:pic>
        <p:nvPicPr>
          <p:cNvPr id="9" name="Content Placeholder 8" descr="A diagram of data literacy&#10;&#10;Description automatically generated">
            <a:extLst>
              <a:ext uri="{FF2B5EF4-FFF2-40B4-BE49-F238E27FC236}">
                <a16:creationId xmlns:a16="http://schemas.microsoft.com/office/drawing/2014/main" id="{C9C741DA-0EFF-B6F6-5A85-2C632B014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390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86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F0A97-5FF8-B449-3A01-8F3EAD3D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ea typeface="Calibri Light"/>
                <a:cs typeface="Calibri Light"/>
              </a:rPr>
              <a:t>We need to help our students...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1D841-2F3E-8549-A64E-CB9405B4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500">
                <a:solidFill>
                  <a:srgbClr val="FFFFFF"/>
                </a:solidFill>
                <a:ea typeface="+mn-lt"/>
                <a:cs typeface="+mn-lt"/>
              </a:rPr>
              <a:t>•</a:t>
            </a:r>
            <a:r>
              <a:rPr lang="en-US" sz="1500" i="1">
                <a:solidFill>
                  <a:srgbClr val="FFFFFF"/>
                </a:solidFill>
                <a:latin typeface="Helvetica"/>
                <a:cs typeface="Helvetica"/>
              </a:rPr>
              <a:t>Know where to start looking (orientation)</a:t>
            </a:r>
            <a:endParaRPr lang="en-US" sz="150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sz="1500">
                <a:solidFill>
                  <a:srgbClr val="FFFFFF"/>
                </a:solidFill>
                <a:ea typeface="+mn-lt"/>
                <a:cs typeface="+mn-lt"/>
              </a:rPr>
              <a:t>•</a:t>
            </a:r>
            <a:r>
              <a:rPr lang="en-US" sz="1500" i="1">
                <a:solidFill>
                  <a:srgbClr val="FFFFFF"/>
                </a:solidFill>
                <a:latin typeface="Helvetica"/>
                <a:cs typeface="Helvetica"/>
              </a:rPr>
              <a:t>how to make sense of what they see (interpretation)</a:t>
            </a:r>
            <a:endParaRPr lang="en-US" sz="1500">
              <a:solidFill>
                <a:srgbClr val="FFFFFF"/>
              </a:solidFill>
            </a:endParaRPr>
          </a:p>
          <a:p>
            <a:r>
              <a:rPr lang="en-US" sz="1500">
                <a:solidFill>
                  <a:srgbClr val="FFFFFF"/>
                </a:solidFill>
                <a:ea typeface="+mn-lt"/>
                <a:cs typeface="+mn-lt"/>
              </a:rPr>
              <a:t>•</a:t>
            </a:r>
            <a:r>
              <a:rPr lang="en-US" sz="1500" i="1">
                <a:solidFill>
                  <a:srgbClr val="FFFFFF"/>
                </a:solidFill>
                <a:latin typeface="Helvetica"/>
                <a:cs typeface="Helvetica"/>
              </a:rPr>
              <a:t>how to relate it to other concepts (synthesis)</a:t>
            </a:r>
            <a:endParaRPr lang="en-US" sz="1500">
              <a:solidFill>
                <a:srgbClr val="FFFFFF"/>
              </a:solidFill>
            </a:endParaRPr>
          </a:p>
          <a:p>
            <a:endParaRPr lang="en-US" sz="150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DB1FE5-9D46-433B-99D1-2F1B8DC79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268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 diagram of data&#10;&#10;Description automatically generated">
            <a:extLst>
              <a:ext uri="{FF2B5EF4-FFF2-40B4-BE49-F238E27FC236}">
                <a16:creationId xmlns:a16="http://schemas.microsoft.com/office/drawing/2014/main" id="{79DA53B3-3D26-1335-A389-77B64B18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017" y="365797"/>
            <a:ext cx="7969304" cy="61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24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B9BBBC4-97A3-47D2-BFFE-A68530CDB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E7F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967BEA-EA6A-4FF1-94E2-B010B61A3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5B5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Content Placeholder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E5F8298-7233-C31B-6FF4-3F26F1BB9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"/>
          <a:stretch/>
        </p:blipFill>
        <p:spPr>
          <a:xfrm>
            <a:off x="2258" y="658288"/>
            <a:ext cx="12192000" cy="620506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E21ECE-727F-C579-E6C9-E04DAFA75BCB}"/>
              </a:ext>
            </a:extLst>
          </p:cNvPr>
          <p:cNvSpPr txBox="1"/>
          <p:nvPr/>
        </p:nvSpPr>
        <p:spPr>
          <a:xfrm>
            <a:off x="2638778" y="141111"/>
            <a:ext cx="102728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Calibri"/>
                <a:cs typeface="Calibri"/>
              </a:rPr>
              <a:t>The Question Formulation Technique (QFT)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155608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5515-8074-E60B-6F04-5B9104F9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Changes in Salinity with Depth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8E3CD-360E-C084-8747-3E88867E9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947" y="3073400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3600">
                <a:ea typeface="+mn-lt"/>
                <a:cs typeface="+mn-lt"/>
                <a:hlinkClick r:id="rId2"/>
              </a:rPr>
              <a:t>https://go.rutgers.edu/lnnu3miv</a:t>
            </a:r>
            <a:endParaRPr lang="en-US" sz="3600"/>
          </a:p>
        </p:txBody>
      </p:sp>
      <p:pic>
        <p:nvPicPr>
          <p:cNvPr id="4" name="Picture 3" descr="A qr code with a few squares&#10;&#10;Description automatically generated">
            <a:extLst>
              <a:ext uri="{FF2B5EF4-FFF2-40B4-BE49-F238E27FC236}">
                <a16:creationId xmlns:a16="http://schemas.microsoft.com/office/drawing/2014/main" id="{32AFE4C0-BB1F-2948-749D-99F6D4AAE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800" y="242146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08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2F4D9-7ADC-8AFE-79C2-705629C3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ea typeface="Calibri Light"/>
                <a:cs typeface="Calibri Light"/>
              </a:rPr>
              <a:t>Step 4- Improve your question(s). 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E6DACA-0EC6-F30A-4EAF-2A9D217BF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2751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8488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8BB9B-7AF7-0F27-0F90-FF4321DA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Step 5- Prioritize Questions.</a:t>
            </a:r>
            <a:endParaRPr lang="en-US"/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456C4A0B-A777-EAB0-D17F-38B00B92F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432" y="2104325"/>
            <a:ext cx="3094997" cy="30949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6FFAA4-AB5F-D5C7-6FD8-1F7B398CA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>
                <a:ea typeface="+mn-lt"/>
                <a:cs typeface="+mn-lt"/>
              </a:rPr>
              <a:t>Read through all of the questions that have been posted. </a:t>
            </a:r>
            <a:r>
              <a:rPr lang="en-US" b="1" i="1">
                <a:ea typeface="+mn-lt"/>
                <a:cs typeface="+mn-lt"/>
              </a:rPr>
              <a:t>Pick the three questions that you might want to research further.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Put a dot at the end of a post to "vote" for it as a priority question.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THINK: What were your reasons for selecting those three? Share your rationale and reflect on your choices.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C34054-98F8-4229-885E-04C52596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AAB964-B835-4B93-A1F3-4A30D1F3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1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6B82F-D37E-11B9-230B-3199F291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Further Investigation.</a:t>
            </a:r>
            <a:endParaRPr lang="en-US"/>
          </a:p>
        </p:txBody>
      </p:sp>
      <p:pic>
        <p:nvPicPr>
          <p:cNvPr id="7" name="Graphic 6" descr="Fingerprint">
            <a:extLst>
              <a:ext uri="{FF2B5EF4-FFF2-40B4-BE49-F238E27FC236}">
                <a16:creationId xmlns:a16="http://schemas.microsoft.com/office/drawing/2014/main" id="{FEF1751D-9399-8B15-7C8C-B10A85E5C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432" y="2104325"/>
            <a:ext cx="3094997" cy="30949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271B-8BB6-F0F4-F05A-4B6F66394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800">
                <a:ea typeface="+mn-lt"/>
                <a:cs typeface="+mn-lt"/>
              </a:rPr>
              <a:t>If you were going to answer your three priority questions right now, </a:t>
            </a:r>
            <a:r>
              <a:rPr lang="en-US" sz="2800" b="1">
                <a:ea typeface="+mn-lt"/>
                <a:cs typeface="+mn-lt"/>
              </a:rPr>
              <a:t>what are some possible next steps or avenues for investigation</a:t>
            </a:r>
            <a:r>
              <a:rPr lang="en-US" sz="2800">
                <a:ea typeface="+mn-lt"/>
                <a:cs typeface="+mn-lt"/>
              </a:rPr>
              <a:t> and further exploration? 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C34054-98F8-4229-885E-04C52596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AAB964-B835-4B93-A1F3-4A30D1F3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1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69F5-92B4-E5C4-006E-4F32A90C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Your Peer Presenters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7B6DD-8903-94FD-9F38-E70A5005D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Jean Anastasia, SUNY Suffolk Community College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Karen Bridges, Howard Community College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Jacqui </a:t>
            </a:r>
            <a:r>
              <a:rPr lang="en-US" sz="2400" dirty="0" err="1"/>
              <a:t>Degan</a:t>
            </a:r>
            <a:r>
              <a:rPr lang="en-US" sz="2400" dirty="0"/>
              <a:t>, Cape Fear Community College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 Joe Long, UNC Wilmington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17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3437D-04A0-6921-D5FE-3E330637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Reflection</a:t>
            </a:r>
            <a:endParaRPr lang="en-US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3AC332EB-C46F-E762-63B5-8243319F6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432" y="2104325"/>
            <a:ext cx="3094997" cy="30949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8455A-4D52-5C32-19F6-37AE1DC66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3600">
                <a:ea typeface="+mn-lt"/>
                <a:cs typeface="+mn-lt"/>
              </a:rPr>
              <a:t>What did you learn? </a:t>
            </a:r>
            <a:endParaRPr lang="en-US" sz="3600">
              <a:ea typeface="Calibri" panose="020F0502020204030204"/>
              <a:cs typeface="Calibri" panose="020F0502020204030204"/>
            </a:endParaRPr>
          </a:p>
          <a:p>
            <a:r>
              <a:rPr lang="en-US" sz="3600">
                <a:ea typeface="+mn-lt"/>
                <a:cs typeface="+mn-lt"/>
              </a:rPr>
              <a:t>How did you learn it?</a:t>
            </a:r>
            <a:endParaRPr lang="en-US" sz="3600">
              <a:ea typeface="Calibri"/>
              <a:cs typeface="Calibri"/>
            </a:endParaRPr>
          </a:p>
          <a:p>
            <a:r>
              <a:rPr lang="en-US" sz="3600">
                <a:ea typeface="+mn-lt"/>
                <a:cs typeface="+mn-lt"/>
              </a:rPr>
              <a:t>What are you now wondering about?</a:t>
            </a:r>
            <a:endParaRPr lang="en-US" sz="3600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C34054-98F8-4229-885E-04C52596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AAB964-B835-4B93-A1F3-4A30D1F3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8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EC38A-9E7F-CFCD-73CE-84A15C67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What did we accomplish?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E1BE-DB4A-5F28-4759-30B40382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/>
          </a:bodyPr>
          <a:lstStyle/>
          <a:p>
            <a:pPr>
              <a:buChar char="-"/>
            </a:pPr>
            <a:r>
              <a:rPr lang="en-US" sz="3200">
                <a:ea typeface="+mn-lt"/>
                <a:cs typeface="+mn-lt"/>
              </a:rPr>
              <a:t>Identify as a learner what it is like to work with unfamiliar data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3200">
                <a:solidFill>
                  <a:srgbClr val="FF0000"/>
                </a:solidFill>
                <a:ea typeface="+mn-lt"/>
                <a:cs typeface="+mn-lt"/>
              </a:rPr>
              <a:t>  Nonsense Data Activity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buChar char="-"/>
            </a:pPr>
            <a:r>
              <a:rPr lang="en-US" sz="3200">
                <a:ea typeface="+mn-lt"/>
                <a:cs typeface="+mn-lt"/>
              </a:rPr>
              <a:t>Explore ways to identify common experiences and misconceptions about data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3200">
                <a:solidFill>
                  <a:srgbClr val="FF0000"/>
                </a:solidFill>
                <a:ea typeface="+mn-lt"/>
                <a:cs typeface="+mn-lt"/>
              </a:rPr>
              <a:t>  Four Corners</a:t>
            </a:r>
            <a:endParaRPr lang="en-US" sz="3200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buChar char="-"/>
            </a:pPr>
            <a:r>
              <a:rPr lang="en-US" sz="3200">
                <a:ea typeface="Calibri"/>
                <a:cs typeface="Calibri"/>
              </a:rPr>
              <a:t>Experience scientific inquiry and asking questions like scientists </a:t>
            </a:r>
          </a:p>
          <a:p>
            <a:pPr marL="0" indent="0">
              <a:buNone/>
            </a:pPr>
            <a:r>
              <a:rPr lang="en-US" sz="3200">
                <a:solidFill>
                  <a:srgbClr val="FF0000"/>
                </a:solidFill>
                <a:ea typeface="Calibri"/>
                <a:cs typeface="Calibri"/>
              </a:rPr>
              <a:t>  QFT</a:t>
            </a:r>
          </a:p>
        </p:txBody>
      </p:sp>
    </p:spTree>
    <p:extLst>
      <p:ext uri="{BB962C8B-B14F-4D97-AF65-F5344CB8AC3E}">
        <p14:creationId xmlns:p14="http://schemas.microsoft.com/office/powerpoint/2010/main" val="1632412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1452-2F4B-0D2F-9B25-DD0A9DF01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BB7C2-8276-0E65-5B0C-92BCC3E96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Watch this video and tell us tomorrow how this relates/does not relate to scientific inquiry and working with data. 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sz="3600">
                <a:ea typeface="+mn-lt"/>
                <a:cs typeface="+mn-lt"/>
                <a:hlinkClick r:id="rId2"/>
              </a:rPr>
              <a:t>https://go.rutgers.edu/xs5jy3nb</a:t>
            </a:r>
            <a:endParaRPr lang="en-US" sz="3600">
              <a:ea typeface="Calibri"/>
              <a:cs typeface="Calibri"/>
            </a:endParaRPr>
          </a:p>
        </p:txBody>
      </p:sp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47121BE1-C3F0-874B-9DB2-40E10E275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578" y="2449689"/>
            <a:ext cx="3172177" cy="317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3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colors with text&#10;&#10;Description automatically generated">
            <a:extLst>
              <a:ext uri="{FF2B5EF4-FFF2-40B4-BE49-F238E27FC236}">
                <a16:creationId xmlns:a16="http://schemas.microsoft.com/office/drawing/2014/main" id="{E2E5EA50-0CBE-933A-0EC1-66F99781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3" y="885825"/>
            <a:ext cx="6619875" cy="50863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4CA45E0-6739-7032-196D-940EBEF1E93C}"/>
              </a:ext>
            </a:extLst>
          </p:cNvPr>
          <p:cNvSpPr/>
          <p:nvPr/>
        </p:nvSpPr>
        <p:spPr>
          <a:xfrm>
            <a:off x="3350172" y="1901715"/>
            <a:ext cx="2226879" cy="7028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04AB42-EDD9-DDC5-54B0-64F2BF8D4449}"/>
              </a:ext>
            </a:extLst>
          </p:cNvPr>
          <p:cNvSpPr/>
          <p:nvPr/>
        </p:nvSpPr>
        <p:spPr>
          <a:xfrm>
            <a:off x="6588672" y="4102318"/>
            <a:ext cx="2226879" cy="7028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32CD35-2404-2917-40FD-74AF002B1928}"/>
              </a:ext>
            </a:extLst>
          </p:cNvPr>
          <p:cNvSpPr/>
          <p:nvPr/>
        </p:nvSpPr>
        <p:spPr>
          <a:xfrm>
            <a:off x="3350171" y="4102318"/>
            <a:ext cx="2226879" cy="7028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536BEE-1E4C-64BF-D6E9-F0B897FDA0E9}"/>
              </a:ext>
            </a:extLst>
          </p:cNvPr>
          <p:cNvSpPr/>
          <p:nvPr/>
        </p:nvSpPr>
        <p:spPr>
          <a:xfrm>
            <a:off x="6240516" y="1836024"/>
            <a:ext cx="2226879" cy="7028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7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52CFF6-00C1-381B-B3D9-B3406DE55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95" y="1221398"/>
            <a:ext cx="9971209" cy="44152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4E180E-DD5E-04FC-A335-445E78E9B6F0}"/>
              </a:ext>
            </a:extLst>
          </p:cNvPr>
          <p:cNvSpPr txBox="1"/>
          <p:nvPr/>
        </p:nvSpPr>
        <p:spPr>
          <a:xfrm>
            <a:off x="2336599" y="5640833"/>
            <a:ext cx="751939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"/>
                <a:hlinkClick r:id="rId4"/>
              </a:rPr>
              <a:t>https://lifetickler.com/your-true-colors-test/</a:t>
            </a:r>
            <a:endParaRPr lang="en-US"/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835750-01D5-3EA3-7072-D687B9445C55}"/>
              </a:ext>
            </a:extLst>
          </p:cNvPr>
          <p:cNvSpPr/>
          <p:nvPr/>
        </p:nvSpPr>
        <p:spPr>
          <a:xfrm>
            <a:off x="1369629" y="2325413"/>
            <a:ext cx="2305706" cy="30282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7FCA49-798D-35E3-3A75-2E39D9158579}"/>
              </a:ext>
            </a:extLst>
          </p:cNvPr>
          <p:cNvSpPr/>
          <p:nvPr/>
        </p:nvSpPr>
        <p:spPr>
          <a:xfrm>
            <a:off x="3787008" y="2325413"/>
            <a:ext cx="2305706" cy="30282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666F5-F7F6-8939-4E6E-9606166FF2D3}"/>
              </a:ext>
            </a:extLst>
          </p:cNvPr>
          <p:cNvSpPr/>
          <p:nvPr/>
        </p:nvSpPr>
        <p:spPr>
          <a:xfrm>
            <a:off x="6099284" y="2325413"/>
            <a:ext cx="2305706" cy="30282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3F058A-9311-AC3E-9C07-12113A699102}"/>
              </a:ext>
            </a:extLst>
          </p:cNvPr>
          <p:cNvSpPr/>
          <p:nvPr/>
        </p:nvSpPr>
        <p:spPr>
          <a:xfrm>
            <a:off x="8542939" y="2325412"/>
            <a:ext cx="2305706" cy="30282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3000D-2843-63B0-2228-7CAF48E4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Gold</a:t>
            </a:r>
          </a:p>
        </p:txBody>
      </p:sp>
      <p:pic>
        <p:nvPicPr>
          <p:cNvPr id="4" name="Content Placeholder 3" descr="A close-up of a letter&#10;&#10;Description automatically generated">
            <a:extLst>
              <a:ext uri="{FF2B5EF4-FFF2-40B4-BE49-F238E27FC236}">
                <a16:creationId xmlns:a16="http://schemas.microsoft.com/office/drawing/2014/main" id="{80D9A089-DE7C-516C-27B1-197B1E569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856" y="1951773"/>
            <a:ext cx="5768340" cy="4023360"/>
          </a:xfrm>
          <a:ln w="57150">
            <a:solidFill>
              <a:srgbClr val="FFD500"/>
            </a:solidFill>
          </a:ln>
        </p:spPr>
      </p:pic>
    </p:spTree>
    <p:extLst>
      <p:ext uri="{BB962C8B-B14F-4D97-AF65-F5344CB8AC3E}">
        <p14:creationId xmlns:p14="http://schemas.microsoft.com/office/powerpoint/2010/main" val="116599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0024-BD55-89AC-F448-6F31CC02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Orange</a:t>
            </a:r>
          </a:p>
        </p:txBody>
      </p:sp>
      <p:pic>
        <p:nvPicPr>
          <p:cNvPr id="4" name="Content Placeholder 3" descr="A screenshot of a text&#10;&#10;Description automatically generated">
            <a:extLst>
              <a:ext uri="{FF2B5EF4-FFF2-40B4-BE49-F238E27FC236}">
                <a16:creationId xmlns:a16="http://schemas.microsoft.com/office/drawing/2014/main" id="{98084C81-86FB-952B-0B6E-1D624D848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713" y="1975046"/>
            <a:ext cx="5845534" cy="4023360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11670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E3E9E-854C-3E5E-FA54-D7163047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Blue</a:t>
            </a:r>
          </a:p>
        </p:txBody>
      </p:sp>
      <p:pic>
        <p:nvPicPr>
          <p:cNvPr id="4" name="Content Placeholder 3" descr="A white text with black text&#10;&#10;Description automatically generated">
            <a:extLst>
              <a:ext uri="{FF2B5EF4-FFF2-40B4-BE49-F238E27FC236}">
                <a16:creationId xmlns:a16="http://schemas.microsoft.com/office/drawing/2014/main" id="{49607ED3-3228-FC9D-5995-B1D25867C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568" y="2032346"/>
            <a:ext cx="5813824" cy="4023360"/>
          </a:xfr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426880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3314</TotalTime>
  <Words>1408</Words>
  <Application>Microsoft Macintosh PowerPoint</Application>
  <PresentationFormat>Widescreen</PresentationFormat>
  <Paragraphs>250</Paragraphs>
  <Slides>42</Slides>
  <Notes>5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Arial,Sans-Serif</vt:lpstr>
      <vt:lpstr>Calibri</vt:lpstr>
      <vt:lpstr>Calibri Light</vt:lpstr>
      <vt:lpstr>Helvetica</vt:lpstr>
      <vt:lpstr>Wingdings</vt:lpstr>
      <vt:lpstr>Retrospect</vt:lpstr>
      <vt:lpstr>Data Labs 2024</vt:lpstr>
      <vt:lpstr>Welcome!</vt:lpstr>
      <vt:lpstr>Your Facilitators</vt:lpstr>
      <vt:lpstr>Your Peer Presenters</vt:lpstr>
      <vt:lpstr>PowerPoint Presentation</vt:lpstr>
      <vt:lpstr>PowerPoint Presentation</vt:lpstr>
      <vt:lpstr>Gold</vt:lpstr>
      <vt:lpstr>Orange</vt:lpstr>
      <vt:lpstr>Blue</vt:lpstr>
      <vt:lpstr>Green</vt:lpstr>
      <vt:lpstr>Four Corners</vt:lpstr>
      <vt:lpstr>What method do you find most effective for teaching data literacy?</vt:lpstr>
      <vt:lpstr>What are you hoping to get from this workshop?</vt:lpstr>
      <vt:lpstr>What data tool do you want your students to learn?</vt:lpstr>
      <vt:lpstr>How should data literacy be integrated into oceanography curriculum?</vt:lpstr>
      <vt:lpstr>PowerPoint Presentation</vt:lpstr>
      <vt:lpstr>Key Workshop Objectives</vt:lpstr>
      <vt:lpstr>Daily Agenda</vt:lpstr>
      <vt:lpstr>June 2</vt:lpstr>
      <vt:lpstr>June 3</vt:lpstr>
      <vt:lpstr>June 3</vt:lpstr>
      <vt:lpstr>June 4</vt:lpstr>
      <vt:lpstr>June 4</vt:lpstr>
      <vt:lpstr>June 5</vt:lpstr>
      <vt:lpstr>PowerPoint Presentation</vt:lpstr>
      <vt:lpstr>Let’s look at some data…</vt:lpstr>
      <vt:lpstr>Group A </vt:lpstr>
      <vt:lpstr>Group B</vt:lpstr>
      <vt:lpstr>Group C</vt:lpstr>
      <vt:lpstr>Turn and Talk: Share out</vt:lpstr>
      <vt:lpstr>Reflection</vt:lpstr>
      <vt:lpstr>Fear and misrepresentation has replaced apathy as the number one enemy of data … </vt:lpstr>
      <vt:lpstr>Data literacy is the ability to read data, work with data, and communicate about data by putting it in proper context. </vt:lpstr>
      <vt:lpstr>We need to help our students...</vt:lpstr>
      <vt:lpstr>PowerPoint Presentation</vt:lpstr>
      <vt:lpstr>Changes in Salinity with Depth</vt:lpstr>
      <vt:lpstr>Step 4- Improve your question(s). </vt:lpstr>
      <vt:lpstr>Step 5- Prioritize Questions.</vt:lpstr>
      <vt:lpstr>Further Investigation.</vt:lpstr>
      <vt:lpstr>Reflection</vt:lpstr>
      <vt:lpstr>What did we accomplish?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Charles Lichtenwalner</cp:lastModifiedBy>
  <cp:revision>9</cp:revision>
  <dcterms:created xsi:type="dcterms:W3CDTF">2024-05-29T19:44:01Z</dcterms:created>
  <dcterms:modified xsi:type="dcterms:W3CDTF">2024-07-11T15:08:31Z</dcterms:modified>
</cp:coreProperties>
</file>