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sldIdLst>
    <p:sldId id="256" r:id="rId2"/>
    <p:sldId id="313" r:id="rId3"/>
    <p:sldId id="315" r:id="rId4"/>
    <p:sldId id="305" r:id="rId5"/>
    <p:sldId id="314" r:id="rId6"/>
    <p:sldId id="316" r:id="rId7"/>
    <p:sldId id="320" r:id="rId8"/>
    <p:sldId id="317" r:id="rId9"/>
    <p:sldId id="306" r:id="rId10"/>
    <p:sldId id="318" r:id="rId11"/>
    <p:sldId id="307" r:id="rId12"/>
    <p:sldId id="321" r:id="rId13"/>
    <p:sldId id="319" r:id="rId14"/>
    <p:sldId id="309" r:id="rId15"/>
    <p:sldId id="322" r:id="rId16"/>
    <p:sldId id="308" r:id="rId17"/>
    <p:sldId id="310" r:id="rId18"/>
    <p:sldId id="31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1348"/>
    <p:restoredTop sz="93197"/>
  </p:normalViewPr>
  <p:slideViewPr>
    <p:cSldViewPr snapToGrid="0">
      <p:cViewPr varScale="1">
        <p:scale>
          <a:sx n="109" d="100"/>
          <a:sy n="109" d="100"/>
        </p:scale>
        <p:origin x="216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C63B35-9020-415F-9AE2-B548739BF151}" type="datetimeFigureOut">
              <a:t>7/11/24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724D3-367F-4DE3-9150-8AD76FFDAFD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83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724D3-367F-4DE3-9150-8AD76FFDAF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72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964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85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49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EF3B-A037-46D0-B02C-1428F07E9383}" type="datetimeFigureOut">
              <a:rPr lang="en-US" dirty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9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78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65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95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89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7/11/24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25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340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78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657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5200">
                <a:latin typeface="Arial"/>
                <a:cs typeface="Arial"/>
              </a:rPr>
              <a:t>Data Labs 2024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800">
                <a:solidFill>
                  <a:srgbClr val="595959"/>
                </a:solidFill>
                <a:latin typeface="Arial"/>
                <a:cs typeface="Arial"/>
              </a:rPr>
              <a:t>June 2 - 5</a:t>
            </a:r>
            <a:endParaRPr lang="en-US" sz="2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800">
                <a:solidFill>
                  <a:srgbClr val="595959"/>
                </a:solidFill>
                <a:latin typeface="Arial"/>
                <a:cs typeface="Arial"/>
              </a:rPr>
              <a:t>Wilmington</a:t>
            </a:r>
            <a:endParaRPr lang="en-US" sz="2800">
              <a:latin typeface="Arial"/>
              <a:cs typeface="Arial"/>
            </a:endParaRPr>
          </a:p>
        </p:txBody>
      </p:sp>
      <p:pic>
        <p:nvPicPr>
          <p:cNvPr id="4" name="Picture 3" descr="A blue logo with a wave&#10;&#10;Description automatically generated">
            <a:extLst>
              <a:ext uri="{FF2B5EF4-FFF2-40B4-BE49-F238E27FC236}">
                <a16:creationId xmlns:a16="http://schemas.microsoft.com/office/drawing/2014/main" id="{6F0EB875-EBD5-178E-BA57-F67B3E693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69" y="416454"/>
            <a:ext cx="4657725" cy="1209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C583C3-13CA-7877-66B3-A8F8612080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9647" y="416125"/>
            <a:ext cx="29337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BAFAC2-E6EA-1553-DFEE-547E62FFFA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1762" y="1227484"/>
            <a:ext cx="5143500" cy="4717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A14153-731E-CC57-9682-C1E2C15E60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33" y="286579"/>
            <a:ext cx="5643216" cy="423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20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0ADEB-C757-B7B9-4FF8-D296395BAC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203200"/>
            <a:ext cx="10058400" cy="1450975"/>
          </a:xfrm>
        </p:spPr>
        <p:txBody>
          <a:bodyPr/>
          <a:lstStyle/>
          <a:p>
            <a:r>
              <a:rPr lang="en-US" dirty="0"/>
              <a:t>Day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B44956-4A3B-F808-2D27-4C064D4CF59C}"/>
              </a:ext>
            </a:extLst>
          </p:cNvPr>
          <p:cNvSpPr txBox="1"/>
          <p:nvPr/>
        </p:nvSpPr>
        <p:spPr>
          <a:xfrm>
            <a:off x="240748" y="1443841"/>
            <a:ext cx="58177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Access and visualize OOI datasets</a:t>
            </a:r>
          </a:p>
          <a:p>
            <a:endParaRPr lang="en-US" b="1" dirty="0"/>
          </a:p>
          <a:p>
            <a:r>
              <a:rPr lang="en-US" b="1" dirty="0">
                <a:solidFill>
                  <a:srgbClr val="FF0000"/>
                </a:solidFill>
              </a:rPr>
              <a:t>Explore the OOI ERDDAP server</a:t>
            </a:r>
          </a:p>
          <a:p>
            <a:endParaRPr lang="en-US" dirty="0"/>
          </a:p>
          <a:p>
            <a:r>
              <a:rPr lang="en-US" dirty="0"/>
              <a:t>Visualization OOI datasets for analysis, particularly from the new Pioneer MAB Array. </a:t>
            </a:r>
          </a:p>
          <a:p>
            <a:endParaRPr lang="en-US" b="1" dirty="0"/>
          </a:p>
          <a:p>
            <a:r>
              <a:rPr lang="en-US" b="1" dirty="0">
                <a:solidFill>
                  <a:srgbClr val="FF0000"/>
                </a:solidFill>
              </a:rPr>
              <a:t>Introduction to how Python notebooks</a:t>
            </a:r>
          </a:p>
          <a:p>
            <a:endParaRPr lang="en-US" dirty="0"/>
          </a:p>
          <a:p>
            <a:r>
              <a:rPr lang="en-US" b="1" dirty="0"/>
              <a:t>Explore Pioneer Array science with Mike Muglia! </a:t>
            </a:r>
          </a:p>
          <a:p>
            <a:endParaRPr lang="en-US" b="1" dirty="0"/>
          </a:p>
          <a:p>
            <a:r>
              <a:rPr lang="en-US" b="1" dirty="0"/>
              <a:t>Implementation planning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/>
              <a:t>Tour the instrumentation labs and be impressed!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61B623-7FBC-4A0F-A523-8C19AA2DD1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304" y="119270"/>
            <a:ext cx="4519819" cy="602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95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688305-F419-7707-D34A-236C397526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7147" y="424069"/>
            <a:ext cx="4837045" cy="46076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B9D34-BF82-D57D-50C3-D13B3D6098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08" y="1037811"/>
            <a:ext cx="6321288" cy="478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43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A0A1DEB-D8B2-4267-B1E3-DF990335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39821-71E6-4D14-A6A3-00E340040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43B04F-B5E0-41BD-BEEA-A4E6B79F2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D127FA-6BA9-9808-B89B-2B20F90E5F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772" y="841248"/>
            <a:ext cx="5092361" cy="51755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3C521D-2BAA-7AD2-07FF-C8A6CAAADA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5173" y="841248"/>
            <a:ext cx="5092361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06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5DE35-3539-A7C4-93E9-F0AFAC9A5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D53C9-06BA-FBD7-DE43-CFFC40087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1" y="1845734"/>
            <a:ext cx="4190336" cy="4023360"/>
          </a:xfrm>
        </p:spPr>
        <p:txBody>
          <a:bodyPr/>
          <a:lstStyle/>
          <a:p>
            <a:endParaRPr lang="en-US" sz="3200" dirty="0"/>
          </a:p>
          <a:p>
            <a:r>
              <a:rPr lang="en-US" sz="3200" dirty="0"/>
              <a:t>Build a peer community and learn from each other</a:t>
            </a:r>
          </a:p>
          <a:p>
            <a:r>
              <a:rPr lang="en-US" sz="3200" b="1" dirty="0" err="1">
                <a:solidFill>
                  <a:srgbClr val="FF0000"/>
                </a:solidFill>
              </a:rPr>
              <a:t>Sharathon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A group of people sitting around a table with laptops&#10;&#10;Description automatically generated">
            <a:extLst>
              <a:ext uri="{FF2B5EF4-FFF2-40B4-BE49-F238E27FC236}">
                <a16:creationId xmlns:a16="http://schemas.microsoft.com/office/drawing/2014/main" id="{94E2247C-ADC0-7E0D-CFC0-9305F7080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218" y="765313"/>
            <a:ext cx="6126922" cy="459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81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08822B9-7ED4-E2E6-55FC-C9B4A8C3A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round a table with laptops&#10;&#10;Description automatically generated">
            <a:extLst>
              <a:ext uri="{FF2B5EF4-FFF2-40B4-BE49-F238E27FC236}">
                <a16:creationId xmlns:a16="http://schemas.microsoft.com/office/drawing/2014/main" id="{94444C87-B02F-3E5A-5D9A-040043F6C02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388" y="1064149"/>
            <a:ext cx="5541722" cy="4157207"/>
          </a:xfrm>
          <a:prstGeom prst="rect">
            <a:avLst/>
          </a:prstGeom>
        </p:spPr>
      </p:pic>
      <p:pic>
        <p:nvPicPr>
          <p:cNvPr id="7" name="Picture 6" descr="A group of people sitting around a table with laptops&#10;&#10;Description automatically generated">
            <a:extLst>
              <a:ext uri="{FF2B5EF4-FFF2-40B4-BE49-F238E27FC236}">
                <a16:creationId xmlns:a16="http://schemas.microsoft.com/office/drawing/2014/main" id="{E06691DB-7D94-C03E-F77B-CC911A517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064149"/>
            <a:ext cx="5807987" cy="435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64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73ECEC8-0F24-45B8-950F-35FC94BC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9EB8C68-FF1B-4849-867B-32D29B19F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D417315-0A35-4882-ABD2-ABE3C89E5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Content Placeholder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3565874-E3DD-078D-49D7-792CC8B2BB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4672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B53612E-ADB2-4457-9688-89506397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94332E-3B19-8516-F786-F475F1553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0871" y="4655249"/>
            <a:ext cx="3690257" cy="1450757"/>
          </a:xfrm>
        </p:spPr>
        <p:txBody>
          <a:bodyPr>
            <a:normAutofit/>
          </a:bodyPr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35651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52B1E-B3E3-82B1-C72B-D144A094F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40" y="-217075"/>
            <a:ext cx="11783833" cy="1450757"/>
          </a:xfrm>
        </p:spPr>
        <p:txBody>
          <a:bodyPr>
            <a:normAutofit/>
          </a:bodyPr>
          <a:lstStyle/>
          <a:p>
            <a:r>
              <a:rPr lang="en-US" b="1" dirty="0"/>
              <a:t>Next Steps, Action Items and House Keeping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7816-C64D-2431-BE6F-F746B96CF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431235"/>
            <a:ext cx="10551381" cy="517025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200" dirty="0"/>
              <a:t>Communications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Dean letters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Moving forward how do we communicate?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Newsletter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Workshops, Meetings and Webinars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Timing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Location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Additional Resources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Assessment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Coding/Python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004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B67B5-3DC7-DEAE-312F-CCC3A75D9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diagram of data and functions&#10;&#10;Description automatically generated">
            <a:extLst>
              <a:ext uri="{FF2B5EF4-FFF2-40B4-BE49-F238E27FC236}">
                <a16:creationId xmlns:a16="http://schemas.microsoft.com/office/drawing/2014/main" id="{6D653BC4-D214-351A-7EEC-A287078836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86603"/>
            <a:ext cx="10515600" cy="582328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68174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2EB50-E75E-9907-5EB1-C82B43AB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C1B7AE-8B8C-78A3-A05D-A10E3FA1D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22" y="199135"/>
            <a:ext cx="10246430" cy="548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40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67235-486D-AC63-DB27-1C9DFA3E3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E73A5-41A1-C9F6-9995-0D3CB4A97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DEC4E6-DA79-EE51-FA59-EEA2C3447C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495" y="141306"/>
            <a:ext cx="8767183" cy="657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51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22811B-78AC-14F7-186D-9F174A1E1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73ECEC8-0F24-45B8-950F-35FC94BC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90A805-7EC2-9807-98A1-211275BE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en-US">
                <a:ea typeface="Calibri Light"/>
                <a:cs typeface="Calibri Light"/>
              </a:rPr>
              <a:t>What did we accomplish?</a:t>
            </a:r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9EB8C68-FF1B-4849-867B-32D29B19F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9EBD3-3C05-762D-7A5E-42E9AAC3C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 vert="horz" lIns="0" tIns="45720" rIns="0" bIns="45720" rtlCol="0">
            <a:normAutofit/>
          </a:bodyPr>
          <a:lstStyle/>
          <a:p>
            <a:pPr>
              <a:buChar char="-"/>
            </a:pPr>
            <a:r>
              <a:rPr lang="en-US" sz="1700" dirty="0">
                <a:ea typeface="+mn-lt"/>
                <a:cs typeface="+mn-lt"/>
              </a:rPr>
              <a:t>Day 1</a:t>
            </a:r>
          </a:p>
          <a:p>
            <a:pPr>
              <a:buChar char="-"/>
            </a:pPr>
            <a:r>
              <a:rPr lang="en-US" sz="1700" dirty="0">
                <a:ea typeface="+mn-lt"/>
                <a:cs typeface="+mn-lt"/>
              </a:rPr>
              <a:t>Identify as a learner what it is like to work with unfamiliar data</a:t>
            </a:r>
            <a:endParaRPr lang="en-US" sz="1700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sz="1700" dirty="0">
                <a:ea typeface="+mn-lt"/>
                <a:cs typeface="+mn-lt"/>
              </a:rPr>
              <a:t>  </a:t>
            </a:r>
            <a:r>
              <a:rPr lang="en-US" sz="1700" dirty="0">
                <a:solidFill>
                  <a:srgbClr val="FF0000"/>
                </a:solidFill>
                <a:ea typeface="+mn-lt"/>
                <a:cs typeface="+mn-lt"/>
              </a:rPr>
              <a:t>Nonsense Data Activity</a:t>
            </a:r>
            <a:endParaRPr lang="en-US" sz="1700" dirty="0">
              <a:solidFill>
                <a:srgbClr val="FF0000"/>
              </a:solidFill>
              <a:ea typeface="Calibri" panose="020F0502020204030204"/>
              <a:cs typeface="Calibri" panose="020F0502020204030204"/>
            </a:endParaRPr>
          </a:p>
          <a:p>
            <a:pPr>
              <a:buChar char="-"/>
            </a:pPr>
            <a:r>
              <a:rPr lang="en-US" sz="1700" dirty="0">
                <a:ea typeface="+mn-lt"/>
                <a:cs typeface="+mn-lt"/>
              </a:rPr>
              <a:t>Explore ways to identify common experiences around data</a:t>
            </a:r>
            <a:endParaRPr lang="en-US" sz="1700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sz="1700" dirty="0">
                <a:ea typeface="+mn-lt"/>
                <a:cs typeface="+mn-lt"/>
              </a:rPr>
              <a:t>  </a:t>
            </a:r>
            <a:r>
              <a:rPr lang="en-US" sz="1700" dirty="0">
                <a:solidFill>
                  <a:srgbClr val="FF0000"/>
                </a:solidFill>
                <a:ea typeface="+mn-lt"/>
                <a:cs typeface="+mn-lt"/>
              </a:rPr>
              <a:t>Four Corners</a:t>
            </a:r>
            <a:endParaRPr lang="en-US" sz="1700" dirty="0">
              <a:solidFill>
                <a:srgbClr val="FF0000"/>
              </a:solidFill>
              <a:ea typeface="Calibri"/>
              <a:cs typeface="Calibri"/>
            </a:endParaRPr>
          </a:p>
          <a:p>
            <a:pPr>
              <a:buChar char="-"/>
            </a:pPr>
            <a:r>
              <a:rPr lang="en-US" sz="1700" dirty="0">
                <a:ea typeface="Calibri"/>
                <a:cs typeface="Calibri"/>
              </a:rPr>
              <a:t>Experience scientific inquiry and asking questions like scientists </a:t>
            </a:r>
          </a:p>
          <a:p>
            <a:pPr marL="0" indent="0">
              <a:buNone/>
            </a:pPr>
            <a:r>
              <a:rPr lang="en-US" sz="1700" dirty="0">
                <a:ea typeface="Calibri"/>
                <a:cs typeface="Calibri"/>
              </a:rPr>
              <a:t>  </a:t>
            </a:r>
            <a:r>
              <a:rPr lang="en-US" sz="1700" dirty="0">
                <a:solidFill>
                  <a:srgbClr val="FF0000"/>
                </a:solidFill>
                <a:ea typeface="Calibri"/>
                <a:cs typeface="Calibri"/>
              </a:rPr>
              <a:t>QFT</a:t>
            </a:r>
          </a:p>
          <a:p>
            <a:pPr marL="0" indent="0">
              <a:buNone/>
            </a:pPr>
            <a:endParaRPr lang="en-US" sz="1700" dirty="0">
              <a:ea typeface="Calibri"/>
              <a:cs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417315-0A35-4882-ABD2-ABE3C89E5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B53612E-ADB2-4457-9688-89506397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16D2BA-AA04-F873-3E80-1AC5354EA1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52" y="272405"/>
            <a:ext cx="7287711" cy="546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22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547C4-557B-4319-C2B5-97DEA7517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3660250" cy="4023360"/>
          </a:xfrm>
        </p:spPr>
        <p:txBody>
          <a:bodyPr/>
          <a:lstStyle/>
          <a:p>
            <a:r>
              <a:rPr lang="en-US" dirty="0"/>
              <a:t>Learn about OOI with Dax!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705D3A-E57D-1CD5-A383-FFED6839A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1737" y="193838"/>
            <a:ext cx="7650914" cy="587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34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179A4-B2FA-D3D7-3A52-EDB1C5308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7F497-B72F-4469-DE63-60DFEA572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841D78-B314-ED70-AFE1-3C551491D0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1979" y="154082"/>
            <a:ext cx="8847482" cy="663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81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CBCCC-A49B-EFE4-3870-9FC7972F2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98F9B-58CC-9B82-4049-0914EB0A1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92EA6B-603E-5B91-508C-1FC951CFD0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731" y="230281"/>
            <a:ext cx="8060634" cy="6045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F023EC-E9EF-B1CA-0FC0-04B4BD67D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5169" y="959457"/>
            <a:ext cx="3816831" cy="44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68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C31A-9BF6-5407-4B2A-130DD98DA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4BED9-F181-7887-C8AB-EC1F963410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26" y="193837"/>
            <a:ext cx="7772400" cy="5829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B6F3C3-E825-C928-89DA-401BDF6237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7306" y="1610991"/>
            <a:ext cx="4094694" cy="299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4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03258A-52C6-4288-AA56-C3262A0D2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6601EF-F6FF-E475-9B16-AE60CCCC17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3991" y="-956700"/>
            <a:ext cx="3100136" cy="19602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70805E"/>
                </a:solidFill>
              </a:rPr>
              <a:t>Day 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7432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AB1DE-1033-B41E-76EF-E1BD2A4D41F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7709" y="1333340"/>
            <a:ext cx="5225926" cy="4685705"/>
          </a:xfrm>
        </p:spPr>
        <p:txBody>
          <a:bodyPr vert="horz" lIns="0" tIns="45720" rIns="0" bIns="45720" rtlCol="0">
            <a:noAutofit/>
          </a:bodyPr>
          <a:lstStyle/>
          <a:p>
            <a:pPr marL="0" indent="0">
              <a:buFont typeface="Calibri" panose="020F0502020204030204" pitchFamily="34" charset="0"/>
              <a:buNone/>
            </a:pPr>
            <a:r>
              <a:rPr lang="en-US" sz="1800" dirty="0"/>
              <a:t>Discuss philosophy, content, modalities, and alignment with oceanography curriculum.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Explore OOI Data Labs resources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en-US" sz="1800" dirty="0"/>
          </a:p>
          <a:p>
            <a:pPr marL="0" indent="0">
              <a:buFont typeface="Calibri" panose="020F0502020204030204" pitchFamily="34" charset="0"/>
              <a:buNone/>
            </a:pPr>
            <a:r>
              <a:rPr lang="en-US" sz="1800" dirty="0"/>
              <a:t>Understand how the OOI can be integrated into undergraduate teaching. 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en-US" sz="1800" dirty="0"/>
          </a:p>
          <a:p>
            <a:pPr marL="0" indent="0">
              <a:buFont typeface="Calibri" panose="020F0502020204030204" pitchFamily="34" charset="0"/>
              <a:buNone/>
            </a:pPr>
            <a:r>
              <a:rPr lang="en-US" sz="1800" b="1" dirty="0">
                <a:solidFill>
                  <a:srgbClr val="FF0000"/>
                </a:solidFill>
              </a:rPr>
              <a:t>Peer faculty presentations/lightening talks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en-US" sz="1800" dirty="0"/>
          </a:p>
          <a:p>
            <a:pPr marL="0" indent="0">
              <a:buFont typeface="Calibri" panose="020F0502020204030204" pitchFamily="34" charset="0"/>
              <a:buNone/>
            </a:pPr>
            <a:r>
              <a:rPr lang="en-US" sz="1800" dirty="0"/>
              <a:t>Explore and expand on data platforms, instrumentation, data discovery and access.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n-US" sz="1800" dirty="0"/>
              <a:t> </a:t>
            </a:r>
            <a:r>
              <a:rPr lang="en-US" sz="1800" b="1" dirty="0">
                <a:solidFill>
                  <a:srgbClr val="FF0000"/>
                </a:solidFill>
              </a:rPr>
              <a:t>Explore the Data Explorer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en-US" sz="1800" b="1" dirty="0"/>
          </a:p>
          <a:p>
            <a:pPr marL="0" indent="0">
              <a:buFont typeface="Calibri" panose="020F0502020204030204" pitchFamily="34" charset="0"/>
              <a:buNone/>
            </a:pPr>
            <a:r>
              <a:rPr lang="en-US" sz="1800" b="1" dirty="0">
                <a:solidFill>
                  <a:srgbClr val="FF0000"/>
                </a:solidFill>
              </a:rPr>
              <a:t>Tour of UNCW Pier and Cape Fear Community College and be impressed! </a:t>
            </a:r>
          </a:p>
        </p:txBody>
      </p:sp>
      <p:pic>
        <p:nvPicPr>
          <p:cNvPr id="13" name="Picture 12" descr="A group of people in a room with laptops&#10;&#10;Description automatically generated">
            <a:extLst>
              <a:ext uri="{FF2B5EF4-FFF2-40B4-BE49-F238E27FC236}">
                <a16:creationId xmlns:a16="http://schemas.microsoft.com/office/drawing/2014/main" id="{F365B589-28B6-9ACB-9C09-44A5A6F59F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3635" y="-37024"/>
            <a:ext cx="6067671" cy="3402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266C60-3017-6028-701B-5EC5D00F08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8367" y="2889949"/>
            <a:ext cx="5225926" cy="391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6343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3315</TotalTime>
  <Words>225</Words>
  <Application>Microsoft Macintosh PowerPoint</Application>
  <PresentationFormat>Widescreen</PresentationFormat>
  <Paragraphs>58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Retrospect</vt:lpstr>
      <vt:lpstr>Data Labs 2024</vt:lpstr>
      <vt:lpstr>PowerPoint Presentation</vt:lpstr>
      <vt:lpstr>PowerPoint Presentation</vt:lpstr>
      <vt:lpstr>What did we accomplish?</vt:lpstr>
      <vt:lpstr>PowerPoint Presentation</vt:lpstr>
      <vt:lpstr>PowerPoint Presentation</vt:lpstr>
      <vt:lpstr>PowerPoint Presentation</vt:lpstr>
      <vt:lpstr>PowerPoint Presentation</vt:lpstr>
      <vt:lpstr>Day 2</vt:lpstr>
      <vt:lpstr>PowerPoint Presentation</vt:lpstr>
      <vt:lpstr>Day 3</vt:lpstr>
      <vt:lpstr>PowerPoint Presentation</vt:lpstr>
      <vt:lpstr>PowerPoint Presentation</vt:lpstr>
      <vt:lpstr>Day 4</vt:lpstr>
      <vt:lpstr>PowerPoint Presentation</vt:lpstr>
      <vt:lpstr>Thank you!</vt:lpstr>
      <vt:lpstr>Next Steps, Action Items and House Keeping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Charles Lichtenwalner</cp:lastModifiedBy>
  <cp:revision>9</cp:revision>
  <dcterms:created xsi:type="dcterms:W3CDTF">2024-05-29T19:44:01Z</dcterms:created>
  <dcterms:modified xsi:type="dcterms:W3CDTF">2024-07-11T15:09:01Z</dcterms:modified>
</cp:coreProperties>
</file>