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</p:sldMasterIdLst>
  <p:notesMasterIdLst>
    <p:notesMasterId r:id="rId47"/>
  </p:notesMasterIdLst>
  <p:sldIdLst>
    <p:sldId id="256" r:id="rId2"/>
    <p:sldId id="1043" r:id="rId3"/>
    <p:sldId id="1045" r:id="rId4"/>
    <p:sldId id="748" r:id="rId5"/>
    <p:sldId id="750" r:id="rId6"/>
    <p:sldId id="751" r:id="rId7"/>
    <p:sldId id="1034" r:id="rId8"/>
    <p:sldId id="755" r:id="rId9"/>
    <p:sldId id="1069" r:id="rId10"/>
    <p:sldId id="1051" r:id="rId11"/>
    <p:sldId id="1058" r:id="rId12"/>
    <p:sldId id="1059" r:id="rId13"/>
    <p:sldId id="264" r:id="rId14"/>
    <p:sldId id="1057" r:id="rId15"/>
    <p:sldId id="1037" r:id="rId16"/>
    <p:sldId id="1061" r:id="rId17"/>
    <p:sldId id="1047" r:id="rId18"/>
    <p:sldId id="1052" r:id="rId19"/>
    <p:sldId id="1050" r:id="rId20"/>
    <p:sldId id="1053" r:id="rId21"/>
    <p:sldId id="1070" r:id="rId22"/>
    <p:sldId id="1048" r:id="rId23"/>
    <p:sldId id="892" r:id="rId24"/>
    <p:sldId id="1067" r:id="rId25"/>
    <p:sldId id="759" r:id="rId26"/>
    <p:sldId id="960" r:id="rId27"/>
    <p:sldId id="959" r:id="rId28"/>
    <p:sldId id="756" r:id="rId29"/>
    <p:sldId id="1062" r:id="rId30"/>
    <p:sldId id="1064" r:id="rId31"/>
    <p:sldId id="1065" r:id="rId32"/>
    <p:sldId id="1068" r:id="rId33"/>
    <p:sldId id="814" r:id="rId34"/>
    <p:sldId id="1049" r:id="rId35"/>
    <p:sldId id="1055" r:id="rId36"/>
    <p:sldId id="1054" r:id="rId37"/>
    <p:sldId id="1056" r:id="rId38"/>
    <p:sldId id="988" r:id="rId39"/>
    <p:sldId id="837" r:id="rId40"/>
    <p:sldId id="838" r:id="rId41"/>
    <p:sldId id="1035" r:id="rId42"/>
    <p:sldId id="991" r:id="rId43"/>
    <p:sldId id="1042" r:id="rId44"/>
    <p:sldId id="1044" r:id="rId45"/>
    <p:sldId id="766" r:id="rId4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818C1B1-2EB8-40B0-808A-B06F0ECCA5DC}">
  <a:tblStyle styleId="{5818C1B1-2EB8-40B0-808A-B06F0ECCA5DC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8ED"/>
          </a:solidFill>
        </a:fill>
      </a:tcStyle>
    </a:wholeTbl>
    <a:band1H>
      <a:tcTxStyle/>
      <a:tcStyle>
        <a:tcBdr/>
        <a:fill>
          <a:solidFill>
            <a:srgbClr val="CACFD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CFD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dk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dk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36"/>
    <p:restoredTop sz="94715"/>
  </p:normalViewPr>
  <p:slideViewPr>
    <p:cSldViewPr snapToGrid="0">
      <p:cViewPr varScale="1">
        <p:scale>
          <a:sx n="135" d="100"/>
          <a:sy n="135" d="100"/>
        </p:scale>
        <p:origin x="8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oconnell\Dropbox%20(Carleton%20College)\SERC-Eval\OOI%20Supplement\2023-24%20OOI\DataLabs+Workshop+Pre-Survey_May+7,+2024_10.24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Very comfortable</c:v>
                </c:pt>
                <c:pt idx="1">
                  <c:v>Comfortable</c:v>
                </c:pt>
                <c:pt idx="2">
                  <c:v>Moderately comfortable</c:v>
                </c:pt>
                <c:pt idx="3">
                  <c:v>Slightly comfortable</c:v>
                </c:pt>
                <c:pt idx="4">
                  <c:v>Not comfortable at all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</c:v>
                </c:pt>
                <c:pt idx="1">
                  <c:v>7</c:v>
                </c:pt>
                <c:pt idx="2">
                  <c:v>10</c:v>
                </c:pt>
                <c:pt idx="3">
                  <c:v>7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1D-0C4C-B4C2-20B432AB49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75864560"/>
        <c:axId val="1376404016"/>
      </c:barChart>
      <c:valAx>
        <c:axId val="1376404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5864560"/>
        <c:crosses val="autoZero"/>
        <c:crossBetween val="between"/>
      </c:valAx>
      <c:catAx>
        <c:axId val="1375864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640401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accent4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i="0" baseline="0" dirty="0">
                <a:effectLst/>
              </a:rPr>
              <a:t>What is your level of experience with the following file formats, software, and programming languages in your ____? (mean, n=20) </a:t>
            </a:r>
            <a:endParaRPr lang="en-US" sz="1600" b="1" dirty="0">
              <a:effectLst/>
            </a:endParaRPr>
          </a:p>
        </c:rich>
      </c:tx>
      <c:layout>
        <c:manualLayout>
          <c:xMode val="edge"/>
          <c:yMode val="edge"/>
          <c:x val="0.12047092302258869"/>
          <c:y val="6.48011782032400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600" b="1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0014714827313251"/>
          <c:y val="0.20529695024077046"/>
          <c:w val="0.71571362547072925"/>
          <c:h val="0.6078707296419407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'DataLabs+Workshop+Pre-Survey_Ma'!$AG$39</c:f>
              <c:strCache>
                <c:ptCount val="1"/>
                <c:pt idx="0">
                  <c:v>Research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'DataLabs+Workshop+Pre-Survey_Ma'!$AH$33:$AO$33</c:f>
              <c:strCache>
                <c:ptCount val="8"/>
                <c:pt idx="0">
                  <c:v>CSV</c:v>
                </c:pt>
                <c:pt idx="1">
                  <c:v>ERDDAP data services</c:v>
                </c:pt>
                <c:pt idx="2">
                  <c:v>Excel</c:v>
                </c:pt>
                <c:pt idx="3">
                  <c:v>Git/GitHUB</c:v>
                </c:pt>
                <c:pt idx="4">
                  <c:v>NetCDF files</c:v>
                </c:pt>
                <c:pt idx="5">
                  <c:v>Matlab</c:v>
                </c:pt>
                <c:pt idx="6">
                  <c:v>Python</c:v>
                </c:pt>
                <c:pt idx="7">
                  <c:v>R</c:v>
                </c:pt>
              </c:strCache>
            </c:strRef>
          </c:cat>
          <c:val>
            <c:numRef>
              <c:f>'DataLabs+Workshop+Pre-Survey_Ma'!$AH$39:$AO$39</c:f>
              <c:numCache>
                <c:formatCode>General</c:formatCode>
                <c:ptCount val="8"/>
                <c:pt idx="0">
                  <c:v>2.9</c:v>
                </c:pt>
                <c:pt idx="1">
                  <c:v>1.2</c:v>
                </c:pt>
                <c:pt idx="2">
                  <c:v>3.25</c:v>
                </c:pt>
                <c:pt idx="3">
                  <c:v>1.45</c:v>
                </c:pt>
                <c:pt idx="4">
                  <c:v>1.4</c:v>
                </c:pt>
                <c:pt idx="5">
                  <c:v>2.1</c:v>
                </c:pt>
                <c:pt idx="6">
                  <c:v>1.4</c:v>
                </c:pt>
                <c:pt idx="7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B7-2C4B-BADE-DC7CC1967102}"/>
            </c:ext>
          </c:extLst>
        </c:ser>
        <c:ser>
          <c:idx val="1"/>
          <c:order val="1"/>
          <c:tx>
            <c:strRef>
              <c:f>'DataLabs+Workshop+Pre-Survey_Ma'!$AG$40</c:f>
              <c:strCache>
                <c:ptCount val="1"/>
                <c:pt idx="0">
                  <c:v>Teaching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'DataLabs+Workshop+Pre-Survey_Ma'!$AH$33:$AO$33</c:f>
              <c:strCache>
                <c:ptCount val="8"/>
                <c:pt idx="0">
                  <c:v>CSV</c:v>
                </c:pt>
                <c:pt idx="1">
                  <c:v>ERDDAP data services</c:v>
                </c:pt>
                <c:pt idx="2">
                  <c:v>Excel</c:v>
                </c:pt>
                <c:pt idx="3">
                  <c:v>Git/GitHUB</c:v>
                </c:pt>
                <c:pt idx="4">
                  <c:v>NetCDF files</c:v>
                </c:pt>
                <c:pt idx="5">
                  <c:v>Matlab</c:v>
                </c:pt>
                <c:pt idx="6">
                  <c:v>Python</c:v>
                </c:pt>
                <c:pt idx="7">
                  <c:v>R</c:v>
                </c:pt>
              </c:strCache>
            </c:strRef>
          </c:cat>
          <c:val>
            <c:numRef>
              <c:f>'DataLabs+Workshop+Pre-Survey_Ma'!$AH$40:$AO$40</c:f>
              <c:numCache>
                <c:formatCode>General</c:formatCode>
                <c:ptCount val="8"/>
                <c:pt idx="0">
                  <c:v>2.25</c:v>
                </c:pt>
                <c:pt idx="1">
                  <c:v>1.05</c:v>
                </c:pt>
                <c:pt idx="2">
                  <c:v>2.9</c:v>
                </c:pt>
                <c:pt idx="3">
                  <c:v>1.1000000000000001</c:v>
                </c:pt>
                <c:pt idx="4">
                  <c:v>1.25</c:v>
                </c:pt>
                <c:pt idx="5">
                  <c:v>1.25</c:v>
                </c:pt>
                <c:pt idx="6">
                  <c:v>1.2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B7-2C4B-BADE-DC7CC196710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2"/>
        <c:axId val="2030328240"/>
        <c:axId val="1846176784"/>
      </c:barChart>
      <c:catAx>
        <c:axId val="20303282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6176784"/>
        <c:crosses val="autoZero"/>
        <c:auto val="1"/>
        <c:lblAlgn val="ctr"/>
        <c:lblOffset val="100"/>
        <c:noMultiLvlLbl val="0"/>
      </c:catAx>
      <c:valAx>
        <c:axId val="1846176784"/>
        <c:scaling>
          <c:orientation val="minMax"/>
          <c:max val="4"/>
          <c:min val="1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0328240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3356090782769801"/>
          <c:y val="0.25473464693317827"/>
          <c:w val="0.1497132858392701"/>
          <c:h val="0.108347467802479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/>
              <a:t>What is your level of experience with the following file formats, software, and programming languages in your research?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9438751810699922"/>
          <c:y val="0.18502415458937199"/>
          <c:w val="0.78300199885086308"/>
          <c:h val="0.7141298642017575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'DataLabs+Workshop+Pre-Survey_Ma'!$AG$40</c:f>
              <c:strCache>
                <c:ptCount val="1"/>
                <c:pt idx="0">
                  <c:v>Not experienced</c:v>
                </c:pt>
              </c:strCache>
            </c:strRef>
          </c:tx>
          <c:spPr>
            <a:solidFill>
              <a:srgbClr val="D6BD2C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'DataLabs+Workshop+Pre-Survey_Ma'!$AH$39:$AP$39</c:f>
              <c:strCache>
                <c:ptCount val="9"/>
                <c:pt idx="0">
                  <c:v>CSV</c:v>
                </c:pt>
                <c:pt idx="1">
                  <c:v>ERDDAP data services</c:v>
                </c:pt>
                <c:pt idx="2">
                  <c:v>Excel</c:v>
                </c:pt>
                <c:pt idx="3">
                  <c:v>Git/GitHUB</c:v>
                </c:pt>
                <c:pt idx="4">
                  <c:v>NetCDF files</c:v>
                </c:pt>
                <c:pt idx="5">
                  <c:v>Matlab</c:v>
                </c:pt>
                <c:pt idx="6">
                  <c:v>Python</c:v>
                </c:pt>
                <c:pt idx="7">
                  <c:v>R</c:v>
                </c:pt>
                <c:pt idx="8">
                  <c:v>Other</c:v>
                </c:pt>
              </c:strCache>
            </c:strRef>
          </c:cat>
          <c:val>
            <c:numRef>
              <c:f>'DataLabs+Workshop+Pre-Survey_Ma'!$AH$40:$AP$40</c:f>
              <c:numCache>
                <c:formatCode>General</c:formatCode>
                <c:ptCount val="9"/>
                <c:pt idx="0">
                  <c:v>4</c:v>
                </c:pt>
                <c:pt idx="1">
                  <c:v>22</c:v>
                </c:pt>
                <c:pt idx="2">
                  <c:v>2</c:v>
                </c:pt>
                <c:pt idx="3">
                  <c:v>19</c:v>
                </c:pt>
                <c:pt idx="4">
                  <c:v>22</c:v>
                </c:pt>
                <c:pt idx="5">
                  <c:v>14</c:v>
                </c:pt>
                <c:pt idx="6">
                  <c:v>20</c:v>
                </c:pt>
                <c:pt idx="7">
                  <c:v>20</c:v>
                </c:pt>
                <c:pt idx="8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44-5E41-8361-76A59106158F}"/>
            </c:ext>
          </c:extLst>
        </c:ser>
        <c:ser>
          <c:idx val="1"/>
          <c:order val="1"/>
          <c:tx>
            <c:strRef>
              <c:f>'DataLabs+Workshop+Pre-Survey_Ma'!$AG$41</c:f>
              <c:strCache>
                <c:ptCount val="1"/>
                <c:pt idx="0">
                  <c:v>Slightly experienced</c:v>
                </c:pt>
              </c:strCache>
            </c:strRef>
          </c:tx>
          <c:spPr>
            <a:solidFill>
              <a:srgbClr val="FF7F00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'DataLabs+Workshop+Pre-Survey_Ma'!$AH$39:$AP$39</c:f>
              <c:strCache>
                <c:ptCount val="9"/>
                <c:pt idx="0">
                  <c:v>CSV</c:v>
                </c:pt>
                <c:pt idx="1">
                  <c:v>ERDDAP data services</c:v>
                </c:pt>
                <c:pt idx="2">
                  <c:v>Excel</c:v>
                </c:pt>
                <c:pt idx="3">
                  <c:v>Git/GitHUB</c:v>
                </c:pt>
                <c:pt idx="4">
                  <c:v>NetCDF files</c:v>
                </c:pt>
                <c:pt idx="5">
                  <c:v>Matlab</c:v>
                </c:pt>
                <c:pt idx="6">
                  <c:v>Python</c:v>
                </c:pt>
                <c:pt idx="7">
                  <c:v>R</c:v>
                </c:pt>
                <c:pt idx="8">
                  <c:v>Other</c:v>
                </c:pt>
              </c:strCache>
            </c:strRef>
          </c:cat>
          <c:val>
            <c:numRef>
              <c:f>'DataLabs+Workshop+Pre-Survey_Ma'!$AH$41:$AP$41</c:f>
              <c:numCache>
                <c:formatCode>General</c:formatCode>
                <c:ptCount val="9"/>
                <c:pt idx="0">
                  <c:v>4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0</c:v>
                </c:pt>
                <c:pt idx="5">
                  <c:v>2</c:v>
                </c:pt>
                <c:pt idx="6">
                  <c:v>3</c:v>
                </c:pt>
                <c:pt idx="7">
                  <c:v>5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44-5E41-8361-76A59106158F}"/>
            </c:ext>
          </c:extLst>
        </c:ser>
        <c:ser>
          <c:idx val="2"/>
          <c:order val="2"/>
          <c:tx>
            <c:strRef>
              <c:f>'DataLabs+Workshop+Pre-Survey_Ma'!$AG$42</c:f>
              <c:strCache>
                <c:ptCount val="1"/>
                <c:pt idx="0">
                  <c:v>Moderately experienced</c:v>
                </c:pt>
              </c:strCache>
            </c:strRef>
          </c:tx>
          <c:spPr>
            <a:solidFill>
              <a:srgbClr val="004F8B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'DataLabs+Workshop+Pre-Survey_Ma'!$AH$39:$AP$39</c:f>
              <c:strCache>
                <c:ptCount val="9"/>
                <c:pt idx="0">
                  <c:v>CSV</c:v>
                </c:pt>
                <c:pt idx="1">
                  <c:v>ERDDAP data services</c:v>
                </c:pt>
                <c:pt idx="2">
                  <c:v>Excel</c:v>
                </c:pt>
                <c:pt idx="3">
                  <c:v>Git/GitHUB</c:v>
                </c:pt>
                <c:pt idx="4">
                  <c:v>NetCDF files</c:v>
                </c:pt>
                <c:pt idx="5">
                  <c:v>Matlab</c:v>
                </c:pt>
                <c:pt idx="6">
                  <c:v>Python</c:v>
                </c:pt>
                <c:pt idx="7">
                  <c:v>R</c:v>
                </c:pt>
                <c:pt idx="8">
                  <c:v>Other</c:v>
                </c:pt>
              </c:strCache>
            </c:strRef>
          </c:cat>
          <c:val>
            <c:numRef>
              <c:f>'DataLabs+Workshop+Pre-Survey_Ma'!$AH$42:$AP$42</c:f>
              <c:numCache>
                <c:formatCode>General</c:formatCode>
                <c:ptCount val="9"/>
                <c:pt idx="0">
                  <c:v>9</c:v>
                </c:pt>
                <c:pt idx="1">
                  <c:v>1</c:v>
                </c:pt>
                <c:pt idx="2">
                  <c:v>11</c:v>
                </c:pt>
                <c:pt idx="3">
                  <c:v>3</c:v>
                </c:pt>
                <c:pt idx="4">
                  <c:v>1</c:v>
                </c:pt>
                <c:pt idx="5">
                  <c:v>5</c:v>
                </c:pt>
                <c:pt idx="6">
                  <c:v>1</c:v>
                </c:pt>
                <c:pt idx="7">
                  <c:v>0</c:v>
                </c:pt>
                <c:pt idx="8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044-5E41-8361-76A59106158F}"/>
            </c:ext>
          </c:extLst>
        </c:ser>
        <c:ser>
          <c:idx val="3"/>
          <c:order val="3"/>
          <c:tx>
            <c:strRef>
              <c:f>'DataLabs+Workshop+Pre-Survey_Ma'!$AG$43</c:f>
              <c:strCache>
                <c:ptCount val="1"/>
                <c:pt idx="0">
                  <c:v>Very experienced</c:v>
                </c:pt>
              </c:strCache>
            </c:strRef>
          </c:tx>
          <c:spPr>
            <a:solidFill>
              <a:srgbClr val="D8E9F5">
                <a:lumMod val="5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'DataLabs+Workshop+Pre-Survey_Ma'!$AH$39:$AP$39</c:f>
              <c:strCache>
                <c:ptCount val="9"/>
                <c:pt idx="0">
                  <c:v>CSV</c:v>
                </c:pt>
                <c:pt idx="1">
                  <c:v>ERDDAP data services</c:v>
                </c:pt>
                <c:pt idx="2">
                  <c:v>Excel</c:v>
                </c:pt>
                <c:pt idx="3">
                  <c:v>Git/GitHUB</c:v>
                </c:pt>
                <c:pt idx="4">
                  <c:v>NetCDF files</c:v>
                </c:pt>
                <c:pt idx="5">
                  <c:v>Matlab</c:v>
                </c:pt>
                <c:pt idx="6">
                  <c:v>Python</c:v>
                </c:pt>
                <c:pt idx="7">
                  <c:v>R</c:v>
                </c:pt>
                <c:pt idx="8">
                  <c:v>Other</c:v>
                </c:pt>
              </c:strCache>
            </c:strRef>
          </c:cat>
          <c:val>
            <c:numRef>
              <c:f>'DataLabs+Workshop+Pre-Survey_Ma'!$AH$43:$AP$43</c:f>
              <c:numCache>
                <c:formatCode>General</c:formatCode>
                <c:ptCount val="9"/>
                <c:pt idx="0">
                  <c:v>9</c:v>
                </c:pt>
                <c:pt idx="1">
                  <c:v>1</c:v>
                </c:pt>
                <c:pt idx="2">
                  <c:v>11</c:v>
                </c:pt>
                <c:pt idx="3">
                  <c:v>2</c:v>
                </c:pt>
                <c:pt idx="4">
                  <c:v>3</c:v>
                </c:pt>
                <c:pt idx="5">
                  <c:v>5</c:v>
                </c:pt>
                <c:pt idx="6">
                  <c:v>2</c:v>
                </c:pt>
                <c:pt idx="7">
                  <c:v>1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044-5E41-8361-76A59106158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498253264"/>
        <c:axId val="1843867488"/>
      </c:barChart>
      <c:catAx>
        <c:axId val="149825326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3867488"/>
        <c:crosses val="autoZero"/>
        <c:auto val="1"/>
        <c:lblAlgn val="ctr"/>
        <c:lblOffset val="100"/>
        <c:noMultiLvlLbl val="0"/>
      </c:catAx>
      <c:valAx>
        <c:axId val="1843867488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1498253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928195126688299"/>
          <c:y val="0.89432310091673328"/>
          <c:w val="0.80721204813427094"/>
          <c:h val="8.15223097112860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/>
              <a:t>What is your level of experience with the following file formats, software, and programming languages in your teaching?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9398877448011306"/>
          <c:y val="0.18774509803921569"/>
          <c:w val="0.78344712295578434"/>
          <c:h val="0.74423961710668518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'DataLabs+Workshop+Pre-Survey_Ma'!$AG$40</c:f>
              <c:strCache>
                <c:ptCount val="1"/>
                <c:pt idx="0">
                  <c:v>Not experienced</c:v>
                </c:pt>
              </c:strCache>
            </c:strRef>
          </c:tx>
          <c:spPr>
            <a:solidFill>
              <a:srgbClr val="D6BD2C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'DataLabs+Workshop+Pre-Survey_Ma'!$AR$39:$AZ$39</c:f>
              <c:strCache>
                <c:ptCount val="9"/>
                <c:pt idx="0">
                  <c:v>CSV</c:v>
                </c:pt>
                <c:pt idx="1">
                  <c:v>ERDDAP data services</c:v>
                </c:pt>
                <c:pt idx="2">
                  <c:v>Excel</c:v>
                </c:pt>
                <c:pt idx="3">
                  <c:v>Git/GitHUB</c:v>
                </c:pt>
                <c:pt idx="4">
                  <c:v>NetCDF files</c:v>
                </c:pt>
                <c:pt idx="5">
                  <c:v>Matlab</c:v>
                </c:pt>
                <c:pt idx="6">
                  <c:v>Python</c:v>
                </c:pt>
                <c:pt idx="7">
                  <c:v>R</c:v>
                </c:pt>
                <c:pt idx="8">
                  <c:v>Other</c:v>
                </c:pt>
              </c:strCache>
            </c:strRef>
          </c:cat>
          <c:val>
            <c:numRef>
              <c:f>'DataLabs+Workshop+Pre-Survey_Ma'!$AR$40:$AZ$40</c:f>
              <c:numCache>
                <c:formatCode>General</c:formatCode>
                <c:ptCount val="9"/>
                <c:pt idx="0">
                  <c:v>9</c:v>
                </c:pt>
                <c:pt idx="1">
                  <c:v>24</c:v>
                </c:pt>
                <c:pt idx="2">
                  <c:v>2</c:v>
                </c:pt>
                <c:pt idx="3">
                  <c:v>23</c:v>
                </c:pt>
                <c:pt idx="4">
                  <c:v>22</c:v>
                </c:pt>
                <c:pt idx="5">
                  <c:v>23</c:v>
                </c:pt>
                <c:pt idx="6">
                  <c:v>23</c:v>
                </c:pt>
                <c:pt idx="7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14-E344-B05E-8AB9F1F42975}"/>
            </c:ext>
          </c:extLst>
        </c:ser>
        <c:ser>
          <c:idx val="1"/>
          <c:order val="1"/>
          <c:tx>
            <c:strRef>
              <c:f>'DataLabs+Workshop+Pre-Survey_Ma'!$AG$41</c:f>
              <c:strCache>
                <c:ptCount val="1"/>
                <c:pt idx="0">
                  <c:v>Slightly experienced</c:v>
                </c:pt>
              </c:strCache>
            </c:strRef>
          </c:tx>
          <c:spPr>
            <a:solidFill>
              <a:srgbClr val="FF7F00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'DataLabs+Workshop+Pre-Survey_Ma'!$AR$39:$AZ$39</c:f>
              <c:strCache>
                <c:ptCount val="9"/>
                <c:pt idx="0">
                  <c:v>CSV</c:v>
                </c:pt>
                <c:pt idx="1">
                  <c:v>ERDDAP data services</c:v>
                </c:pt>
                <c:pt idx="2">
                  <c:v>Excel</c:v>
                </c:pt>
                <c:pt idx="3">
                  <c:v>Git/GitHUB</c:v>
                </c:pt>
                <c:pt idx="4">
                  <c:v>NetCDF files</c:v>
                </c:pt>
                <c:pt idx="5">
                  <c:v>Matlab</c:v>
                </c:pt>
                <c:pt idx="6">
                  <c:v>Python</c:v>
                </c:pt>
                <c:pt idx="7">
                  <c:v>R</c:v>
                </c:pt>
                <c:pt idx="8">
                  <c:v>Other</c:v>
                </c:pt>
              </c:strCache>
            </c:strRef>
          </c:cat>
          <c:val>
            <c:numRef>
              <c:f>'DataLabs+Workshop+Pre-Survey_Ma'!$AR$41:$AZ$41</c:f>
              <c:numCache>
                <c:formatCode>General</c:formatCode>
                <c:ptCount val="9"/>
                <c:pt idx="0">
                  <c:v>7</c:v>
                </c:pt>
                <c:pt idx="1">
                  <c:v>1</c:v>
                </c:pt>
                <c:pt idx="2">
                  <c:v>7</c:v>
                </c:pt>
                <c:pt idx="3">
                  <c:v>2</c:v>
                </c:pt>
                <c:pt idx="4">
                  <c:v>2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E14-E344-B05E-8AB9F1F42975}"/>
            </c:ext>
          </c:extLst>
        </c:ser>
        <c:ser>
          <c:idx val="2"/>
          <c:order val="2"/>
          <c:tx>
            <c:strRef>
              <c:f>'DataLabs+Workshop+Pre-Survey_Ma'!$AG$42</c:f>
              <c:strCache>
                <c:ptCount val="1"/>
                <c:pt idx="0">
                  <c:v>Moderately experienced</c:v>
                </c:pt>
              </c:strCache>
            </c:strRef>
          </c:tx>
          <c:spPr>
            <a:solidFill>
              <a:srgbClr val="004F8B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'DataLabs+Workshop+Pre-Survey_Ma'!$AR$39:$AZ$39</c:f>
              <c:strCache>
                <c:ptCount val="9"/>
                <c:pt idx="0">
                  <c:v>CSV</c:v>
                </c:pt>
                <c:pt idx="1">
                  <c:v>ERDDAP data services</c:v>
                </c:pt>
                <c:pt idx="2">
                  <c:v>Excel</c:v>
                </c:pt>
                <c:pt idx="3">
                  <c:v>Git/GitHUB</c:v>
                </c:pt>
                <c:pt idx="4">
                  <c:v>NetCDF files</c:v>
                </c:pt>
                <c:pt idx="5">
                  <c:v>Matlab</c:v>
                </c:pt>
                <c:pt idx="6">
                  <c:v>Python</c:v>
                </c:pt>
                <c:pt idx="7">
                  <c:v>R</c:v>
                </c:pt>
                <c:pt idx="8">
                  <c:v>Other</c:v>
                </c:pt>
              </c:strCache>
            </c:strRef>
          </c:cat>
          <c:val>
            <c:numRef>
              <c:f>'DataLabs+Workshop+Pre-Survey_Ma'!$AR$42:$AZ$42</c:f>
              <c:numCache>
                <c:formatCode>General</c:formatCode>
                <c:ptCount val="9"/>
                <c:pt idx="0">
                  <c:v>5</c:v>
                </c:pt>
                <c:pt idx="1">
                  <c:v>0</c:v>
                </c:pt>
                <c:pt idx="2">
                  <c:v>8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2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E14-E344-B05E-8AB9F1F42975}"/>
            </c:ext>
          </c:extLst>
        </c:ser>
        <c:ser>
          <c:idx val="3"/>
          <c:order val="3"/>
          <c:tx>
            <c:strRef>
              <c:f>'DataLabs+Workshop+Pre-Survey_Ma'!$AG$43</c:f>
              <c:strCache>
                <c:ptCount val="1"/>
                <c:pt idx="0">
                  <c:v>Very experienced</c:v>
                </c:pt>
              </c:strCache>
            </c:strRef>
          </c:tx>
          <c:spPr>
            <a:solidFill>
              <a:srgbClr val="D8E9F5">
                <a:lumMod val="5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'DataLabs+Workshop+Pre-Survey_Ma'!$AR$39:$AZ$39</c:f>
              <c:strCache>
                <c:ptCount val="9"/>
                <c:pt idx="0">
                  <c:v>CSV</c:v>
                </c:pt>
                <c:pt idx="1">
                  <c:v>ERDDAP data services</c:v>
                </c:pt>
                <c:pt idx="2">
                  <c:v>Excel</c:v>
                </c:pt>
                <c:pt idx="3">
                  <c:v>Git/GitHUB</c:v>
                </c:pt>
                <c:pt idx="4">
                  <c:v>NetCDF files</c:v>
                </c:pt>
                <c:pt idx="5">
                  <c:v>Matlab</c:v>
                </c:pt>
                <c:pt idx="6">
                  <c:v>Python</c:v>
                </c:pt>
                <c:pt idx="7">
                  <c:v>R</c:v>
                </c:pt>
                <c:pt idx="8">
                  <c:v>Other</c:v>
                </c:pt>
              </c:strCache>
            </c:strRef>
          </c:cat>
          <c:val>
            <c:numRef>
              <c:f>'DataLabs+Workshop+Pre-Survey_Ma'!$AR$43:$AZ$43</c:f>
              <c:numCache>
                <c:formatCode>General</c:formatCode>
                <c:ptCount val="9"/>
                <c:pt idx="0">
                  <c:v>5</c:v>
                </c:pt>
                <c:pt idx="1">
                  <c:v>1</c:v>
                </c:pt>
                <c:pt idx="2">
                  <c:v>9</c:v>
                </c:pt>
                <c:pt idx="3">
                  <c:v>1</c:v>
                </c:pt>
                <c:pt idx="4">
                  <c:v>2</c:v>
                </c:pt>
                <c:pt idx="5">
                  <c:v>2</c:v>
                </c:pt>
                <c:pt idx="6">
                  <c:v>1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E14-E344-B05E-8AB9F1F4297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498253264"/>
        <c:axId val="1843867488"/>
      </c:barChart>
      <c:catAx>
        <c:axId val="149825326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3867488"/>
        <c:crosses val="autoZero"/>
        <c:auto val="1"/>
        <c:lblAlgn val="ctr"/>
        <c:lblOffset val="100"/>
        <c:noMultiLvlLbl val="0"/>
      </c:catAx>
      <c:valAx>
        <c:axId val="1843867488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1498253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76034726428426"/>
          <c:y val="0.90257295044001851"/>
          <c:w val="0.80555622854835451"/>
          <c:h val="8.272116720704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B1608B-C1B8-FA46-88AF-94E3BE9E344C}" type="doc">
      <dgm:prSet loTypeId="urn:microsoft.com/office/officeart/2005/8/layout/venn1" loCatId="" qsTypeId="urn:microsoft.com/office/officeart/2005/8/quickstyle/simple1" qsCatId="simple" csTypeId="urn:microsoft.com/office/officeart/2005/8/colors/colorful1" csCatId="colorful" phldr="1"/>
      <dgm:spPr/>
    </dgm:pt>
    <dgm:pt modelId="{2B744A8F-9324-BD4B-98C8-FB790A372218}">
      <dgm:prSet phldrT="[Text]"/>
      <dgm:spPr/>
      <dgm:t>
        <a:bodyPr/>
        <a:lstStyle/>
        <a:p>
          <a:r>
            <a:rPr lang="en-US" dirty="0"/>
            <a:t>OOI</a:t>
          </a:r>
          <a:br>
            <a:rPr lang="en-US" dirty="0"/>
          </a:br>
          <a:r>
            <a:rPr lang="en-US" dirty="0"/>
            <a:t>Data + Science</a:t>
          </a:r>
        </a:p>
      </dgm:t>
    </dgm:pt>
    <dgm:pt modelId="{AE41C589-91AD-7C4E-A2A8-BE46A1CD28E3}" type="parTrans" cxnId="{BC31E743-AB72-8944-85A5-70768EC0DD38}">
      <dgm:prSet/>
      <dgm:spPr/>
      <dgm:t>
        <a:bodyPr/>
        <a:lstStyle/>
        <a:p>
          <a:endParaRPr lang="en-US"/>
        </a:p>
      </dgm:t>
    </dgm:pt>
    <dgm:pt modelId="{31485F77-463E-ED42-8734-C98E290800BC}" type="sibTrans" cxnId="{BC31E743-AB72-8944-85A5-70768EC0DD38}">
      <dgm:prSet/>
      <dgm:spPr/>
      <dgm:t>
        <a:bodyPr/>
        <a:lstStyle/>
        <a:p>
          <a:endParaRPr lang="en-US"/>
        </a:p>
      </dgm:t>
    </dgm:pt>
    <dgm:pt modelId="{4679790F-B0A0-0641-BA7D-E3B9C900BC4C}">
      <dgm:prSet phldrT="[Text]"/>
      <dgm:spPr/>
      <dgm:t>
        <a:bodyPr/>
        <a:lstStyle/>
        <a:p>
          <a:r>
            <a:rPr lang="en-US" dirty="0"/>
            <a:t>Data Science</a:t>
          </a:r>
          <a:br>
            <a:rPr lang="en-US" dirty="0"/>
          </a:br>
          <a:r>
            <a:rPr lang="en-US" dirty="0"/>
            <a:t>Coding/Python</a:t>
          </a:r>
        </a:p>
      </dgm:t>
    </dgm:pt>
    <dgm:pt modelId="{D3A847F1-C987-3240-BBC4-883E1D55A215}" type="parTrans" cxnId="{9556413B-9D34-6340-AD55-FCA2E873BD35}">
      <dgm:prSet/>
      <dgm:spPr/>
      <dgm:t>
        <a:bodyPr/>
        <a:lstStyle/>
        <a:p>
          <a:endParaRPr lang="en-US"/>
        </a:p>
      </dgm:t>
    </dgm:pt>
    <dgm:pt modelId="{16219F39-0437-5940-8E38-4A690DB83B95}" type="sibTrans" cxnId="{9556413B-9D34-6340-AD55-FCA2E873BD35}">
      <dgm:prSet/>
      <dgm:spPr/>
      <dgm:t>
        <a:bodyPr/>
        <a:lstStyle/>
        <a:p>
          <a:endParaRPr lang="en-US"/>
        </a:p>
      </dgm:t>
    </dgm:pt>
    <dgm:pt modelId="{97B385EB-E5BB-0443-9921-CFFE52D4CD0C}">
      <dgm:prSet phldrT="[Text]"/>
      <dgm:spPr/>
      <dgm:t>
        <a:bodyPr/>
        <a:lstStyle/>
        <a:p>
          <a:r>
            <a:rPr lang="en-US" dirty="0"/>
            <a:t>Education</a:t>
          </a:r>
        </a:p>
      </dgm:t>
    </dgm:pt>
    <dgm:pt modelId="{EDEA9187-2F95-D54A-94E1-A7EAD7644B91}" type="parTrans" cxnId="{B18B6FAB-16C4-CC43-961F-EFD42F3D9C57}">
      <dgm:prSet/>
      <dgm:spPr/>
      <dgm:t>
        <a:bodyPr/>
        <a:lstStyle/>
        <a:p>
          <a:endParaRPr lang="en-US"/>
        </a:p>
      </dgm:t>
    </dgm:pt>
    <dgm:pt modelId="{8A66816E-69A6-6242-A2AC-8FAEF7263985}" type="sibTrans" cxnId="{B18B6FAB-16C4-CC43-961F-EFD42F3D9C57}">
      <dgm:prSet/>
      <dgm:spPr/>
      <dgm:t>
        <a:bodyPr/>
        <a:lstStyle/>
        <a:p>
          <a:endParaRPr lang="en-US"/>
        </a:p>
      </dgm:t>
    </dgm:pt>
    <dgm:pt modelId="{1538F91D-0191-F240-9A8D-6ABE2EB2345A}" type="pres">
      <dgm:prSet presAssocID="{BBB1608B-C1B8-FA46-88AF-94E3BE9E344C}" presName="compositeShape" presStyleCnt="0">
        <dgm:presLayoutVars>
          <dgm:chMax val="7"/>
          <dgm:dir/>
          <dgm:resizeHandles val="exact"/>
        </dgm:presLayoutVars>
      </dgm:prSet>
      <dgm:spPr/>
    </dgm:pt>
    <dgm:pt modelId="{6F4EEF95-B436-CD48-8844-1D4157D1C731}" type="pres">
      <dgm:prSet presAssocID="{2B744A8F-9324-BD4B-98C8-FB790A372218}" presName="circ1" presStyleLbl="vennNode1" presStyleIdx="0" presStyleCnt="3"/>
      <dgm:spPr/>
    </dgm:pt>
    <dgm:pt modelId="{484277AD-6A10-384A-A906-BEB2C4776F28}" type="pres">
      <dgm:prSet presAssocID="{2B744A8F-9324-BD4B-98C8-FB790A37221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1A8CA3F-3D90-2541-AED3-45C99D242B52}" type="pres">
      <dgm:prSet presAssocID="{4679790F-B0A0-0641-BA7D-E3B9C900BC4C}" presName="circ2" presStyleLbl="vennNode1" presStyleIdx="1" presStyleCnt="3"/>
      <dgm:spPr/>
    </dgm:pt>
    <dgm:pt modelId="{9E13AD43-ABBD-CC47-81F2-E0C14D38FFB4}" type="pres">
      <dgm:prSet presAssocID="{4679790F-B0A0-0641-BA7D-E3B9C900BC4C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B727FE5-4542-9F4F-B02F-3E756D645F30}" type="pres">
      <dgm:prSet presAssocID="{97B385EB-E5BB-0443-9921-CFFE52D4CD0C}" presName="circ3" presStyleLbl="vennNode1" presStyleIdx="2" presStyleCnt="3"/>
      <dgm:spPr/>
    </dgm:pt>
    <dgm:pt modelId="{AD60136F-3A7A-F94C-BC0E-4D23176CC6BC}" type="pres">
      <dgm:prSet presAssocID="{97B385EB-E5BB-0443-9921-CFFE52D4CD0C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F266B01-7AA3-6E43-8D14-995B6057FBE0}" type="presOf" srcId="{97B385EB-E5BB-0443-9921-CFFE52D4CD0C}" destId="{AD60136F-3A7A-F94C-BC0E-4D23176CC6BC}" srcOrd="1" destOrd="0" presId="urn:microsoft.com/office/officeart/2005/8/layout/venn1"/>
    <dgm:cxn modelId="{1F7E6317-E094-8245-92CE-B05BCE9C478F}" type="presOf" srcId="{BBB1608B-C1B8-FA46-88AF-94E3BE9E344C}" destId="{1538F91D-0191-F240-9A8D-6ABE2EB2345A}" srcOrd="0" destOrd="0" presId="urn:microsoft.com/office/officeart/2005/8/layout/venn1"/>
    <dgm:cxn modelId="{15971E19-3B12-E447-8503-737E15D96A72}" type="presOf" srcId="{97B385EB-E5BB-0443-9921-CFFE52D4CD0C}" destId="{4B727FE5-4542-9F4F-B02F-3E756D645F30}" srcOrd="0" destOrd="0" presId="urn:microsoft.com/office/officeart/2005/8/layout/venn1"/>
    <dgm:cxn modelId="{9E20A037-6E6B-AF42-97BA-0727F6D8EA11}" type="presOf" srcId="{2B744A8F-9324-BD4B-98C8-FB790A372218}" destId="{6F4EEF95-B436-CD48-8844-1D4157D1C731}" srcOrd="0" destOrd="0" presId="urn:microsoft.com/office/officeart/2005/8/layout/venn1"/>
    <dgm:cxn modelId="{9556413B-9D34-6340-AD55-FCA2E873BD35}" srcId="{BBB1608B-C1B8-FA46-88AF-94E3BE9E344C}" destId="{4679790F-B0A0-0641-BA7D-E3B9C900BC4C}" srcOrd="1" destOrd="0" parTransId="{D3A847F1-C987-3240-BBC4-883E1D55A215}" sibTransId="{16219F39-0437-5940-8E38-4A690DB83B95}"/>
    <dgm:cxn modelId="{BC31E743-AB72-8944-85A5-70768EC0DD38}" srcId="{BBB1608B-C1B8-FA46-88AF-94E3BE9E344C}" destId="{2B744A8F-9324-BD4B-98C8-FB790A372218}" srcOrd="0" destOrd="0" parTransId="{AE41C589-91AD-7C4E-A2A8-BE46A1CD28E3}" sibTransId="{31485F77-463E-ED42-8734-C98E290800BC}"/>
    <dgm:cxn modelId="{E8BDE452-4920-7940-BD71-65943293AEF2}" type="presOf" srcId="{4679790F-B0A0-0641-BA7D-E3B9C900BC4C}" destId="{9E13AD43-ABBD-CC47-81F2-E0C14D38FFB4}" srcOrd="1" destOrd="0" presId="urn:microsoft.com/office/officeart/2005/8/layout/venn1"/>
    <dgm:cxn modelId="{D1CDC48E-FABC-6243-A2BD-118720545245}" type="presOf" srcId="{4679790F-B0A0-0641-BA7D-E3B9C900BC4C}" destId="{81A8CA3F-3D90-2541-AED3-45C99D242B52}" srcOrd="0" destOrd="0" presId="urn:microsoft.com/office/officeart/2005/8/layout/venn1"/>
    <dgm:cxn modelId="{B18B6FAB-16C4-CC43-961F-EFD42F3D9C57}" srcId="{BBB1608B-C1B8-FA46-88AF-94E3BE9E344C}" destId="{97B385EB-E5BB-0443-9921-CFFE52D4CD0C}" srcOrd="2" destOrd="0" parTransId="{EDEA9187-2F95-D54A-94E1-A7EAD7644B91}" sibTransId="{8A66816E-69A6-6242-A2AC-8FAEF7263985}"/>
    <dgm:cxn modelId="{C54E46F1-FBB3-6941-A021-23CEAB431AEA}" type="presOf" srcId="{2B744A8F-9324-BD4B-98C8-FB790A372218}" destId="{484277AD-6A10-384A-A906-BEB2C4776F28}" srcOrd="1" destOrd="0" presId="urn:microsoft.com/office/officeart/2005/8/layout/venn1"/>
    <dgm:cxn modelId="{AC254EA6-E513-0743-9AE0-6984171AF368}" type="presParOf" srcId="{1538F91D-0191-F240-9A8D-6ABE2EB2345A}" destId="{6F4EEF95-B436-CD48-8844-1D4157D1C731}" srcOrd="0" destOrd="0" presId="urn:microsoft.com/office/officeart/2005/8/layout/venn1"/>
    <dgm:cxn modelId="{2D87BB21-35FA-6F45-8601-82C3EE6CC4F5}" type="presParOf" srcId="{1538F91D-0191-F240-9A8D-6ABE2EB2345A}" destId="{484277AD-6A10-384A-A906-BEB2C4776F28}" srcOrd="1" destOrd="0" presId="urn:microsoft.com/office/officeart/2005/8/layout/venn1"/>
    <dgm:cxn modelId="{D263A495-2F77-074F-B63C-220C152C9866}" type="presParOf" srcId="{1538F91D-0191-F240-9A8D-6ABE2EB2345A}" destId="{81A8CA3F-3D90-2541-AED3-45C99D242B52}" srcOrd="2" destOrd="0" presId="urn:microsoft.com/office/officeart/2005/8/layout/venn1"/>
    <dgm:cxn modelId="{6E819ADF-923E-BB42-98FC-575DCA4E626D}" type="presParOf" srcId="{1538F91D-0191-F240-9A8D-6ABE2EB2345A}" destId="{9E13AD43-ABBD-CC47-81F2-E0C14D38FFB4}" srcOrd="3" destOrd="0" presId="urn:microsoft.com/office/officeart/2005/8/layout/venn1"/>
    <dgm:cxn modelId="{F9F60FF2-576D-9A4C-9583-3000E525E825}" type="presParOf" srcId="{1538F91D-0191-F240-9A8D-6ABE2EB2345A}" destId="{4B727FE5-4542-9F4F-B02F-3E756D645F30}" srcOrd="4" destOrd="0" presId="urn:microsoft.com/office/officeart/2005/8/layout/venn1"/>
    <dgm:cxn modelId="{53DD2D1E-C813-7540-B57A-D5BBD9D38141}" type="presParOf" srcId="{1538F91D-0191-F240-9A8D-6ABE2EB2345A}" destId="{AD60136F-3A7A-F94C-BC0E-4D23176CC6BC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C40E3BC-852F-F542-BF42-74EB24DD361D}" type="doc">
      <dgm:prSet loTypeId="urn:microsoft.com/office/officeart/2005/8/layout/hChevron3" loCatId="" qsTypeId="urn:microsoft.com/office/officeart/2005/8/quickstyle/simple1" qsCatId="simple" csTypeId="urn:microsoft.com/office/officeart/2005/8/colors/colorful1" csCatId="colorful" phldr="1"/>
      <dgm:spPr/>
    </dgm:pt>
    <dgm:pt modelId="{84485C3D-81FC-7245-A76D-EC319B043B70}">
      <dgm:prSet phldrT="[Text]"/>
      <dgm:spPr/>
      <dgm:t>
        <a:bodyPr/>
        <a:lstStyle/>
        <a:p>
          <a:r>
            <a:rPr lang="en-US" dirty="0"/>
            <a:t>Discover</a:t>
          </a:r>
        </a:p>
      </dgm:t>
    </dgm:pt>
    <dgm:pt modelId="{253B1EFF-04B8-CE4A-9A68-68C9D749DF5D}" type="parTrans" cxnId="{CA4C1CE6-7DDA-E842-AB27-61D32815E733}">
      <dgm:prSet/>
      <dgm:spPr/>
      <dgm:t>
        <a:bodyPr/>
        <a:lstStyle/>
        <a:p>
          <a:endParaRPr lang="en-US"/>
        </a:p>
      </dgm:t>
    </dgm:pt>
    <dgm:pt modelId="{F86D294E-B87F-4447-BEBD-6535F3BD168C}" type="sibTrans" cxnId="{CA4C1CE6-7DDA-E842-AB27-61D32815E733}">
      <dgm:prSet/>
      <dgm:spPr/>
      <dgm:t>
        <a:bodyPr/>
        <a:lstStyle/>
        <a:p>
          <a:endParaRPr lang="en-US"/>
        </a:p>
      </dgm:t>
    </dgm:pt>
    <dgm:pt modelId="{6FF8B764-232D-DC4C-BD9D-236BDFD531DB}">
      <dgm:prSet phldrT="[Text]"/>
      <dgm:spPr/>
      <dgm:t>
        <a:bodyPr/>
        <a:lstStyle/>
        <a:p>
          <a:r>
            <a:rPr lang="en-US" dirty="0"/>
            <a:t>Download</a:t>
          </a:r>
        </a:p>
      </dgm:t>
    </dgm:pt>
    <dgm:pt modelId="{3E539ADB-E7E6-3E45-AA74-5C946943B8E7}" type="parTrans" cxnId="{43304BC0-AEE4-214C-B66E-67FF1195374A}">
      <dgm:prSet/>
      <dgm:spPr/>
      <dgm:t>
        <a:bodyPr/>
        <a:lstStyle/>
        <a:p>
          <a:endParaRPr lang="en-US"/>
        </a:p>
      </dgm:t>
    </dgm:pt>
    <dgm:pt modelId="{F1FE55EF-4D8C-C641-B60E-94AAD4BD0797}" type="sibTrans" cxnId="{43304BC0-AEE4-214C-B66E-67FF1195374A}">
      <dgm:prSet/>
      <dgm:spPr/>
      <dgm:t>
        <a:bodyPr/>
        <a:lstStyle/>
        <a:p>
          <a:endParaRPr lang="en-US"/>
        </a:p>
      </dgm:t>
    </dgm:pt>
    <dgm:pt modelId="{10CF2F86-4B39-D943-AA19-29A4B82766C8}">
      <dgm:prSet phldrT="[Text]"/>
      <dgm:spPr/>
      <dgm:t>
        <a:bodyPr/>
        <a:lstStyle/>
        <a:p>
          <a:r>
            <a:rPr lang="en-US" dirty="0"/>
            <a:t>Plot</a:t>
          </a:r>
        </a:p>
      </dgm:t>
    </dgm:pt>
    <dgm:pt modelId="{331DA4C0-BB08-AF49-8243-2B8992BDF803}" type="parTrans" cxnId="{EC2F6D60-5CC4-3B44-A457-7FF5C0C8D86E}">
      <dgm:prSet/>
      <dgm:spPr/>
      <dgm:t>
        <a:bodyPr/>
        <a:lstStyle/>
        <a:p>
          <a:endParaRPr lang="en-US"/>
        </a:p>
      </dgm:t>
    </dgm:pt>
    <dgm:pt modelId="{9624497F-9293-5042-82FF-A28EA04DB104}" type="sibTrans" cxnId="{EC2F6D60-5CC4-3B44-A457-7FF5C0C8D86E}">
      <dgm:prSet/>
      <dgm:spPr/>
      <dgm:t>
        <a:bodyPr/>
        <a:lstStyle/>
        <a:p>
          <a:endParaRPr lang="en-US"/>
        </a:p>
      </dgm:t>
    </dgm:pt>
    <dgm:pt modelId="{1B51AEEC-8273-0C4F-8912-C85C5B311F13}">
      <dgm:prSet phldrT="[Text]"/>
      <dgm:spPr/>
      <dgm:t>
        <a:bodyPr/>
        <a:lstStyle/>
        <a:p>
          <a:r>
            <a:rPr lang="en-US" dirty="0"/>
            <a:t>Analyze</a:t>
          </a:r>
        </a:p>
      </dgm:t>
    </dgm:pt>
    <dgm:pt modelId="{36F43464-8988-B849-9098-63225791F271}" type="parTrans" cxnId="{2CA1F9B1-142D-9B42-A4C9-8947F7A71966}">
      <dgm:prSet/>
      <dgm:spPr/>
      <dgm:t>
        <a:bodyPr/>
        <a:lstStyle/>
        <a:p>
          <a:endParaRPr lang="en-US"/>
        </a:p>
      </dgm:t>
    </dgm:pt>
    <dgm:pt modelId="{CE7C816F-82FE-3247-97BC-0CE24C05F944}" type="sibTrans" cxnId="{2CA1F9B1-142D-9B42-A4C9-8947F7A71966}">
      <dgm:prSet/>
      <dgm:spPr/>
      <dgm:t>
        <a:bodyPr/>
        <a:lstStyle/>
        <a:p>
          <a:endParaRPr lang="en-US"/>
        </a:p>
      </dgm:t>
    </dgm:pt>
    <dgm:pt modelId="{58D1F32C-762D-9340-8A01-8D269615D63E}">
      <dgm:prSet phldrT="[Text]"/>
      <dgm:spPr/>
      <dgm:t>
        <a:bodyPr/>
        <a:lstStyle/>
        <a:p>
          <a:r>
            <a:rPr lang="en-US" dirty="0"/>
            <a:t>Filter</a:t>
          </a:r>
        </a:p>
      </dgm:t>
    </dgm:pt>
    <dgm:pt modelId="{74C2FFED-BFED-7E45-A787-A444C940E0B8}" type="parTrans" cxnId="{DD6D7B0B-C1CC-F44C-926D-A3538892746B}">
      <dgm:prSet/>
      <dgm:spPr/>
      <dgm:t>
        <a:bodyPr/>
        <a:lstStyle/>
        <a:p>
          <a:endParaRPr lang="en-US"/>
        </a:p>
      </dgm:t>
    </dgm:pt>
    <dgm:pt modelId="{4B82BE4D-EB6F-AE48-AF9C-148977CA0FC9}" type="sibTrans" cxnId="{DD6D7B0B-C1CC-F44C-926D-A3538892746B}">
      <dgm:prSet/>
      <dgm:spPr/>
      <dgm:t>
        <a:bodyPr/>
        <a:lstStyle/>
        <a:p>
          <a:endParaRPr lang="en-US"/>
        </a:p>
      </dgm:t>
    </dgm:pt>
    <dgm:pt modelId="{8256745F-B671-DD46-8013-2E17C176F743}" type="pres">
      <dgm:prSet presAssocID="{BC40E3BC-852F-F542-BF42-74EB24DD361D}" presName="Name0" presStyleCnt="0">
        <dgm:presLayoutVars>
          <dgm:dir/>
          <dgm:resizeHandles val="exact"/>
        </dgm:presLayoutVars>
      </dgm:prSet>
      <dgm:spPr/>
    </dgm:pt>
    <dgm:pt modelId="{B0CF9C02-6E82-734E-90B5-8D5037EBBBAE}" type="pres">
      <dgm:prSet presAssocID="{84485C3D-81FC-7245-A76D-EC319B043B70}" presName="parTxOnly" presStyleLbl="node1" presStyleIdx="0" presStyleCnt="5">
        <dgm:presLayoutVars>
          <dgm:bulletEnabled val="1"/>
        </dgm:presLayoutVars>
      </dgm:prSet>
      <dgm:spPr/>
    </dgm:pt>
    <dgm:pt modelId="{1677D285-7E7A-EE4C-B324-B8A15020C41E}" type="pres">
      <dgm:prSet presAssocID="{F86D294E-B87F-4447-BEBD-6535F3BD168C}" presName="parSpace" presStyleCnt="0"/>
      <dgm:spPr/>
    </dgm:pt>
    <dgm:pt modelId="{89F95AE5-0E09-4445-AE2C-2C041D8C16B5}" type="pres">
      <dgm:prSet presAssocID="{6FF8B764-232D-DC4C-BD9D-236BDFD531DB}" presName="parTxOnly" presStyleLbl="node1" presStyleIdx="1" presStyleCnt="5">
        <dgm:presLayoutVars>
          <dgm:bulletEnabled val="1"/>
        </dgm:presLayoutVars>
      </dgm:prSet>
      <dgm:spPr/>
    </dgm:pt>
    <dgm:pt modelId="{06CAF07B-FDBB-EB48-80AC-6B880003A4A5}" type="pres">
      <dgm:prSet presAssocID="{F1FE55EF-4D8C-C641-B60E-94AAD4BD0797}" presName="parSpace" presStyleCnt="0"/>
      <dgm:spPr/>
    </dgm:pt>
    <dgm:pt modelId="{BB10000E-C211-5842-A32F-F89C59C33013}" type="pres">
      <dgm:prSet presAssocID="{58D1F32C-762D-9340-8A01-8D269615D63E}" presName="parTxOnly" presStyleLbl="node1" presStyleIdx="2" presStyleCnt="5">
        <dgm:presLayoutVars>
          <dgm:bulletEnabled val="1"/>
        </dgm:presLayoutVars>
      </dgm:prSet>
      <dgm:spPr/>
    </dgm:pt>
    <dgm:pt modelId="{B494595A-10BA-F64A-A744-A8DB0F995359}" type="pres">
      <dgm:prSet presAssocID="{4B82BE4D-EB6F-AE48-AF9C-148977CA0FC9}" presName="parSpace" presStyleCnt="0"/>
      <dgm:spPr/>
    </dgm:pt>
    <dgm:pt modelId="{161ED979-BDF4-EC4D-9337-D5D4E03975E8}" type="pres">
      <dgm:prSet presAssocID="{10CF2F86-4B39-D943-AA19-29A4B82766C8}" presName="parTxOnly" presStyleLbl="node1" presStyleIdx="3" presStyleCnt="5">
        <dgm:presLayoutVars>
          <dgm:bulletEnabled val="1"/>
        </dgm:presLayoutVars>
      </dgm:prSet>
      <dgm:spPr/>
    </dgm:pt>
    <dgm:pt modelId="{21590B47-DD3C-5843-AD23-5F2BE1F135D9}" type="pres">
      <dgm:prSet presAssocID="{9624497F-9293-5042-82FF-A28EA04DB104}" presName="parSpace" presStyleCnt="0"/>
      <dgm:spPr/>
    </dgm:pt>
    <dgm:pt modelId="{14751238-3464-FA40-A5BD-A9AA538A474A}" type="pres">
      <dgm:prSet presAssocID="{1B51AEEC-8273-0C4F-8912-C85C5B311F13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DD6D7B0B-C1CC-F44C-926D-A3538892746B}" srcId="{BC40E3BC-852F-F542-BF42-74EB24DD361D}" destId="{58D1F32C-762D-9340-8A01-8D269615D63E}" srcOrd="2" destOrd="0" parTransId="{74C2FFED-BFED-7E45-A787-A444C940E0B8}" sibTransId="{4B82BE4D-EB6F-AE48-AF9C-148977CA0FC9}"/>
    <dgm:cxn modelId="{EC2F6D60-5CC4-3B44-A457-7FF5C0C8D86E}" srcId="{BC40E3BC-852F-F542-BF42-74EB24DD361D}" destId="{10CF2F86-4B39-D943-AA19-29A4B82766C8}" srcOrd="3" destOrd="0" parTransId="{331DA4C0-BB08-AF49-8243-2B8992BDF803}" sibTransId="{9624497F-9293-5042-82FF-A28EA04DB104}"/>
    <dgm:cxn modelId="{76A6CBA0-7187-EC42-BBA1-78D216D02007}" type="presOf" srcId="{BC40E3BC-852F-F542-BF42-74EB24DD361D}" destId="{8256745F-B671-DD46-8013-2E17C176F743}" srcOrd="0" destOrd="0" presId="urn:microsoft.com/office/officeart/2005/8/layout/hChevron3"/>
    <dgm:cxn modelId="{0E19DDA4-10E8-9244-AD07-A5BE524992DA}" type="presOf" srcId="{84485C3D-81FC-7245-A76D-EC319B043B70}" destId="{B0CF9C02-6E82-734E-90B5-8D5037EBBBAE}" srcOrd="0" destOrd="0" presId="urn:microsoft.com/office/officeart/2005/8/layout/hChevron3"/>
    <dgm:cxn modelId="{0AEE20A8-B379-494A-BCC0-2925B0FF447D}" type="presOf" srcId="{58D1F32C-762D-9340-8A01-8D269615D63E}" destId="{BB10000E-C211-5842-A32F-F89C59C33013}" srcOrd="0" destOrd="0" presId="urn:microsoft.com/office/officeart/2005/8/layout/hChevron3"/>
    <dgm:cxn modelId="{7A9B68AF-4BC8-F249-9806-4FD15C4B8E4D}" type="presOf" srcId="{1B51AEEC-8273-0C4F-8912-C85C5B311F13}" destId="{14751238-3464-FA40-A5BD-A9AA538A474A}" srcOrd="0" destOrd="0" presId="urn:microsoft.com/office/officeart/2005/8/layout/hChevron3"/>
    <dgm:cxn modelId="{2CA1F9B1-142D-9B42-A4C9-8947F7A71966}" srcId="{BC40E3BC-852F-F542-BF42-74EB24DD361D}" destId="{1B51AEEC-8273-0C4F-8912-C85C5B311F13}" srcOrd="4" destOrd="0" parTransId="{36F43464-8988-B849-9098-63225791F271}" sibTransId="{CE7C816F-82FE-3247-97BC-0CE24C05F944}"/>
    <dgm:cxn modelId="{43304BC0-AEE4-214C-B66E-67FF1195374A}" srcId="{BC40E3BC-852F-F542-BF42-74EB24DD361D}" destId="{6FF8B764-232D-DC4C-BD9D-236BDFD531DB}" srcOrd="1" destOrd="0" parTransId="{3E539ADB-E7E6-3E45-AA74-5C946943B8E7}" sibTransId="{F1FE55EF-4D8C-C641-B60E-94AAD4BD0797}"/>
    <dgm:cxn modelId="{8A8924C5-0373-3543-A5C7-0813AC1BFF87}" type="presOf" srcId="{10CF2F86-4B39-D943-AA19-29A4B82766C8}" destId="{161ED979-BDF4-EC4D-9337-D5D4E03975E8}" srcOrd="0" destOrd="0" presId="urn:microsoft.com/office/officeart/2005/8/layout/hChevron3"/>
    <dgm:cxn modelId="{B4D2EAE3-D980-5B42-AC41-F6E1CE2A27A5}" type="presOf" srcId="{6FF8B764-232D-DC4C-BD9D-236BDFD531DB}" destId="{89F95AE5-0E09-4445-AE2C-2C041D8C16B5}" srcOrd="0" destOrd="0" presId="urn:microsoft.com/office/officeart/2005/8/layout/hChevron3"/>
    <dgm:cxn modelId="{CA4C1CE6-7DDA-E842-AB27-61D32815E733}" srcId="{BC40E3BC-852F-F542-BF42-74EB24DD361D}" destId="{84485C3D-81FC-7245-A76D-EC319B043B70}" srcOrd="0" destOrd="0" parTransId="{253B1EFF-04B8-CE4A-9A68-68C9D749DF5D}" sibTransId="{F86D294E-B87F-4447-BEBD-6535F3BD168C}"/>
    <dgm:cxn modelId="{CF9F9FB5-F437-C346-8016-577ACFFB4420}" type="presParOf" srcId="{8256745F-B671-DD46-8013-2E17C176F743}" destId="{B0CF9C02-6E82-734E-90B5-8D5037EBBBAE}" srcOrd="0" destOrd="0" presId="urn:microsoft.com/office/officeart/2005/8/layout/hChevron3"/>
    <dgm:cxn modelId="{F390FDEF-0B94-FB44-8AC0-4A8A07FA0553}" type="presParOf" srcId="{8256745F-B671-DD46-8013-2E17C176F743}" destId="{1677D285-7E7A-EE4C-B324-B8A15020C41E}" srcOrd="1" destOrd="0" presId="urn:microsoft.com/office/officeart/2005/8/layout/hChevron3"/>
    <dgm:cxn modelId="{64C4B2FC-692B-6144-9750-80CCA06B80C4}" type="presParOf" srcId="{8256745F-B671-DD46-8013-2E17C176F743}" destId="{89F95AE5-0E09-4445-AE2C-2C041D8C16B5}" srcOrd="2" destOrd="0" presId="urn:microsoft.com/office/officeart/2005/8/layout/hChevron3"/>
    <dgm:cxn modelId="{DA3A91AB-9504-3E4B-AD89-08961676A067}" type="presParOf" srcId="{8256745F-B671-DD46-8013-2E17C176F743}" destId="{06CAF07B-FDBB-EB48-80AC-6B880003A4A5}" srcOrd="3" destOrd="0" presId="urn:microsoft.com/office/officeart/2005/8/layout/hChevron3"/>
    <dgm:cxn modelId="{9825C57C-CF51-EC47-9891-B62407395427}" type="presParOf" srcId="{8256745F-B671-DD46-8013-2E17C176F743}" destId="{BB10000E-C211-5842-A32F-F89C59C33013}" srcOrd="4" destOrd="0" presId="urn:microsoft.com/office/officeart/2005/8/layout/hChevron3"/>
    <dgm:cxn modelId="{AD02E80A-FEBE-7349-BA14-9F9DA5C99B64}" type="presParOf" srcId="{8256745F-B671-DD46-8013-2E17C176F743}" destId="{B494595A-10BA-F64A-A744-A8DB0F995359}" srcOrd="5" destOrd="0" presId="urn:microsoft.com/office/officeart/2005/8/layout/hChevron3"/>
    <dgm:cxn modelId="{352A802F-B95B-9245-974D-FB46DA3005A2}" type="presParOf" srcId="{8256745F-B671-DD46-8013-2E17C176F743}" destId="{161ED979-BDF4-EC4D-9337-D5D4E03975E8}" srcOrd="6" destOrd="0" presId="urn:microsoft.com/office/officeart/2005/8/layout/hChevron3"/>
    <dgm:cxn modelId="{DB9331C6-2FAD-8941-BFC0-2F00850A3311}" type="presParOf" srcId="{8256745F-B671-DD46-8013-2E17C176F743}" destId="{21590B47-DD3C-5843-AD23-5F2BE1F135D9}" srcOrd="7" destOrd="0" presId="urn:microsoft.com/office/officeart/2005/8/layout/hChevron3"/>
    <dgm:cxn modelId="{16BBB89F-CE50-7E4D-BC05-2E33CB82375A}" type="presParOf" srcId="{8256745F-B671-DD46-8013-2E17C176F743}" destId="{14751238-3464-FA40-A5BD-A9AA538A474A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33F967-F37D-9D45-8E28-D2D4A59A8E4A}" type="doc">
      <dgm:prSet loTypeId="urn:microsoft.com/office/officeart/2005/8/layout/hChevron3" loCatId="" qsTypeId="urn:microsoft.com/office/officeart/2005/8/quickstyle/simple3" qsCatId="simple" csTypeId="urn:microsoft.com/office/officeart/2005/8/colors/colorful1" csCatId="colorful" phldr="1"/>
      <dgm:spPr/>
    </dgm:pt>
    <dgm:pt modelId="{613719D7-05B2-8349-8687-25322B306290}">
      <dgm:prSet phldrT="[Text]"/>
      <dgm:spPr/>
      <dgm:t>
        <a:bodyPr/>
        <a:lstStyle/>
        <a:p>
          <a:r>
            <a:rPr lang="en-US" dirty="0"/>
            <a:t>Identify Target Scientific Concepts &amp; Skills</a:t>
          </a:r>
        </a:p>
      </dgm:t>
    </dgm:pt>
    <dgm:pt modelId="{FA6FA3CE-651B-9244-8596-0ACEBA4C17C6}" type="parTrans" cxnId="{EE3157C3-C026-DB4D-881D-4FE8DD33CFFF}">
      <dgm:prSet/>
      <dgm:spPr/>
      <dgm:t>
        <a:bodyPr/>
        <a:lstStyle/>
        <a:p>
          <a:endParaRPr lang="en-US"/>
        </a:p>
      </dgm:t>
    </dgm:pt>
    <dgm:pt modelId="{06DE9ED4-6E59-D647-BBE1-87B62A091E10}" type="sibTrans" cxnId="{EE3157C3-C026-DB4D-881D-4FE8DD33CFFF}">
      <dgm:prSet/>
      <dgm:spPr/>
      <dgm:t>
        <a:bodyPr/>
        <a:lstStyle/>
        <a:p>
          <a:endParaRPr lang="en-US"/>
        </a:p>
      </dgm:t>
    </dgm:pt>
    <dgm:pt modelId="{EFC0AE31-A1D3-0D41-8D1B-0763C3247381}">
      <dgm:prSet phldrT="[Text]"/>
      <dgm:spPr/>
      <dgm:t>
        <a:bodyPr/>
        <a:lstStyle/>
        <a:p>
          <a:r>
            <a:rPr lang="en-US" dirty="0"/>
            <a:t>Match Educational Goals with Instrumentation</a:t>
          </a:r>
        </a:p>
      </dgm:t>
    </dgm:pt>
    <dgm:pt modelId="{2C5AB438-072A-B04D-B887-5A65E697FD31}" type="parTrans" cxnId="{33DD8ED1-9EBD-D641-8C9A-F2C6F44771BF}">
      <dgm:prSet/>
      <dgm:spPr/>
      <dgm:t>
        <a:bodyPr/>
        <a:lstStyle/>
        <a:p>
          <a:endParaRPr lang="en-US"/>
        </a:p>
      </dgm:t>
    </dgm:pt>
    <dgm:pt modelId="{03E78493-84DD-BF43-BE44-EE5217314789}" type="sibTrans" cxnId="{33DD8ED1-9EBD-D641-8C9A-F2C6F44771BF}">
      <dgm:prSet/>
      <dgm:spPr/>
      <dgm:t>
        <a:bodyPr/>
        <a:lstStyle/>
        <a:p>
          <a:endParaRPr lang="en-US"/>
        </a:p>
      </dgm:t>
    </dgm:pt>
    <dgm:pt modelId="{5955477C-93FC-4C43-A4EE-84C8366AC0BB}">
      <dgm:prSet phldrT="[Text]"/>
      <dgm:spPr/>
      <dgm:t>
        <a:bodyPr/>
        <a:lstStyle/>
        <a:p>
          <a:r>
            <a:rPr lang="en-US" dirty="0"/>
            <a:t>Find Available Instrument Data</a:t>
          </a:r>
        </a:p>
      </dgm:t>
    </dgm:pt>
    <dgm:pt modelId="{63B0DD27-D499-CF4B-AE15-540ED557CE2C}" type="parTrans" cxnId="{59764E69-BDB7-C842-BB62-D62800062771}">
      <dgm:prSet/>
      <dgm:spPr/>
      <dgm:t>
        <a:bodyPr/>
        <a:lstStyle/>
        <a:p>
          <a:endParaRPr lang="en-US"/>
        </a:p>
      </dgm:t>
    </dgm:pt>
    <dgm:pt modelId="{F9234E4F-0A19-B34C-9065-D5AD1E5B1DE0}" type="sibTrans" cxnId="{59764E69-BDB7-C842-BB62-D62800062771}">
      <dgm:prSet/>
      <dgm:spPr/>
      <dgm:t>
        <a:bodyPr/>
        <a:lstStyle/>
        <a:p>
          <a:endParaRPr lang="en-US"/>
        </a:p>
      </dgm:t>
    </dgm:pt>
    <dgm:pt modelId="{4C7B2583-E529-A143-8DD2-87CE76792893}">
      <dgm:prSet phldrT="[Text]"/>
      <dgm:spPr/>
      <dgm:t>
        <a:bodyPr/>
        <a:lstStyle/>
        <a:p>
          <a:r>
            <a:rPr lang="en-US" dirty="0"/>
            <a:t>Cleanup the Dataset</a:t>
          </a:r>
        </a:p>
      </dgm:t>
    </dgm:pt>
    <dgm:pt modelId="{508A9151-77E8-A94D-BDF7-F12CD3636EC0}" type="parTrans" cxnId="{1D86788E-CE70-E347-829E-3CA4EE1461F0}">
      <dgm:prSet/>
      <dgm:spPr/>
      <dgm:t>
        <a:bodyPr/>
        <a:lstStyle/>
        <a:p>
          <a:endParaRPr lang="en-US"/>
        </a:p>
      </dgm:t>
    </dgm:pt>
    <dgm:pt modelId="{3F06D6A9-D352-5B4B-BFE4-E209F32EE56A}" type="sibTrans" cxnId="{1D86788E-CE70-E347-829E-3CA4EE1461F0}">
      <dgm:prSet/>
      <dgm:spPr/>
      <dgm:t>
        <a:bodyPr/>
        <a:lstStyle/>
        <a:p>
          <a:endParaRPr lang="en-US"/>
        </a:p>
      </dgm:t>
    </dgm:pt>
    <dgm:pt modelId="{95BB3B28-B772-594B-868D-D8B2FAFC33AA}">
      <dgm:prSet phldrT="[Text]"/>
      <dgm:spPr/>
      <dgm:t>
        <a:bodyPr/>
        <a:lstStyle/>
        <a:p>
          <a:r>
            <a:rPr lang="en-US" dirty="0"/>
            <a:t>Add Context &amp; Educational Surrounds</a:t>
          </a:r>
        </a:p>
      </dgm:t>
    </dgm:pt>
    <dgm:pt modelId="{A69298B1-4A90-6343-BD83-4E28AB9C31B8}" type="parTrans" cxnId="{3EF4D0C7-DC89-AB49-AE36-939D1E889BC6}">
      <dgm:prSet/>
      <dgm:spPr/>
      <dgm:t>
        <a:bodyPr/>
        <a:lstStyle/>
        <a:p>
          <a:endParaRPr lang="en-US"/>
        </a:p>
      </dgm:t>
    </dgm:pt>
    <dgm:pt modelId="{7CC2BC14-C587-FD43-BFCE-002832334F87}" type="sibTrans" cxnId="{3EF4D0C7-DC89-AB49-AE36-939D1E889BC6}">
      <dgm:prSet/>
      <dgm:spPr/>
      <dgm:t>
        <a:bodyPr/>
        <a:lstStyle/>
        <a:p>
          <a:endParaRPr lang="en-US"/>
        </a:p>
      </dgm:t>
    </dgm:pt>
    <dgm:pt modelId="{F4BE5B62-05E8-CA43-8FF1-CA12B755ED61}">
      <dgm:prSet phldrT="[Text]"/>
      <dgm:spPr/>
      <dgm:t>
        <a:bodyPr/>
        <a:lstStyle/>
        <a:p>
          <a:r>
            <a:rPr lang="en-US" dirty="0"/>
            <a:t>Build Interactive Visualizations</a:t>
          </a:r>
        </a:p>
      </dgm:t>
    </dgm:pt>
    <dgm:pt modelId="{3CAA0D48-FD59-6047-A529-A71418839F4F}" type="parTrans" cxnId="{5C22A4A3-14C0-C945-B9C1-C26E695D77BA}">
      <dgm:prSet/>
      <dgm:spPr/>
      <dgm:t>
        <a:bodyPr/>
        <a:lstStyle/>
        <a:p>
          <a:endParaRPr lang="en-US"/>
        </a:p>
      </dgm:t>
    </dgm:pt>
    <dgm:pt modelId="{0206BB31-69E5-4041-88CF-4D5002B51F42}" type="sibTrans" cxnId="{5C22A4A3-14C0-C945-B9C1-C26E695D77BA}">
      <dgm:prSet/>
      <dgm:spPr/>
      <dgm:t>
        <a:bodyPr/>
        <a:lstStyle/>
        <a:p>
          <a:endParaRPr lang="en-US"/>
        </a:p>
      </dgm:t>
    </dgm:pt>
    <dgm:pt modelId="{BB855AF0-53BC-C846-B7B3-CAFB6E2CE112}" type="pres">
      <dgm:prSet presAssocID="{0933F967-F37D-9D45-8E28-D2D4A59A8E4A}" presName="Name0" presStyleCnt="0">
        <dgm:presLayoutVars>
          <dgm:dir/>
          <dgm:resizeHandles val="exact"/>
        </dgm:presLayoutVars>
      </dgm:prSet>
      <dgm:spPr/>
    </dgm:pt>
    <dgm:pt modelId="{94ABB21E-2AC9-AB46-B027-88413759A4DB}" type="pres">
      <dgm:prSet presAssocID="{613719D7-05B2-8349-8687-25322B306290}" presName="parTxOnly" presStyleLbl="node1" presStyleIdx="0" presStyleCnt="6">
        <dgm:presLayoutVars>
          <dgm:bulletEnabled val="1"/>
        </dgm:presLayoutVars>
      </dgm:prSet>
      <dgm:spPr/>
    </dgm:pt>
    <dgm:pt modelId="{7BA446F0-A123-004D-951C-0778DC323C0C}" type="pres">
      <dgm:prSet presAssocID="{06DE9ED4-6E59-D647-BBE1-87B62A091E10}" presName="parSpace" presStyleCnt="0"/>
      <dgm:spPr/>
    </dgm:pt>
    <dgm:pt modelId="{439246E2-3202-E94D-8AEE-34AD8AA3F193}" type="pres">
      <dgm:prSet presAssocID="{EFC0AE31-A1D3-0D41-8D1B-0763C3247381}" presName="parTxOnly" presStyleLbl="node1" presStyleIdx="1" presStyleCnt="6">
        <dgm:presLayoutVars>
          <dgm:bulletEnabled val="1"/>
        </dgm:presLayoutVars>
      </dgm:prSet>
      <dgm:spPr/>
    </dgm:pt>
    <dgm:pt modelId="{CE6EDD9A-FE59-AA47-88BB-694B52A2EF21}" type="pres">
      <dgm:prSet presAssocID="{03E78493-84DD-BF43-BE44-EE5217314789}" presName="parSpace" presStyleCnt="0"/>
      <dgm:spPr/>
    </dgm:pt>
    <dgm:pt modelId="{83E176AD-D9D6-D643-BD33-73D36DBFBBCE}" type="pres">
      <dgm:prSet presAssocID="{5955477C-93FC-4C43-A4EE-84C8366AC0BB}" presName="parTxOnly" presStyleLbl="node1" presStyleIdx="2" presStyleCnt="6">
        <dgm:presLayoutVars>
          <dgm:bulletEnabled val="1"/>
        </dgm:presLayoutVars>
      </dgm:prSet>
      <dgm:spPr/>
    </dgm:pt>
    <dgm:pt modelId="{F18CF2A7-5FB4-4E46-9970-F8773C67E3CE}" type="pres">
      <dgm:prSet presAssocID="{F9234E4F-0A19-B34C-9065-D5AD1E5B1DE0}" presName="parSpace" presStyleCnt="0"/>
      <dgm:spPr/>
    </dgm:pt>
    <dgm:pt modelId="{0B17E1BD-56FE-0441-AAC3-F6600DF1F308}" type="pres">
      <dgm:prSet presAssocID="{4C7B2583-E529-A143-8DD2-87CE76792893}" presName="parTxOnly" presStyleLbl="node1" presStyleIdx="3" presStyleCnt="6">
        <dgm:presLayoutVars>
          <dgm:bulletEnabled val="1"/>
        </dgm:presLayoutVars>
      </dgm:prSet>
      <dgm:spPr/>
    </dgm:pt>
    <dgm:pt modelId="{CC6F9CB8-FE59-3D41-B31A-BD8AC7518220}" type="pres">
      <dgm:prSet presAssocID="{3F06D6A9-D352-5B4B-BFE4-E209F32EE56A}" presName="parSpace" presStyleCnt="0"/>
      <dgm:spPr/>
    </dgm:pt>
    <dgm:pt modelId="{475E0F1C-7E2D-784B-B4B0-FB5A33A6EA21}" type="pres">
      <dgm:prSet presAssocID="{F4BE5B62-05E8-CA43-8FF1-CA12B755ED61}" presName="parTxOnly" presStyleLbl="node1" presStyleIdx="4" presStyleCnt="6">
        <dgm:presLayoutVars>
          <dgm:bulletEnabled val="1"/>
        </dgm:presLayoutVars>
      </dgm:prSet>
      <dgm:spPr/>
    </dgm:pt>
    <dgm:pt modelId="{98EB67D8-70B7-594E-9A94-62923BAEDFEE}" type="pres">
      <dgm:prSet presAssocID="{0206BB31-69E5-4041-88CF-4D5002B51F42}" presName="parSpace" presStyleCnt="0"/>
      <dgm:spPr/>
    </dgm:pt>
    <dgm:pt modelId="{407EB856-0279-EC48-96E6-9B8F813B8D73}" type="pres">
      <dgm:prSet presAssocID="{95BB3B28-B772-594B-868D-D8B2FAFC33AA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013AE311-3D85-8F4E-AA95-B077B18258E0}" type="presOf" srcId="{EFC0AE31-A1D3-0D41-8D1B-0763C3247381}" destId="{439246E2-3202-E94D-8AEE-34AD8AA3F193}" srcOrd="0" destOrd="0" presId="urn:microsoft.com/office/officeart/2005/8/layout/hChevron3"/>
    <dgm:cxn modelId="{B43CF63C-E67F-3C48-8E88-2CB9A5A286BC}" type="presOf" srcId="{F4BE5B62-05E8-CA43-8FF1-CA12B755ED61}" destId="{475E0F1C-7E2D-784B-B4B0-FB5A33A6EA21}" srcOrd="0" destOrd="0" presId="urn:microsoft.com/office/officeart/2005/8/layout/hChevron3"/>
    <dgm:cxn modelId="{71F32267-C4D1-554A-9199-9F68FC626C8B}" type="presOf" srcId="{613719D7-05B2-8349-8687-25322B306290}" destId="{94ABB21E-2AC9-AB46-B027-88413759A4DB}" srcOrd="0" destOrd="0" presId="urn:microsoft.com/office/officeart/2005/8/layout/hChevron3"/>
    <dgm:cxn modelId="{59764E69-BDB7-C842-BB62-D62800062771}" srcId="{0933F967-F37D-9D45-8E28-D2D4A59A8E4A}" destId="{5955477C-93FC-4C43-A4EE-84C8366AC0BB}" srcOrd="2" destOrd="0" parTransId="{63B0DD27-D499-CF4B-AE15-540ED557CE2C}" sibTransId="{F9234E4F-0A19-B34C-9065-D5AD1E5B1DE0}"/>
    <dgm:cxn modelId="{1D86788E-CE70-E347-829E-3CA4EE1461F0}" srcId="{0933F967-F37D-9D45-8E28-D2D4A59A8E4A}" destId="{4C7B2583-E529-A143-8DD2-87CE76792893}" srcOrd="3" destOrd="0" parTransId="{508A9151-77E8-A94D-BDF7-F12CD3636EC0}" sibTransId="{3F06D6A9-D352-5B4B-BFE4-E209F32EE56A}"/>
    <dgm:cxn modelId="{E4D8A996-5EDB-D14A-8AC3-5BDE0BEBF0F3}" type="presOf" srcId="{0933F967-F37D-9D45-8E28-D2D4A59A8E4A}" destId="{BB855AF0-53BC-C846-B7B3-CAFB6E2CE112}" srcOrd="0" destOrd="0" presId="urn:microsoft.com/office/officeart/2005/8/layout/hChevron3"/>
    <dgm:cxn modelId="{5C22A4A3-14C0-C945-B9C1-C26E695D77BA}" srcId="{0933F967-F37D-9D45-8E28-D2D4A59A8E4A}" destId="{F4BE5B62-05E8-CA43-8FF1-CA12B755ED61}" srcOrd="4" destOrd="0" parTransId="{3CAA0D48-FD59-6047-A529-A71418839F4F}" sibTransId="{0206BB31-69E5-4041-88CF-4D5002B51F42}"/>
    <dgm:cxn modelId="{624CB9AC-FE3B-CD46-9712-1E9D565384BC}" type="presOf" srcId="{95BB3B28-B772-594B-868D-D8B2FAFC33AA}" destId="{407EB856-0279-EC48-96E6-9B8F813B8D73}" srcOrd="0" destOrd="0" presId="urn:microsoft.com/office/officeart/2005/8/layout/hChevron3"/>
    <dgm:cxn modelId="{42D8B4BE-3EF7-A746-806B-457E5B34EF1D}" type="presOf" srcId="{5955477C-93FC-4C43-A4EE-84C8366AC0BB}" destId="{83E176AD-D9D6-D643-BD33-73D36DBFBBCE}" srcOrd="0" destOrd="0" presId="urn:microsoft.com/office/officeart/2005/8/layout/hChevron3"/>
    <dgm:cxn modelId="{EE3157C3-C026-DB4D-881D-4FE8DD33CFFF}" srcId="{0933F967-F37D-9D45-8E28-D2D4A59A8E4A}" destId="{613719D7-05B2-8349-8687-25322B306290}" srcOrd="0" destOrd="0" parTransId="{FA6FA3CE-651B-9244-8596-0ACEBA4C17C6}" sibTransId="{06DE9ED4-6E59-D647-BBE1-87B62A091E10}"/>
    <dgm:cxn modelId="{C02CF1C6-8336-FD4F-AE4D-69C1A69BC470}" type="presOf" srcId="{4C7B2583-E529-A143-8DD2-87CE76792893}" destId="{0B17E1BD-56FE-0441-AAC3-F6600DF1F308}" srcOrd="0" destOrd="0" presId="urn:microsoft.com/office/officeart/2005/8/layout/hChevron3"/>
    <dgm:cxn modelId="{3EF4D0C7-DC89-AB49-AE36-939D1E889BC6}" srcId="{0933F967-F37D-9D45-8E28-D2D4A59A8E4A}" destId="{95BB3B28-B772-594B-868D-D8B2FAFC33AA}" srcOrd="5" destOrd="0" parTransId="{A69298B1-4A90-6343-BD83-4E28AB9C31B8}" sibTransId="{7CC2BC14-C587-FD43-BFCE-002832334F87}"/>
    <dgm:cxn modelId="{33DD8ED1-9EBD-D641-8C9A-F2C6F44771BF}" srcId="{0933F967-F37D-9D45-8E28-D2D4A59A8E4A}" destId="{EFC0AE31-A1D3-0D41-8D1B-0763C3247381}" srcOrd="1" destOrd="0" parTransId="{2C5AB438-072A-B04D-B887-5A65E697FD31}" sibTransId="{03E78493-84DD-BF43-BE44-EE5217314789}"/>
    <dgm:cxn modelId="{0C73B76C-2F91-6D45-B5D0-B4F19EBEAB06}" type="presParOf" srcId="{BB855AF0-53BC-C846-B7B3-CAFB6E2CE112}" destId="{94ABB21E-2AC9-AB46-B027-88413759A4DB}" srcOrd="0" destOrd="0" presId="urn:microsoft.com/office/officeart/2005/8/layout/hChevron3"/>
    <dgm:cxn modelId="{EC262BAA-3AAF-9E40-8F3C-EEC7E970F813}" type="presParOf" srcId="{BB855AF0-53BC-C846-B7B3-CAFB6E2CE112}" destId="{7BA446F0-A123-004D-951C-0778DC323C0C}" srcOrd="1" destOrd="0" presId="urn:microsoft.com/office/officeart/2005/8/layout/hChevron3"/>
    <dgm:cxn modelId="{8A031C28-1037-2149-8CE0-DB624552105A}" type="presParOf" srcId="{BB855AF0-53BC-C846-B7B3-CAFB6E2CE112}" destId="{439246E2-3202-E94D-8AEE-34AD8AA3F193}" srcOrd="2" destOrd="0" presId="urn:microsoft.com/office/officeart/2005/8/layout/hChevron3"/>
    <dgm:cxn modelId="{B663B589-A720-D441-9F05-96AD91533252}" type="presParOf" srcId="{BB855AF0-53BC-C846-B7B3-CAFB6E2CE112}" destId="{CE6EDD9A-FE59-AA47-88BB-694B52A2EF21}" srcOrd="3" destOrd="0" presId="urn:microsoft.com/office/officeart/2005/8/layout/hChevron3"/>
    <dgm:cxn modelId="{3690E502-845B-E14C-AC27-87ED3C9A7EFB}" type="presParOf" srcId="{BB855AF0-53BC-C846-B7B3-CAFB6E2CE112}" destId="{83E176AD-D9D6-D643-BD33-73D36DBFBBCE}" srcOrd="4" destOrd="0" presId="urn:microsoft.com/office/officeart/2005/8/layout/hChevron3"/>
    <dgm:cxn modelId="{BA867C5E-927C-FD4B-A69B-2B85F1C198E2}" type="presParOf" srcId="{BB855AF0-53BC-C846-B7B3-CAFB6E2CE112}" destId="{F18CF2A7-5FB4-4E46-9970-F8773C67E3CE}" srcOrd="5" destOrd="0" presId="urn:microsoft.com/office/officeart/2005/8/layout/hChevron3"/>
    <dgm:cxn modelId="{E51E9642-C8B5-AA43-B34A-24191CC7EFEE}" type="presParOf" srcId="{BB855AF0-53BC-C846-B7B3-CAFB6E2CE112}" destId="{0B17E1BD-56FE-0441-AAC3-F6600DF1F308}" srcOrd="6" destOrd="0" presId="urn:microsoft.com/office/officeart/2005/8/layout/hChevron3"/>
    <dgm:cxn modelId="{8C496889-A186-8848-B283-3D9050BEDB18}" type="presParOf" srcId="{BB855AF0-53BC-C846-B7B3-CAFB6E2CE112}" destId="{CC6F9CB8-FE59-3D41-B31A-BD8AC7518220}" srcOrd="7" destOrd="0" presId="urn:microsoft.com/office/officeart/2005/8/layout/hChevron3"/>
    <dgm:cxn modelId="{08CDA15C-4F97-E242-9C28-ED218CD717DA}" type="presParOf" srcId="{BB855AF0-53BC-C846-B7B3-CAFB6E2CE112}" destId="{475E0F1C-7E2D-784B-B4B0-FB5A33A6EA21}" srcOrd="8" destOrd="0" presId="urn:microsoft.com/office/officeart/2005/8/layout/hChevron3"/>
    <dgm:cxn modelId="{97D77AF9-473E-1549-81EA-5C582B6BADB1}" type="presParOf" srcId="{BB855AF0-53BC-C846-B7B3-CAFB6E2CE112}" destId="{98EB67D8-70B7-594E-9A94-62923BAEDFEE}" srcOrd="9" destOrd="0" presId="urn:microsoft.com/office/officeart/2005/8/layout/hChevron3"/>
    <dgm:cxn modelId="{289F0388-B64B-2149-B335-583BBE40A56D}" type="presParOf" srcId="{BB855AF0-53BC-C846-B7B3-CAFB6E2CE112}" destId="{407EB856-0279-EC48-96E6-9B8F813B8D73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4EEF95-B436-CD48-8844-1D4157D1C731}">
      <dsp:nvSpPr>
        <dsp:cNvPr id="0" name=""/>
        <dsp:cNvSpPr/>
      </dsp:nvSpPr>
      <dsp:spPr>
        <a:xfrm>
          <a:off x="4038600" y="85724"/>
          <a:ext cx="4114800" cy="4114800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OOI</a:t>
          </a:r>
          <a:br>
            <a:rPr lang="en-US" sz="2900" kern="1200" dirty="0"/>
          </a:br>
          <a:r>
            <a:rPr lang="en-US" sz="2900" kern="1200" dirty="0"/>
            <a:t>Data + Science</a:t>
          </a:r>
        </a:p>
      </dsp:txBody>
      <dsp:txXfrm>
        <a:off x="4587240" y="805815"/>
        <a:ext cx="3017520" cy="1851660"/>
      </dsp:txXfrm>
    </dsp:sp>
    <dsp:sp modelId="{81A8CA3F-3D90-2541-AED3-45C99D242B52}">
      <dsp:nvSpPr>
        <dsp:cNvPr id="0" name=""/>
        <dsp:cNvSpPr/>
      </dsp:nvSpPr>
      <dsp:spPr>
        <a:xfrm>
          <a:off x="5523357" y="2657475"/>
          <a:ext cx="4114800" cy="4114800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Data Science</a:t>
          </a:r>
          <a:br>
            <a:rPr lang="en-US" sz="2900" kern="1200" dirty="0"/>
          </a:br>
          <a:r>
            <a:rPr lang="en-US" sz="2900" kern="1200" dirty="0"/>
            <a:t>Coding/Python</a:t>
          </a:r>
        </a:p>
      </dsp:txBody>
      <dsp:txXfrm>
        <a:off x="6781800" y="3720465"/>
        <a:ext cx="2468880" cy="2263140"/>
      </dsp:txXfrm>
    </dsp:sp>
    <dsp:sp modelId="{4B727FE5-4542-9F4F-B02F-3E756D645F30}">
      <dsp:nvSpPr>
        <dsp:cNvPr id="0" name=""/>
        <dsp:cNvSpPr/>
      </dsp:nvSpPr>
      <dsp:spPr>
        <a:xfrm>
          <a:off x="2553843" y="2657475"/>
          <a:ext cx="4114800" cy="4114800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Education</a:t>
          </a:r>
        </a:p>
      </dsp:txBody>
      <dsp:txXfrm>
        <a:off x="2941320" y="3720465"/>
        <a:ext cx="2468880" cy="22631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CF9C02-6E82-734E-90B5-8D5037EBBBAE}">
      <dsp:nvSpPr>
        <dsp:cNvPr id="0" name=""/>
        <dsp:cNvSpPr/>
      </dsp:nvSpPr>
      <dsp:spPr>
        <a:xfrm>
          <a:off x="1283" y="295339"/>
          <a:ext cx="2503103" cy="1001241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Discover</a:t>
          </a:r>
        </a:p>
      </dsp:txBody>
      <dsp:txXfrm>
        <a:off x="1283" y="295339"/>
        <a:ext cx="2252793" cy="1001241"/>
      </dsp:txXfrm>
    </dsp:sp>
    <dsp:sp modelId="{89F95AE5-0E09-4445-AE2C-2C041D8C16B5}">
      <dsp:nvSpPr>
        <dsp:cNvPr id="0" name=""/>
        <dsp:cNvSpPr/>
      </dsp:nvSpPr>
      <dsp:spPr>
        <a:xfrm>
          <a:off x="2003766" y="295339"/>
          <a:ext cx="2503103" cy="1001241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Download</a:t>
          </a:r>
        </a:p>
      </dsp:txBody>
      <dsp:txXfrm>
        <a:off x="2504387" y="295339"/>
        <a:ext cx="1501862" cy="1001241"/>
      </dsp:txXfrm>
    </dsp:sp>
    <dsp:sp modelId="{BB10000E-C211-5842-A32F-F89C59C33013}">
      <dsp:nvSpPr>
        <dsp:cNvPr id="0" name=""/>
        <dsp:cNvSpPr/>
      </dsp:nvSpPr>
      <dsp:spPr>
        <a:xfrm>
          <a:off x="4006248" y="295339"/>
          <a:ext cx="2503103" cy="1001241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Filter</a:t>
          </a:r>
        </a:p>
      </dsp:txBody>
      <dsp:txXfrm>
        <a:off x="4506869" y="295339"/>
        <a:ext cx="1501862" cy="1001241"/>
      </dsp:txXfrm>
    </dsp:sp>
    <dsp:sp modelId="{161ED979-BDF4-EC4D-9337-D5D4E03975E8}">
      <dsp:nvSpPr>
        <dsp:cNvPr id="0" name=""/>
        <dsp:cNvSpPr/>
      </dsp:nvSpPr>
      <dsp:spPr>
        <a:xfrm>
          <a:off x="6008730" y="295339"/>
          <a:ext cx="2503103" cy="1001241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Plot</a:t>
          </a:r>
        </a:p>
      </dsp:txBody>
      <dsp:txXfrm>
        <a:off x="6509351" y="295339"/>
        <a:ext cx="1501862" cy="1001241"/>
      </dsp:txXfrm>
    </dsp:sp>
    <dsp:sp modelId="{14751238-3464-FA40-A5BD-A9AA538A474A}">
      <dsp:nvSpPr>
        <dsp:cNvPr id="0" name=""/>
        <dsp:cNvSpPr/>
      </dsp:nvSpPr>
      <dsp:spPr>
        <a:xfrm>
          <a:off x="8011213" y="295339"/>
          <a:ext cx="2503103" cy="1001241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Analyze</a:t>
          </a:r>
        </a:p>
      </dsp:txBody>
      <dsp:txXfrm>
        <a:off x="8511834" y="295339"/>
        <a:ext cx="1501862" cy="10012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ABB21E-2AC9-AB46-B027-88413759A4DB}">
      <dsp:nvSpPr>
        <dsp:cNvPr id="0" name=""/>
        <dsp:cNvSpPr/>
      </dsp:nvSpPr>
      <dsp:spPr>
        <a:xfrm>
          <a:off x="1283" y="493878"/>
          <a:ext cx="2102606" cy="841042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342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Identify Target Scientific Concepts &amp; Skills</a:t>
          </a:r>
        </a:p>
      </dsp:txBody>
      <dsp:txXfrm>
        <a:off x="1283" y="493878"/>
        <a:ext cx="1892346" cy="841042"/>
      </dsp:txXfrm>
    </dsp:sp>
    <dsp:sp modelId="{439246E2-3202-E94D-8AEE-34AD8AA3F193}">
      <dsp:nvSpPr>
        <dsp:cNvPr id="0" name=""/>
        <dsp:cNvSpPr/>
      </dsp:nvSpPr>
      <dsp:spPr>
        <a:xfrm>
          <a:off x="1683368" y="493878"/>
          <a:ext cx="2102606" cy="841042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Match Educational Goals with Instrumentation</a:t>
          </a:r>
        </a:p>
      </dsp:txBody>
      <dsp:txXfrm>
        <a:off x="2103889" y="493878"/>
        <a:ext cx="1261564" cy="841042"/>
      </dsp:txXfrm>
    </dsp:sp>
    <dsp:sp modelId="{83E176AD-D9D6-D643-BD33-73D36DBFBBCE}">
      <dsp:nvSpPr>
        <dsp:cNvPr id="0" name=""/>
        <dsp:cNvSpPr/>
      </dsp:nvSpPr>
      <dsp:spPr>
        <a:xfrm>
          <a:off x="3365454" y="493878"/>
          <a:ext cx="2102606" cy="841042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Find Available Instrument Data</a:t>
          </a:r>
        </a:p>
      </dsp:txBody>
      <dsp:txXfrm>
        <a:off x="3785975" y="493878"/>
        <a:ext cx="1261564" cy="841042"/>
      </dsp:txXfrm>
    </dsp:sp>
    <dsp:sp modelId="{0B17E1BD-56FE-0441-AAC3-F6600DF1F308}">
      <dsp:nvSpPr>
        <dsp:cNvPr id="0" name=""/>
        <dsp:cNvSpPr/>
      </dsp:nvSpPr>
      <dsp:spPr>
        <a:xfrm>
          <a:off x="5047539" y="493878"/>
          <a:ext cx="2102606" cy="841042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Cleanup the Dataset</a:t>
          </a:r>
        </a:p>
      </dsp:txBody>
      <dsp:txXfrm>
        <a:off x="5468060" y="493878"/>
        <a:ext cx="1261564" cy="841042"/>
      </dsp:txXfrm>
    </dsp:sp>
    <dsp:sp modelId="{475E0F1C-7E2D-784B-B4B0-FB5A33A6EA21}">
      <dsp:nvSpPr>
        <dsp:cNvPr id="0" name=""/>
        <dsp:cNvSpPr/>
      </dsp:nvSpPr>
      <dsp:spPr>
        <a:xfrm>
          <a:off x="6729624" y="493878"/>
          <a:ext cx="2102606" cy="841042"/>
        </a:xfrm>
        <a:prstGeom prst="chevron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Build Interactive Visualizations</a:t>
          </a:r>
        </a:p>
      </dsp:txBody>
      <dsp:txXfrm>
        <a:off x="7150145" y="493878"/>
        <a:ext cx="1261564" cy="841042"/>
      </dsp:txXfrm>
    </dsp:sp>
    <dsp:sp modelId="{407EB856-0279-EC48-96E6-9B8F813B8D73}">
      <dsp:nvSpPr>
        <dsp:cNvPr id="0" name=""/>
        <dsp:cNvSpPr/>
      </dsp:nvSpPr>
      <dsp:spPr>
        <a:xfrm>
          <a:off x="8411709" y="493878"/>
          <a:ext cx="2102606" cy="841042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Add Context &amp; Educational Surrounds</a:t>
          </a:r>
        </a:p>
      </dsp:txBody>
      <dsp:txXfrm>
        <a:off x="8832230" y="493878"/>
        <a:ext cx="1261564" cy="8410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0.34032</cdr:x>
      <cdr:y>0.86998</cdr:y>
    </cdr:from>
    <cdr:to>
      <cdr:x>0.5382</cdr:x>
      <cdr:y>0.99037</cdr:y>
    </cdr:to>
    <cdr:sp macro="" textlink="">
      <cdr:nvSpPr>
        <cdr:cNvPr id="2" name="Text Box 1"/>
        <cdr:cNvSpPr txBox="1"/>
      </cdr:nvSpPr>
      <cdr:spPr>
        <a:xfrm xmlns:a="http://schemas.openxmlformats.org/drawingml/2006/main">
          <a:off x="1988121" y="3751066"/>
          <a:ext cx="1156036" cy="5190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200" dirty="0"/>
            <a:t>Slightly experienced</a:t>
          </a:r>
        </a:p>
      </cdr:txBody>
    </cdr:sp>
  </cdr:relSizeAnchor>
  <cdr:relSizeAnchor xmlns:cdr="http://schemas.openxmlformats.org/drawingml/2006/chartDrawing">
    <cdr:from>
      <cdr:x>0.12698</cdr:x>
      <cdr:y>0.86356</cdr:y>
    </cdr:from>
    <cdr:to>
      <cdr:x>0.27407</cdr:x>
      <cdr:y>0.99197</cdr:y>
    </cdr:to>
    <cdr:sp macro="" textlink="">
      <cdr:nvSpPr>
        <cdr:cNvPr id="3" name="Text Box 1"/>
        <cdr:cNvSpPr txBox="1"/>
      </cdr:nvSpPr>
      <cdr:spPr>
        <a:xfrm xmlns:a="http://schemas.openxmlformats.org/drawingml/2006/main">
          <a:off x="762000" y="3416300"/>
          <a:ext cx="882650" cy="508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dirty="0"/>
            <a:t>Not experienced</a:t>
          </a:r>
        </a:p>
      </cdr:txBody>
    </cdr:sp>
  </cdr:relSizeAnchor>
  <cdr:relSizeAnchor xmlns:cdr="http://schemas.openxmlformats.org/drawingml/2006/chartDrawing">
    <cdr:from>
      <cdr:x>0.60209</cdr:x>
      <cdr:y>0.86811</cdr:y>
    </cdr:from>
    <cdr:to>
      <cdr:x>0.74918</cdr:x>
      <cdr:y>0.99652</cdr:y>
    </cdr:to>
    <cdr:sp macro="" textlink="">
      <cdr:nvSpPr>
        <cdr:cNvPr id="4" name="Text Box 1"/>
        <cdr:cNvSpPr txBox="1"/>
      </cdr:nvSpPr>
      <cdr:spPr>
        <a:xfrm xmlns:a="http://schemas.openxmlformats.org/drawingml/2006/main">
          <a:off x="3517430" y="3743004"/>
          <a:ext cx="859299" cy="5536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dirty="0"/>
            <a:t>Moderately experienced</a:t>
          </a:r>
        </a:p>
      </cdr:txBody>
    </cdr:sp>
  </cdr:relSizeAnchor>
  <cdr:relSizeAnchor xmlns:cdr="http://schemas.openxmlformats.org/drawingml/2006/chartDrawing">
    <cdr:from>
      <cdr:x>0.84168</cdr:x>
      <cdr:y>0.86464</cdr:y>
    </cdr:from>
    <cdr:to>
      <cdr:x>0.98877</cdr:x>
      <cdr:y>0.99305</cdr:y>
    </cdr:to>
    <cdr:sp macro="" textlink="">
      <cdr:nvSpPr>
        <cdr:cNvPr id="5" name="Text Box 1"/>
        <cdr:cNvSpPr txBox="1"/>
      </cdr:nvSpPr>
      <cdr:spPr>
        <a:xfrm xmlns:a="http://schemas.openxmlformats.org/drawingml/2006/main">
          <a:off x="4917084" y="3728021"/>
          <a:ext cx="859299" cy="5536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dirty="0"/>
            <a:t>Very experienced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taff.washington.edu/jakevdp/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speakerdeck.com/jakevdp/the-state-of-the-stack-scipy-2015-keynote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from http://</a:t>
            </a:r>
            <a:r>
              <a:rPr lang="en-US" dirty="0" err="1"/>
              <a:t>chatbots-agency.at</a:t>
            </a:r>
            <a:r>
              <a:rPr lang="en-US" dirty="0"/>
              <a:t>/</a:t>
            </a:r>
            <a:r>
              <a:rPr lang="en-US" dirty="0" err="1"/>
              <a:t>tintin_portfolio</a:t>
            </a:r>
            <a:r>
              <a:rPr lang="en-US" dirty="0"/>
              <a:t>/</a:t>
            </a:r>
            <a:r>
              <a:rPr lang="en-US" dirty="0" err="1"/>
              <a:t>eliza-chatbot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5B28-77C5-9242-B518-7F2EBA0F1B7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384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9" name="Google Shape;159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  <p:sp>
        <p:nvSpPr>
          <p:cNvPr id="160" name="Google Shape;160;p36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dc3946ca2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dc3946ca2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4527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Caption: The Python Data Stack. Source:  </a:t>
            </a:r>
            <a:r>
              <a:rPr lang="en-US" sz="1200" b="0" i="1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Jake VanderPlas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1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“The State of the Stack,”</a:t>
            </a:r>
            <a:r>
              <a:rPr lang="en-US" sz="1200" b="0" i="1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SciPy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Keynote (</a:t>
            </a:r>
            <a:r>
              <a:rPr lang="en-US" sz="12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SciPy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2015).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From</a:t>
            </a:r>
            <a:r>
              <a:rPr lang="en-US" baseline="0" dirty="0"/>
              <a:t> </a:t>
            </a:r>
            <a:r>
              <a:rPr lang="en-US" dirty="0"/>
              <a:t>https://</a:t>
            </a:r>
            <a:r>
              <a:rPr lang="en-US" dirty="0" err="1"/>
              <a:t>pangeo-data.github.io</a:t>
            </a:r>
            <a:r>
              <a:rPr lang="en-US" dirty="0"/>
              <a:t>/about/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5B28-77C5-9242-B518-7F2EBA0F1B7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862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35B28-77C5-9242-B518-7F2EBA0F1B7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961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49" y="2232"/>
            <a:ext cx="12188032" cy="6855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 descr="OOI_URL_Vert_Blu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46580" y="328083"/>
            <a:ext cx="176660" cy="187284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>
            <a:spLocks noGrp="1"/>
          </p:cNvSpPr>
          <p:nvPr>
            <p:ph type="body" idx="1"/>
          </p:nvPr>
        </p:nvSpPr>
        <p:spPr>
          <a:xfrm>
            <a:off x="936014" y="1850875"/>
            <a:ext cx="6129788" cy="1608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99"/>
              <a:buNone/>
              <a:defRPr sz="3999" b="1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5" name="Google Shape;15;p2"/>
          <p:cNvSpPr txBox="1">
            <a:spLocks noGrp="1"/>
          </p:cNvSpPr>
          <p:nvPr>
            <p:ph type="body" idx="2"/>
          </p:nvPr>
        </p:nvSpPr>
        <p:spPr>
          <a:xfrm>
            <a:off x="936013" y="3714489"/>
            <a:ext cx="6129788" cy="1059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 b="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pic>
        <p:nvPicPr>
          <p:cNvPr id="16" name="Google Shape;1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6013" y="328083"/>
            <a:ext cx="4603008" cy="119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0077A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" name="Google Shape;73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184" y="5759450"/>
            <a:ext cx="12184064" cy="109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 descr="OOI_NSF_Logo_White_150px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7427" y="6324313"/>
            <a:ext cx="446658" cy="446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 descr="OOI_URL_Vert_Blu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13245" y="277283"/>
            <a:ext cx="176660" cy="1872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Slide">
  <p:cSld name="Closing Slide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46"/>
            <a:ext cx="12190413" cy="6857107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>
            <a:spLocks noGrp="1"/>
          </p:cNvSpPr>
          <p:nvPr>
            <p:ph type="body" idx="1"/>
          </p:nvPr>
        </p:nvSpPr>
        <p:spPr>
          <a:xfrm>
            <a:off x="946038" y="2604194"/>
            <a:ext cx="4851562" cy="30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5749"/>
              <a:buNone/>
              <a:defRPr sz="5749" b="1"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9" name="Google Shape;79;p16"/>
          <p:cNvPicPr preferRelativeResize="0"/>
          <p:nvPr/>
        </p:nvPicPr>
        <p:blipFill rotWithShape="1">
          <a:blip r:embed="rId3">
            <a:alphaModFix/>
          </a:blip>
          <a:srcRect l="27772"/>
          <a:stretch/>
        </p:blipFill>
        <p:spPr>
          <a:xfrm>
            <a:off x="2228849" y="319438"/>
            <a:ext cx="3356371" cy="1204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 rotWithShape="1">
          <a:blip r:embed="rId4">
            <a:alphaModFix/>
          </a:blip>
          <a:srcRect r="71913"/>
          <a:stretch/>
        </p:blipFill>
        <p:spPr>
          <a:xfrm>
            <a:off x="936013" y="328083"/>
            <a:ext cx="1292836" cy="119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OOIFB DSC 2023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6703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10800000" flipH="1">
            <a:off x="0" y="2248000"/>
            <a:ext cx="12192000" cy="461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5"/>
          <p:cNvSpPr/>
          <p:nvPr/>
        </p:nvSpPr>
        <p:spPr>
          <a:xfrm>
            <a:off x="0" y="2248000"/>
            <a:ext cx="12192000" cy="144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629200" y="984967"/>
            <a:ext cx="10962800" cy="102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629200" y="2558767"/>
            <a:ext cx="5333200" cy="36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6259000" y="2558767"/>
            <a:ext cx="5333200" cy="36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03153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06071"/>
            <a:ext cx="5181600" cy="44375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06071"/>
            <a:ext cx="5181600" cy="44375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OOIFB DSC 2023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837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>
            <a:off x="-63796" y="0"/>
            <a:ext cx="122557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936014" y="1850875"/>
            <a:ext cx="6129788" cy="1608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999"/>
              <a:buNone/>
              <a:defRPr sz="3999" b="1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2"/>
          </p:nvPr>
        </p:nvSpPr>
        <p:spPr>
          <a:xfrm>
            <a:off x="936013" y="3714489"/>
            <a:ext cx="6129788" cy="1059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 b="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5" name="Google Shape;25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184" y="5762980"/>
            <a:ext cx="12184064" cy="1091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4" descr="OOI_URL_Vert_Blu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13245" y="277283"/>
            <a:ext cx="176660" cy="1872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6013" y="328083"/>
            <a:ext cx="4603008" cy="119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/>
          <p:nvPr/>
        </p:nvSpPr>
        <p:spPr>
          <a:xfrm>
            <a:off x="-63796" y="0"/>
            <a:ext cx="122557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5"/>
          <p:cNvSpPr>
            <a:spLocks noGrp="1"/>
          </p:cNvSpPr>
          <p:nvPr>
            <p:ph type="pic" idx="2"/>
          </p:nvPr>
        </p:nvSpPr>
        <p:spPr>
          <a:xfrm>
            <a:off x="-63796" y="0"/>
            <a:ext cx="12255796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936014" y="1850875"/>
            <a:ext cx="6129788" cy="1608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999"/>
              <a:buNone/>
              <a:defRPr sz="3999" b="1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3"/>
          </p:nvPr>
        </p:nvSpPr>
        <p:spPr>
          <a:xfrm>
            <a:off x="936013" y="3714489"/>
            <a:ext cx="6129788" cy="1059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 b="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3" name="Google Shape;33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184" y="5762980"/>
            <a:ext cx="12184064" cy="1091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5" descr="OOI_URL_Vert_Blu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13245" y="277283"/>
            <a:ext cx="176660" cy="1872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6013" y="328083"/>
            <a:ext cx="4603008" cy="119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/>
          <p:nvPr/>
        </p:nvSpPr>
        <p:spPr>
          <a:xfrm>
            <a:off x="-63796" y="0"/>
            <a:ext cx="122557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6"/>
          <p:cNvSpPr>
            <a:spLocks noGrp="1"/>
          </p:cNvSpPr>
          <p:nvPr>
            <p:ph type="pic" idx="2"/>
          </p:nvPr>
        </p:nvSpPr>
        <p:spPr>
          <a:xfrm>
            <a:off x="-63796" y="0"/>
            <a:ext cx="12255796" cy="6858000"/>
          </a:xfrm>
          <a:prstGeom prst="rect">
            <a:avLst/>
          </a:prstGeom>
          <a:noFill/>
          <a:ln>
            <a:noFill/>
          </a:ln>
        </p:spPr>
      </p:sp>
      <p:pic>
        <p:nvPicPr>
          <p:cNvPr id="39" name="Google Shape;39;p6" descr="OOI_URL_Vert_Blu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546580" y="328083"/>
            <a:ext cx="176660" cy="187284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6"/>
          <p:cNvSpPr txBox="1">
            <a:spLocks noGrp="1"/>
          </p:cNvSpPr>
          <p:nvPr>
            <p:ph type="body" idx="1"/>
          </p:nvPr>
        </p:nvSpPr>
        <p:spPr>
          <a:xfrm>
            <a:off x="936014" y="1850875"/>
            <a:ext cx="6129788" cy="1608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999"/>
              <a:buNone/>
              <a:defRPr sz="3999" b="1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3"/>
          </p:nvPr>
        </p:nvSpPr>
        <p:spPr>
          <a:xfrm>
            <a:off x="936013" y="3714489"/>
            <a:ext cx="6129788" cy="1059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 b="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2" name="Google Shape;4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6013" y="328083"/>
            <a:ext cx="4603008" cy="119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Image">
  <p:cSld name="Slide with Imag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45316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99"/>
              <a:buFont typeface="Arial"/>
              <a:buNone/>
              <a:defRPr sz="31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>
            <a:spLocks noGrp="1"/>
          </p:cNvSpPr>
          <p:nvPr>
            <p:ph type="pic" idx="2"/>
          </p:nvPr>
        </p:nvSpPr>
        <p:spPr>
          <a:xfrm>
            <a:off x="5676161" y="457200"/>
            <a:ext cx="5679227" cy="5403851"/>
          </a:xfrm>
          <a:prstGeom prst="rect">
            <a:avLst/>
          </a:prstGeom>
          <a:solidFill>
            <a:schemeClr val="dk1"/>
          </a:solidFill>
          <a:ln>
            <a:noFill/>
          </a:ln>
        </p:spPr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839679" y="2222500"/>
            <a:ext cx="4531722" cy="363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marL="914400" marR="0" lvl="1" indent="-3238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/>
            </a:lvl2pPr>
            <a:lvl3pPr marL="137160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1"/>
          </p:nvPr>
        </p:nvSpPr>
        <p:spPr>
          <a:xfrm>
            <a:off x="839678" y="1825625"/>
            <a:ext cx="10514122" cy="403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marL="914400" marR="0" lvl="1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/>
            </a:lvl2pPr>
            <a:lvl3pPr marL="137160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831850" y="1506539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99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95B1"/>
              </a:buClr>
              <a:buSzPts val="2000"/>
              <a:buNone/>
              <a:defRPr sz="2000">
                <a:solidFill>
                  <a:srgbClr val="8895B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95B1"/>
              </a:buClr>
              <a:buSzPts val="1800"/>
              <a:buNone/>
              <a:defRPr sz="1800">
                <a:solidFill>
                  <a:srgbClr val="8895B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95B1"/>
              </a:buClr>
              <a:buSzPts val="1600"/>
              <a:buNone/>
              <a:defRPr sz="1600">
                <a:solidFill>
                  <a:srgbClr val="8895B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95B1"/>
              </a:buClr>
              <a:buSzPts val="1600"/>
              <a:buNone/>
              <a:defRPr sz="1600">
                <a:solidFill>
                  <a:srgbClr val="8895B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95B1"/>
              </a:buClr>
              <a:buSzPts val="1600"/>
              <a:buNone/>
              <a:defRPr sz="1600">
                <a:solidFill>
                  <a:srgbClr val="8895B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95B1"/>
              </a:buClr>
              <a:buSzPts val="1600"/>
              <a:buNone/>
              <a:defRPr sz="1600">
                <a:solidFill>
                  <a:srgbClr val="8895B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95B1"/>
              </a:buClr>
              <a:buSzPts val="1600"/>
              <a:buNone/>
              <a:defRPr sz="1600">
                <a:solidFill>
                  <a:srgbClr val="8895B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95B1"/>
              </a:buClr>
              <a:buSzPts val="1600"/>
              <a:buNone/>
              <a:defRPr sz="1600">
                <a:solidFill>
                  <a:srgbClr val="8895B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Bullets">
  <p:cSld name="2 Bullets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478716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1"/>
          <p:cNvSpPr txBox="1">
            <a:spLocks noGrp="1"/>
          </p:cNvSpPr>
          <p:nvPr>
            <p:ph type="body" idx="2"/>
          </p:nvPr>
        </p:nvSpPr>
        <p:spPr>
          <a:xfrm>
            <a:off x="6566632" y="1865313"/>
            <a:ext cx="478716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 txBox="1"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2"/>
          <p:cNvSpPr txBox="1">
            <a:spLocks noGrp="1"/>
          </p:cNvSpPr>
          <p:nvPr>
            <p:ph type="body" idx="1"/>
          </p:nvPr>
        </p:nvSpPr>
        <p:spPr>
          <a:xfrm>
            <a:off x="839789" y="1808921"/>
            <a:ext cx="5157787" cy="696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body" idx="2"/>
          </p:nvPr>
        </p:nvSpPr>
        <p:spPr>
          <a:xfrm>
            <a:off x="839789" y="2667000"/>
            <a:ext cx="5157787" cy="3522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marL="1828800" lvl="3" indent="-30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body" idx="3"/>
          </p:nvPr>
        </p:nvSpPr>
        <p:spPr>
          <a:xfrm>
            <a:off x="6172200" y="1808921"/>
            <a:ext cx="5183188" cy="696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7" name="Google Shape;67;p12"/>
          <p:cNvSpPr txBox="1">
            <a:spLocks noGrp="1"/>
          </p:cNvSpPr>
          <p:nvPr>
            <p:ph type="body" idx="4"/>
          </p:nvPr>
        </p:nvSpPr>
        <p:spPr>
          <a:xfrm>
            <a:off x="6172200" y="2667000"/>
            <a:ext cx="5183188" cy="3522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marL="1828800" lvl="3" indent="-30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-2184" y="5762980"/>
            <a:ext cx="12184064" cy="1091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;p1" descr="OOI_URL_Vert_Blue.png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1813245" y="277283"/>
            <a:ext cx="176660" cy="187284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99"/>
              <a:buFont typeface="Arial"/>
              <a:buNone/>
              <a:defRPr sz="4399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0" name="Google Shape;10;p1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799767" y="6297099"/>
            <a:ext cx="1877020" cy="48763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1" r:id="rId11"/>
    <p:sldLayoutId id="2147483662" r:id="rId12"/>
    <p:sldLayoutId id="2147483665" r:id="rId13"/>
    <p:sldLayoutId id="2147483667" r:id="rId14"/>
    <p:sldLayoutId id="2147483668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lab.marine.rutgers.edu/data-labs/" TargetMode="External"/><Relationship Id="rId7" Type="http://schemas.openxmlformats.org/officeDocument/2006/relationships/hyperlink" Target="https://datalab.marine.rutgers.edu/ooi-lab-exercises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datalab.marine.rutgers.edu/lesson-plans/" TargetMode="External"/><Relationship Id="rId5" Type="http://schemas.openxmlformats.org/officeDocument/2006/relationships/hyperlink" Target="https://datalab.marine.rutgers.edu/data-nuggets/" TargetMode="External"/><Relationship Id="rId4" Type="http://schemas.openxmlformats.org/officeDocument/2006/relationships/hyperlink" Target="https://datalab.marine.rutgers.edu/data-explorations/?doing_wp_cron=1626125805.7282540798187255859375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gliders.ioos.us/erddap/" TargetMode="External"/><Relationship Id="rId7" Type="http://schemas.openxmlformats.org/officeDocument/2006/relationships/hyperlink" Target="https://ioos.github.io/erddapy/" TargetMode="External"/><Relationship Id="rId2" Type="http://schemas.openxmlformats.org/officeDocument/2006/relationships/hyperlink" Target="https://erddap.dataexplorer.oceanobservatories.org/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docs.ropensci.org/rerddap/" TargetMode="External"/><Relationship Id="rId5" Type="http://schemas.openxmlformats.org/officeDocument/2006/relationships/hyperlink" Target="https://github.com/ioos/erddapy/blob/main/erddapy/servers/erddaps.json" TargetMode="External"/><Relationship Id="rId4" Type="http://schemas.openxmlformats.org/officeDocument/2006/relationships/hyperlink" Target="https://coastwatch.pfeg.noaa.gov/erddap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atlantic.com/science/archive/2018/04/the-scientific-paper-is-obsolete/556676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pandas.pydata.org/docs/getting_started/intro_tutorials/01_table_oriented.html" TargetMode="Externa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xarray.pydata.org/en/stable/data-structures.html" TargetMode="External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" TargetMode="External"/><Relationship Id="rId2" Type="http://schemas.openxmlformats.org/officeDocument/2006/relationships/hyperlink" Target="https://drive.google.com/drive/u/0/my-drive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jupyter.oceanobservatories.org/" TargetMode="Externa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>
            <a:spLocks noGrp="1"/>
          </p:cNvSpPr>
          <p:nvPr>
            <p:ph type="body" idx="1"/>
          </p:nvPr>
        </p:nvSpPr>
        <p:spPr>
          <a:xfrm>
            <a:off x="936014" y="1850875"/>
            <a:ext cx="6129788" cy="1863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None/>
            </a:pPr>
            <a:r>
              <a:rPr lang="en-US" dirty="0"/>
              <a:t>Advanced tools for </a:t>
            </a:r>
            <a:br>
              <a:rPr lang="en-US" dirty="0"/>
            </a:br>
            <a:r>
              <a:rPr lang="en-US" dirty="0"/>
              <a:t>Accessing and Visualizing </a:t>
            </a:r>
            <a:br>
              <a:rPr lang="en-US" dirty="0"/>
            </a:br>
            <a:r>
              <a:rPr lang="en-US" dirty="0"/>
              <a:t>OOI Data for Education</a:t>
            </a:r>
          </a:p>
        </p:txBody>
      </p:sp>
      <p:sp>
        <p:nvSpPr>
          <p:cNvPr id="86" name="Google Shape;86;p17"/>
          <p:cNvSpPr txBox="1">
            <a:spLocks noGrp="1"/>
          </p:cNvSpPr>
          <p:nvPr>
            <p:ph type="body" idx="2"/>
          </p:nvPr>
        </p:nvSpPr>
        <p:spPr>
          <a:xfrm>
            <a:off x="936013" y="3714489"/>
            <a:ext cx="6129788" cy="1129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r>
              <a:rPr lang="en-US" dirty="0"/>
              <a:t>Sage Lichtenwalner &amp; Dax Soule</a:t>
            </a: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r>
              <a:rPr lang="en-US" dirty="0"/>
              <a:t>OOI Data Labs Mid-Atlantic Workshop</a:t>
            </a: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r>
              <a:rPr lang="en-US" dirty="0"/>
              <a:t>June 4, 2024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929DB-B0BB-09D8-A68A-1A4AFA2F7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Results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375C573-5646-4A18-9EA4-EB7F53232B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5790049"/>
              </p:ext>
            </p:extLst>
          </p:nvPr>
        </p:nvGraphicFramePr>
        <p:xfrm>
          <a:off x="838199" y="1403802"/>
          <a:ext cx="8665030" cy="4855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69546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2F151-8088-6E3A-55DB-DABEB8D90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Pre-Survey: Research Experience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D63DE387-CB99-4BFD-BBF0-A508721823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6394867"/>
              </p:ext>
            </p:extLst>
          </p:nvPr>
        </p:nvGraphicFramePr>
        <p:xfrm>
          <a:off x="838200" y="1387012"/>
          <a:ext cx="10515600" cy="4631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54501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A55E1-B769-23EA-A62B-887418849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Pre-Survey: Teaching Experience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DDD1708E-ED7E-7A49-E6D4-6D000EFA68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046385"/>
              </p:ext>
            </p:extLst>
          </p:nvPr>
        </p:nvGraphicFramePr>
        <p:xfrm>
          <a:off x="838200" y="1376737"/>
          <a:ext cx="10515600" cy="4645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5029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6"/>
          <p:cNvSpPr txBox="1"/>
          <p:nvPr/>
        </p:nvSpPr>
        <p:spPr>
          <a:xfrm>
            <a:off x="753626" y="1506072"/>
            <a:ext cx="2377440" cy="144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Want a ready-made lesson plan incorporating OOI datasets?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4" name="Google Shape;164;p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3600" b="1" dirty="0"/>
              <a:t>Data Labs Resource Collection</a:t>
            </a:r>
            <a:endParaRPr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B070FF1-AB19-284F-8D9B-C64E0C280D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49189" y="6356350"/>
            <a:ext cx="292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prstClr val="white"/>
                </a:solidFill>
              </a:rPr>
              <a:t>OOIFB DSC 2023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BC01AB-FA6B-134B-B972-ACFF80F5D9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65" name="Google Shape;165;p36"/>
          <p:cNvSpPr txBox="1"/>
          <p:nvPr/>
        </p:nvSpPr>
        <p:spPr>
          <a:xfrm>
            <a:off x="3816654" y="6314854"/>
            <a:ext cx="7537146" cy="400069"/>
          </a:xfrm>
          <a:prstGeom prst="rect">
            <a:avLst/>
          </a:prstGeom>
          <a:solidFill>
            <a:srgbClr val="C4E2FC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Explore the collection: </a:t>
            </a:r>
            <a:r>
              <a:rPr lang="en-US" sz="20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datalab.marine.rutgers.edu/data-labs/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36"/>
          <p:cNvSpPr txBox="1"/>
          <p:nvPr/>
        </p:nvSpPr>
        <p:spPr>
          <a:xfrm>
            <a:off x="9422831" y="1506072"/>
            <a:ext cx="2377440" cy="14465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Want to start from scratch using curated OOI datasets?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8" name="Google Shape;168;p36"/>
          <p:cNvSpPr txBox="1"/>
          <p:nvPr/>
        </p:nvSpPr>
        <p:spPr>
          <a:xfrm>
            <a:off x="6441284" y="1506072"/>
            <a:ext cx="2377440" cy="144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Want a modular set of activities that you can adapt?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9" name="Google Shape;169;p36"/>
          <p:cNvSpPr txBox="1"/>
          <p:nvPr/>
        </p:nvSpPr>
        <p:spPr>
          <a:xfrm>
            <a:off x="3635561" y="1506072"/>
            <a:ext cx="2377440" cy="144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Want a series of lab activities with built-in student assessments?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0" name="Google Shape;170;p36"/>
          <p:cNvSpPr/>
          <p:nvPr/>
        </p:nvSpPr>
        <p:spPr>
          <a:xfrm flipH="1">
            <a:off x="1813496" y="3117157"/>
            <a:ext cx="257700" cy="7728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0A519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36"/>
          <p:cNvSpPr/>
          <p:nvPr/>
        </p:nvSpPr>
        <p:spPr>
          <a:xfrm flipH="1">
            <a:off x="10482701" y="3117123"/>
            <a:ext cx="257700" cy="7728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0A519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36"/>
          <p:cNvSpPr/>
          <p:nvPr/>
        </p:nvSpPr>
        <p:spPr>
          <a:xfrm flipH="1">
            <a:off x="4695431" y="3117115"/>
            <a:ext cx="257700" cy="7728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0A519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36"/>
          <p:cNvSpPr/>
          <p:nvPr/>
        </p:nvSpPr>
        <p:spPr>
          <a:xfrm flipH="1">
            <a:off x="7501154" y="3117157"/>
            <a:ext cx="257700" cy="7728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0A519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36"/>
          <p:cNvSpPr txBox="1"/>
          <p:nvPr/>
        </p:nvSpPr>
        <p:spPr>
          <a:xfrm>
            <a:off x="6441284" y="4056974"/>
            <a:ext cx="237744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sng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Data Explorations</a:t>
            </a:r>
            <a:endParaRPr sz="2200" b="1" i="0" u="sng" strike="noStrike" cap="none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5" name="Google Shape;175;p36"/>
          <p:cNvSpPr txBox="1"/>
          <p:nvPr/>
        </p:nvSpPr>
        <p:spPr>
          <a:xfrm>
            <a:off x="9422831" y="4056899"/>
            <a:ext cx="237744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sng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OOI Nuggets</a:t>
            </a:r>
            <a:endParaRPr sz="2200" b="1" i="0" u="sng" strike="noStrike" cap="none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6" name="Google Shape;176;p36"/>
          <p:cNvSpPr txBox="1"/>
          <p:nvPr/>
        </p:nvSpPr>
        <p:spPr>
          <a:xfrm>
            <a:off x="753626" y="4059648"/>
            <a:ext cx="237744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Lesson Plans</a:t>
            </a:r>
            <a:endParaRPr sz="2200" b="1" i="0" strike="noStrike" cap="none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7" name="Google Shape;177;p36"/>
          <p:cNvSpPr txBox="1"/>
          <p:nvPr/>
        </p:nvSpPr>
        <p:spPr>
          <a:xfrm>
            <a:off x="3635561" y="4077792"/>
            <a:ext cx="237744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sng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Online Lab Manual</a:t>
            </a:r>
            <a:endParaRPr sz="2200" b="1" i="0" u="sng" strike="noStrike" cap="none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8" name="Google Shape;178;p36"/>
          <p:cNvSpPr txBox="1"/>
          <p:nvPr/>
        </p:nvSpPr>
        <p:spPr>
          <a:xfrm>
            <a:off x="9422831" y="4468060"/>
            <a:ext cx="2377440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Ideal for upper-level undergraduate majors or graduate level</a:t>
            </a:r>
            <a:endParaRPr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9" name="Google Shape;179;p36"/>
          <p:cNvSpPr txBox="1"/>
          <p:nvPr/>
        </p:nvSpPr>
        <p:spPr>
          <a:xfrm>
            <a:off x="3635561" y="4468060"/>
            <a:ext cx="2377440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Ideal for introductory  undergraduate majors or non-majors</a:t>
            </a:r>
            <a:endParaRPr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0" name="Google Shape;180;p36"/>
          <p:cNvSpPr txBox="1"/>
          <p:nvPr/>
        </p:nvSpPr>
        <p:spPr>
          <a:xfrm>
            <a:off x="6441284" y="4468060"/>
            <a:ext cx="2377440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Ideal for intermediate  undergraduate majors or non-majors</a:t>
            </a:r>
            <a:endParaRPr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32BB80-24B6-CB44-AA1B-4DF98F9AAD09}"/>
              </a:ext>
            </a:extLst>
          </p:cNvPr>
          <p:cNvSpPr/>
          <p:nvPr/>
        </p:nvSpPr>
        <p:spPr>
          <a:xfrm>
            <a:off x="3492275" y="1425388"/>
            <a:ext cx="2681197" cy="3926540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80B7D2C-320B-8BF6-BEBD-90C540EB900A}"/>
              </a:ext>
            </a:extLst>
          </p:cNvPr>
          <p:cNvCxnSpPr>
            <a:cxnSpLocks/>
          </p:cNvCxnSpPr>
          <p:nvPr/>
        </p:nvCxnSpPr>
        <p:spPr>
          <a:xfrm>
            <a:off x="572677" y="5622187"/>
            <a:ext cx="11046645" cy="0"/>
          </a:xfrm>
          <a:prstGeom prst="line">
            <a:avLst/>
          </a:prstGeom>
          <a:ln w="41275"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B755254-A084-8183-8039-5AAE3C7A0E34}"/>
              </a:ext>
            </a:extLst>
          </p:cNvPr>
          <p:cNvSpPr txBox="1"/>
          <p:nvPr/>
        </p:nvSpPr>
        <p:spPr>
          <a:xfrm>
            <a:off x="572677" y="5657677"/>
            <a:ext cx="142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More guided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CC4E5E-8888-5E74-28E7-08FCD35875C9}"/>
              </a:ext>
            </a:extLst>
          </p:cNvPr>
          <p:cNvSpPr txBox="1"/>
          <p:nvPr/>
        </p:nvSpPr>
        <p:spPr>
          <a:xfrm>
            <a:off x="9730279" y="5657677"/>
            <a:ext cx="1851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/>
              <a:t>More open-ended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4EEA7-637C-AFEE-D8F3-1DC0AF0D0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Data Tools</a:t>
            </a:r>
          </a:p>
        </p:txBody>
      </p:sp>
      <p:sp>
        <p:nvSpPr>
          <p:cNvPr id="4" name="Google Shape;174;p36">
            <a:extLst>
              <a:ext uri="{FF2B5EF4-FFF2-40B4-BE49-F238E27FC236}">
                <a16:creationId xmlns:a16="http://schemas.microsoft.com/office/drawing/2014/main" id="{D9C5ADC5-BF97-A5DA-6257-2A1B2ACA6AE6}"/>
              </a:ext>
            </a:extLst>
          </p:cNvPr>
          <p:cNvSpPr txBox="1"/>
          <p:nvPr/>
        </p:nvSpPr>
        <p:spPr>
          <a:xfrm>
            <a:off x="6636258" y="4300238"/>
            <a:ext cx="2251173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Coding Notebooks</a:t>
            </a:r>
            <a:endParaRPr sz="2200" b="1" i="0" strike="noStrike" cap="none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Google Shape;175;p36">
            <a:extLst>
              <a:ext uri="{FF2B5EF4-FFF2-40B4-BE49-F238E27FC236}">
                <a16:creationId xmlns:a16="http://schemas.microsoft.com/office/drawing/2014/main" id="{09425B7F-0F5B-F5A6-361A-06F8332799C0}"/>
              </a:ext>
            </a:extLst>
          </p:cNvPr>
          <p:cNvSpPr txBox="1"/>
          <p:nvPr/>
        </p:nvSpPr>
        <p:spPr>
          <a:xfrm>
            <a:off x="9035077" y="4300238"/>
            <a:ext cx="2915003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OOI Jupyter Hub</a:t>
            </a:r>
            <a:endParaRPr sz="2200" b="1" i="0" strike="noStrike" cap="none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Google Shape;176;p36">
            <a:extLst>
              <a:ext uri="{FF2B5EF4-FFF2-40B4-BE49-F238E27FC236}">
                <a16:creationId xmlns:a16="http://schemas.microsoft.com/office/drawing/2014/main" id="{9E2CF56D-9D82-FE18-3516-AD856FB27A20}"/>
              </a:ext>
            </a:extLst>
          </p:cNvPr>
          <p:cNvSpPr txBox="1"/>
          <p:nvPr/>
        </p:nvSpPr>
        <p:spPr>
          <a:xfrm>
            <a:off x="293675" y="4267891"/>
            <a:ext cx="3084602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OOI Data Explorer</a:t>
            </a:r>
            <a:endParaRPr sz="2200" b="1" i="0" strike="noStrike" cap="none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Google Shape;177;p36">
            <a:extLst>
              <a:ext uri="{FF2B5EF4-FFF2-40B4-BE49-F238E27FC236}">
                <a16:creationId xmlns:a16="http://schemas.microsoft.com/office/drawing/2014/main" id="{619D8FBD-3C9E-0B33-5FD6-0BE9DC52C9CC}"/>
              </a:ext>
            </a:extLst>
          </p:cNvPr>
          <p:cNvSpPr txBox="1"/>
          <p:nvPr/>
        </p:nvSpPr>
        <p:spPr>
          <a:xfrm>
            <a:off x="3525924" y="4293516"/>
            <a:ext cx="2962688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ERDDAP Data Servers</a:t>
            </a:r>
            <a:endParaRPr sz="2200" b="1" i="0" strike="noStrike" cap="none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8A8B0F4A-E907-2B8A-B509-55CB92280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163" y="1980810"/>
            <a:ext cx="2962687" cy="2312015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73E670E6-21AB-3458-0C6F-CB38C1BA0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6496" y="1988223"/>
            <a:ext cx="2251173" cy="2312015"/>
          </a:xfrm>
          <a:prstGeom prst="rect">
            <a:avLst/>
          </a:prstGeom>
        </p:spPr>
      </p:pic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AA3F2FAD-FA26-0F28-3CBF-FD12205AF8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915" y="1980810"/>
            <a:ext cx="3084602" cy="2287081"/>
          </a:xfrm>
          <a:prstGeom prst="rect">
            <a:avLst/>
          </a:prstGeom>
        </p:spPr>
      </p:pic>
      <p:pic>
        <p:nvPicPr>
          <p:cNvPr id="18" name="Picture 17" descr="A screenshot of a computer&#10;&#10;Description automatically generated">
            <a:extLst>
              <a:ext uri="{FF2B5EF4-FFF2-40B4-BE49-F238E27FC236}">
                <a16:creationId xmlns:a16="http://schemas.microsoft.com/office/drawing/2014/main" id="{6A54CE01-6945-6401-3C43-849673C9DC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5316" y="2122324"/>
            <a:ext cx="2915003" cy="200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038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rmAutofit/>
          </a:bodyPr>
          <a:lstStyle/>
          <a:p>
            <a:r>
              <a:rPr lang="en-US" dirty="0"/>
              <a:t>Advantages of going further… </a:t>
            </a:r>
          </a:p>
        </p:txBody>
      </p:sp>
      <p:sp>
        <p:nvSpPr>
          <p:cNvPr id="74" name="Google Shape;74;p1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lnSpcReduction="10000"/>
          </a:bodyPr>
          <a:lstStyle/>
          <a:p>
            <a:pPr marL="114300" indent="0">
              <a:buNone/>
            </a:pPr>
            <a:r>
              <a:rPr lang="en-US" b="1" dirty="0"/>
              <a:t>Educational Possibilities</a:t>
            </a:r>
            <a:endParaRPr lang="en" b="1" dirty="0"/>
          </a:p>
          <a:p>
            <a:r>
              <a:rPr lang="en" dirty="0"/>
              <a:t>Develop your own activities</a:t>
            </a:r>
          </a:p>
          <a:p>
            <a:r>
              <a:rPr lang="en" dirty="0"/>
              <a:t>Advanced activities allow students to gain experience</a:t>
            </a:r>
          </a:p>
          <a:p>
            <a:pPr lvl="1"/>
            <a:r>
              <a:rPr lang="en" dirty="0"/>
              <a:t>Working with data (Data Literacy)</a:t>
            </a:r>
          </a:p>
          <a:p>
            <a:pPr lvl="1"/>
            <a:r>
              <a:rPr lang="en-US" dirty="0"/>
              <a:t>Using data portals</a:t>
            </a:r>
          </a:p>
          <a:p>
            <a:pPr lvl="1"/>
            <a:r>
              <a:rPr lang="en-US" dirty="0"/>
              <a:t>Making their own graphs (Visualization Literacy)</a:t>
            </a:r>
          </a:p>
          <a:p>
            <a:r>
              <a:rPr lang="en" dirty="0"/>
              <a:t>Student can conduct their own research projects (Scientific Literacy)</a:t>
            </a:r>
            <a:endParaRPr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DAB1AD-A756-9297-8734-02DC577F6F4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88900" indent="0">
              <a:buNone/>
            </a:pPr>
            <a:r>
              <a:rPr lang="en-US" b="1" dirty="0"/>
              <a:t>Data Access Points</a:t>
            </a:r>
          </a:p>
          <a:p>
            <a:r>
              <a:rPr lang="en-US" dirty="0"/>
              <a:t>Data Explorer</a:t>
            </a:r>
          </a:p>
          <a:p>
            <a:pPr lvl="1"/>
            <a:r>
              <a:rPr lang="en-US" dirty="0"/>
              <a:t>Graphs, Downloads, Data Views</a:t>
            </a:r>
          </a:p>
          <a:p>
            <a:r>
              <a:rPr lang="en-US" dirty="0"/>
              <a:t>ERDDAP</a:t>
            </a:r>
          </a:p>
          <a:p>
            <a:pPr lvl="1"/>
            <a:r>
              <a:rPr lang="en-US" dirty="0"/>
              <a:t>Quick graphs, Data downloads</a:t>
            </a:r>
          </a:p>
          <a:p>
            <a:r>
              <a:rPr lang="en-US" dirty="0"/>
              <a:t>DIY Coding (R, Python, Matlab)</a:t>
            </a:r>
          </a:p>
          <a:p>
            <a:pPr lvl="1"/>
            <a:r>
              <a:rPr lang="en-US" dirty="0"/>
              <a:t>Custom graphs</a:t>
            </a:r>
          </a:p>
          <a:p>
            <a:pPr lvl="1"/>
            <a:r>
              <a:rPr lang="en-US" dirty="0"/>
              <a:t>Advanced data processing (averaging, correlations, anomalies, etc.)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746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ACCCC-9A65-C181-5B80-019C5252A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Pedological Approaches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9199D1-6935-842F-2F30-DE2B56D6B9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Guided Inquiry, Constructivism </a:t>
            </a:r>
          </a:p>
          <a:p>
            <a:r>
              <a:rPr lang="en-US" dirty="0"/>
              <a:t>Learning for Use (Edelson 2001) </a:t>
            </a:r>
          </a:p>
          <a:p>
            <a:pPr lvl="1"/>
            <a:r>
              <a:rPr lang="en-US" dirty="0"/>
              <a:t>Motivate, Construct, Apply/Refine </a:t>
            </a:r>
          </a:p>
          <a:p>
            <a:r>
              <a:rPr lang="en-US" dirty="0"/>
              <a:t>Bybee 5E Instructional Model</a:t>
            </a:r>
          </a:p>
          <a:p>
            <a:pPr lvl="1"/>
            <a:r>
              <a:rPr lang="en-US" dirty="0"/>
              <a:t>Engage, Explore, Explain </a:t>
            </a:r>
          </a:p>
          <a:p>
            <a:r>
              <a:rPr lang="en-US" dirty="0"/>
              <a:t>Levels of Engagement (</a:t>
            </a:r>
            <a:r>
              <a:rPr lang="en-US" dirty="0" err="1"/>
              <a:t>Hotaling</a:t>
            </a:r>
            <a:r>
              <a:rPr lang="en-US" dirty="0"/>
              <a:t> 2019)</a:t>
            </a:r>
          </a:p>
          <a:p>
            <a:pPr lvl="1"/>
            <a:r>
              <a:rPr lang="en-US" dirty="0"/>
              <a:t>Orientation, Interpretation, Synthesis</a:t>
            </a:r>
          </a:p>
          <a:p>
            <a:r>
              <a:rPr lang="en-US" dirty="0"/>
              <a:t>PRIMM Teaching Model</a:t>
            </a:r>
          </a:p>
          <a:p>
            <a:r>
              <a:rPr lang="en-US" dirty="0"/>
              <a:t>Paired Programming</a:t>
            </a:r>
          </a:p>
        </p:txBody>
      </p:sp>
      <p:pic>
        <p:nvPicPr>
          <p:cNvPr id="5" name="Picture 4" descr="A colorful circle with arrows pointing to the center&#10;&#10;Description automatically generated">
            <a:extLst>
              <a:ext uri="{FF2B5EF4-FFF2-40B4-BE49-F238E27FC236}">
                <a16:creationId xmlns:a16="http://schemas.microsoft.com/office/drawing/2014/main" id="{AD908C75-4012-5B97-7B3B-C6BCFD1BD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2690" y="290245"/>
            <a:ext cx="3138755" cy="3138755"/>
          </a:xfrm>
          <a:prstGeom prst="rect">
            <a:avLst/>
          </a:prstGeom>
        </p:spPr>
      </p:pic>
      <p:pic>
        <p:nvPicPr>
          <p:cNvPr id="7" name="Picture 6" descr="A diagram of data analysis&#10;&#10;Description automatically generated">
            <a:extLst>
              <a:ext uri="{FF2B5EF4-FFF2-40B4-BE49-F238E27FC236}">
                <a16:creationId xmlns:a16="http://schemas.microsoft.com/office/drawing/2014/main" id="{9F57506B-2855-5E01-90D7-7A3B3415E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5876" y="3568448"/>
            <a:ext cx="3892382" cy="299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3221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21D66-A3D7-7563-1846-922B8A0DA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ERDDAP Introduction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7453DD-AC8C-3E2F-D50C-CF5082A7B8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0136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16FF4AD-6F96-6672-59C6-80E132078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Advantages of learning </a:t>
            </a:r>
            <a:r>
              <a:rPr lang="en-US" dirty="0" err="1"/>
              <a:t>Erddap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3A2537-EA44-3662-6194-88A2376DCB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678" y="1825625"/>
            <a:ext cx="5605743" cy="4035425"/>
          </a:xfrm>
        </p:spPr>
        <p:txBody>
          <a:bodyPr/>
          <a:lstStyle/>
          <a:p>
            <a:r>
              <a:rPr lang="en-US" dirty="0"/>
              <a:t>Lots of oceanographic data servers use it!</a:t>
            </a:r>
          </a:p>
          <a:p>
            <a:r>
              <a:rPr lang="en-US" dirty="0"/>
              <a:t>Standardized access</a:t>
            </a:r>
          </a:p>
          <a:p>
            <a:pPr lvl="1"/>
            <a:r>
              <a:rPr lang="en-US" dirty="0"/>
              <a:t>Simple forms (once you get the hang of it)</a:t>
            </a:r>
          </a:p>
          <a:p>
            <a:pPr lvl="1"/>
            <a:r>
              <a:rPr lang="en-US" dirty="0"/>
              <a:t>Can design a human-readable and human-editable URL</a:t>
            </a:r>
          </a:p>
          <a:p>
            <a:pPr lvl="1"/>
            <a:r>
              <a:rPr lang="en-US" dirty="0"/>
              <a:t>Great for scripting or sharing links</a:t>
            </a:r>
          </a:p>
          <a:p>
            <a:r>
              <a:rPr lang="en-US" dirty="0"/>
              <a:t>Common data formats</a:t>
            </a:r>
          </a:p>
          <a:p>
            <a:pPr lvl="1"/>
            <a:r>
              <a:rPr lang="en-US" dirty="0" err="1"/>
              <a:t>NetCDF</a:t>
            </a:r>
            <a:r>
              <a:rPr lang="en-US" dirty="0"/>
              <a:t>, CSV, .MAT</a:t>
            </a:r>
          </a:p>
          <a:p>
            <a:r>
              <a:rPr lang="en-US" dirty="0"/>
              <a:t>Quick images (though not great)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2824F5DD-847D-50BE-7334-F561BB10F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421" y="1825625"/>
            <a:ext cx="5605900" cy="437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025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B5D8822-A081-C019-12B9-D7B42B0DB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ERDDAP Resources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35B86E-96A7-8205-371E-416913449C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OOI Data </a:t>
            </a:r>
          </a:p>
          <a:p>
            <a:pPr lvl="1"/>
            <a:r>
              <a:rPr lang="en-US" dirty="0">
                <a:hlinkClick r:id="rId2"/>
              </a:rPr>
              <a:t>https://erddap.dataexplorer.oceanobservatories.org</a:t>
            </a:r>
            <a:endParaRPr lang="en-US" dirty="0"/>
          </a:p>
          <a:p>
            <a:r>
              <a:rPr lang="en-US" dirty="0"/>
              <a:t>Gliders, including OOI</a:t>
            </a:r>
          </a:p>
          <a:p>
            <a:pPr lvl="1"/>
            <a:r>
              <a:rPr lang="en-US" dirty="0">
                <a:hlinkClick r:id="rId3"/>
              </a:rPr>
              <a:t>https://gliders.ioos.us/erddap/</a:t>
            </a:r>
            <a:r>
              <a:rPr lang="en-US" dirty="0"/>
              <a:t> </a:t>
            </a:r>
          </a:p>
          <a:p>
            <a:r>
              <a:rPr lang="en-US" dirty="0"/>
              <a:t>Pacific </a:t>
            </a:r>
            <a:r>
              <a:rPr lang="en-US" dirty="0" err="1"/>
              <a:t>CoastWatch</a:t>
            </a:r>
            <a:r>
              <a:rPr lang="en-US" dirty="0"/>
              <a:t> (includes NDBC data) </a:t>
            </a:r>
          </a:p>
          <a:p>
            <a:pPr lvl="1"/>
            <a:r>
              <a:rPr lang="en-US" dirty="0">
                <a:hlinkClick r:id="rId4"/>
              </a:rPr>
              <a:t>https://coastwatch.pfeg.noaa.gov/erddap/</a:t>
            </a:r>
            <a:r>
              <a:rPr lang="en-US" dirty="0"/>
              <a:t> </a:t>
            </a:r>
          </a:p>
          <a:p>
            <a:r>
              <a:rPr lang="en-US" dirty="0"/>
              <a:t>And many others </a:t>
            </a:r>
          </a:p>
          <a:p>
            <a:pPr lvl="1"/>
            <a:r>
              <a:rPr lang="en-US" dirty="0">
                <a:hlinkClick r:id="rId5"/>
              </a:rPr>
              <a:t>https://github.com/ioos/erddapy/blob/main/erddapy/servers/erddaps.json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A562A15-15E5-C6B1-83E2-F80A3CD8D25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101600" indent="0">
              <a:buNone/>
            </a:pPr>
            <a:r>
              <a:rPr lang="en-US" dirty="0"/>
              <a:t>Coding Libraries</a:t>
            </a:r>
          </a:p>
          <a:p>
            <a:r>
              <a:rPr lang="en-US" dirty="0" err="1"/>
              <a:t>Rerddap</a:t>
            </a:r>
            <a:r>
              <a:rPr lang="en-US" dirty="0"/>
              <a:t> </a:t>
            </a:r>
            <a:r>
              <a:rPr lang="en-US" dirty="0">
                <a:hlinkClick r:id="rId6"/>
              </a:rPr>
              <a:t>https://docs.ropensci.org/rerddap</a:t>
            </a:r>
            <a:endParaRPr lang="en-US" dirty="0"/>
          </a:p>
          <a:p>
            <a:r>
              <a:rPr lang="en-US" dirty="0" err="1"/>
              <a:t>Erddapy</a:t>
            </a:r>
            <a:r>
              <a:rPr lang="en-US" dirty="0"/>
              <a:t> </a:t>
            </a:r>
            <a:r>
              <a:rPr lang="en-US" dirty="0">
                <a:hlinkClick r:id="rId7"/>
              </a:rPr>
              <a:t>https://ioos.github.io/erddapy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732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B92E1832-01CA-5BDB-C04C-AA6433F41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Session Outline 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4EF5C34-8BAB-4C2C-3913-B74B73767D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58800" indent="-457200">
              <a:buFont typeface="+mj-lt"/>
              <a:buAutoNum type="arabicPeriod"/>
            </a:pPr>
            <a:r>
              <a:rPr lang="en-US" dirty="0"/>
              <a:t>Advanced data activities (10 min)</a:t>
            </a:r>
          </a:p>
          <a:p>
            <a:pPr marL="558800" indent="-457200">
              <a:buFont typeface="+mj-lt"/>
              <a:buAutoNum type="arabicPeriod"/>
            </a:pPr>
            <a:r>
              <a:rPr lang="en-US" dirty="0"/>
              <a:t>ERDDAP Data Servers (15 min)</a:t>
            </a:r>
          </a:p>
          <a:p>
            <a:pPr marL="558800" indent="-457200">
              <a:buFont typeface="+mj-lt"/>
              <a:buAutoNum type="arabicPeriod"/>
            </a:pPr>
            <a:r>
              <a:rPr lang="en-US" dirty="0"/>
              <a:t>Playing with Python (30 min)</a:t>
            </a:r>
          </a:p>
          <a:p>
            <a:pPr marL="558800" indent="-457200">
              <a:buFont typeface="+mj-lt"/>
              <a:buAutoNum type="arabicPeriod"/>
            </a:pPr>
            <a:r>
              <a:rPr lang="en-US" dirty="0"/>
              <a:t>OOI Jupyter Hub Demo (15 min)</a:t>
            </a:r>
          </a:p>
        </p:txBody>
      </p:sp>
    </p:spTree>
    <p:extLst>
      <p:ext uri="{BB962C8B-B14F-4D97-AF65-F5344CB8AC3E}">
        <p14:creationId xmlns:p14="http://schemas.microsoft.com/office/powerpoint/2010/main" val="1316283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52665-3319-42E3-D7ED-117B2C34B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ERDDAP Demo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617723-0B45-0C30-AC09-3440ECAD36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Index page</a:t>
            </a:r>
          </a:p>
          <a:p>
            <a:r>
              <a:rPr lang="en-US" dirty="0"/>
              <a:t>List of datasets</a:t>
            </a:r>
          </a:p>
          <a:p>
            <a:r>
              <a:rPr lang="en-US" dirty="0"/>
              <a:t>Search for “</a:t>
            </a:r>
            <a:r>
              <a:rPr lang="en-US" dirty="0" err="1"/>
              <a:t>mab</a:t>
            </a:r>
            <a:r>
              <a:rPr lang="en-US" dirty="0"/>
              <a:t> temperature”</a:t>
            </a:r>
          </a:p>
          <a:p>
            <a:pPr lvl="1"/>
            <a:r>
              <a:rPr lang="en-US" dirty="0"/>
              <a:t>Find Central METBK-A</a:t>
            </a:r>
          </a:p>
          <a:p>
            <a:r>
              <a:rPr lang="en-US" dirty="0"/>
              <a:t>Demo Graph Page</a:t>
            </a:r>
          </a:p>
          <a:p>
            <a:pPr lvl="1"/>
            <a:r>
              <a:rPr lang="en-US" dirty="0"/>
              <a:t>Overview: Dataset ID, Metadata Page</a:t>
            </a:r>
          </a:p>
          <a:p>
            <a:pPr lvl="1"/>
            <a:r>
              <a:rPr lang="en-US" dirty="0"/>
              <a:t>Make a time series graph of air temp – change to line – filter time</a:t>
            </a:r>
          </a:p>
          <a:p>
            <a:pPr lvl="1"/>
            <a:r>
              <a:rPr lang="en-US" dirty="0"/>
              <a:t>Download data option (html, csv, image) – Only one variable</a:t>
            </a:r>
          </a:p>
          <a:p>
            <a:r>
              <a:rPr lang="en-US" dirty="0"/>
              <a:t>Demo Data Page</a:t>
            </a:r>
          </a:p>
          <a:p>
            <a:pPr lvl="1"/>
            <a:r>
              <a:rPr lang="en-US" dirty="0"/>
              <a:t>Toggle variables.  Time range filter.  Select output format.  Download or URL</a:t>
            </a:r>
          </a:p>
          <a:p>
            <a:r>
              <a:rPr lang="en-US" dirty="0"/>
              <a:t>Search for “</a:t>
            </a:r>
            <a:r>
              <a:rPr lang="en-US" dirty="0" err="1"/>
              <a:t>mab</a:t>
            </a:r>
            <a:r>
              <a:rPr lang="en-US" dirty="0"/>
              <a:t> profiler </a:t>
            </a:r>
            <a:r>
              <a:rPr lang="en-US" dirty="0" err="1"/>
              <a:t>ctd</a:t>
            </a:r>
            <a:r>
              <a:rPr lang="en-US" dirty="0"/>
              <a:t>”</a:t>
            </a:r>
          </a:p>
          <a:p>
            <a:pPr lvl="1"/>
            <a:r>
              <a:rPr lang="en-US" dirty="0"/>
              <a:t>Find Southeastern and demo profile plot – change markers, color scale, direction</a:t>
            </a:r>
          </a:p>
        </p:txBody>
      </p:sp>
    </p:spTree>
    <p:extLst>
      <p:ext uri="{BB962C8B-B14F-4D97-AF65-F5344CB8AC3E}">
        <p14:creationId xmlns:p14="http://schemas.microsoft.com/office/powerpoint/2010/main" val="30153057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78484-DD97-EE75-6809-3B715F462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challenge…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C9A7E3-0C94-1CA4-5572-646B75B01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678" y="1825625"/>
            <a:ext cx="6228942" cy="4035425"/>
          </a:xfrm>
        </p:spPr>
        <p:txBody>
          <a:bodyPr/>
          <a:lstStyle/>
          <a:p>
            <a:r>
              <a:rPr lang="en-US" dirty="0"/>
              <a:t>Make a graph of some Pioneer MAB data you’re interested in</a:t>
            </a:r>
          </a:p>
          <a:p>
            <a:endParaRPr lang="en-US" dirty="0"/>
          </a:p>
          <a:p>
            <a:r>
              <a:rPr lang="en-US" dirty="0"/>
              <a:t>Send a link to </a:t>
            </a:r>
            <a:r>
              <a:rPr lang="en-US" dirty="0" err="1"/>
              <a:t>sage@marine.rutgers.edu</a:t>
            </a:r>
            <a:r>
              <a:rPr lang="en-US" dirty="0"/>
              <a:t> </a:t>
            </a:r>
          </a:p>
        </p:txBody>
      </p:sp>
      <p:pic>
        <p:nvPicPr>
          <p:cNvPr id="7" name="Picture 6" descr="A chart of water temperature&#10;&#10;Description automatically generated">
            <a:extLst>
              <a:ext uri="{FF2B5EF4-FFF2-40B4-BE49-F238E27FC236}">
                <a16:creationId xmlns:a16="http://schemas.microsoft.com/office/drawing/2014/main" id="{A7ED8235-9277-6575-A966-AFBCB3B4B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1020" y="748016"/>
            <a:ext cx="45720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1551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93F42-4DAC-332B-1E6B-A95408AFE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“Jupyter” Notebooks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0B5CE-635B-6065-6DDD-D516363D63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Python, R and other languages</a:t>
            </a:r>
          </a:p>
        </p:txBody>
      </p:sp>
    </p:spTree>
    <p:extLst>
      <p:ext uri="{BB962C8B-B14F-4D97-AF65-F5344CB8AC3E}">
        <p14:creationId xmlns:p14="http://schemas.microsoft.com/office/powerpoint/2010/main" val="28041721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04F055C-962A-2048-9720-72BF20960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477" y="3181006"/>
            <a:ext cx="6372828" cy="2222043"/>
          </a:xfrm>
        </p:spPr>
        <p:txBody>
          <a:bodyPr>
            <a:normAutofit/>
          </a:bodyPr>
          <a:lstStyle/>
          <a:p>
            <a:r>
              <a:rPr lang="en-US" b="1" dirty="0"/>
              <a:t>The Scientific Paper Is Obsolete. Here’s what’s next.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CC9E4D5-0D61-944F-8244-51915CB36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261" y="304995"/>
            <a:ext cx="4061978" cy="56520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42159F-BC55-A44A-995A-30492ECFFA61}"/>
              </a:ext>
            </a:extLst>
          </p:cNvPr>
          <p:cNvSpPr txBox="1"/>
          <p:nvPr/>
        </p:nvSpPr>
        <p:spPr>
          <a:xfrm>
            <a:off x="803476" y="5403049"/>
            <a:ext cx="652133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The Atlantic, 2018</a:t>
            </a:r>
          </a:p>
          <a:p>
            <a:r>
              <a:rPr lang="en-US" sz="1200" dirty="0">
                <a:hlinkClick r:id="rId3"/>
              </a:rPr>
              <a:t>https://www.theatlantic.com/science/archive/2018/04/the-scientific-paper-is-obsolete/556676/</a:t>
            </a:r>
            <a:r>
              <a:rPr lang="en-US" sz="1200" dirty="0"/>
              <a:t> </a:t>
            </a:r>
          </a:p>
        </p:txBody>
      </p:sp>
      <p:pic>
        <p:nvPicPr>
          <p:cNvPr id="15" name="Picture 14" descr="A paper with text on it on fire&#10;&#10;Description automatically generated">
            <a:extLst>
              <a:ext uri="{FF2B5EF4-FFF2-40B4-BE49-F238E27FC236}">
                <a16:creationId xmlns:a16="http://schemas.microsoft.com/office/drawing/2014/main" id="{9324C03F-89F2-415E-D75E-EE7ED7E399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476" y="307737"/>
            <a:ext cx="3818799" cy="287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7751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9D1560D0-E497-3434-A3DF-CD2E37DF0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803" y="1387474"/>
            <a:ext cx="6794155" cy="446282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6479FE3-F483-8959-AB30-DCB665CCB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Python?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0B342DD-6152-0287-558B-482FAF4F78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678" y="1825625"/>
            <a:ext cx="3308881" cy="403542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Designed to be easy to use, learn, and understand</a:t>
            </a:r>
          </a:p>
          <a:p>
            <a:r>
              <a:rPr lang="en-US" dirty="0"/>
              <a:t>Very readable code</a:t>
            </a:r>
          </a:p>
          <a:p>
            <a:r>
              <a:rPr lang="en-US" dirty="0"/>
              <a:t>Flexible yet powerful programming language</a:t>
            </a:r>
          </a:p>
          <a:p>
            <a:r>
              <a:rPr lang="en-US" dirty="0"/>
              <a:t>Large community of support</a:t>
            </a:r>
          </a:p>
          <a:p>
            <a:r>
              <a:rPr lang="en-US" dirty="0"/>
              <a:t>Many scientific libraries</a:t>
            </a:r>
          </a:p>
          <a:p>
            <a:r>
              <a:rPr lang="en-US" dirty="0"/>
              <a:t>Open source </a:t>
            </a:r>
            <a:r>
              <a:rPr lang="mr-IN" dirty="0"/>
              <a:t>–</a:t>
            </a:r>
            <a:r>
              <a:rPr lang="en-US" dirty="0"/>
              <a:t> Free!</a:t>
            </a:r>
          </a:p>
          <a:p>
            <a:r>
              <a:rPr lang="en-US" dirty="0"/>
              <a:t>Named for Monty Python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C6D4D3-187D-D37C-E83F-09785631A051}"/>
              </a:ext>
            </a:extLst>
          </p:cNvPr>
          <p:cNvSpPr txBox="1"/>
          <p:nvPr/>
        </p:nvSpPr>
        <p:spPr>
          <a:xfrm>
            <a:off x="5126803" y="5337830"/>
            <a:ext cx="6794155" cy="5232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Python is still on top!  But </a:t>
            </a:r>
            <a:r>
              <a:rPr lang="en-US" dirty="0" err="1"/>
              <a:t>ChatGPT</a:t>
            </a:r>
            <a:r>
              <a:rPr lang="en-US" dirty="0"/>
              <a:t> is likely cutting into the search results.</a:t>
            </a:r>
          </a:p>
          <a:p>
            <a:pPr algn="ctr"/>
            <a:r>
              <a:rPr lang="en-US" dirty="0"/>
              <a:t>https://</a:t>
            </a:r>
            <a:r>
              <a:rPr lang="en-US" dirty="0" err="1"/>
              <a:t>insights.stackoverflow.com</a:t>
            </a:r>
            <a:r>
              <a:rPr lang="en-US" dirty="0"/>
              <a:t>/trends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89EF35-BD92-6B56-5D55-751C7F4A9ABB}"/>
              </a:ext>
            </a:extLst>
          </p:cNvPr>
          <p:cNvSpPr txBox="1"/>
          <p:nvPr/>
        </p:nvSpPr>
        <p:spPr>
          <a:xfrm>
            <a:off x="6845375" y="1048920"/>
            <a:ext cx="33570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Stack Overflow Question Trends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70FCC9-9715-8863-00E8-FD69AE27B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273" y="5850301"/>
            <a:ext cx="2885954" cy="97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461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Python Ecosystem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519518"/>
            <a:ext cx="5006546" cy="4437529"/>
          </a:xfrm>
        </p:spPr>
        <p:txBody>
          <a:bodyPr>
            <a:normAutofit/>
          </a:bodyPr>
          <a:lstStyle/>
          <a:p>
            <a:r>
              <a:rPr lang="en-US" b="1" dirty="0"/>
              <a:t>Python</a:t>
            </a:r>
            <a:r>
              <a:rPr lang="en-US" dirty="0"/>
              <a:t> - The base language</a:t>
            </a:r>
          </a:p>
          <a:p>
            <a:r>
              <a:rPr lang="en-US" b="1" dirty="0" err="1"/>
              <a:t>Numpy</a:t>
            </a:r>
            <a:r>
              <a:rPr lang="en-US" dirty="0"/>
              <a:t> - Arrays, fast operations on arrays</a:t>
            </a:r>
          </a:p>
          <a:p>
            <a:r>
              <a:rPr lang="en-US" b="1" dirty="0" err="1"/>
              <a:t>Scipy</a:t>
            </a:r>
            <a:r>
              <a:rPr lang="en-US" dirty="0"/>
              <a:t> - higher level computational routines</a:t>
            </a:r>
          </a:p>
          <a:p>
            <a:r>
              <a:rPr lang="en-US" b="1" dirty="0"/>
              <a:t>Matplotlib</a:t>
            </a:r>
            <a:r>
              <a:rPr lang="en-US" dirty="0"/>
              <a:t> - plotting</a:t>
            </a:r>
          </a:p>
          <a:p>
            <a:r>
              <a:rPr lang="en-US" b="1" dirty="0"/>
              <a:t>Pandas</a:t>
            </a:r>
            <a:r>
              <a:rPr lang="en-US" dirty="0"/>
              <a:t> - data analysis</a:t>
            </a:r>
          </a:p>
          <a:p>
            <a:r>
              <a:rPr lang="en-US" b="1" dirty="0" err="1"/>
              <a:t>Xarray</a:t>
            </a:r>
            <a:r>
              <a:rPr lang="en-US" dirty="0"/>
              <a:t> - Multi-dimensional arrays</a:t>
            </a:r>
          </a:p>
          <a:p>
            <a:r>
              <a:rPr lang="en-US" b="1" dirty="0"/>
              <a:t>Jupyter</a:t>
            </a:r>
            <a:r>
              <a:rPr lang="en-US" dirty="0"/>
              <a:t> Notebooks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9171" y="1425388"/>
            <a:ext cx="5989286" cy="449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7449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DE64B-62BB-8149-9C4A-E25C7A253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Pandas works with data in “spreadsheet” form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01E4B6-AB48-D743-9CF5-515A9452AD14}"/>
              </a:ext>
            </a:extLst>
          </p:cNvPr>
          <p:cNvSpPr txBox="1"/>
          <p:nvPr/>
        </p:nvSpPr>
        <p:spPr>
          <a:xfrm>
            <a:off x="3023972" y="6162677"/>
            <a:ext cx="59861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2"/>
              </a:rPr>
              <a:t>https://pandas.pydata.org/docs/getting_started/intro_tutorials/01_table_oriented.html</a:t>
            </a:r>
            <a:r>
              <a:rPr lang="en-US" sz="1200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616A39-7C6C-C947-90CA-542867BC8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3972" y="1690689"/>
            <a:ext cx="6349540" cy="447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215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E941B36-435B-6140-AF74-9B82D7F4D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/>
              <a:t>Xarray</a:t>
            </a:r>
            <a:r>
              <a:rPr lang="en-US" sz="3600" dirty="0"/>
              <a:t> can handle complex data structures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94DCA0-3DFA-C94A-8206-4901394FA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25387"/>
            <a:ext cx="11104062" cy="33037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DB5C48-87D5-584F-B487-A1B721C32799}"/>
              </a:ext>
            </a:extLst>
          </p:cNvPr>
          <p:cNvSpPr txBox="1"/>
          <p:nvPr/>
        </p:nvSpPr>
        <p:spPr>
          <a:xfrm>
            <a:off x="8193046" y="5655038"/>
            <a:ext cx="39499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3"/>
              </a:rPr>
              <a:t>http://xarray.pydata.org/en/stable/data-structures.html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31219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Python Magic?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28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0429" y="0"/>
            <a:ext cx="6041571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5498729"/>
            <a:ext cx="19861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XKCD 353: Python</a:t>
            </a:r>
          </a:p>
          <a:p>
            <a:r>
              <a:rPr lang="en-US" dirty="0"/>
              <a:t>December 5, 2007</a:t>
            </a:r>
          </a:p>
        </p:txBody>
      </p:sp>
    </p:spTree>
    <p:extLst>
      <p:ext uri="{BB962C8B-B14F-4D97-AF65-F5344CB8AC3E}">
        <p14:creationId xmlns:p14="http://schemas.microsoft.com/office/powerpoint/2010/main" val="29705281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A13EC-AE4F-55D2-C2B1-1AC4D855E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Notebook Environments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2D5A4E-5283-42CB-A6F5-70DF7C6DA3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678" y="1825625"/>
            <a:ext cx="5026866" cy="4035425"/>
          </a:xfrm>
        </p:spPr>
        <p:txBody>
          <a:bodyPr>
            <a:normAutofit/>
          </a:bodyPr>
          <a:lstStyle/>
          <a:p>
            <a:r>
              <a:rPr lang="en-US" dirty="0"/>
              <a:t>Personal computer</a:t>
            </a:r>
          </a:p>
          <a:p>
            <a:pPr lvl="1"/>
            <a:r>
              <a:rPr lang="en-US" dirty="0"/>
              <a:t>Install Jupyter with mini-</a:t>
            </a:r>
            <a:r>
              <a:rPr lang="en-US" dirty="0" err="1"/>
              <a:t>conda</a:t>
            </a:r>
            <a:endParaRPr lang="en-US" dirty="0"/>
          </a:p>
          <a:p>
            <a:pPr lvl="1"/>
            <a:r>
              <a:rPr lang="en-US" dirty="0"/>
              <a:t>R Studio</a:t>
            </a:r>
          </a:p>
          <a:p>
            <a:pPr lvl="1"/>
            <a:r>
              <a:rPr lang="en-US" dirty="0"/>
              <a:t>Matlab</a:t>
            </a:r>
          </a:p>
          <a:p>
            <a:r>
              <a:rPr lang="en-US" dirty="0"/>
              <a:t>Google </a:t>
            </a:r>
            <a:r>
              <a:rPr lang="en-US" dirty="0" err="1"/>
              <a:t>Colab</a:t>
            </a:r>
            <a:r>
              <a:rPr lang="en-US" dirty="0"/>
              <a:t> (python only)</a:t>
            </a:r>
          </a:p>
          <a:p>
            <a:pPr lvl="1"/>
            <a:r>
              <a:rPr lang="en-US" dirty="0"/>
              <a:t>Simply go to your </a:t>
            </a:r>
            <a:r>
              <a:rPr lang="en-US" dirty="0">
                <a:hlinkClick r:id="rId2"/>
              </a:rPr>
              <a:t>Google Drive</a:t>
            </a:r>
            <a:r>
              <a:rPr lang="en-US" dirty="0"/>
              <a:t> and click New Google </a:t>
            </a:r>
            <a:r>
              <a:rPr lang="en-US" dirty="0" err="1"/>
              <a:t>Colaboratory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Or go to </a:t>
            </a:r>
            <a:r>
              <a:rPr lang="en-US" dirty="0">
                <a:hlinkClick r:id="rId3"/>
              </a:rPr>
              <a:t>https://colab.research.google.com</a:t>
            </a:r>
            <a:r>
              <a:rPr lang="en-US" dirty="0"/>
              <a:t> </a:t>
            </a:r>
          </a:p>
          <a:p>
            <a:r>
              <a:rPr lang="en-US" dirty="0"/>
              <a:t>OOI Jupyter Hub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30B830-D715-F3E8-BDD7-8E6B0AB8E0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2431" y="1437985"/>
            <a:ext cx="6377732" cy="476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419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BA818-03B6-6538-CDC6-2401E1E97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Data Activities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7375AC-74FE-9B65-1250-F3A50B4C4F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705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Power of Coding Notebooks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 “linear” development approach </a:t>
            </a:r>
          </a:p>
          <a:p>
            <a:pPr lvl="1"/>
            <a:r>
              <a:rPr lang="en-US" dirty="0"/>
              <a:t>Code blocks can run independently</a:t>
            </a:r>
          </a:p>
          <a:p>
            <a:pPr lvl="1"/>
            <a:r>
              <a:rPr lang="en-US" dirty="0"/>
              <a:t>With an IDE you would have to use debug breakpoints</a:t>
            </a:r>
          </a:p>
          <a:p>
            <a:r>
              <a:rPr lang="en-US" dirty="0"/>
              <a:t>No need to download files </a:t>
            </a:r>
          </a:p>
          <a:p>
            <a:pPr lvl="1"/>
            <a:r>
              <a:rPr lang="en-US" dirty="0"/>
              <a:t>Files can be accessed and concatenated on the fly </a:t>
            </a:r>
          </a:p>
          <a:p>
            <a:pPr lvl="1"/>
            <a:r>
              <a:rPr lang="en-US" dirty="0"/>
              <a:t>Thanks to </a:t>
            </a:r>
            <a:r>
              <a:rPr lang="en-US" i="1" dirty="0" err="1"/>
              <a:t>xarray</a:t>
            </a:r>
            <a:r>
              <a:rPr lang="en-US" dirty="0"/>
              <a:t> and </a:t>
            </a:r>
            <a:r>
              <a:rPr lang="en-US" i="1" dirty="0"/>
              <a:t>pandas</a:t>
            </a:r>
            <a:r>
              <a:rPr lang="en-US" dirty="0"/>
              <a:t> we can easily run analysis functions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Notebooks are Sharable </a:t>
            </a:r>
          </a:p>
          <a:p>
            <a:pPr lvl="1"/>
            <a:r>
              <a:rPr lang="en-US" dirty="0"/>
              <a:t>via GitHub</a:t>
            </a:r>
          </a:p>
          <a:p>
            <a:pPr lvl="1"/>
            <a:r>
              <a:rPr lang="en-US" dirty="0"/>
              <a:t>In real-time with </a:t>
            </a:r>
            <a:r>
              <a:rPr lang="en-US" dirty="0" err="1"/>
              <a:t>Colab</a:t>
            </a:r>
            <a:endParaRPr lang="en-US" dirty="0"/>
          </a:p>
          <a:p>
            <a:r>
              <a:rPr lang="en-US" dirty="0"/>
              <a:t>Easy to share examples</a:t>
            </a:r>
          </a:p>
          <a:p>
            <a:pPr lvl="1"/>
            <a:r>
              <a:rPr lang="en-US" dirty="0"/>
              <a:t>Data and Metadata Access</a:t>
            </a:r>
          </a:p>
          <a:p>
            <a:pPr lvl="1"/>
            <a:r>
              <a:rPr lang="en-US" dirty="0"/>
              <a:t>Requesting, loading, concatenating data</a:t>
            </a:r>
          </a:p>
          <a:p>
            <a:pPr lvl="1"/>
            <a:r>
              <a:rPr lang="en-US" dirty="0"/>
              <a:t>Various plot types</a:t>
            </a:r>
          </a:p>
          <a:p>
            <a:pPr lvl="1"/>
            <a:r>
              <a:rPr lang="en-US" dirty="0"/>
              <a:t>Color scales</a:t>
            </a:r>
          </a:p>
          <a:p>
            <a:pPr lvl="1"/>
            <a:r>
              <a:rPr lang="en-US" dirty="0"/>
              <a:t>Filtering and Splicing datasets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4ABEB9-B5C4-4B4A-A853-E4C08E4C0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1506071"/>
            <a:ext cx="5981558" cy="411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5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“Data Discovery”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Search / Discover datasets to use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Request and load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Parse, filter, average and/or process (if needed)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Visualize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Analyze – Interpret plots and calculate statistics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Export for use in other tools (if needed)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986" y="1825625"/>
            <a:ext cx="3938587" cy="1781116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F1D85E8-6DA0-B34A-8BCB-E98D697839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1753208"/>
              </p:ext>
            </p:extLst>
          </p:nvPr>
        </p:nvGraphicFramePr>
        <p:xfrm>
          <a:off x="838200" y="4546412"/>
          <a:ext cx="10515600" cy="15919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474261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083EE-0BD3-50EE-AB4B-3A015B58B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PRIMM Teaching Model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364DEF-C0AC-CF83-DF07-F2C61F2AC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678" y="1825625"/>
            <a:ext cx="3701500" cy="4035425"/>
          </a:xfrm>
        </p:spPr>
        <p:txBody>
          <a:bodyPr/>
          <a:lstStyle/>
          <a:p>
            <a:r>
              <a:rPr lang="en-US" dirty="0"/>
              <a:t>Predict</a:t>
            </a:r>
          </a:p>
          <a:p>
            <a:r>
              <a:rPr lang="en-US" dirty="0"/>
              <a:t>Run</a:t>
            </a:r>
          </a:p>
          <a:p>
            <a:r>
              <a:rPr lang="en-US" dirty="0"/>
              <a:t>Investigate</a:t>
            </a:r>
          </a:p>
          <a:p>
            <a:r>
              <a:rPr lang="en-US" dirty="0"/>
              <a:t>Modify</a:t>
            </a:r>
          </a:p>
          <a:p>
            <a:r>
              <a:rPr lang="en-US" dirty="0"/>
              <a:t>Make</a:t>
            </a:r>
          </a:p>
          <a:p>
            <a:endParaRPr lang="en-US" dirty="0"/>
          </a:p>
          <a:p>
            <a:pPr marL="101600" indent="0">
              <a:buNone/>
            </a:pPr>
            <a:r>
              <a:rPr lang="en-US" dirty="0"/>
              <a:t>Use with </a:t>
            </a:r>
            <a:r>
              <a:rPr lang="en-US" i="1" dirty="0"/>
              <a:t>Paired Programming </a:t>
            </a:r>
            <a:r>
              <a:rPr lang="en-US" dirty="0"/>
              <a:t>to spur discussions</a:t>
            </a:r>
          </a:p>
        </p:txBody>
      </p:sp>
      <p:pic>
        <p:nvPicPr>
          <p:cNvPr id="5" name="Picture 4" descr="A diagram of a process&#10;&#10;Description automatically generated">
            <a:extLst>
              <a:ext uri="{FF2B5EF4-FFF2-40B4-BE49-F238E27FC236}">
                <a16:creationId xmlns:a16="http://schemas.microsoft.com/office/drawing/2014/main" id="{BD5E26F8-FE33-6EE0-B521-6D043BECEF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435"/>
          <a:stretch/>
        </p:blipFill>
        <p:spPr>
          <a:xfrm>
            <a:off x="4726113" y="1489075"/>
            <a:ext cx="6961364" cy="43719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75B676-E445-5425-A99B-D1EFF52AC473}"/>
              </a:ext>
            </a:extLst>
          </p:cNvPr>
          <p:cNvSpPr txBox="1"/>
          <p:nvPr/>
        </p:nvSpPr>
        <p:spPr>
          <a:xfrm>
            <a:off x="838200" y="5861050"/>
            <a:ext cx="1963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primmportal.com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4906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go to the notebook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349189" y="6356350"/>
            <a:ext cx="292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prstClr val="white"/>
                </a:solidFill>
              </a:rPr>
              <a:t>OOIFB DSC 2023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33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9982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F2B0B-957D-5D1A-8337-E596153C7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OOI Jupyter Hub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CB6343-1718-2AE5-06A3-63F172F2D7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16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DE329-39E6-B897-2C1E-9900B5BC2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Access OOI Jupyter Hub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F75EBF-844F-F357-DF3D-69EFE6BBF1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Users need to register email address with OOI at: </a:t>
            </a:r>
            <a:r>
              <a:rPr lang="en-US" dirty="0" err="1"/>
              <a:t>helpdesk@oceanoservatories.org</a:t>
            </a:r>
            <a:r>
              <a:rPr lang="en-US" dirty="0"/>
              <a:t> </a:t>
            </a:r>
          </a:p>
          <a:p>
            <a:r>
              <a:rPr lang="en-US" dirty="0" err="1"/>
              <a:t>CILogon</a:t>
            </a:r>
            <a:r>
              <a:rPr lang="en-US" dirty="0"/>
              <a:t> Service is in use to allow university Ids.  You will first need to register that email.</a:t>
            </a:r>
          </a:p>
          <a:p>
            <a:r>
              <a:rPr lang="en-US" dirty="0"/>
              <a:t>Jupyter Hub is at </a:t>
            </a:r>
            <a:r>
              <a:rPr lang="en-US" dirty="0">
                <a:hlinkClick r:id="rId2"/>
              </a:rPr>
              <a:t>https://jupyter.oceanobservatories.org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Help link is on front page</a:t>
            </a:r>
          </a:p>
          <a:p>
            <a:pPr lvl="1"/>
            <a:r>
              <a:rPr lang="en-US" dirty="0"/>
              <a:t>Link to register via email will be on front page</a:t>
            </a:r>
          </a:p>
          <a:p>
            <a:pPr lvl="1"/>
            <a:r>
              <a:rPr lang="en-US" dirty="0"/>
              <a:t>Link to Jupyter hub is also on the Data Explorer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2589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07D753-AB42-3EC8-7BAA-614BA6CF5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use OOI Jupyter Hub?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53DDC1-1894-A282-6D24-13D34E7740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88900" indent="0">
              <a:buNone/>
            </a:pPr>
            <a:r>
              <a:rPr lang="en-US" b="1" dirty="0"/>
              <a:t>It’s Available!</a:t>
            </a:r>
          </a:p>
          <a:p>
            <a:r>
              <a:rPr lang="en-US" dirty="0"/>
              <a:t>Single Computational Environment For Students.</a:t>
            </a:r>
          </a:p>
          <a:p>
            <a:r>
              <a:rPr lang="en-US" dirty="0" err="1"/>
              <a:t>JupyterLab</a:t>
            </a:r>
            <a:r>
              <a:rPr lang="en-US" dirty="0"/>
              <a:t> is the latest web-based interactive development environment for notebooks, code, and data. </a:t>
            </a:r>
          </a:p>
          <a:p>
            <a:pPr lvl="1"/>
            <a:r>
              <a:rPr lang="en-US" dirty="0"/>
              <a:t>Its flexible interface allows users to configure and arrange workflows in data science, scientific computing, computational journalism, and machine learning. </a:t>
            </a:r>
          </a:p>
          <a:p>
            <a:pPr lvl="1"/>
            <a:r>
              <a:rPr lang="en-US" dirty="0"/>
              <a:t>A modular design invites extensions to expand and enrich functionality.</a:t>
            </a:r>
          </a:p>
          <a:p>
            <a:r>
              <a:rPr lang="en-US" dirty="0"/>
              <a:t>No locked doors. 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55D8EC4-E588-C55C-2910-1683E1950D5E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 lnSpcReduction="10000"/>
          </a:bodyPr>
          <a:lstStyle/>
          <a:p>
            <a:pPr marL="101600" indent="0">
              <a:buNone/>
            </a:pPr>
            <a:r>
              <a:rPr lang="en-US" b="1" dirty="0"/>
              <a:t>It’s Flexible</a:t>
            </a:r>
          </a:p>
          <a:p>
            <a:pPr marL="444500" indent="-342900"/>
            <a:r>
              <a:rPr lang="en-US" dirty="0"/>
              <a:t>Runs on OOI servers with access to a large number of CPU and Memory creating a Cloud-like environment.</a:t>
            </a:r>
          </a:p>
          <a:p>
            <a:pPr marL="444500" indent="-342900"/>
            <a:r>
              <a:rPr lang="en-US" dirty="0"/>
              <a:t>Has access to both processed science data and raw data files – eliminating the need to download or move large data files.</a:t>
            </a:r>
          </a:p>
          <a:p>
            <a:pPr marL="444500" indent="-342900"/>
            <a:r>
              <a:rPr lang="en-US" dirty="0"/>
              <a:t>Democratizes data access and processing requirements.</a:t>
            </a:r>
          </a:p>
          <a:p>
            <a:pPr marL="444500" indent="-342900"/>
            <a:r>
              <a:rPr lang="en-US" dirty="0"/>
              <a:t>OOI wants to build a community of users and users sharing notebooks and ideas.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1540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C37A8-AAF1-122F-EB15-2CAF13225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Jupyter Hub Environment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A5D31-E6D5-461D-AE81-CCFE194E6E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4631193" cy="4351338"/>
          </a:xfrm>
        </p:spPr>
        <p:txBody>
          <a:bodyPr>
            <a:normAutofit fontScale="85000" lnSpcReduction="10000"/>
          </a:bodyPr>
          <a:lstStyle/>
          <a:p>
            <a:pPr marL="101600" indent="0">
              <a:buNone/>
            </a:pPr>
            <a:r>
              <a:rPr lang="en-US" b="1" dirty="0"/>
              <a:t>It’s Customizable</a:t>
            </a:r>
          </a:p>
          <a:p>
            <a:pPr marL="444500" indent="-342900"/>
            <a:r>
              <a:rPr lang="en-US" dirty="0"/>
              <a:t>Supports over 40 languages including Python, Java, R, Julia, Matlab, Octave, Scheme, and Scala</a:t>
            </a:r>
          </a:p>
          <a:p>
            <a:pPr marL="444500" indent="-342900"/>
            <a:r>
              <a:rPr lang="en-US" dirty="0"/>
              <a:t>Use GitHub and the broader </a:t>
            </a:r>
            <a:r>
              <a:rPr lang="en-US" dirty="0" err="1"/>
              <a:t>DataScience</a:t>
            </a:r>
            <a:r>
              <a:rPr lang="en-US" dirty="0"/>
              <a:t> community to accelerate your learning curve</a:t>
            </a:r>
          </a:p>
          <a:p>
            <a:pPr marL="901700" lvl="1"/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daxsoule</a:t>
            </a:r>
            <a:endParaRPr lang="en-US" dirty="0"/>
          </a:p>
          <a:p>
            <a:pPr marL="901700" lvl="1"/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jakevdp</a:t>
            </a:r>
            <a:endParaRPr lang="en-US" dirty="0"/>
          </a:p>
          <a:p>
            <a:pPr marL="901700" lvl="1"/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rabernat</a:t>
            </a:r>
            <a:endParaRPr lang="en-US" dirty="0"/>
          </a:p>
          <a:p>
            <a:pPr marL="901700" lvl="1"/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jsignell</a:t>
            </a:r>
            <a:endParaRPr lang="en-US" dirty="0"/>
          </a:p>
          <a:p>
            <a:pPr marL="901700" lvl="1"/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tjcrone</a:t>
            </a:r>
            <a:endParaRPr lang="en-US" dirty="0"/>
          </a:p>
          <a:p>
            <a:pPr marL="901700" lvl="1"/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robfatland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D48244-AD71-FF88-589E-81FD4F1B20E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566632" y="4317357"/>
            <a:ext cx="4787168" cy="1620456"/>
          </a:xfrm>
        </p:spPr>
        <p:txBody>
          <a:bodyPr>
            <a:normAutofit fontScale="85000" lnSpcReduction="20000"/>
          </a:bodyPr>
          <a:lstStyle/>
          <a:p>
            <a:pPr marL="101600" indent="0">
              <a:buNone/>
            </a:pPr>
            <a:r>
              <a:rPr lang="en-US" b="1" dirty="0"/>
              <a:t>It’s Powerful and No Downloading Data Required</a:t>
            </a:r>
          </a:p>
          <a:p>
            <a:pPr marL="444500" indent="-342900"/>
            <a:r>
              <a:rPr lang="en-US" dirty="0"/>
              <a:t>As OOI continues to collect data, timeseries will continue to grow in size and processing power needs.</a:t>
            </a:r>
          </a:p>
          <a:p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6AF20B0-2322-888E-3027-8B82D96E1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42071" y="1690689"/>
            <a:ext cx="6722607" cy="252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3608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349189" y="6356350"/>
            <a:ext cx="292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prstClr val="white"/>
                </a:solidFill>
              </a:rPr>
              <a:t>OOIFB DSC 2023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399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5400" dirty="0"/>
              <a:t>GI03FLMA-RIS01-03-DOSTAD000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299746" y="1300079"/>
            <a:ext cx="3189206" cy="681709"/>
            <a:chOff x="1299746" y="1300079"/>
            <a:chExt cx="3189206" cy="681709"/>
          </a:xfrm>
        </p:grpSpPr>
        <p:sp>
          <p:nvSpPr>
            <p:cNvPr id="7" name="Left Brace 6"/>
            <p:cNvSpPr/>
            <p:nvPr/>
          </p:nvSpPr>
          <p:spPr>
            <a:xfrm rot="16200000">
              <a:off x="1490064" y="1159204"/>
              <a:ext cx="250618" cy="532367"/>
            </a:xfrm>
            <a:prstGeom prst="leftBrac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99746" y="1581678"/>
              <a:ext cx="31892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/>
              <a:r>
                <a:rPr lang="en-US" sz="2000" b="1" dirty="0"/>
                <a:t>Array</a:t>
              </a:r>
              <a:r>
                <a:rPr lang="en-US" sz="2000" dirty="0"/>
                <a:t>: Global </a:t>
              </a:r>
              <a:r>
                <a:rPr lang="en-US" sz="2000" dirty="0" err="1"/>
                <a:t>Irminger</a:t>
              </a:r>
              <a:r>
                <a:rPr lang="en-US" sz="2000" dirty="0"/>
                <a:t> Sea 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246991" y="2201934"/>
            <a:ext cx="3029175" cy="761333"/>
            <a:chOff x="1246991" y="2201934"/>
            <a:chExt cx="3029175" cy="761333"/>
          </a:xfrm>
        </p:grpSpPr>
        <p:sp>
          <p:nvSpPr>
            <p:cNvPr id="8" name="Left Brace 7"/>
            <p:cNvSpPr/>
            <p:nvPr/>
          </p:nvSpPr>
          <p:spPr>
            <a:xfrm rot="16200000">
              <a:off x="2630180" y="920943"/>
              <a:ext cx="364996" cy="2926977"/>
            </a:xfrm>
            <a:prstGeom prst="leftBrac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46991" y="2563157"/>
              <a:ext cx="28936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/>
              <a:r>
                <a:rPr lang="en-US" sz="2000" b="1" dirty="0"/>
                <a:t>Site</a:t>
              </a:r>
              <a:r>
                <a:rPr lang="en-US" sz="2000" dirty="0"/>
                <a:t>: Flanking Mooring A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349189" y="3191873"/>
            <a:ext cx="4910936" cy="762716"/>
            <a:chOff x="1349189" y="3191873"/>
            <a:chExt cx="4910936" cy="762716"/>
          </a:xfrm>
        </p:grpSpPr>
        <p:sp>
          <p:nvSpPr>
            <p:cNvPr id="9" name="Left Brace 8"/>
            <p:cNvSpPr/>
            <p:nvPr/>
          </p:nvSpPr>
          <p:spPr>
            <a:xfrm rot="16200000">
              <a:off x="3646395" y="894667"/>
              <a:ext cx="316524" cy="4910936"/>
            </a:xfrm>
            <a:prstGeom prst="leftBrac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603046" y="3554479"/>
              <a:ext cx="24721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/>
              <a:r>
                <a:rPr lang="en-US" sz="2000" b="1" dirty="0"/>
                <a:t>Node</a:t>
              </a:r>
              <a:r>
                <a:rPr lang="en-US" sz="2000" dirty="0"/>
                <a:t>: Mooring Riser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336370" y="1242890"/>
            <a:ext cx="2231957" cy="1081096"/>
            <a:chOff x="7336370" y="1242890"/>
            <a:chExt cx="2231957" cy="1081096"/>
          </a:xfrm>
        </p:grpSpPr>
        <p:sp>
          <p:nvSpPr>
            <p:cNvPr id="13" name="TextBox 12"/>
            <p:cNvSpPr txBox="1"/>
            <p:nvPr/>
          </p:nvSpPr>
          <p:spPr>
            <a:xfrm>
              <a:off x="7336370" y="1616100"/>
              <a:ext cx="223195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 algn="ctr"/>
              <a:r>
                <a:rPr lang="en-US" sz="2000" b="1" dirty="0"/>
                <a:t>Instrument Type</a:t>
              </a:r>
              <a:r>
                <a:rPr lang="en-US" sz="2000" dirty="0"/>
                <a:t>:</a:t>
              </a:r>
            </a:p>
            <a:p>
              <a:pPr marL="0" lvl="1" algn="ctr"/>
              <a:r>
                <a:rPr lang="en-US" sz="2000" dirty="0"/>
                <a:t>Dissolved Oxygen</a:t>
              </a:r>
            </a:p>
          </p:txBody>
        </p:sp>
        <p:sp>
          <p:nvSpPr>
            <p:cNvPr id="14" name="Left Brace 13"/>
            <p:cNvSpPr/>
            <p:nvPr/>
          </p:nvSpPr>
          <p:spPr>
            <a:xfrm rot="16200000">
              <a:off x="8280017" y="383582"/>
              <a:ext cx="321202" cy="2039817"/>
            </a:xfrm>
            <a:prstGeom prst="leftBrac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38200" y="4971775"/>
            <a:ext cx="878798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Note</a:t>
            </a:r>
            <a:r>
              <a:rPr lang="en-US" dirty="0"/>
              <a:t>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Reference Designators effectively denote a physical deployment location in the OOI.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Asset IDs represent the individual serial-numbered instruments that are swapped in and out at each spot.</a:t>
            </a:r>
          </a:p>
        </p:txBody>
      </p:sp>
    </p:spTree>
    <p:extLst>
      <p:ext uri="{BB962C8B-B14F-4D97-AF65-F5344CB8AC3E}">
        <p14:creationId xmlns:p14="http://schemas.microsoft.com/office/powerpoint/2010/main" val="280870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19" grpId="1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349189" y="6356350"/>
            <a:ext cx="292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prstClr val="white"/>
                </a:solidFill>
              </a:rPr>
              <a:t>OOIFB DSC 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" y="0"/>
            <a:ext cx="12170534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04750" y="4602024"/>
            <a:ext cx="707757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5400" dirty="0">
                <a:solidFill>
                  <a:schemeClr val="bg1"/>
                </a:solidFill>
              </a:rPr>
              <a:t>Figuring out the Ocean:</a:t>
            </a:r>
          </a:p>
          <a:p>
            <a:pPr algn="r"/>
            <a:r>
              <a:rPr lang="en-US" sz="5400" dirty="0">
                <a:solidFill>
                  <a:schemeClr val="bg1"/>
                </a:solidFill>
              </a:rPr>
              <a:t>A Big Data Problem</a:t>
            </a:r>
          </a:p>
        </p:txBody>
      </p:sp>
    </p:spTree>
    <p:extLst>
      <p:ext uri="{BB962C8B-B14F-4D97-AF65-F5344CB8AC3E}">
        <p14:creationId xmlns:p14="http://schemas.microsoft.com/office/powerpoint/2010/main" val="25787346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was the data collected and ingested into the system?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Telemetered Data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Data received through a transmission medium over distance (e.g. surface buoy to satellite, glider to satellite, acoustic modem); may be decimated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Recovered Data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Data offloaded directly from an instrument or data logger; usually by connecting the instrument to a computer after the instrument has been recovered and writing to files, often onboard the recovery vessel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Streamed Data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Data received via transmission over electro-optical cable. Streaming data are provided at full temporal resolution and near-real time.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 </a:t>
            </a:r>
          </a:p>
        </p:txBody>
      </p:sp>
    </p:spTree>
    <p:extLst>
      <p:ext uri="{BB962C8B-B14F-4D97-AF65-F5344CB8AC3E}">
        <p14:creationId xmlns:p14="http://schemas.microsoft.com/office/powerpoint/2010/main" val="61487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OOI Datasets Types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/>
              <a:t>What types of data are available?</a:t>
            </a:r>
          </a:p>
          <a:p>
            <a:r>
              <a:rPr lang="en-US" dirty="0"/>
              <a:t>Point Timeseries</a:t>
            </a:r>
          </a:p>
          <a:p>
            <a:r>
              <a:rPr lang="en-US" dirty="0"/>
              <a:t>Profiles</a:t>
            </a:r>
          </a:p>
          <a:p>
            <a:pPr lvl="1"/>
            <a:r>
              <a:rPr lang="en-US" dirty="0"/>
              <a:t>Wire Following</a:t>
            </a:r>
          </a:p>
          <a:p>
            <a:pPr lvl="1"/>
            <a:r>
              <a:rPr lang="en-US" dirty="0"/>
              <a:t>Glider</a:t>
            </a:r>
          </a:p>
          <a:p>
            <a:pPr lvl="1"/>
            <a:r>
              <a:rPr lang="en-US" dirty="0"/>
              <a:t>ADCP</a:t>
            </a:r>
          </a:p>
          <a:p>
            <a:r>
              <a:rPr lang="en-US" dirty="0"/>
              <a:t>Multi-point Timeseries Profiles</a:t>
            </a:r>
          </a:p>
          <a:p>
            <a:r>
              <a:rPr lang="en-US" dirty="0"/>
              <a:t>And others</a:t>
            </a:r>
            <a:r>
              <a:rPr lang="mr-IN" dirty="0"/>
              <a:t>…</a:t>
            </a:r>
            <a:r>
              <a:rPr lang="en-US" dirty="0"/>
              <a:t>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Seismic/Earthquake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Hydrophones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Sonar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Camera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Optical OPTAA/SPIKR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013" y="366225"/>
            <a:ext cx="4395787" cy="3133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344" y="3724835"/>
            <a:ext cx="5907456" cy="218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9270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A92A5E8-D035-DC41-A951-E982073D49D5}"/>
              </a:ext>
            </a:extLst>
          </p:cNvPr>
          <p:cNvGraphicFramePr>
            <a:graphicFrameLocks/>
          </p:cNvGraphicFramePr>
          <p:nvPr/>
        </p:nvGraphicFramePr>
        <p:xfrm>
          <a:off x="838200" y="1459268"/>
          <a:ext cx="10515600" cy="182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U-Turn Arrow 13">
            <a:extLst>
              <a:ext uri="{FF2B5EF4-FFF2-40B4-BE49-F238E27FC236}">
                <a16:creationId xmlns:a16="http://schemas.microsoft.com/office/drawing/2014/main" id="{425B1035-FE1C-134D-9930-377FB91CEF26}"/>
              </a:ext>
            </a:extLst>
          </p:cNvPr>
          <p:cNvSpPr/>
          <p:nvPr/>
        </p:nvSpPr>
        <p:spPr>
          <a:xfrm flipH="1">
            <a:off x="3499943" y="1455125"/>
            <a:ext cx="2171651" cy="460932"/>
          </a:xfrm>
          <a:prstGeom prst="uturnArrow">
            <a:avLst>
              <a:gd name="adj1" fmla="val 12332"/>
              <a:gd name="adj2" fmla="val 21533"/>
              <a:gd name="adj3" fmla="val 23613"/>
              <a:gd name="adj4" fmla="val 50000"/>
              <a:gd name="adj5" fmla="val 100000"/>
            </a:avLst>
          </a:prstGeom>
          <a:solidFill>
            <a:schemeClr val="tx1">
              <a:lumMod val="50000"/>
              <a:lumOff val="5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U-Turn Arrow 14">
            <a:extLst>
              <a:ext uri="{FF2B5EF4-FFF2-40B4-BE49-F238E27FC236}">
                <a16:creationId xmlns:a16="http://schemas.microsoft.com/office/drawing/2014/main" id="{2DACD0DA-D095-D941-9AB2-31CAB6FE05CF}"/>
              </a:ext>
            </a:extLst>
          </p:cNvPr>
          <p:cNvSpPr/>
          <p:nvPr/>
        </p:nvSpPr>
        <p:spPr>
          <a:xfrm flipH="1">
            <a:off x="8159262" y="1459269"/>
            <a:ext cx="858129" cy="460932"/>
          </a:xfrm>
          <a:prstGeom prst="uturnArrow">
            <a:avLst>
              <a:gd name="adj1" fmla="val 12332"/>
              <a:gd name="adj2" fmla="val 21533"/>
              <a:gd name="adj3" fmla="val 23613"/>
              <a:gd name="adj4" fmla="val 50000"/>
              <a:gd name="adj5" fmla="val 100000"/>
            </a:avLst>
          </a:prstGeom>
          <a:solidFill>
            <a:schemeClr val="tx1">
              <a:lumMod val="50000"/>
              <a:lumOff val="5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U-Turn Arrow 15">
            <a:extLst>
              <a:ext uri="{FF2B5EF4-FFF2-40B4-BE49-F238E27FC236}">
                <a16:creationId xmlns:a16="http://schemas.microsoft.com/office/drawing/2014/main" id="{9478E84A-BF14-DD4A-A753-DC8AE0E72C80}"/>
              </a:ext>
            </a:extLst>
          </p:cNvPr>
          <p:cNvSpPr/>
          <p:nvPr/>
        </p:nvSpPr>
        <p:spPr>
          <a:xfrm flipH="1">
            <a:off x="1631851" y="1455125"/>
            <a:ext cx="4039744" cy="460932"/>
          </a:xfrm>
          <a:prstGeom prst="uturnArrow">
            <a:avLst>
              <a:gd name="adj1" fmla="val 12332"/>
              <a:gd name="adj2" fmla="val 21533"/>
              <a:gd name="adj3" fmla="val 23613"/>
              <a:gd name="adj4" fmla="val 50000"/>
              <a:gd name="adj5" fmla="val 100000"/>
            </a:avLst>
          </a:prstGeom>
          <a:solidFill>
            <a:schemeClr val="tx1">
              <a:lumMod val="50000"/>
              <a:lumOff val="5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A015F15-57A7-2745-819D-66055A0ED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Design Process – Lessons Learned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2A8C9A-A065-4C46-9C2E-0EBBB2DAF8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49189" y="6356350"/>
            <a:ext cx="292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prstClr val="white"/>
                </a:solidFill>
              </a:rPr>
              <a:t>OOIFB DSC 2023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C731CA-8737-5E4D-9D8A-F6F37766D0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42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A78619B-290E-4849-8770-F4506DBE1A3C}"/>
              </a:ext>
            </a:extLst>
          </p:cNvPr>
          <p:cNvSpPr/>
          <p:nvPr/>
        </p:nvSpPr>
        <p:spPr>
          <a:xfrm>
            <a:off x="746975" y="1777285"/>
            <a:ext cx="5349024" cy="1184856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B3BED7-9FE7-6F42-91C0-C065AF37159F}"/>
              </a:ext>
            </a:extLst>
          </p:cNvPr>
          <p:cNvSpPr/>
          <p:nvPr/>
        </p:nvSpPr>
        <p:spPr>
          <a:xfrm>
            <a:off x="9440214" y="1777285"/>
            <a:ext cx="2004808" cy="1184856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3AF7EA1-8731-1F4E-A95C-785D93452BC2}"/>
              </a:ext>
            </a:extLst>
          </p:cNvPr>
          <p:cNvSpPr txBox="1">
            <a:spLocks/>
          </p:cNvSpPr>
          <p:nvPr/>
        </p:nvSpPr>
        <p:spPr>
          <a:xfrm>
            <a:off x="838200" y="3121572"/>
            <a:ext cx="10515600" cy="28354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Community Building – Defined process helps divide tasks and keep everyone on track</a:t>
            </a:r>
          </a:p>
          <a:p>
            <a:r>
              <a:rPr lang="en-US" dirty="0"/>
              <a:t>Takes time and effort – Development is highly iterative (esp. 3&amp;5)</a:t>
            </a:r>
          </a:p>
          <a:p>
            <a:r>
              <a:rPr lang="en-US" dirty="0"/>
              <a:t>Educators can spearhead content selection and lesson development</a:t>
            </a:r>
          </a:p>
          <a:p>
            <a:pPr lvl="1"/>
            <a:r>
              <a:rPr lang="en-US" dirty="0"/>
              <a:t>Training is essential for new faculty to lean about the tools and instruments to find appropriate datasets, esp. those not familiar with OOI or using OOS.</a:t>
            </a:r>
          </a:p>
          <a:p>
            <a:pPr lvl="1"/>
            <a:r>
              <a:rPr lang="en-US" dirty="0"/>
              <a:t>With better data portals, they might also help with data and visualizations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64EEEB-2AD3-ECED-DE29-D471889A3459}"/>
              </a:ext>
            </a:extLst>
          </p:cNvPr>
          <p:cNvSpPr txBox="1"/>
          <p:nvPr/>
        </p:nvSpPr>
        <p:spPr>
          <a:xfrm>
            <a:off x="9861755" y="205695"/>
            <a:ext cx="2186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Lichtenwalner, 2021</a:t>
            </a:r>
          </a:p>
        </p:txBody>
      </p:sp>
    </p:spTree>
    <p:extLst>
      <p:ext uri="{BB962C8B-B14F-4D97-AF65-F5344CB8AC3E}">
        <p14:creationId xmlns:p14="http://schemas.microsoft.com/office/powerpoint/2010/main" val="353115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0" grpId="0" animBg="1"/>
      <p:bldP spid="11" grpId="0" animBg="1"/>
      <p:bldP spid="20" grpId="0" uiExpand="1" build="p" bldLvl="2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1853F-794E-024B-88A5-9D5DCA2DC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Activity Dimensions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C82FF-0F37-B346-AF26-C084A85952F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t"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b="1" dirty="0"/>
              <a:t>Time</a:t>
            </a:r>
          </a:p>
          <a:p>
            <a:pPr lvl="1">
              <a:lnSpc>
                <a:spcPct val="120000"/>
              </a:lnSpc>
              <a:spcBef>
                <a:spcPts val="400"/>
              </a:spcBef>
            </a:pPr>
            <a:r>
              <a:rPr lang="en-US" dirty="0"/>
              <a:t>Single event </a:t>
            </a:r>
          </a:p>
          <a:p>
            <a:pPr lvl="1">
              <a:lnSpc>
                <a:spcPct val="120000"/>
              </a:lnSpc>
              <a:spcBef>
                <a:spcPts val="400"/>
              </a:spcBef>
            </a:pPr>
            <a:r>
              <a:rPr lang="en-US" dirty="0"/>
              <a:t>Specific Date Range (year, quarter, month, week, day)</a:t>
            </a:r>
          </a:p>
          <a:p>
            <a:pPr lvl="1">
              <a:lnSpc>
                <a:spcPct val="120000"/>
              </a:lnSpc>
              <a:spcBef>
                <a:spcPts val="400"/>
              </a:spcBef>
            </a:pPr>
            <a:r>
              <a:rPr lang="en-US" dirty="0"/>
              <a:t>Several cycles (interannual, annual, seasonal, monthly, weekly, daily)</a:t>
            </a:r>
          </a:p>
          <a:p>
            <a:pPr lvl="1">
              <a:lnSpc>
                <a:spcPct val="120000"/>
              </a:lnSpc>
              <a:spcBef>
                <a:spcPts val="400"/>
              </a:spcBef>
            </a:pPr>
            <a:r>
              <a:rPr lang="en-US" dirty="0"/>
              <a:t>Compare cycles (e.g., winter vs. summer)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b="1" dirty="0"/>
              <a:t>Depth</a:t>
            </a:r>
          </a:p>
          <a:p>
            <a:pPr lvl="1">
              <a:lnSpc>
                <a:spcPct val="120000"/>
              </a:lnSpc>
              <a:spcBef>
                <a:spcPts val="400"/>
              </a:spcBef>
            </a:pPr>
            <a:r>
              <a:rPr lang="en-US" dirty="0"/>
              <a:t>Fixed / Single Point</a:t>
            </a:r>
          </a:p>
          <a:p>
            <a:pPr lvl="1">
              <a:lnSpc>
                <a:spcPct val="120000"/>
              </a:lnSpc>
              <a:spcBef>
                <a:spcPts val="400"/>
              </a:spcBef>
            </a:pPr>
            <a:r>
              <a:rPr lang="en-US" dirty="0"/>
              <a:t>Multipoint</a:t>
            </a:r>
          </a:p>
          <a:p>
            <a:pPr lvl="1">
              <a:lnSpc>
                <a:spcPct val="120000"/>
              </a:lnSpc>
              <a:spcBef>
                <a:spcPts val="400"/>
              </a:spcBef>
            </a:pPr>
            <a:r>
              <a:rPr lang="en-US" dirty="0"/>
              <a:t>Full Profile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743031-4DDD-0C45-81B6-6E686A321BA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anchor="t"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b="1" dirty="0"/>
              <a:t>Spatial</a:t>
            </a:r>
            <a:r>
              <a:rPr lang="en-US" dirty="0"/>
              <a:t> </a:t>
            </a:r>
          </a:p>
          <a:p>
            <a:pPr lvl="1">
              <a:lnSpc>
                <a:spcPct val="120000"/>
              </a:lnSpc>
              <a:spcBef>
                <a:spcPts val="400"/>
              </a:spcBef>
            </a:pPr>
            <a:r>
              <a:rPr lang="en-US" dirty="0"/>
              <a:t>Fixed (</a:t>
            </a:r>
            <a:r>
              <a:rPr lang="en-US" dirty="0" err="1"/>
              <a:t>lat</a:t>
            </a:r>
            <a:r>
              <a:rPr lang="en-US" dirty="0"/>
              <a:t>, </a:t>
            </a:r>
            <a:r>
              <a:rPr lang="en-US" dirty="0" err="1"/>
              <a:t>lon</a:t>
            </a:r>
            <a:r>
              <a:rPr lang="en-US" dirty="0"/>
              <a:t>)</a:t>
            </a:r>
          </a:p>
          <a:p>
            <a:pPr lvl="1">
              <a:lnSpc>
                <a:spcPct val="120000"/>
              </a:lnSpc>
              <a:spcBef>
                <a:spcPts val="400"/>
              </a:spcBef>
            </a:pPr>
            <a:r>
              <a:rPr lang="en-US" dirty="0"/>
              <a:t>Multipoint</a:t>
            </a:r>
          </a:p>
          <a:p>
            <a:pPr lvl="1">
              <a:lnSpc>
                <a:spcPct val="120000"/>
              </a:lnSpc>
              <a:spcBef>
                <a:spcPts val="400"/>
              </a:spcBef>
            </a:pPr>
            <a:r>
              <a:rPr lang="en-US" dirty="0"/>
              <a:t>Vertical Slice (depth transect)</a:t>
            </a:r>
          </a:p>
          <a:p>
            <a:pPr lvl="1">
              <a:lnSpc>
                <a:spcPct val="120000"/>
              </a:lnSpc>
              <a:spcBef>
                <a:spcPts val="400"/>
              </a:spcBef>
            </a:pPr>
            <a:r>
              <a:rPr lang="en-US" dirty="0"/>
              <a:t>Horizontal Slice (spatial map)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b="1" dirty="0"/>
              <a:t>Variables/Parameters</a:t>
            </a:r>
          </a:p>
          <a:p>
            <a:pPr lvl="1">
              <a:lnSpc>
                <a:spcPct val="120000"/>
              </a:lnSpc>
              <a:spcBef>
                <a:spcPts val="400"/>
              </a:spcBef>
            </a:pPr>
            <a:r>
              <a:rPr lang="en-US" dirty="0"/>
              <a:t>Raw</a:t>
            </a:r>
          </a:p>
          <a:p>
            <a:pPr lvl="1">
              <a:lnSpc>
                <a:spcPct val="120000"/>
              </a:lnSpc>
              <a:spcBef>
                <a:spcPts val="400"/>
              </a:spcBef>
            </a:pPr>
            <a:r>
              <a:rPr lang="en-US" dirty="0"/>
              <a:t>Calculated: Averaged, Filtered or Smoothed</a:t>
            </a:r>
          </a:p>
          <a:p>
            <a:pPr lvl="1">
              <a:lnSpc>
                <a:spcPct val="120000"/>
              </a:lnSpc>
              <a:spcBef>
                <a:spcPts val="400"/>
              </a:spcBef>
            </a:pPr>
            <a:r>
              <a:rPr lang="en-US" dirty="0"/>
              <a:t>Derived (e.g., anomaly or model)</a:t>
            </a:r>
          </a:p>
        </p:txBody>
      </p:sp>
    </p:spTree>
    <p:extLst>
      <p:ext uri="{BB962C8B-B14F-4D97-AF65-F5344CB8AC3E}">
        <p14:creationId xmlns:p14="http://schemas.microsoft.com/office/powerpoint/2010/main" val="263401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33004-ABBD-7115-4FCE-0ED61E7CB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Example Notebooks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D49C7F-E406-92AD-7B23-36563BE697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MAB Storm – Winds, Waves and Turbidity </a:t>
            </a:r>
          </a:p>
          <a:p>
            <a:pPr lvl="1"/>
            <a:r>
              <a:rPr lang="en-US" dirty="0"/>
              <a:t>Engage, Explore, Make Meaning</a:t>
            </a:r>
          </a:p>
          <a:p>
            <a:r>
              <a:rPr lang="en-US" dirty="0"/>
              <a:t>PCO2 and Irradiance</a:t>
            </a:r>
          </a:p>
          <a:p>
            <a:pPr lvl="1"/>
            <a:r>
              <a:rPr lang="en-US" dirty="0"/>
              <a:t>Demonstrate the PRIMM inquiry framework </a:t>
            </a:r>
          </a:p>
          <a:p>
            <a:r>
              <a:rPr lang="en-US" dirty="0" err="1"/>
              <a:t>Hunga</a:t>
            </a:r>
            <a:r>
              <a:rPr lang="en-US" dirty="0"/>
              <a:t> Tonga Tsunami </a:t>
            </a:r>
          </a:p>
          <a:p>
            <a:r>
              <a:rPr lang="en-US" dirty="0"/>
              <a:t>Pioneer Timeseries Averaging</a:t>
            </a:r>
          </a:p>
          <a:p>
            <a:r>
              <a:rPr lang="en-US" dirty="0"/>
              <a:t>MAB Profiler (CTD, DO, and/or </a:t>
            </a:r>
            <a:r>
              <a:rPr lang="en-US" dirty="0" err="1"/>
              <a:t>Flort</a:t>
            </a:r>
            <a:r>
              <a:rPr lang="en-US" dirty="0"/>
              <a:t>)</a:t>
            </a:r>
          </a:p>
          <a:p>
            <a:r>
              <a:rPr lang="en-US" dirty="0"/>
              <a:t>MAB Glider (CTD, DO, and/or </a:t>
            </a:r>
            <a:r>
              <a:rPr lang="en-US" dirty="0" err="1"/>
              <a:t>Flort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Erddapy</a:t>
            </a:r>
            <a:r>
              <a:rPr lang="en-US" dirty="0"/>
              <a:t>: Search and Download</a:t>
            </a:r>
          </a:p>
          <a:p>
            <a:r>
              <a:rPr lang="en-US" dirty="0"/>
              <a:t>Others?</a:t>
            </a:r>
          </a:p>
          <a:p>
            <a:pPr lvl="1"/>
            <a:r>
              <a:rPr lang="en-US" dirty="0"/>
              <a:t>Air vs. Water Temp</a:t>
            </a:r>
          </a:p>
        </p:txBody>
      </p:sp>
    </p:spTree>
    <p:extLst>
      <p:ext uri="{BB962C8B-B14F-4D97-AF65-F5344CB8AC3E}">
        <p14:creationId xmlns:p14="http://schemas.microsoft.com/office/powerpoint/2010/main" val="26388805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Python Adventure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Discovering OOI Data to Use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Requesting OOI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Loading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Quick Plots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Basic Statistics and Analysis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Exporting Data for Use in Other Software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6831" y="1425388"/>
            <a:ext cx="4556969" cy="206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20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have Observatories?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type="body" idx="1"/>
          </p:nvPr>
        </p:nvSpPr>
        <p:spPr>
          <a:xfrm>
            <a:off x="839678" y="1825625"/>
            <a:ext cx="4079563" cy="4035425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Observatories help us monitor events: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In real-time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With multiple instruments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From many perspectives and locations at once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They can also help us better understand the features and patterns we observe.</a:t>
            </a:r>
          </a:p>
        </p:txBody>
      </p:sp>
      <p:pic>
        <p:nvPicPr>
          <p:cNvPr id="27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7536" y="1624806"/>
            <a:ext cx="7088980" cy="443706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844439" y="1279395"/>
            <a:ext cx="1178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/>
              <a:t>Is this real?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8310382" y="2869990"/>
            <a:ext cx="1526124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cxnSpLocks/>
          </p:cNvCxnSpPr>
          <p:nvPr/>
        </p:nvCxnSpPr>
        <p:spPr>
          <a:xfrm flipH="1">
            <a:off x="8310382" y="1545798"/>
            <a:ext cx="1534057" cy="70454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2D38BCA-0787-2069-4582-00DCDF3088F8}"/>
              </a:ext>
            </a:extLst>
          </p:cNvPr>
          <p:cNvSpPr txBox="1"/>
          <p:nvPr/>
        </p:nvSpPr>
        <p:spPr>
          <a:xfrm>
            <a:off x="8153314" y="2895165"/>
            <a:ext cx="20521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/>
              <a:t>What happened here?</a:t>
            </a:r>
          </a:p>
        </p:txBody>
      </p:sp>
    </p:spTree>
    <p:extLst>
      <p:ext uri="{BB962C8B-B14F-4D97-AF65-F5344CB8AC3E}">
        <p14:creationId xmlns:p14="http://schemas.microsoft.com/office/powerpoint/2010/main" val="108275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25387"/>
            <a:ext cx="4858902" cy="4424407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2721935" y="3879659"/>
            <a:ext cx="90742" cy="9074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701514" y="5542017"/>
            <a:ext cx="4400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Weather data shows the timing of a storm.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Value of Comparing Data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68583" y="5867747"/>
            <a:ext cx="3398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SST data shows a warm core 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5DF31D-5D26-3C65-C251-BDD835734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255" y="1690689"/>
            <a:ext cx="6144769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413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BB0CDD4F-7ED7-A84F-B571-184F6A0D359D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7A5671E-76D2-7448-9A6D-00AB7FFB6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19" y="387373"/>
            <a:ext cx="3765510" cy="1695168"/>
          </a:xfrm>
        </p:spPr>
        <p:txBody>
          <a:bodyPr>
            <a:normAutofit/>
          </a:bodyPr>
          <a:lstStyle/>
          <a:p>
            <a:r>
              <a:rPr lang="en-US" dirty="0"/>
              <a:t>OOI Data Labs 2.0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F4F20C-3E6A-2A4D-9C96-460753EA7873}"/>
              </a:ext>
            </a:extLst>
          </p:cNvPr>
          <p:cNvSpPr txBox="1"/>
          <p:nvPr/>
        </p:nvSpPr>
        <p:spPr>
          <a:xfrm rot="19213970">
            <a:off x="6434142" y="2914911"/>
            <a:ext cx="13003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Data </a:t>
            </a:r>
          </a:p>
          <a:p>
            <a:pPr algn="ctr"/>
            <a:r>
              <a:rPr lang="en-US" sz="1600" b="1" dirty="0"/>
              <a:t>Workshops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97C32D-CD66-804A-BDCC-2306C9BA1AFD}"/>
              </a:ext>
            </a:extLst>
          </p:cNvPr>
          <p:cNvSpPr txBox="1"/>
          <p:nvPr/>
        </p:nvSpPr>
        <p:spPr>
          <a:xfrm rot="2393289">
            <a:off x="4379114" y="2959273"/>
            <a:ext cx="14269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Data </a:t>
            </a:r>
          </a:p>
          <a:p>
            <a:pPr algn="ctr"/>
            <a:r>
              <a:rPr lang="en-US" sz="1600" b="1" dirty="0"/>
              <a:t>Explorations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815FE5-49D0-C04B-AC8F-F3A33FED161A}"/>
              </a:ext>
            </a:extLst>
          </p:cNvPr>
          <p:cNvSpPr txBox="1"/>
          <p:nvPr/>
        </p:nvSpPr>
        <p:spPr>
          <a:xfrm>
            <a:off x="5885275" y="3502676"/>
            <a:ext cx="426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E4FBEF-29F0-EF47-9059-09CE4C8ACFFE}"/>
              </a:ext>
            </a:extLst>
          </p:cNvPr>
          <p:cNvSpPr txBox="1"/>
          <p:nvPr/>
        </p:nvSpPr>
        <p:spPr>
          <a:xfrm rot="16200000">
            <a:off x="5441070" y="4710038"/>
            <a:ext cx="13003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Data Sci </a:t>
            </a:r>
          </a:p>
          <a:p>
            <a:pPr algn="ctr"/>
            <a:r>
              <a:rPr lang="en-US" sz="1600" b="1" dirty="0"/>
              <a:t>Bootcamps</a:t>
            </a:r>
          </a:p>
        </p:txBody>
      </p:sp>
    </p:spTree>
    <p:extLst>
      <p:ext uri="{BB962C8B-B14F-4D97-AF65-F5344CB8AC3E}">
        <p14:creationId xmlns:p14="http://schemas.microsoft.com/office/powerpoint/2010/main" val="96860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8ACA71A-588B-AE0E-6289-458534A8C9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Time for a programming therapy session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C4C8B0B-A940-D307-8C00-B1625264EAD8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114" y="2824223"/>
            <a:ext cx="6074654" cy="342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073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12953-43D7-DB61-3C34-47D14450E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comfortable are you in incorporating oceanographic datasets into your teaching?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38C3B3B-A2D1-C7AC-52C7-C567F5221A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7983832"/>
              </p:ext>
            </p:extLst>
          </p:nvPr>
        </p:nvGraphicFramePr>
        <p:xfrm>
          <a:off x="2032000" y="1921267"/>
          <a:ext cx="8128000" cy="4217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48661118"/>
      </p:ext>
    </p:extLst>
  </p:cSld>
  <p:clrMapOvr>
    <a:masterClrMapping/>
  </p:clrMapOvr>
</p:sld>
</file>

<file path=ppt/theme/theme1.xml><?xml version="1.0" encoding="utf-8"?>
<a:theme xmlns:a="http://schemas.openxmlformats.org/drawingml/2006/main" name="Wave">
  <a:themeElements>
    <a:clrScheme name="OOI Brand Colors">
      <a:dk1>
        <a:srgbClr val="004F8B"/>
      </a:dk1>
      <a:lt1>
        <a:srgbClr val="D8E9F5"/>
      </a:lt1>
      <a:dk2>
        <a:srgbClr val="004F8B"/>
      </a:dk2>
      <a:lt2>
        <a:srgbClr val="E7E6E6"/>
      </a:lt2>
      <a:accent1>
        <a:srgbClr val="00A4E1"/>
      </a:accent1>
      <a:accent2>
        <a:srgbClr val="D6BD2C"/>
      </a:accent2>
      <a:accent3>
        <a:srgbClr val="FF7F00"/>
      </a:accent3>
      <a:accent4>
        <a:srgbClr val="212121"/>
      </a:accent4>
      <a:accent5>
        <a:srgbClr val="5E5E5E"/>
      </a:accent5>
      <a:accent6>
        <a:srgbClr val="797979"/>
      </a:accent6>
      <a:hlink>
        <a:srgbClr val="929292"/>
      </a:hlink>
      <a:folHlink>
        <a:srgbClr val="FE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3145</TotalTime>
  <Words>2071</Words>
  <Application>Microsoft Macintosh PowerPoint</Application>
  <PresentationFormat>Widescreen</PresentationFormat>
  <Paragraphs>344</Paragraphs>
  <Slides>45</Slides>
  <Notes>6</Notes>
  <HiddenSlides>1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8" baseType="lpstr">
      <vt:lpstr>Arial</vt:lpstr>
      <vt:lpstr>Calibri</vt:lpstr>
      <vt:lpstr>Wave</vt:lpstr>
      <vt:lpstr>PowerPoint Presentation</vt:lpstr>
      <vt:lpstr>Session Outline </vt:lpstr>
      <vt:lpstr>Advanced Data Activities</vt:lpstr>
      <vt:lpstr>PowerPoint Presentation</vt:lpstr>
      <vt:lpstr>Why do we have Observatories?</vt:lpstr>
      <vt:lpstr>The Value of Comparing Data</vt:lpstr>
      <vt:lpstr>OOI Data Labs 2.0</vt:lpstr>
      <vt:lpstr>PowerPoint Presentation</vt:lpstr>
      <vt:lpstr>How comfortable are you in incorporating oceanographic datasets into your teaching?</vt:lpstr>
      <vt:lpstr>Survey Results</vt:lpstr>
      <vt:lpstr>Pre-Survey: Research Experience</vt:lpstr>
      <vt:lpstr>Pre-Survey: Teaching Experience</vt:lpstr>
      <vt:lpstr>Data Labs Resource Collection</vt:lpstr>
      <vt:lpstr>Advanced Data Tools</vt:lpstr>
      <vt:lpstr>Advantages of going further… </vt:lpstr>
      <vt:lpstr>Pedological Approaches</vt:lpstr>
      <vt:lpstr>ERDDAP Introduction</vt:lpstr>
      <vt:lpstr>Advantages of learning Erddap</vt:lpstr>
      <vt:lpstr>ERDDAP Resources</vt:lpstr>
      <vt:lpstr>ERDDAP Demo</vt:lpstr>
      <vt:lpstr>Your challenge…</vt:lpstr>
      <vt:lpstr>“Jupyter” Notebooks</vt:lpstr>
      <vt:lpstr>The Scientific Paper Is Obsolete. Here’s what’s next.</vt:lpstr>
      <vt:lpstr>Why Python?</vt:lpstr>
      <vt:lpstr>The Python Ecosystem</vt:lpstr>
      <vt:lpstr>Pandas works with data in “spreadsheet” form</vt:lpstr>
      <vt:lpstr>Xarray can handle complex data structures</vt:lpstr>
      <vt:lpstr>Is Python Magic?</vt:lpstr>
      <vt:lpstr>Notebook Environments</vt:lpstr>
      <vt:lpstr>The Power of Coding Notebooks</vt:lpstr>
      <vt:lpstr>“Data Discovery” Process</vt:lpstr>
      <vt:lpstr>PRIMM Teaching Model</vt:lpstr>
      <vt:lpstr>Let’s go to the notebook…</vt:lpstr>
      <vt:lpstr>OOI Jupyter Hub</vt:lpstr>
      <vt:lpstr>How to Access OOI Jupyter Hub</vt:lpstr>
      <vt:lpstr>Why use OOI Jupyter Hub?</vt:lpstr>
      <vt:lpstr>The Jupyter Hub Environment</vt:lpstr>
      <vt:lpstr>FIN</vt:lpstr>
      <vt:lpstr>GI03FLMA-RIS01-03-DOSTAD000</vt:lpstr>
      <vt:lpstr>Methods </vt:lpstr>
      <vt:lpstr>OOI Datasets Types</vt:lpstr>
      <vt:lpstr>Design Process – Lessons Learned</vt:lpstr>
      <vt:lpstr>Data Activity Dimensions</vt:lpstr>
      <vt:lpstr>Possible Example Notebooks</vt:lpstr>
      <vt:lpstr>Our Python Adventure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Charles Lichtenwalner</cp:lastModifiedBy>
  <cp:revision>14</cp:revision>
  <dcterms:modified xsi:type="dcterms:W3CDTF">2024-05-31T23:01:40Z</dcterms:modified>
</cp:coreProperties>
</file>