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2.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7"/>
  </p:notesMasterIdLst>
  <p:sldIdLst>
    <p:sldId id="256" r:id="rId2"/>
    <p:sldId id="258" r:id="rId3"/>
    <p:sldId id="259" r:id="rId4"/>
    <p:sldId id="260" r:id="rId5"/>
    <p:sldId id="261" r:id="rId6"/>
    <p:sldId id="262" r:id="rId7"/>
    <p:sldId id="263" r:id="rId8"/>
    <p:sldId id="264" r:id="rId9"/>
    <p:sldId id="265" r:id="rId10"/>
    <p:sldId id="270" r:id="rId11"/>
    <p:sldId id="271" r:id="rId12"/>
    <p:sldId id="272" r:id="rId13"/>
    <p:sldId id="273" r:id="rId14"/>
    <p:sldId id="274" r:id="rId15"/>
    <p:sldId id="275" r:id="rId16"/>
    <p:sldId id="276" r:id="rId17"/>
    <p:sldId id="277" r:id="rId18"/>
    <p:sldId id="278" r:id="rId19"/>
    <p:sldId id="279" r:id="rId20"/>
    <p:sldId id="281" r:id="rId21"/>
    <p:sldId id="282" r:id="rId22"/>
    <p:sldId id="283" r:id="rId23"/>
    <p:sldId id="284" r:id="rId24"/>
    <p:sldId id="285" r:id="rId25"/>
    <p:sldId id="288" r:id="rId26"/>
    <p:sldId id="289" r:id="rId27"/>
    <p:sldId id="291" r:id="rId28"/>
    <p:sldId id="292" r:id="rId29"/>
    <p:sldId id="293" r:id="rId30"/>
    <p:sldId id="294" r:id="rId31"/>
    <p:sldId id="296" r:id="rId32"/>
    <p:sldId id="298" r:id="rId33"/>
    <p:sldId id="299" r:id="rId34"/>
    <p:sldId id="302" r:id="rId35"/>
    <p:sldId id="303" r:id="rId3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iOGs30Cts35hnreQXYMLNdiukiR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a Pfeiffer-Herbert" initials="" lastIdx="4" clrIdx="0"/>
  <p:cmAuthor id="1" name="Sage Lichtenwalner" initials=""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6BA4FA-357E-4F90-A6A5-A7C2614712EF}" v="8" dt="2024-09-05T21:30:21.464"/>
  </p1510:revLst>
</p1510:revInfo>
</file>

<file path=ppt/tableStyles.xml><?xml version="1.0" encoding="utf-8"?>
<a:tblStyleLst xmlns:a="http://schemas.openxmlformats.org/drawingml/2006/main" def="{325E22FA-BC0D-477A-AA62-1E4911E89655}">
  <a:tblStyle styleId="{325E22FA-BC0D-477A-AA62-1E4911E8965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AE0E62B-4EC8-4ADC-87AA-B742ECA1BF12}" styleName="Table_1">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056" autoAdjust="0"/>
  </p:normalViewPr>
  <p:slideViewPr>
    <p:cSldViewPr snapToGrid="0" showGuides="1">
      <p:cViewPr varScale="1">
        <p:scale>
          <a:sx n="84" d="100"/>
          <a:sy n="84" d="100"/>
        </p:scale>
        <p:origin x="8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64"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59" Type="http://customschemas.google.com/relationships/presentationmetadata" Target="metadata"/><Relationship Id="rId20" Type="http://schemas.openxmlformats.org/officeDocument/2006/relationships/slide" Target="slides/slide19.xml"/><Relationship Id="rId6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feiffer-Herbert, Anna" userId="a17e6f19-4b7b-46ea-b2a2-f85d5972d734" providerId="ADAL" clId="{B16BA4FA-357E-4F90-A6A5-A7C2614712EF}"/>
    <pc:docChg chg="undo custSel delSld modSld">
      <pc:chgData name="Pfeiffer-Herbert, Anna" userId="a17e6f19-4b7b-46ea-b2a2-f85d5972d734" providerId="ADAL" clId="{B16BA4FA-357E-4F90-A6A5-A7C2614712EF}" dt="2024-09-05T21:34:53.192" v="55" actId="1076"/>
      <pc:docMkLst>
        <pc:docMk/>
      </pc:docMkLst>
      <pc:sldChg chg="del">
        <pc:chgData name="Pfeiffer-Herbert, Anna" userId="a17e6f19-4b7b-46ea-b2a2-f85d5972d734" providerId="ADAL" clId="{B16BA4FA-357E-4F90-A6A5-A7C2614712EF}" dt="2024-09-05T21:12:09.207" v="0" actId="47"/>
        <pc:sldMkLst>
          <pc:docMk/>
          <pc:sldMk cId="0" sldId="257"/>
        </pc:sldMkLst>
      </pc:sldChg>
      <pc:sldChg chg="modAnim">
        <pc:chgData name="Pfeiffer-Herbert, Anna" userId="a17e6f19-4b7b-46ea-b2a2-f85d5972d734" providerId="ADAL" clId="{B16BA4FA-357E-4F90-A6A5-A7C2614712EF}" dt="2024-09-05T21:30:21.462" v="31"/>
        <pc:sldMkLst>
          <pc:docMk/>
          <pc:sldMk cId="0" sldId="258"/>
        </pc:sldMkLst>
      </pc:sldChg>
      <pc:sldChg chg="modNotesTx">
        <pc:chgData name="Pfeiffer-Herbert, Anna" userId="a17e6f19-4b7b-46ea-b2a2-f85d5972d734" providerId="ADAL" clId="{B16BA4FA-357E-4F90-A6A5-A7C2614712EF}" dt="2024-09-05T21:30:55.122" v="33" actId="5793"/>
        <pc:sldMkLst>
          <pc:docMk/>
          <pc:sldMk cId="0" sldId="263"/>
        </pc:sldMkLst>
      </pc:sldChg>
      <pc:sldChg chg="del">
        <pc:chgData name="Pfeiffer-Herbert, Anna" userId="a17e6f19-4b7b-46ea-b2a2-f85d5972d734" providerId="ADAL" clId="{B16BA4FA-357E-4F90-A6A5-A7C2614712EF}" dt="2024-09-05T21:12:15.104" v="1" actId="47"/>
        <pc:sldMkLst>
          <pc:docMk/>
          <pc:sldMk cId="0" sldId="266"/>
        </pc:sldMkLst>
      </pc:sldChg>
      <pc:sldChg chg="del">
        <pc:chgData name="Pfeiffer-Herbert, Anna" userId="a17e6f19-4b7b-46ea-b2a2-f85d5972d734" providerId="ADAL" clId="{B16BA4FA-357E-4F90-A6A5-A7C2614712EF}" dt="2024-09-05T21:12:17.564" v="2" actId="47"/>
        <pc:sldMkLst>
          <pc:docMk/>
          <pc:sldMk cId="0" sldId="267"/>
        </pc:sldMkLst>
      </pc:sldChg>
      <pc:sldChg chg="del">
        <pc:chgData name="Pfeiffer-Herbert, Anna" userId="a17e6f19-4b7b-46ea-b2a2-f85d5972d734" providerId="ADAL" clId="{B16BA4FA-357E-4F90-A6A5-A7C2614712EF}" dt="2024-09-05T21:12:19.587" v="3" actId="47"/>
        <pc:sldMkLst>
          <pc:docMk/>
          <pc:sldMk cId="0" sldId="268"/>
        </pc:sldMkLst>
      </pc:sldChg>
      <pc:sldChg chg="del">
        <pc:chgData name="Pfeiffer-Herbert, Anna" userId="a17e6f19-4b7b-46ea-b2a2-f85d5972d734" providerId="ADAL" clId="{B16BA4FA-357E-4F90-A6A5-A7C2614712EF}" dt="2024-09-05T21:12:20.696" v="4" actId="47"/>
        <pc:sldMkLst>
          <pc:docMk/>
          <pc:sldMk cId="0" sldId="269"/>
        </pc:sldMkLst>
      </pc:sldChg>
      <pc:sldChg chg="modNotesTx">
        <pc:chgData name="Pfeiffer-Herbert, Anna" userId="a17e6f19-4b7b-46ea-b2a2-f85d5972d734" providerId="ADAL" clId="{B16BA4FA-357E-4F90-A6A5-A7C2614712EF}" dt="2024-09-05T21:31:03.222" v="34" actId="20577"/>
        <pc:sldMkLst>
          <pc:docMk/>
          <pc:sldMk cId="0" sldId="272"/>
        </pc:sldMkLst>
      </pc:sldChg>
      <pc:sldChg chg="modNotesTx">
        <pc:chgData name="Pfeiffer-Herbert, Anna" userId="a17e6f19-4b7b-46ea-b2a2-f85d5972d734" providerId="ADAL" clId="{B16BA4FA-357E-4F90-A6A5-A7C2614712EF}" dt="2024-09-05T21:31:12.883" v="35" actId="20577"/>
        <pc:sldMkLst>
          <pc:docMk/>
          <pc:sldMk cId="0" sldId="275"/>
        </pc:sldMkLst>
      </pc:sldChg>
      <pc:sldChg chg="delSp mod delAnim modAnim">
        <pc:chgData name="Pfeiffer-Herbert, Anna" userId="a17e6f19-4b7b-46ea-b2a2-f85d5972d734" providerId="ADAL" clId="{B16BA4FA-357E-4F90-A6A5-A7C2614712EF}" dt="2024-09-05T21:28:12.972" v="30"/>
        <pc:sldMkLst>
          <pc:docMk/>
          <pc:sldMk cId="0" sldId="278"/>
        </pc:sldMkLst>
        <pc:spChg chg="del">
          <ac:chgData name="Pfeiffer-Herbert, Anna" userId="a17e6f19-4b7b-46ea-b2a2-f85d5972d734" providerId="ADAL" clId="{B16BA4FA-357E-4F90-A6A5-A7C2614712EF}" dt="2024-09-05T21:27:19.241" v="24" actId="478"/>
          <ac:spMkLst>
            <pc:docMk/>
            <pc:sldMk cId="0" sldId="278"/>
            <ac:spMk id="366" creationId="{00000000-0000-0000-0000-000000000000}"/>
          </ac:spMkLst>
        </pc:spChg>
        <pc:spChg chg="del">
          <ac:chgData name="Pfeiffer-Herbert, Anna" userId="a17e6f19-4b7b-46ea-b2a2-f85d5972d734" providerId="ADAL" clId="{B16BA4FA-357E-4F90-A6A5-A7C2614712EF}" dt="2024-09-05T21:27:22.889" v="25" actId="478"/>
          <ac:spMkLst>
            <pc:docMk/>
            <pc:sldMk cId="0" sldId="278"/>
            <ac:spMk id="367" creationId="{00000000-0000-0000-0000-000000000000}"/>
          </ac:spMkLst>
        </pc:spChg>
      </pc:sldChg>
      <pc:sldChg chg="modNotesTx">
        <pc:chgData name="Pfeiffer-Herbert, Anna" userId="a17e6f19-4b7b-46ea-b2a2-f85d5972d734" providerId="ADAL" clId="{B16BA4FA-357E-4F90-A6A5-A7C2614712EF}" dt="2024-09-05T21:12:38.280" v="6" actId="6549"/>
        <pc:sldMkLst>
          <pc:docMk/>
          <pc:sldMk cId="0" sldId="279"/>
        </pc:sldMkLst>
      </pc:sldChg>
      <pc:sldChg chg="del">
        <pc:chgData name="Pfeiffer-Herbert, Anna" userId="a17e6f19-4b7b-46ea-b2a2-f85d5972d734" providerId="ADAL" clId="{B16BA4FA-357E-4F90-A6A5-A7C2614712EF}" dt="2024-09-05T21:12:30.280" v="5" actId="47"/>
        <pc:sldMkLst>
          <pc:docMk/>
          <pc:sldMk cId="0" sldId="280"/>
        </pc:sldMkLst>
      </pc:sldChg>
      <pc:sldChg chg="modSp mod">
        <pc:chgData name="Pfeiffer-Herbert, Anna" userId="a17e6f19-4b7b-46ea-b2a2-f85d5972d734" providerId="ADAL" clId="{B16BA4FA-357E-4F90-A6A5-A7C2614712EF}" dt="2024-09-05T21:32:30.474" v="39" actId="1076"/>
        <pc:sldMkLst>
          <pc:docMk/>
          <pc:sldMk cId="0" sldId="282"/>
        </pc:sldMkLst>
        <pc:spChg chg="mod">
          <ac:chgData name="Pfeiffer-Herbert, Anna" userId="a17e6f19-4b7b-46ea-b2a2-f85d5972d734" providerId="ADAL" clId="{B16BA4FA-357E-4F90-A6A5-A7C2614712EF}" dt="2024-09-05T21:32:18.950" v="37" actId="27636"/>
          <ac:spMkLst>
            <pc:docMk/>
            <pc:sldMk cId="0" sldId="282"/>
            <ac:spMk id="398" creationId="{00000000-0000-0000-0000-000000000000}"/>
          </ac:spMkLst>
        </pc:spChg>
        <pc:picChg chg="mod">
          <ac:chgData name="Pfeiffer-Herbert, Anna" userId="a17e6f19-4b7b-46ea-b2a2-f85d5972d734" providerId="ADAL" clId="{B16BA4FA-357E-4F90-A6A5-A7C2614712EF}" dt="2024-09-05T21:32:30.474" v="39" actId="1076"/>
          <ac:picMkLst>
            <pc:docMk/>
            <pc:sldMk cId="0" sldId="282"/>
            <ac:picMk id="399" creationId="{00000000-0000-0000-0000-000000000000}"/>
          </ac:picMkLst>
        </pc:picChg>
      </pc:sldChg>
      <pc:sldChg chg="modSp mod">
        <pc:chgData name="Pfeiffer-Herbert, Anna" userId="a17e6f19-4b7b-46ea-b2a2-f85d5972d734" providerId="ADAL" clId="{B16BA4FA-357E-4F90-A6A5-A7C2614712EF}" dt="2024-09-05T21:32:59.941" v="45" actId="14100"/>
        <pc:sldMkLst>
          <pc:docMk/>
          <pc:sldMk cId="0" sldId="283"/>
        </pc:sldMkLst>
        <pc:spChg chg="mod">
          <ac:chgData name="Pfeiffer-Herbert, Anna" userId="a17e6f19-4b7b-46ea-b2a2-f85d5972d734" providerId="ADAL" clId="{B16BA4FA-357E-4F90-A6A5-A7C2614712EF}" dt="2024-09-05T21:32:54.280" v="44" actId="404"/>
          <ac:spMkLst>
            <pc:docMk/>
            <pc:sldMk cId="0" sldId="283"/>
            <ac:spMk id="405" creationId="{00000000-0000-0000-0000-000000000000}"/>
          </ac:spMkLst>
        </pc:spChg>
        <pc:spChg chg="mod">
          <ac:chgData name="Pfeiffer-Herbert, Anna" userId="a17e6f19-4b7b-46ea-b2a2-f85d5972d734" providerId="ADAL" clId="{B16BA4FA-357E-4F90-A6A5-A7C2614712EF}" dt="2024-09-05T21:32:59.941" v="45" actId="14100"/>
          <ac:spMkLst>
            <pc:docMk/>
            <pc:sldMk cId="0" sldId="283"/>
            <ac:spMk id="406" creationId="{00000000-0000-0000-0000-000000000000}"/>
          </ac:spMkLst>
        </pc:spChg>
      </pc:sldChg>
      <pc:sldChg chg="modSp mod modNotes">
        <pc:chgData name="Pfeiffer-Herbert, Anna" userId="a17e6f19-4b7b-46ea-b2a2-f85d5972d734" providerId="ADAL" clId="{B16BA4FA-357E-4F90-A6A5-A7C2614712EF}" dt="2024-09-05T21:33:28.818" v="54" actId="1076"/>
        <pc:sldMkLst>
          <pc:docMk/>
          <pc:sldMk cId="0" sldId="284"/>
        </pc:sldMkLst>
        <pc:spChg chg="mod">
          <ac:chgData name="Pfeiffer-Herbert, Anna" userId="a17e6f19-4b7b-46ea-b2a2-f85d5972d734" providerId="ADAL" clId="{B16BA4FA-357E-4F90-A6A5-A7C2614712EF}" dt="2024-09-05T21:33:28.818" v="54" actId="1076"/>
          <ac:spMkLst>
            <pc:docMk/>
            <pc:sldMk cId="0" sldId="284"/>
            <ac:spMk id="417" creationId="{00000000-0000-0000-0000-000000000000}"/>
          </ac:spMkLst>
        </pc:spChg>
      </pc:sldChg>
      <pc:sldChg chg="del">
        <pc:chgData name="Pfeiffer-Herbert, Anna" userId="a17e6f19-4b7b-46ea-b2a2-f85d5972d734" providerId="ADAL" clId="{B16BA4FA-357E-4F90-A6A5-A7C2614712EF}" dt="2024-09-05T21:13:06.367" v="8" actId="47"/>
        <pc:sldMkLst>
          <pc:docMk/>
          <pc:sldMk cId="0" sldId="286"/>
        </pc:sldMkLst>
      </pc:sldChg>
      <pc:sldChg chg="del">
        <pc:chgData name="Pfeiffer-Herbert, Anna" userId="a17e6f19-4b7b-46ea-b2a2-f85d5972d734" providerId="ADAL" clId="{B16BA4FA-357E-4F90-A6A5-A7C2614712EF}" dt="2024-09-05T21:13:09.887" v="9" actId="47"/>
        <pc:sldMkLst>
          <pc:docMk/>
          <pc:sldMk cId="0" sldId="287"/>
        </pc:sldMkLst>
      </pc:sldChg>
      <pc:sldChg chg="del">
        <pc:chgData name="Pfeiffer-Herbert, Anna" userId="a17e6f19-4b7b-46ea-b2a2-f85d5972d734" providerId="ADAL" clId="{B16BA4FA-357E-4F90-A6A5-A7C2614712EF}" dt="2024-09-05T21:13:27.947" v="10" actId="47"/>
        <pc:sldMkLst>
          <pc:docMk/>
          <pc:sldMk cId="0" sldId="290"/>
        </pc:sldMkLst>
      </pc:sldChg>
      <pc:sldChg chg="del">
        <pc:chgData name="Pfeiffer-Herbert, Anna" userId="a17e6f19-4b7b-46ea-b2a2-f85d5972d734" providerId="ADAL" clId="{B16BA4FA-357E-4F90-A6A5-A7C2614712EF}" dt="2024-09-05T21:13:32.245" v="11" actId="47"/>
        <pc:sldMkLst>
          <pc:docMk/>
          <pc:sldMk cId="0" sldId="295"/>
        </pc:sldMkLst>
      </pc:sldChg>
      <pc:sldChg chg="modSp mod">
        <pc:chgData name="Pfeiffer-Herbert, Anna" userId="a17e6f19-4b7b-46ea-b2a2-f85d5972d734" providerId="ADAL" clId="{B16BA4FA-357E-4F90-A6A5-A7C2614712EF}" dt="2024-09-05T21:34:53.192" v="55" actId="1076"/>
        <pc:sldMkLst>
          <pc:docMk/>
          <pc:sldMk cId="0" sldId="296"/>
        </pc:sldMkLst>
        <pc:spChg chg="mod">
          <ac:chgData name="Pfeiffer-Herbert, Anna" userId="a17e6f19-4b7b-46ea-b2a2-f85d5972d734" providerId="ADAL" clId="{B16BA4FA-357E-4F90-A6A5-A7C2614712EF}" dt="2024-09-05T21:34:53.192" v="55" actId="1076"/>
          <ac:spMkLst>
            <pc:docMk/>
            <pc:sldMk cId="0" sldId="296"/>
            <ac:spMk id="527" creationId="{00000000-0000-0000-0000-000000000000}"/>
          </ac:spMkLst>
        </pc:spChg>
      </pc:sldChg>
      <pc:sldChg chg="del">
        <pc:chgData name="Pfeiffer-Herbert, Anna" userId="a17e6f19-4b7b-46ea-b2a2-f85d5972d734" providerId="ADAL" clId="{B16BA4FA-357E-4F90-A6A5-A7C2614712EF}" dt="2024-09-05T21:13:33.801" v="12" actId="47"/>
        <pc:sldMkLst>
          <pc:docMk/>
          <pc:sldMk cId="0" sldId="297"/>
        </pc:sldMkLst>
      </pc:sldChg>
      <pc:sldChg chg="del">
        <pc:chgData name="Pfeiffer-Herbert, Anna" userId="a17e6f19-4b7b-46ea-b2a2-f85d5972d734" providerId="ADAL" clId="{B16BA4FA-357E-4F90-A6A5-A7C2614712EF}" dt="2024-09-05T21:13:35.696" v="13" actId="47"/>
        <pc:sldMkLst>
          <pc:docMk/>
          <pc:sldMk cId="0" sldId="300"/>
        </pc:sldMkLst>
      </pc:sldChg>
      <pc:sldChg chg="del">
        <pc:chgData name="Pfeiffer-Herbert, Anna" userId="a17e6f19-4b7b-46ea-b2a2-f85d5972d734" providerId="ADAL" clId="{B16BA4FA-357E-4F90-A6A5-A7C2614712EF}" dt="2024-09-05T21:13:36.599" v="14" actId="47"/>
        <pc:sldMkLst>
          <pc:docMk/>
          <pc:sldMk cId="0" sldId="301"/>
        </pc:sldMkLst>
      </pc:sldChg>
      <pc:sldChg chg="modSp mod modAnim">
        <pc:chgData name="Pfeiffer-Herbert, Anna" userId="a17e6f19-4b7b-46ea-b2a2-f85d5972d734" providerId="ADAL" clId="{B16BA4FA-357E-4F90-A6A5-A7C2614712EF}" dt="2024-09-05T21:14:30.929" v="23"/>
        <pc:sldMkLst>
          <pc:docMk/>
          <pc:sldMk cId="0" sldId="302"/>
        </pc:sldMkLst>
        <pc:spChg chg="mod">
          <ac:chgData name="Pfeiffer-Herbert, Anna" userId="a17e6f19-4b7b-46ea-b2a2-f85d5972d734" providerId="ADAL" clId="{B16BA4FA-357E-4F90-A6A5-A7C2614712EF}" dt="2024-09-05T21:14:12.048" v="21" actId="27636"/>
          <ac:spMkLst>
            <pc:docMk/>
            <pc:sldMk cId="0" sldId="302"/>
            <ac:spMk id="586" creationId="{00000000-0000-0000-0000-000000000000}"/>
          </ac:spMkLst>
        </pc:spChg>
      </pc:sldChg>
      <pc:sldChg chg="del">
        <pc:chgData name="Pfeiffer-Herbert, Anna" userId="a17e6f19-4b7b-46ea-b2a2-f85d5972d734" providerId="ADAL" clId="{B16BA4FA-357E-4F90-A6A5-A7C2614712EF}" dt="2024-09-05T21:13:54.531" v="15" actId="47"/>
        <pc:sldMkLst>
          <pc:docMk/>
          <pc:sldMk cId="0" sldId="304"/>
        </pc:sldMkLst>
      </pc:sldChg>
      <pc:sldChg chg="del">
        <pc:chgData name="Pfeiffer-Herbert, Anna" userId="a17e6f19-4b7b-46ea-b2a2-f85d5972d734" providerId="ADAL" clId="{B16BA4FA-357E-4F90-A6A5-A7C2614712EF}" dt="2024-09-05T21:13:55.602" v="16" actId="47"/>
        <pc:sldMkLst>
          <pc:docMk/>
          <pc:sldMk cId="0" sldId="305"/>
        </pc:sldMkLst>
      </pc:sldChg>
      <pc:sldChg chg="del">
        <pc:chgData name="Pfeiffer-Herbert, Anna" userId="a17e6f19-4b7b-46ea-b2a2-f85d5972d734" providerId="ADAL" clId="{B16BA4FA-357E-4F90-A6A5-A7C2614712EF}" dt="2024-09-05T21:13:57.749" v="17" actId="47"/>
        <pc:sldMkLst>
          <pc:docMk/>
          <pc:sldMk cId="0" sldId="306"/>
        </pc:sldMkLst>
      </pc:sldChg>
      <pc:sldChg chg="del">
        <pc:chgData name="Pfeiffer-Herbert, Anna" userId="a17e6f19-4b7b-46ea-b2a2-f85d5972d734" providerId="ADAL" clId="{B16BA4FA-357E-4F90-A6A5-A7C2614712EF}" dt="2024-09-05T21:13:59.344" v="18" actId="47"/>
        <pc:sldMkLst>
          <pc:docMk/>
          <pc:sldMk cId="0" sldId="307"/>
        </pc:sldMkLst>
      </pc:sldChg>
      <pc:sldMasterChg chg="delSldLayout">
        <pc:chgData name="Pfeiffer-Herbert, Anna" userId="a17e6f19-4b7b-46ea-b2a2-f85d5972d734" providerId="ADAL" clId="{B16BA4FA-357E-4F90-A6A5-A7C2614712EF}" dt="2024-09-05T21:13:55.602" v="16" actId="47"/>
        <pc:sldMasterMkLst>
          <pc:docMk/>
          <pc:sldMasterMk cId="0" sldId="2147483648"/>
        </pc:sldMasterMkLst>
        <pc:sldLayoutChg chg="del">
          <pc:chgData name="Pfeiffer-Herbert, Anna" userId="a17e6f19-4b7b-46ea-b2a2-f85d5972d734" providerId="ADAL" clId="{B16BA4FA-357E-4F90-A6A5-A7C2614712EF}" dt="2024-09-05T21:13:55.602" v="16" actId="47"/>
          <pc:sldLayoutMkLst>
            <pc:docMk/>
            <pc:sldMasterMk cId="0" sldId="2147483648"/>
            <pc:sldLayoutMk cId="0" sldId="214748365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Sales</c:v>
                </c:pt>
              </c:strCache>
            </c:strRef>
          </c:tx>
          <c:spPr>
            <a:solidFill>
              <a:schemeClr val="accent1"/>
            </a:solidFill>
            <a:ln>
              <a:noFill/>
            </a:ln>
            <a:effectLst/>
          </c:spPr>
          <c:invertIfNegative val="0"/>
          <c:cat>
            <c:strRef>
              <c:f>Sheet1!$A$2:$A$6</c:f>
              <c:strCache>
                <c:ptCount val="5"/>
                <c:pt idx="0">
                  <c:v>Very comfortable</c:v>
                </c:pt>
                <c:pt idx="1">
                  <c:v>Comfortable</c:v>
                </c:pt>
                <c:pt idx="2">
                  <c:v>Moderately comfortable</c:v>
                </c:pt>
                <c:pt idx="3">
                  <c:v>Slightly comfortable</c:v>
                </c:pt>
                <c:pt idx="4">
                  <c:v>Not comfortable at all</c:v>
                </c:pt>
              </c:strCache>
            </c:strRef>
          </c:cat>
          <c:val>
            <c:numRef>
              <c:f>Sheet1!$B$2:$B$6</c:f>
              <c:numCache>
                <c:formatCode>General</c:formatCode>
                <c:ptCount val="5"/>
                <c:pt idx="0">
                  <c:v>5</c:v>
                </c:pt>
                <c:pt idx="1">
                  <c:v>7</c:v>
                </c:pt>
                <c:pt idx="2">
                  <c:v>10</c:v>
                </c:pt>
                <c:pt idx="3">
                  <c:v>7</c:v>
                </c:pt>
                <c:pt idx="4">
                  <c:v>1</c:v>
                </c:pt>
              </c:numCache>
            </c:numRef>
          </c:val>
          <c:extLst>
            <c:ext xmlns:c16="http://schemas.microsoft.com/office/drawing/2014/chart" uri="{C3380CC4-5D6E-409C-BE32-E72D297353CC}">
              <c16:uniqueId val="{00000000-221D-0C4C-B4C2-20B432AB4906}"/>
            </c:ext>
          </c:extLst>
        </c:ser>
        <c:dLbls>
          <c:showLegendKey val="0"/>
          <c:showVal val="0"/>
          <c:showCatName val="0"/>
          <c:showSerName val="0"/>
          <c:showPercent val="0"/>
          <c:showBubbleSize val="0"/>
        </c:dLbls>
        <c:gapWidth val="219"/>
        <c:overlap val="-27"/>
        <c:axId val="1375864560"/>
        <c:axId val="1376404016"/>
      </c:barChart>
      <c:valAx>
        <c:axId val="13764040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4"/>
                </a:solidFill>
                <a:latin typeface="+mn-lt"/>
                <a:ea typeface="+mn-ea"/>
                <a:cs typeface="+mn-cs"/>
              </a:defRPr>
            </a:pPr>
            <a:endParaRPr lang="en-US"/>
          </a:p>
        </c:txPr>
        <c:crossAx val="1375864560"/>
        <c:crosses val="autoZero"/>
        <c:crossBetween val="between"/>
      </c:valAx>
      <c:catAx>
        <c:axId val="1375864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4"/>
                </a:solidFill>
                <a:latin typeface="+mn-lt"/>
                <a:ea typeface="+mn-ea"/>
                <a:cs typeface="+mn-cs"/>
              </a:defRPr>
            </a:pPr>
            <a:endParaRPr lang="en-US"/>
          </a:p>
        </c:txPr>
        <c:crossAx val="137640401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4"/>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0" dt="2024-09-05T15:02:16.646" idx="1">
    <p:pos x="528" y="230"/>
    <p:text>I like this shorter version</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dqFIjA"/>
      </p:ext>
    </p:extLst>
  </p:cm>
  <p:cm authorId="1" dt="2024-09-05T15:02:16.646" idx="1">
    <p:pos x="528" y="230"/>
    <p:text>Cool.  Maybe we just add some photos to drive home the points.  LIke the 2016 photo to show community workshops, and mabe the DE screenshot to show the 1.0 work.</p:text>
    <p:extLst>
      <p:ext uri="{C676402C-5697-4E1C-873F-D02D1690AC5C}">
        <p15:threadingInfo xmlns:p15="http://schemas.microsoft.com/office/powerpoint/2012/main" timeZoneBias="0">
          <p15:parentCm authorId="0" idx="1"/>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U6NmxsM"/>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4-09-05T15:24:01.623" idx="3">
    <p:pos x="528" y="230"/>
    <p:text>Maybe present these survey results before slide 36 (power of coding notebooks) to demonstrate the need</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dqFIjQ"/>
      </p:ext>
    </p:extLst>
  </p:cm>
  <p:cm authorId="1" dt="2024-09-05T15:24:01.623" idx="3">
    <p:pos x="528" y="230"/>
    <p:text>Yeah, I originally had this section ordered as OOI-Python-Ed, so they survey was in the 3rd part.  But I've restructured so it's Survey/Need then OOI-Notebook-Pedadogy.  Hopefully that makes sense?</p:text>
    <p:extLst>
      <p:ext uri="{C676402C-5697-4E1C-873F-D02D1690AC5C}">
        <p15:threadingInfo xmlns:p15="http://schemas.microsoft.com/office/powerpoint/2012/main" timeZoneBias="0">
          <p15:parentCm authorId="0" idx="3"/>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U6hX_Kc"/>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9" name="Google Shape;7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5: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0" name="Google Shape;24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8" name="Google Shape;2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268" name="Google Shape;268;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8: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93" name="Google Shape;29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20: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13" name="Google Shape;313;p20: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Arial"/>
                <a:ea typeface="Arial"/>
                <a:cs typeface="Arial"/>
                <a:sym typeface="Arial"/>
              </a:rPr>
              <a:t>15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rgbClr val="FF0000"/>
              </a:solidFill>
              <a:latin typeface="Trebuchet MS"/>
              <a:ea typeface="Trebuchet MS"/>
              <a:cs typeface="Trebuchet MS"/>
              <a:sym typeface="Trebuchet MS"/>
            </a:endParaRPr>
          </a:p>
        </p:txBody>
      </p:sp>
      <p:sp>
        <p:nvSpPr>
          <p:cNvPr id="326" name="Google Shape;32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 name="Google Shape;34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347" name="Google Shape;347;p2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373" name="Google Shape;373;p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i="1" dirty="0">
                <a:latin typeface="Times New Roman"/>
                <a:ea typeface="Times New Roman"/>
                <a:cs typeface="Times New Roman"/>
                <a:sym typeface="Times New Roman"/>
              </a:rPr>
              <a:t>Comparison between 2020 and 2022 mean ratings of the degree to which participants’ involvement with the OOI Ocean Data Labs Project has influenced their teaching. When asked to report the degree to which their involvement in the Data Labs project influenced their teaching and perception of themselves as instructors, participants reported positive impacts in engagement and confidence in using authentic datasets as well as other areas including teaching, thinking about how students learn.  Means for all items &gt; 4 on a scale of 1 (strongly disagree) to 5 (strongly agree). </a:t>
            </a:r>
            <a:endParaRPr sz="1800"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endParaRPr sz="12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Respondents, as a group, reported that involvement with the OOI Data Labs project had positive impacts on engagement and confidence in using authentic datasets as well as on other areas teaching (e.g., thinking about how students learn) with means for all items &gt; 3.70.</a:t>
            </a:r>
            <a:endParaRPr dirty="0"/>
          </a:p>
          <a:p>
            <a:pPr marL="0" marR="0" lvl="0" indent="0" algn="l" rtl="0">
              <a:lnSpc>
                <a:spcPct val="100000"/>
              </a:lnSpc>
              <a:spcBef>
                <a:spcPts val="0"/>
              </a:spcBef>
              <a:spcAft>
                <a:spcPts val="0"/>
              </a:spcAft>
              <a:buClr>
                <a:srgbClr val="000000"/>
              </a:buClr>
              <a:buSzPts val="1200"/>
              <a:buFont typeface="Arial"/>
              <a:buNone/>
            </a:pPr>
            <a:endParaRPr sz="12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The highest means emerged for two items tapping the degree to which respondents felt part of a community of educators interested in using OOI data in their teaching (mean = 4.20) and interested in changing how they teach to improve student outcomes (mean = 4.24).</a:t>
            </a:r>
            <a:endParaRPr dirty="0"/>
          </a:p>
          <a:p>
            <a:pPr marL="457200" lvl="0" indent="-228600" algn="l" rtl="0">
              <a:lnSpc>
                <a:spcPct val="100000"/>
              </a:lnSpc>
              <a:spcBef>
                <a:spcPts val="0"/>
              </a:spcBef>
              <a:spcAft>
                <a:spcPts val="0"/>
              </a:spcAft>
              <a:buSzPts val="1100"/>
              <a:buNone/>
            </a:pPr>
            <a:endParaRPr dirty="0"/>
          </a:p>
        </p:txBody>
      </p:sp>
      <p:sp>
        <p:nvSpPr>
          <p:cNvPr id="389" name="Google Shape;389;p2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5" name="Google Shape;39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a:p>
        </p:txBody>
      </p:sp>
      <p:sp>
        <p:nvSpPr>
          <p:cNvPr id="403" name="Google Shape;403;p2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4" name="Google Shape;41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fc12d3b0b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2fc12d3b0b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6" name="Google Shape;45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4" name="Google Shape;48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0" name="Google Shape;49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6" name="Google Shape;49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3" name="Google Shape;50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4" name="Google Shape;52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1" name="Google Shape;54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3" name="Google Shape;583;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9" name="Google Shape;589;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90" name="Google Shape;590;p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9" name="Google Shape;1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dirty="0"/>
              <a:t>Transition from B-C: focus of Data Labs (but some participants may work with their upper-level students on C-D)</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
        <p:nvSpPr>
          <p:cNvPr id="166" name="Google Shape;166;p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53"/>
          <p:cNvPicPr preferRelativeResize="0"/>
          <p:nvPr/>
        </p:nvPicPr>
        <p:blipFill rotWithShape="1">
          <a:blip r:embed="rId2">
            <a:alphaModFix/>
          </a:blip>
          <a:srcRect/>
          <a:stretch/>
        </p:blipFill>
        <p:spPr>
          <a:xfrm>
            <a:off x="6349" y="2232"/>
            <a:ext cx="12188032" cy="6855768"/>
          </a:xfrm>
          <a:prstGeom prst="rect">
            <a:avLst/>
          </a:prstGeom>
          <a:noFill/>
          <a:ln>
            <a:noFill/>
          </a:ln>
        </p:spPr>
      </p:pic>
      <p:pic>
        <p:nvPicPr>
          <p:cNvPr id="13" name="Google Shape;13;p53" descr="OOI_URL_Vert_Blue.png"/>
          <p:cNvPicPr preferRelativeResize="0"/>
          <p:nvPr/>
        </p:nvPicPr>
        <p:blipFill rotWithShape="1">
          <a:blip r:embed="rId3">
            <a:alphaModFix/>
          </a:blip>
          <a:srcRect/>
          <a:stretch/>
        </p:blipFill>
        <p:spPr>
          <a:xfrm>
            <a:off x="11546580" y="328083"/>
            <a:ext cx="176660" cy="1872840"/>
          </a:xfrm>
          <a:prstGeom prst="rect">
            <a:avLst/>
          </a:prstGeom>
          <a:noFill/>
          <a:ln>
            <a:noFill/>
          </a:ln>
        </p:spPr>
      </p:pic>
      <p:sp>
        <p:nvSpPr>
          <p:cNvPr id="14" name="Google Shape;14;p53"/>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0"/>
              </a:spcBef>
              <a:spcAft>
                <a:spcPts val="0"/>
              </a:spcAft>
              <a:buClr>
                <a:schemeClr val="dk1"/>
              </a:buClr>
              <a:buSzPts val="3999"/>
              <a:buNone/>
              <a:defRPr sz="3999" b="1"/>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5;p53"/>
          <p:cNvSpPr txBox="1">
            <a:spLocks noGrp="1"/>
          </p:cNvSpPr>
          <p:nvPr>
            <p:ph type="body" idx="2"/>
          </p:nvPr>
        </p:nvSpPr>
        <p:spPr>
          <a:xfrm>
            <a:off x="936013" y="3714489"/>
            <a:ext cx="6129788" cy="1059347"/>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0"/>
              </a:spcBef>
              <a:spcAft>
                <a:spcPts val="0"/>
              </a:spcAft>
              <a:buClr>
                <a:schemeClr val="dk1"/>
              </a:buClr>
              <a:buSzPts val="2500"/>
              <a:buNone/>
              <a:defRPr sz="2500" b="0"/>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 name="Google Shape;16;p53"/>
          <p:cNvPicPr preferRelativeResize="0"/>
          <p:nvPr/>
        </p:nvPicPr>
        <p:blipFill rotWithShape="1">
          <a:blip r:embed="rId4">
            <a:alphaModFix/>
          </a:blip>
          <a:srcRect/>
          <a:stretch/>
        </p:blipFill>
        <p:spPr>
          <a:xfrm>
            <a:off x="936013" y="328083"/>
            <a:ext cx="4603008" cy="11958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
        <p:cNvGrpSpPr/>
        <p:nvPr/>
      </p:nvGrpSpPr>
      <p:grpSpPr>
        <a:xfrm>
          <a:off x="0" y="0"/>
          <a:ext cx="0" cy="0"/>
          <a:chOff x="0" y="0"/>
          <a:chExt cx="0" cy="0"/>
        </a:xfrm>
      </p:grpSpPr>
      <p:sp>
        <p:nvSpPr>
          <p:cNvPr id="60" name="Google Shape;60;p63"/>
          <p:cNvSpPr txBox="1">
            <a:spLocks noGrp="1"/>
          </p:cNvSpPr>
          <p:nvPr>
            <p:ph type="title"/>
          </p:nvPr>
        </p:nvSpPr>
        <p:spPr>
          <a:xfrm>
            <a:off x="839788"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63"/>
          <p:cNvSpPr txBox="1">
            <a:spLocks noGrp="1"/>
          </p:cNvSpPr>
          <p:nvPr>
            <p:ph type="body" idx="1"/>
          </p:nvPr>
        </p:nvSpPr>
        <p:spPr>
          <a:xfrm>
            <a:off x="839789" y="1808921"/>
            <a:ext cx="5157787" cy="696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10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 name="Google Shape;62;p63"/>
          <p:cNvSpPr txBox="1">
            <a:spLocks noGrp="1"/>
          </p:cNvSpPr>
          <p:nvPr>
            <p:ph type="body" idx="2"/>
          </p:nvPr>
        </p:nvSpPr>
        <p:spPr>
          <a:xfrm>
            <a:off x="839789" y="2667000"/>
            <a:ext cx="5157787" cy="3522663"/>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000"/>
              </a:spcBef>
              <a:spcAft>
                <a:spcPts val="0"/>
              </a:spcAft>
              <a:buClr>
                <a:schemeClr val="dk1"/>
              </a:buClr>
              <a:buSzPts val="2200"/>
              <a:buChar char="•"/>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100000"/>
              </a:lnSpc>
              <a:spcBef>
                <a:spcPts val="500"/>
              </a:spcBef>
              <a:spcAft>
                <a:spcPts val="0"/>
              </a:spcAft>
              <a:buClr>
                <a:schemeClr val="dk1"/>
              </a:buClr>
              <a:buSzPts val="1200"/>
              <a:buChar char="•"/>
              <a:defRPr sz="1200"/>
            </a:lvl4pPr>
            <a:lvl5pPr marL="2286000" lvl="4" indent="-228600" algn="l">
              <a:lnSpc>
                <a:spcPct val="10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63"/>
          <p:cNvSpPr txBox="1">
            <a:spLocks noGrp="1"/>
          </p:cNvSpPr>
          <p:nvPr>
            <p:ph type="body" idx="3"/>
          </p:nvPr>
        </p:nvSpPr>
        <p:spPr>
          <a:xfrm>
            <a:off x="6172200" y="1808921"/>
            <a:ext cx="5183188" cy="696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10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4" name="Google Shape;64;p63"/>
          <p:cNvSpPr txBox="1">
            <a:spLocks noGrp="1"/>
          </p:cNvSpPr>
          <p:nvPr>
            <p:ph type="body" idx="4"/>
          </p:nvPr>
        </p:nvSpPr>
        <p:spPr>
          <a:xfrm>
            <a:off x="6172200" y="2667000"/>
            <a:ext cx="5183188" cy="3522663"/>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000"/>
              </a:spcBef>
              <a:spcAft>
                <a:spcPts val="0"/>
              </a:spcAft>
              <a:buClr>
                <a:schemeClr val="dk1"/>
              </a:buClr>
              <a:buSzPts val="2200"/>
              <a:buChar char="•"/>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100000"/>
              </a:lnSpc>
              <a:spcBef>
                <a:spcPts val="500"/>
              </a:spcBef>
              <a:spcAft>
                <a:spcPts val="0"/>
              </a:spcAft>
              <a:buClr>
                <a:schemeClr val="dk1"/>
              </a:buClr>
              <a:buSzPts val="1200"/>
              <a:buChar char="•"/>
              <a:defRPr sz="1200"/>
            </a:lvl4pPr>
            <a:lvl5pPr marL="2286000" lvl="4" indent="-228600" algn="l">
              <a:lnSpc>
                <a:spcPct val="10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65"/>
        <p:cNvGrpSpPr/>
        <p:nvPr/>
      </p:nvGrpSpPr>
      <p:grpSpPr>
        <a:xfrm>
          <a:off x="0" y="0"/>
          <a:ext cx="0" cy="0"/>
          <a:chOff x="0" y="0"/>
          <a:chExt cx="0" cy="0"/>
        </a:xfrm>
      </p:grpSpPr>
      <p:pic>
        <p:nvPicPr>
          <p:cNvPr id="66" name="Google Shape;66;p64"/>
          <p:cNvPicPr preferRelativeResize="0"/>
          <p:nvPr/>
        </p:nvPicPr>
        <p:blipFill rotWithShape="1">
          <a:blip r:embed="rId2">
            <a:alphaModFix/>
          </a:blip>
          <a:srcRect/>
          <a:stretch/>
        </p:blipFill>
        <p:spPr>
          <a:xfrm>
            <a:off x="0" y="446"/>
            <a:ext cx="12190413" cy="6857107"/>
          </a:xfrm>
          <a:prstGeom prst="rect">
            <a:avLst/>
          </a:prstGeom>
          <a:noFill/>
          <a:ln>
            <a:noFill/>
          </a:ln>
        </p:spPr>
      </p:pic>
      <p:sp>
        <p:nvSpPr>
          <p:cNvPr id="67" name="Google Shape;67;p64"/>
          <p:cNvSpPr txBox="1">
            <a:spLocks noGrp="1"/>
          </p:cNvSpPr>
          <p:nvPr>
            <p:ph type="body" idx="1"/>
          </p:nvPr>
        </p:nvSpPr>
        <p:spPr>
          <a:xfrm>
            <a:off x="946038" y="2604194"/>
            <a:ext cx="4851562" cy="30988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5749"/>
              <a:buNone/>
              <a:defRPr sz="5749" b="1">
                <a:solidFill>
                  <a:schemeClr val="accent1"/>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8" name="Google Shape;68;p64"/>
          <p:cNvPicPr preferRelativeResize="0"/>
          <p:nvPr/>
        </p:nvPicPr>
        <p:blipFill rotWithShape="1">
          <a:blip r:embed="rId3">
            <a:alphaModFix/>
          </a:blip>
          <a:srcRect l="27772"/>
          <a:stretch/>
        </p:blipFill>
        <p:spPr>
          <a:xfrm>
            <a:off x="2228849" y="319438"/>
            <a:ext cx="3356371" cy="1204470"/>
          </a:xfrm>
          <a:prstGeom prst="rect">
            <a:avLst/>
          </a:prstGeom>
          <a:noFill/>
          <a:ln>
            <a:noFill/>
          </a:ln>
        </p:spPr>
      </p:pic>
      <p:pic>
        <p:nvPicPr>
          <p:cNvPr id="69" name="Google Shape;69;p64"/>
          <p:cNvPicPr preferRelativeResize="0"/>
          <p:nvPr/>
        </p:nvPicPr>
        <p:blipFill rotWithShape="1">
          <a:blip r:embed="rId4">
            <a:alphaModFix/>
          </a:blip>
          <a:srcRect r="71913"/>
          <a:stretch/>
        </p:blipFill>
        <p:spPr>
          <a:xfrm>
            <a:off x="936013" y="328083"/>
            <a:ext cx="1292836" cy="11958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0"/>
        <p:cNvGrpSpPr/>
        <p:nvPr/>
      </p:nvGrpSpPr>
      <p:grpSpPr>
        <a:xfrm>
          <a:off x="0" y="0"/>
          <a:ext cx="0" cy="0"/>
          <a:chOff x="0" y="0"/>
          <a:chExt cx="0" cy="0"/>
        </a:xfrm>
      </p:grpSpPr>
      <p:sp>
        <p:nvSpPr>
          <p:cNvPr id="71" name="Google Shape;71;p65"/>
          <p:cNvSpPr/>
          <p:nvPr/>
        </p:nvSpPr>
        <p:spPr>
          <a:xfrm rot="10800000" flipH="1">
            <a:off x="0" y="2248000"/>
            <a:ext cx="12192000" cy="4610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72" name="Google Shape;72;p65"/>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73" name="Google Shape;73;p65"/>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normAutofit/>
          </a:bodyPr>
          <a:lstStyle>
            <a:lvl1pPr lvl="0" algn="l">
              <a:lnSpc>
                <a:spcPct val="9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74" name="Google Shape;74;p65"/>
          <p:cNvSpPr txBox="1">
            <a:spLocks noGrp="1"/>
          </p:cNvSpPr>
          <p:nvPr>
            <p:ph type="body" idx="1"/>
          </p:nvPr>
        </p:nvSpPr>
        <p:spPr>
          <a:xfrm>
            <a:off x="629200" y="2558767"/>
            <a:ext cx="5333200" cy="3613600"/>
          </a:xfrm>
          <a:prstGeom prst="rect">
            <a:avLst/>
          </a:prstGeom>
          <a:noFill/>
          <a:ln>
            <a:noFill/>
          </a:ln>
        </p:spPr>
        <p:txBody>
          <a:bodyPr spcFirstLastPara="1" wrap="square" lIns="91425" tIns="91425" rIns="91425" bIns="91425" anchor="t" anchorCtr="0">
            <a:normAutofit/>
          </a:bodyPr>
          <a:lstStyle>
            <a:lvl1pPr marL="457200" lvl="0" indent="-317500" algn="l">
              <a:lnSpc>
                <a:spcPct val="90000"/>
              </a:lnSpc>
              <a:spcBef>
                <a:spcPts val="0"/>
              </a:spcBef>
              <a:spcAft>
                <a:spcPts val="0"/>
              </a:spcAft>
              <a:buSzPts val="1400"/>
              <a:buChar char="●"/>
              <a:defRPr sz="1867"/>
            </a:lvl1pPr>
            <a:lvl2pPr marL="914400" lvl="1" indent="-304800" algn="l">
              <a:lnSpc>
                <a:spcPct val="90000"/>
              </a:lnSpc>
              <a:spcBef>
                <a:spcPts val="0"/>
              </a:spcBef>
              <a:spcAft>
                <a:spcPts val="0"/>
              </a:spcAft>
              <a:buSzPts val="1200"/>
              <a:buChar char="○"/>
              <a:defRPr sz="1600"/>
            </a:lvl2pPr>
            <a:lvl3pPr marL="1371600" lvl="2" indent="-304800" algn="l">
              <a:lnSpc>
                <a:spcPct val="90000"/>
              </a:lnSpc>
              <a:spcBef>
                <a:spcPts val="0"/>
              </a:spcBef>
              <a:spcAft>
                <a:spcPts val="0"/>
              </a:spcAft>
              <a:buSzPts val="1200"/>
              <a:buChar char="■"/>
              <a:defRPr sz="1600"/>
            </a:lvl3pPr>
            <a:lvl4pPr marL="1828800" lvl="3" indent="-304800" algn="l">
              <a:lnSpc>
                <a:spcPct val="90000"/>
              </a:lnSpc>
              <a:spcBef>
                <a:spcPts val="0"/>
              </a:spcBef>
              <a:spcAft>
                <a:spcPts val="0"/>
              </a:spcAft>
              <a:buSzPts val="1200"/>
              <a:buChar char="●"/>
              <a:defRPr sz="1600"/>
            </a:lvl4pPr>
            <a:lvl5pPr marL="2286000" lvl="4" indent="-304800" algn="l">
              <a:lnSpc>
                <a:spcPct val="90000"/>
              </a:lnSpc>
              <a:spcBef>
                <a:spcPts val="0"/>
              </a:spcBef>
              <a:spcAft>
                <a:spcPts val="0"/>
              </a:spcAft>
              <a:buSzPts val="1200"/>
              <a:buChar char="○"/>
              <a:defRPr sz="1600"/>
            </a:lvl5pPr>
            <a:lvl6pPr marL="2743200" lvl="5" indent="-304800" algn="l">
              <a:lnSpc>
                <a:spcPct val="90000"/>
              </a:lnSpc>
              <a:spcBef>
                <a:spcPts val="0"/>
              </a:spcBef>
              <a:spcAft>
                <a:spcPts val="0"/>
              </a:spcAft>
              <a:buSzPts val="1200"/>
              <a:buChar char="■"/>
              <a:defRPr sz="1600"/>
            </a:lvl6pPr>
            <a:lvl7pPr marL="3200400" lvl="6" indent="-304800" algn="l">
              <a:lnSpc>
                <a:spcPct val="90000"/>
              </a:lnSpc>
              <a:spcBef>
                <a:spcPts val="0"/>
              </a:spcBef>
              <a:spcAft>
                <a:spcPts val="0"/>
              </a:spcAft>
              <a:buSzPts val="1200"/>
              <a:buChar char="●"/>
              <a:defRPr sz="1600"/>
            </a:lvl7pPr>
            <a:lvl8pPr marL="3657600" lvl="7" indent="-304800" algn="l">
              <a:lnSpc>
                <a:spcPct val="90000"/>
              </a:lnSpc>
              <a:spcBef>
                <a:spcPts val="0"/>
              </a:spcBef>
              <a:spcAft>
                <a:spcPts val="0"/>
              </a:spcAft>
              <a:buSzPts val="1200"/>
              <a:buChar char="○"/>
              <a:defRPr sz="1600"/>
            </a:lvl8pPr>
            <a:lvl9pPr marL="4114800" lvl="8" indent="-304800" algn="l">
              <a:lnSpc>
                <a:spcPct val="90000"/>
              </a:lnSpc>
              <a:spcBef>
                <a:spcPts val="0"/>
              </a:spcBef>
              <a:spcAft>
                <a:spcPts val="0"/>
              </a:spcAft>
              <a:buSzPts val="1200"/>
              <a:buChar char="■"/>
              <a:defRPr sz="1600"/>
            </a:lvl9pPr>
          </a:lstStyle>
          <a:p>
            <a:endParaRPr/>
          </a:p>
        </p:txBody>
      </p:sp>
      <p:sp>
        <p:nvSpPr>
          <p:cNvPr id="75" name="Google Shape;75;p65"/>
          <p:cNvSpPr txBox="1">
            <a:spLocks noGrp="1"/>
          </p:cNvSpPr>
          <p:nvPr>
            <p:ph type="body" idx="2"/>
          </p:nvPr>
        </p:nvSpPr>
        <p:spPr>
          <a:xfrm>
            <a:off x="6259000" y="2558767"/>
            <a:ext cx="5333200" cy="3613600"/>
          </a:xfrm>
          <a:prstGeom prst="rect">
            <a:avLst/>
          </a:prstGeom>
          <a:noFill/>
          <a:ln>
            <a:noFill/>
          </a:ln>
        </p:spPr>
        <p:txBody>
          <a:bodyPr spcFirstLastPara="1" wrap="square" lIns="91425" tIns="91425" rIns="91425" bIns="91425" anchor="t" anchorCtr="0">
            <a:normAutofit/>
          </a:bodyPr>
          <a:lstStyle>
            <a:lvl1pPr marL="457200" lvl="0" indent="-317500" algn="l">
              <a:lnSpc>
                <a:spcPct val="90000"/>
              </a:lnSpc>
              <a:spcBef>
                <a:spcPts val="0"/>
              </a:spcBef>
              <a:spcAft>
                <a:spcPts val="0"/>
              </a:spcAft>
              <a:buSzPts val="1400"/>
              <a:buChar char="●"/>
              <a:defRPr sz="1867"/>
            </a:lvl1pPr>
            <a:lvl2pPr marL="914400" lvl="1" indent="-304800" algn="l">
              <a:lnSpc>
                <a:spcPct val="90000"/>
              </a:lnSpc>
              <a:spcBef>
                <a:spcPts val="0"/>
              </a:spcBef>
              <a:spcAft>
                <a:spcPts val="0"/>
              </a:spcAft>
              <a:buSzPts val="1200"/>
              <a:buChar char="○"/>
              <a:defRPr sz="1600"/>
            </a:lvl2pPr>
            <a:lvl3pPr marL="1371600" lvl="2" indent="-304800" algn="l">
              <a:lnSpc>
                <a:spcPct val="90000"/>
              </a:lnSpc>
              <a:spcBef>
                <a:spcPts val="0"/>
              </a:spcBef>
              <a:spcAft>
                <a:spcPts val="0"/>
              </a:spcAft>
              <a:buSzPts val="1200"/>
              <a:buChar char="■"/>
              <a:defRPr sz="1600"/>
            </a:lvl3pPr>
            <a:lvl4pPr marL="1828800" lvl="3" indent="-304800" algn="l">
              <a:lnSpc>
                <a:spcPct val="90000"/>
              </a:lnSpc>
              <a:spcBef>
                <a:spcPts val="0"/>
              </a:spcBef>
              <a:spcAft>
                <a:spcPts val="0"/>
              </a:spcAft>
              <a:buSzPts val="1200"/>
              <a:buChar char="●"/>
              <a:defRPr sz="1600"/>
            </a:lvl4pPr>
            <a:lvl5pPr marL="2286000" lvl="4" indent="-304800" algn="l">
              <a:lnSpc>
                <a:spcPct val="90000"/>
              </a:lnSpc>
              <a:spcBef>
                <a:spcPts val="0"/>
              </a:spcBef>
              <a:spcAft>
                <a:spcPts val="0"/>
              </a:spcAft>
              <a:buSzPts val="1200"/>
              <a:buChar char="○"/>
              <a:defRPr sz="1600"/>
            </a:lvl5pPr>
            <a:lvl6pPr marL="2743200" lvl="5" indent="-304800" algn="l">
              <a:lnSpc>
                <a:spcPct val="90000"/>
              </a:lnSpc>
              <a:spcBef>
                <a:spcPts val="0"/>
              </a:spcBef>
              <a:spcAft>
                <a:spcPts val="0"/>
              </a:spcAft>
              <a:buSzPts val="1200"/>
              <a:buChar char="■"/>
              <a:defRPr sz="1600"/>
            </a:lvl6pPr>
            <a:lvl7pPr marL="3200400" lvl="6" indent="-304800" algn="l">
              <a:lnSpc>
                <a:spcPct val="90000"/>
              </a:lnSpc>
              <a:spcBef>
                <a:spcPts val="0"/>
              </a:spcBef>
              <a:spcAft>
                <a:spcPts val="0"/>
              </a:spcAft>
              <a:buSzPts val="1200"/>
              <a:buChar char="●"/>
              <a:defRPr sz="1600"/>
            </a:lvl7pPr>
            <a:lvl8pPr marL="3657600" lvl="7" indent="-304800" algn="l">
              <a:lnSpc>
                <a:spcPct val="90000"/>
              </a:lnSpc>
              <a:spcBef>
                <a:spcPts val="0"/>
              </a:spcBef>
              <a:spcAft>
                <a:spcPts val="0"/>
              </a:spcAft>
              <a:buSzPts val="1200"/>
              <a:buChar char="○"/>
              <a:defRPr sz="1600"/>
            </a:lvl8pPr>
            <a:lvl9pPr marL="4114800" lvl="8" indent="-304800" algn="l">
              <a:lnSpc>
                <a:spcPct val="90000"/>
              </a:lnSpc>
              <a:spcBef>
                <a:spcPts val="0"/>
              </a:spcBef>
              <a:spcAft>
                <a:spcPts val="0"/>
              </a:spcAft>
              <a:buSzPts val="1200"/>
              <a:buChar char="■"/>
              <a:defRPr sz="1600"/>
            </a:lvl9pPr>
          </a:lstStyle>
          <a:p>
            <a:endParaRPr/>
          </a:p>
        </p:txBody>
      </p:sp>
      <p:sp>
        <p:nvSpPr>
          <p:cNvPr id="76" name="Google Shape;76;p65"/>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rm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Bullets">
  <p:cSld name="2 Bullets">
    <p:spTree>
      <p:nvGrpSpPr>
        <p:cNvPr id="1" name="Shape 17"/>
        <p:cNvGrpSpPr/>
        <p:nvPr/>
      </p:nvGrpSpPr>
      <p:grpSpPr>
        <a:xfrm>
          <a:off x="0" y="0"/>
          <a:ext cx="0" cy="0"/>
          <a:chOff x="0" y="0"/>
          <a:chExt cx="0" cy="0"/>
        </a:xfrm>
      </p:grpSpPr>
      <p:sp>
        <p:nvSpPr>
          <p:cNvPr id="18" name="Google Shape;18;p54"/>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4"/>
          <p:cNvSpPr txBox="1">
            <a:spLocks noGrp="1"/>
          </p:cNvSpPr>
          <p:nvPr>
            <p:ph type="body" idx="1"/>
          </p:nvPr>
        </p:nvSpPr>
        <p:spPr>
          <a:xfrm>
            <a:off x="838200" y="1825625"/>
            <a:ext cx="4787168"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000"/>
              </a:spcBef>
              <a:spcAft>
                <a:spcPts val="0"/>
              </a:spcAft>
              <a:buClr>
                <a:schemeClr val="dk1"/>
              </a:buClr>
              <a:buSzPts val="2200"/>
              <a:buFont typeface="Arial"/>
              <a:buChar char="•"/>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4"/>
          <p:cNvSpPr txBox="1">
            <a:spLocks noGrp="1"/>
          </p:cNvSpPr>
          <p:nvPr>
            <p:ph type="body" idx="2"/>
          </p:nvPr>
        </p:nvSpPr>
        <p:spPr>
          <a:xfrm>
            <a:off x="6566632" y="1865313"/>
            <a:ext cx="4787168"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000"/>
              </a:spcBef>
              <a:spcAft>
                <a:spcPts val="0"/>
              </a:spcAft>
              <a:buClr>
                <a:schemeClr val="dk1"/>
              </a:buClr>
              <a:buSzPts val="2200"/>
              <a:buFont typeface="Arial"/>
              <a:buChar char="•"/>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399"/>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Char char="•"/>
              <a:defRPr/>
            </a:lvl1pPr>
            <a:lvl2pPr marL="914400" lvl="1" indent="-381000" algn="l">
              <a:lnSpc>
                <a:spcPct val="90000"/>
              </a:lnSpc>
              <a:spcBef>
                <a:spcPts val="10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4" name="Google Shape;24;p5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5" name="Google Shape;25;p5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56"/>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8"/>
        <p:cNvGrpSpPr/>
        <p:nvPr/>
      </p:nvGrpSpPr>
      <p:grpSpPr>
        <a:xfrm>
          <a:off x="0" y="0"/>
          <a:ext cx="0" cy="0"/>
          <a:chOff x="0" y="0"/>
          <a:chExt cx="0" cy="0"/>
        </a:xfrm>
      </p:grpSpPr>
      <p:sp>
        <p:nvSpPr>
          <p:cNvPr id="29" name="Google Shape;29;p57"/>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7"/>
          <p:cNvSpPr txBox="1">
            <a:spLocks noGrp="1"/>
          </p:cNvSpPr>
          <p:nvPr>
            <p:ph type="body" idx="1"/>
          </p:nvPr>
        </p:nvSpPr>
        <p:spPr>
          <a:xfrm>
            <a:off x="839678" y="1825625"/>
            <a:ext cx="10514122" cy="4035425"/>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sz="2000"/>
            </a:lvl1pPr>
            <a:lvl2pPr marL="914400" marR="0" lvl="1" indent="-330200" algn="l">
              <a:lnSpc>
                <a:spcPct val="100000"/>
              </a:lnSpc>
              <a:spcBef>
                <a:spcPts val="1000"/>
              </a:spcBef>
              <a:spcAft>
                <a:spcPts val="0"/>
              </a:spcAft>
              <a:buClr>
                <a:schemeClr val="dk1"/>
              </a:buClr>
              <a:buSzPts val="1600"/>
              <a:buFont typeface="Arial"/>
              <a:buChar char="•"/>
              <a:defRPr sz="1600"/>
            </a:lvl2pPr>
            <a:lvl3pPr marL="1371600" lvl="2" indent="-317500" algn="l">
              <a:lnSpc>
                <a:spcPct val="100000"/>
              </a:lnSpc>
              <a:spcBef>
                <a:spcPts val="500"/>
              </a:spcBef>
              <a:spcAft>
                <a:spcPts val="0"/>
              </a:spcAft>
              <a:buClr>
                <a:schemeClr val="dk1"/>
              </a:buClr>
              <a:buSzPts val="1400"/>
              <a:buChar char="•"/>
              <a:defRPr sz="1400"/>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
        <p:cNvGrpSpPr/>
        <p:nvPr/>
      </p:nvGrpSpPr>
      <p:grpSpPr>
        <a:xfrm>
          <a:off x="0" y="0"/>
          <a:ext cx="0" cy="0"/>
          <a:chOff x="0" y="0"/>
          <a:chExt cx="0" cy="0"/>
        </a:xfrm>
      </p:grpSpPr>
      <p:sp>
        <p:nvSpPr>
          <p:cNvPr id="32" name="Google Shape;32;p5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3" name="Google Shape;33;p5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40"/>
        <p:cNvGrpSpPr/>
        <p:nvPr/>
      </p:nvGrpSpPr>
      <p:grpSpPr>
        <a:xfrm>
          <a:off x="0" y="0"/>
          <a:ext cx="0" cy="0"/>
          <a:chOff x="0" y="0"/>
          <a:chExt cx="0" cy="0"/>
        </a:xfrm>
      </p:grpSpPr>
      <p:sp>
        <p:nvSpPr>
          <p:cNvPr id="41" name="Google Shape;41;p60"/>
          <p:cNvSpPr/>
          <p:nvPr/>
        </p:nvSpPr>
        <p:spPr>
          <a:xfrm>
            <a:off x="-63796" y="0"/>
            <a:ext cx="122557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 name="Google Shape;42;p60"/>
          <p:cNvSpPr>
            <a:spLocks noGrp="1"/>
          </p:cNvSpPr>
          <p:nvPr>
            <p:ph type="pic" idx="2"/>
          </p:nvPr>
        </p:nvSpPr>
        <p:spPr>
          <a:xfrm>
            <a:off x="-63796" y="0"/>
            <a:ext cx="12255796" cy="6858000"/>
          </a:xfrm>
          <a:prstGeom prst="rect">
            <a:avLst/>
          </a:prstGeom>
          <a:noFill/>
          <a:ln>
            <a:noFill/>
          </a:ln>
        </p:spPr>
      </p:sp>
      <p:sp>
        <p:nvSpPr>
          <p:cNvPr id="43" name="Google Shape;43;p60"/>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3999"/>
              <a:buNone/>
              <a:defRPr sz="3999" b="1"/>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0"/>
          <p:cNvSpPr txBox="1">
            <a:spLocks noGrp="1"/>
          </p:cNvSpPr>
          <p:nvPr>
            <p:ph type="body" idx="3"/>
          </p:nvPr>
        </p:nvSpPr>
        <p:spPr>
          <a:xfrm>
            <a:off x="936013" y="3714489"/>
            <a:ext cx="6129788" cy="10593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500"/>
              <a:buNone/>
              <a:defRPr sz="2500" b="0"/>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5" name="Google Shape;45;p60"/>
          <p:cNvPicPr preferRelativeResize="0"/>
          <p:nvPr/>
        </p:nvPicPr>
        <p:blipFill rotWithShape="1">
          <a:blip r:embed="rId2">
            <a:alphaModFix/>
          </a:blip>
          <a:srcRect/>
          <a:stretch/>
        </p:blipFill>
        <p:spPr>
          <a:xfrm>
            <a:off x="-2184" y="5762980"/>
            <a:ext cx="12184064" cy="1091489"/>
          </a:xfrm>
          <a:prstGeom prst="rect">
            <a:avLst/>
          </a:prstGeom>
          <a:noFill/>
          <a:ln>
            <a:noFill/>
          </a:ln>
        </p:spPr>
      </p:pic>
      <p:pic>
        <p:nvPicPr>
          <p:cNvPr id="46" name="Google Shape;46;p60" descr="OOI_URL_Vert_Blue.png"/>
          <p:cNvPicPr preferRelativeResize="0"/>
          <p:nvPr/>
        </p:nvPicPr>
        <p:blipFill rotWithShape="1">
          <a:blip r:embed="rId3">
            <a:alphaModFix/>
          </a:blip>
          <a:srcRect/>
          <a:stretch/>
        </p:blipFill>
        <p:spPr>
          <a:xfrm>
            <a:off x="11813245" y="277283"/>
            <a:ext cx="176660" cy="1872840"/>
          </a:xfrm>
          <a:prstGeom prst="rect">
            <a:avLst/>
          </a:prstGeom>
          <a:noFill/>
          <a:ln>
            <a:noFill/>
          </a:ln>
        </p:spPr>
      </p:pic>
      <p:pic>
        <p:nvPicPr>
          <p:cNvPr id="47" name="Google Shape;47;p60"/>
          <p:cNvPicPr preferRelativeResize="0"/>
          <p:nvPr/>
        </p:nvPicPr>
        <p:blipFill rotWithShape="1">
          <a:blip r:embed="rId4">
            <a:alphaModFix/>
          </a:blip>
          <a:srcRect/>
          <a:stretch/>
        </p:blipFill>
        <p:spPr>
          <a:xfrm>
            <a:off x="936013" y="328083"/>
            <a:ext cx="4603008" cy="11958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8"/>
        <p:cNvGrpSpPr/>
        <p:nvPr/>
      </p:nvGrpSpPr>
      <p:grpSpPr>
        <a:xfrm>
          <a:off x="0" y="0"/>
          <a:ext cx="0" cy="0"/>
          <a:chOff x="0" y="0"/>
          <a:chExt cx="0" cy="0"/>
        </a:xfrm>
      </p:grpSpPr>
      <p:sp>
        <p:nvSpPr>
          <p:cNvPr id="49" name="Google Shape;49;p61"/>
          <p:cNvSpPr/>
          <p:nvPr/>
        </p:nvSpPr>
        <p:spPr>
          <a:xfrm>
            <a:off x="-63796" y="0"/>
            <a:ext cx="122557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 name="Google Shape;50;p61"/>
          <p:cNvSpPr>
            <a:spLocks noGrp="1"/>
          </p:cNvSpPr>
          <p:nvPr>
            <p:ph type="pic" idx="2"/>
          </p:nvPr>
        </p:nvSpPr>
        <p:spPr>
          <a:xfrm>
            <a:off x="-63796" y="0"/>
            <a:ext cx="12255796" cy="6858000"/>
          </a:xfrm>
          <a:prstGeom prst="rect">
            <a:avLst/>
          </a:prstGeom>
          <a:noFill/>
          <a:ln>
            <a:noFill/>
          </a:ln>
        </p:spPr>
      </p:sp>
      <p:pic>
        <p:nvPicPr>
          <p:cNvPr id="51" name="Google Shape;51;p61" descr="OOI_URL_Vert_Blue.png"/>
          <p:cNvPicPr preferRelativeResize="0"/>
          <p:nvPr/>
        </p:nvPicPr>
        <p:blipFill rotWithShape="1">
          <a:blip r:embed="rId2">
            <a:alphaModFix/>
          </a:blip>
          <a:srcRect/>
          <a:stretch/>
        </p:blipFill>
        <p:spPr>
          <a:xfrm>
            <a:off x="11546580" y="328083"/>
            <a:ext cx="176660" cy="1872840"/>
          </a:xfrm>
          <a:prstGeom prst="rect">
            <a:avLst/>
          </a:prstGeom>
          <a:noFill/>
          <a:ln>
            <a:noFill/>
          </a:ln>
        </p:spPr>
      </p:pic>
      <p:sp>
        <p:nvSpPr>
          <p:cNvPr id="52" name="Google Shape;52;p61"/>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3999"/>
              <a:buNone/>
              <a:defRPr sz="3999" b="1"/>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61"/>
          <p:cNvSpPr txBox="1">
            <a:spLocks noGrp="1"/>
          </p:cNvSpPr>
          <p:nvPr>
            <p:ph type="body" idx="3"/>
          </p:nvPr>
        </p:nvSpPr>
        <p:spPr>
          <a:xfrm>
            <a:off x="936013" y="3714489"/>
            <a:ext cx="6129788" cy="10593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500"/>
              <a:buNone/>
              <a:defRPr sz="2500" b="0"/>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4" name="Google Shape;54;p61"/>
          <p:cNvPicPr preferRelativeResize="0"/>
          <p:nvPr/>
        </p:nvPicPr>
        <p:blipFill rotWithShape="1">
          <a:blip r:embed="rId3">
            <a:alphaModFix/>
          </a:blip>
          <a:srcRect/>
          <a:stretch/>
        </p:blipFill>
        <p:spPr>
          <a:xfrm>
            <a:off x="936013" y="328083"/>
            <a:ext cx="4603008" cy="11958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with Image">
  <p:cSld name="Slide with Image">
    <p:spTree>
      <p:nvGrpSpPr>
        <p:cNvPr id="1" name="Shape 55"/>
        <p:cNvGrpSpPr/>
        <p:nvPr/>
      </p:nvGrpSpPr>
      <p:grpSpPr>
        <a:xfrm>
          <a:off x="0" y="0"/>
          <a:ext cx="0" cy="0"/>
          <a:chOff x="0" y="0"/>
          <a:chExt cx="0" cy="0"/>
        </a:xfrm>
      </p:grpSpPr>
      <p:sp>
        <p:nvSpPr>
          <p:cNvPr id="56" name="Google Shape;56;p62"/>
          <p:cNvSpPr txBox="1">
            <a:spLocks noGrp="1"/>
          </p:cNvSpPr>
          <p:nvPr>
            <p:ph type="title"/>
          </p:nvPr>
        </p:nvSpPr>
        <p:spPr>
          <a:xfrm>
            <a:off x="839789" y="457200"/>
            <a:ext cx="4531612"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199"/>
              <a:buFont typeface="Arial"/>
              <a:buNone/>
              <a:defRPr sz="319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2"/>
          <p:cNvSpPr>
            <a:spLocks noGrp="1"/>
          </p:cNvSpPr>
          <p:nvPr>
            <p:ph type="pic" idx="2"/>
          </p:nvPr>
        </p:nvSpPr>
        <p:spPr>
          <a:xfrm>
            <a:off x="5676161" y="457200"/>
            <a:ext cx="5679227" cy="5403851"/>
          </a:xfrm>
          <a:prstGeom prst="rect">
            <a:avLst/>
          </a:prstGeom>
          <a:solidFill>
            <a:schemeClr val="dk1"/>
          </a:solidFill>
          <a:ln>
            <a:noFill/>
          </a:ln>
        </p:spPr>
      </p:sp>
      <p:sp>
        <p:nvSpPr>
          <p:cNvPr id="58" name="Google Shape;58;p62"/>
          <p:cNvSpPr txBox="1">
            <a:spLocks noGrp="1"/>
          </p:cNvSpPr>
          <p:nvPr>
            <p:ph type="body" idx="1"/>
          </p:nvPr>
        </p:nvSpPr>
        <p:spPr>
          <a:xfrm>
            <a:off x="839679" y="2222500"/>
            <a:ext cx="4531722" cy="363855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sz="2000"/>
            </a:lvl1pPr>
            <a:lvl2pPr marL="914400" marR="0" lvl="1" indent="-323850" algn="l">
              <a:lnSpc>
                <a:spcPct val="100000"/>
              </a:lnSpc>
              <a:spcBef>
                <a:spcPts val="1000"/>
              </a:spcBef>
              <a:spcAft>
                <a:spcPts val="0"/>
              </a:spcAft>
              <a:buClr>
                <a:schemeClr val="dk1"/>
              </a:buClr>
              <a:buSzPts val="1500"/>
              <a:buFont typeface="Arial"/>
              <a:buChar char="•"/>
              <a:defRPr sz="1500"/>
            </a:lvl2pPr>
            <a:lvl3pPr marL="1371600" lvl="2" indent="-317500" algn="l">
              <a:lnSpc>
                <a:spcPct val="100000"/>
              </a:lnSpc>
              <a:spcBef>
                <a:spcPts val="500"/>
              </a:spcBef>
              <a:spcAft>
                <a:spcPts val="0"/>
              </a:spcAft>
              <a:buClr>
                <a:schemeClr val="dk1"/>
              </a:buClr>
              <a:buSzPts val="1400"/>
              <a:buChar char="•"/>
              <a:defRPr sz="1400"/>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52"/>
          <p:cNvPicPr preferRelativeResize="0"/>
          <p:nvPr/>
        </p:nvPicPr>
        <p:blipFill rotWithShape="1">
          <a:blip r:embed="rId14">
            <a:alphaModFix/>
          </a:blip>
          <a:srcRect/>
          <a:stretch/>
        </p:blipFill>
        <p:spPr>
          <a:xfrm>
            <a:off x="-2184" y="5762980"/>
            <a:ext cx="12184064" cy="1091489"/>
          </a:xfrm>
          <a:prstGeom prst="rect">
            <a:avLst/>
          </a:prstGeom>
          <a:noFill/>
          <a:ln>
            <a:noFill/>
          </a:ln>
        </p:spPr>
      </p:pic>
      <p:pic>
        <p:nvPicPr>
          <p:cNvPr id="7" name="Google Shape;7;p52" descr="OOI_URL_Vert_Blue.png"/>
          <p:cNvPicPr preferRelativeResize="0"/>
          <p:nvPr/>
        </p:nvPicPr>
        <p:blipFill rotWithShape="1">
          <a:blip r:embed="rId15">
            <a:alphaModFix/>
          </a:blip>
          <a:srcRect/>
          <a:stretch/>
        </p:blipFill>
        <p:spPr>
          <a:xfrm>
            <a:off x="11813245" y="277283"/>
            <a:ext cx="176660" cy="1872840"/>
          </a:xfrm>
          <a:prstGeom prst="rect">
            <a:avLst/>
          </a:prstGeom>
          <a:noFill/>
          <a:ln>
            <a:noFill/>
          </a:ln>
        </p:spPr>
      </p:pic>
      <p:sp>
        <p:nvSpPr>
          <p:cNvPr id="8" name="Google Shape;8;p52"/>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399"/>
              <a:buFont typeface="Arial"/>
              <a:buNone/>
              <a:defRPr sz="4399"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1pPr>
            <a:lvl2pPr marL="914400" marR="0" lvl="1"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0" name="Google Shape;10;p52"/>
          <p:cNvPicPr preferRelativeResize="0"/>
          <p:nvPr/>
        </p:nvPicPr>
        <p:blipFill rotWithShape="1">
          <a:blip r:embed="rId16">
            <a:alphaModFix/>
          </a:blip>
          <a:srcRect/>
          <a:stretch/>
        </p:blipFill>
        <p:spPr>
          <a:xfrm>
            <a:off x="799767" y="6297099"/>
            <a:ext cx="1877020" cy="48763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atalab.marine.rutgers.edu/community-map/"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hyperlink" Target="https://dataexplorer.oceanobservatories.org/" TargetMode="External"/><Relationship Id="rId3" Type="http://schemas.openxmlformats.org/officeDocument/2006/relationships/hyperlink" Target="https://datalab.marine.rutgers.edu/data-explorations/?doing_wp_cron=1626125805.7282540798187255859375" TargetMode="External"/><Relationship Id="rId7" Type="http://schemas.openxmlformats.org/officeDocument/2006/relationships/hyperlink" Target="https://datalab.marine.rutgers.edu/python-notebooks/"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s://datalab.marine.rutgers.edu/ooi-lab-exercises/" TargetMode="External"/><Relationship Id="rId5" Type="http://schemas.openxmlformats.org/officeDocument/2006/relationships/hyperlink" Target="https://datalab.marine.rutgers.edu/lesson-plans/" TargetMode="External"/><Relationship Id="rId10" Type="http://schemas.openxmlformats.org/officeDocument/2006/relationships/image" Target="../media/image25.png"/><Relationship Id="rId4" Type="http://schemas.openxmlformats.org/officeDocument/2006/relationships/hyperlink" Target="https://datalab.marine.rutgers.edu/data-nuggets/" TargetMode="External"/><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marine.rutgers.edu/rio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comments" Target="../comments/commen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0.jp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comments" Target="../comments/commen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
          <p:cNvSpPr txBox="1">
            <a:spLocks noGrp="1"/>
          </p:cNvSpPr>
          <p:nvPr>
            <p:ph type="body" idx="1"/>
          </p:nvPr>
        </p:nvSpPr>
        <p:spPr>
          <a:xfrm>
            <a:off x="936014" y="1850875"/>
            <a:ext cx="6129788" cy="1863614"/>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20000"/>
              </a:lnSpc>
              <a:spcBef>
                <a:spcPts val="0"/>
              </a:spcBef>
              <a:spcAft>
                <a:spcPts val="0"/>
              </a:spcAft>
              <a:buClr>
                <a:schemeClr val="dk1"/>
              </a:buClr>
              <a:buSzPct val="105431"/>
              <a:buNone/>
            </a:pPr>
            <a:r>
              <a:rPr lang="en-US"/>
              <a:t>Graduate &amp; Undergraduate Student Engagement</a:t>
            </a:r>
            <a:endParaRPr/>
          </a:p>
        </p:txBody>
      </p:sp>
      <p:sp>
        <p:nvSpPr>
          <p:cNvPr id="82" name="Google Shape;82;p1"/>
          <p:cNvSpPr txBox="1">
            <a:spLocks noGrp="1"/>
          </p:cNvSpPr>
          <p:nvPr>
            <p:ph type="body" idx="2"/>
          </p:nvPr>
        </p:nvSpPr>
        <p:spPr>
          <a:xfrm>
            <a:off x="936013" y="3714489"/>
            <a:ext cx="6129788" cy="1129654"/>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20000"/>
              </a:lnSpc>
              <a:spcBef>
                <a:spcPts val="0"/>
              </a:spcBef>
              <a:spcAft>
                <a:spcPts val="0"/>
              </a:spcAft>
              <a:buClr>
                <a:schemeClr val="dk1"/>
              </a:buClr>
              <a:buSzPct val="117647"/>
              <a:buNone/>
            </a:pPr>
            <a:r>
              <a:rPr lang="en-US"/>
              <a:t>Anna Pfeiffer-Herbert &amp; Sage Lichtenwalner</a:t>
            </a:r>
            <a:endParaRPr/>
          </a:p>
          <a:p>
            <a:pPr marL="0" lvl="0" indent="0" algn="l" rtl="0">
              <a:lnSpc>
                <a:spcPct val="120000"/>
              </a:lnSpc>
              <a:spcBef>
                <a:spcPts val="0"/>
              </a:spcBef>
              <a:spcAft>
                <a:spcPts val="0"/>
              </a:spcAft>
              <a:buClr>
                <a:schemeClr val="dk1"/>
              </a:buClr>
              <a:buSzPct val="117647"/>
              <a:buNone/>
            </a:pPr>
            <a:r>
              <a:rPr lang="en-US"/>
              <a:t>OOI Pioneer MAB Community Workshop</a:t>
            </a:r>
            <a:endParaRPr/>
          </a:p>
          <a:p>
            <a:pPr marL="0" lvl="0" indent="0" algn="l" rtl="0">
              <a:lnSpc>
                <a:spcPct val="120000"/>
              </a:lnSpc>
              <a:spcBef>
                <a:spcPts val="0"/>
              </a:spcBef>
              <a:spcAft>
                <a:spcPts val="0"/>
              </a:spcAft>
              <a:buClr>
                <a:schemeClr val="dk1"/>
              </a:buClr>
              <a:buSzPct val="117647"/>
              <a:buNone/>
            </a:pPr>
            <a:r>
              <a:rPr lang="en-US"/>
              <a:t>September 12,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5"/>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4000"/>
              <a:t>The growing Ocean Data Labs community!</a:t>
            </a:r>
            <a:endParaRPr/>
          </a:p>
        </p:txBody>
      </p:sp>
      <p:sp>
        <p:nvSpPr>
          <p:cNvPr id="243" name="Google Shape;243;p15"/>
          <p:cNvSpPr txBox="1"/>
          <p:nvPr/>
        </p:nvSpPr>
        <p:spPr>
          <a:xfrm>
            <a:off x="318407" y="5733859"/>
            <a:ext cx="551939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https://datalab.marine.rutgers.edu/community-map/</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44" name="Google Shape;244;p15"/>
          <p:cNvSpPr txBox="1"/>
          <p:nvPr/>
        </p:nvSpPr>
        <p:spPr>
          <a:xfrm>
            <a:off x="8079014" y="1486542"/>
            <a:ext cx="3622221" cy="47397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Developer (green)</a:t>
            </a:r>
            <a:br>
              <a:rPr lang="en-US" sz="1600" b="1" i="0" u="none" strike="noStrike" cap="none">
                <a:solidFill>
                  <a:srgbClr val="000000"/>
                </a:solidFill>
                <a:latin typeface="Arial"/>
                <a:ea typeface="Arial"/>
                <a:cs typeface="Arial"/>
                <a:sym typeface="Arial"/>
              </a:rPr>
            </a:br>
            <a:r>
              <a:rPr lang="en-US" sz="1600" b="0" i="0" u="none" strike="noStrike" cap="none">
                <a:solidFill>
                  <a:srgbClr val="000000"/>
                </a:solidFill>
                <a:latin typeface="Arial"/>
                <a:ea typeface="Arial"/>
                <a:cs typeface="Arial"/>
                <a:sym typeface="Arial"/>
              </a:rPr>
              <a:t>Participated in one of our week-long development workshops in 2019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Piloter (orange)</a:t>
            </a:r>
            <a:br>
              <a:rPr lang="en-US" sz="1600" b="1" i="0" u="none" strike="noStrike" cap="none">
                <a:solidFill>
                  <a:srgbClr val="000000"/>
                </a:solidFill>
                <a:latin typeface="Arial"/>
                <a:ea typeface="Arial"/>
                <a:cs typeface="Arial"/>
                <a:sym typeface="Arial"/>
              </a:rPr>
            </a:br>
            <a:r>
              <a:rPr lang="en-US" sz="1600" b="0" i="0" u="none" strike="noStrike" cap="none">
                <a:solidFill>
                  <a:srgbClr val="000000"/>
                </a:solidFill>
                <a:latin typeface="Arial"/>
                <a:ea typeface="Arial"/>
                <a:cs typeface="Arial"/>
                <a:sym typeface="Arial"/>
              </a:rPr>
              <a:t>Attended one of our weekend pilot workshops in 2016-2017, or who have pilot tested our OOI Lab Manual.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Fellows (blue)</a:t>
            </a:r>
            <a:br>
              <a:rPr lang="en-US" sz="1600" b="1" i="0" u="none" strike="noStrike" cap="none">
                <a:solidFill>
                  <a:srgbClr val="000000"/>
                </a:solidFill>
                <a:latin typeface="Arial"/>
                <a:ea typeface="Arial"/>
                <a:cs typeface="Arial"/>
                <a:sym typeface="Arial"/>
              </a:rPr>
            </a:br>
            <a:r>
              <a:rPr lang="en-US" sz="1600" b="0" i="0" u="none" strike="noStrike" cap="none">
                <a:solidFill>
                  <a:srgbClr val="000000"/>
                </a:solidFill>
                <a:latin typeface="Arial"/>
                <a:ea typeface="Arial"/>
                <a:cs typeface="Arial"/>
                <a:sym typeface="Arial"/>
              </a:rPr>
              <a:t>2020 implementation and dev cohorts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REU Mentors (yellow)</a:t>
            </a:r>
            <a:br>
              <a:rPr lang="en-US" sz="1600" b="0" i="0" u="none" strike="noStrike" cap="none">
                <a:solidFill>
                  <a:srgbClr val="000000"/>
                </a:solidFill>
                <a:latin typeface="Arial"/>
                <a:ea typeface="Arial"/>
                <a:cs typeface="Arial"/>
                <a:sym typeface="Arial"/>
              </a:rPr>
            </a:br>
            <a:r>
              <a:rPr lang="en-US" sz="1600" b="0" i="0" u="none" strike="noStrike" cap="none">
                <a:solidFill>
                  <a:srgbClr val="000000"/>
                </a:solidFill>
                <a:latin typeface="Arial"/>
                <a:ea typeface="Arial"/>
                <a:cs typeface="Arial"/>
                <a:sym typeface="Arial"/>
              </a:rPr>
              <a:t>Faculty who helped mentor our 2020 Virtual REU students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Leaders &amp; Staff</a:t>
            </a:r>
            <a:r>
              <a:rPr lang="en-US" sz="1600" b="0" i="0" u="none" strike="noStrike" cap="none">
                <a:solidFill>
                  <a:srgbClr val="000000"/>
                </a:solidFill>
                <a:latin typeface="Arial"/>
                <a:ea typeface="Arial"/>
                <a:cs typeface="Arial"/>
                <a:sym typeface="Arial"/>
              </a:rPr>
              <a:t> (purple)</a:t>
            </a:r>
            <a:br>
              <a:rPr lang="en-US" sz="1600" b="0" i="0" u="none" strike="noStrike" cap="none">
                <a:solidFill>
                  <a:srgbClr val="000000"/>
                </a:solidFill>
                <a:latin typeface="Arial"/>
                <a:ea typeface="Arial"/>
                <a:cs typeface="Arial"/>
                <a:sym typeface="Arial"/>
              </a:rPr>
            </a:br>
            <a:r>
              <a:rPr lang="en-US" sz="1600" b="0" i="0" u="none" strike="noStrike" cap="none">
                <a:solidFill>
                  <a:srgbClr val="000000"/>
                </a:solidFill>
                <a:latin typeface="Arial"/>
                <a:ea typeface="Arial"/>
                <a:cs typeface="Arial"/>
                <a:sym typeface="Arial"/>
              </a:rPr>
              <a:t>Members of the core project team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5" name="Google Shape;245;p15"/>
          <p:cNvPicPr preferRelativeResize="0"/>
          <p:nvPr/>
        </p:nvPicPr>
        <p:blipFill rotWithShape="1">
          <a:blip r:embed="rId4">
            <a:alphaModFix/>
          </a:blip>
          <a:srcRect/>
          <a:stretch/>
        </p:blipFill>
        <p:spPr>
          <a:xfrm>
            <a:off x="318407" y="1486542"/>
            <a:ext cx="7760607" cy="419171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grpSp>
        <p:nvGrpSpPr>
          <p:cNvPr id="250" name="Google Shape;250;p16"/>
          <p:cNvGrpSpPr/>
          <p:nvPr/>
        </p:nvGrpSpPr>
        <p:grpSpPr>
          <a:xfrm>
            <a:off x="211558" y="2635059"/>
            <a:ext cx="11729702" cy="938400"/>
            <a:chOff x="1432" y="592169"/>
            <a:chExt cx="11729702" cy="938400"/>
          </a:xfrm>
        </p:grpSpPr>
        <p:sp>
          <p:nvSpPr>
            <p:cNvPr id="251" name="Google Shape;251;p16"/>
            <p:cNvSpPr/>
            <p:nvPr/>
          </p:nvSpPr>
          <p:spPr>
            <a:xfrm>
              <a:off x="1432" y="592169"/>
              <a:ext cx="2346000" cy="938400"/>
            </a:xfrm>
            <a:prstGeom prst="homePlate">
              <a:avLst>
                <a:gd name="adj" fmla="val 50000"/>
              </a:avLst>
            </a:prstGeom>
            <a:gradFill>
              <a:gsLst>
                <a:gs pos="0">
                  <a:srgbClr val="00ABF9"/>
                </a:gs>
                <a:gs pos="100000">
                  <a:srgbClr val="7AD8FF"/>
                </a:gs>
              </a:gsLst>
              <a:lin ang="16200038"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16"/>
            <p:cNvSpPr txBox="1"/>
            <p:nvPr/>
          </p:nvSpPr>
          <p:spPr>
            <a:xfrm>
              <a:off x="1432" y="592169"/>
              <a:ext cx="2111400" cy="938400"/>
            </a:xfrm>
            <a:prstGeom prst="rect">
              <a:avLst/>
            </a:prstGeom>
            <a:noFill/>
            <a:ln>
              <a:noFill/>
            </a:ln>
          </p:spPr>
          <p:txBody>
            <a:bodyPr spcFirstLastPara="1" wrap="square" lIns="85325" tIns="42650" rIns="21325" bIns="42650" anchor="ctr" anchorCtr="0">
              <a:noAutofit/>
            </a:bodyPr>
            <a:lstStyle/>
            <a:p>
              <a:pPr marL="0" marR="0" lvl="0" indent="0" algn="ctr" rtl="0">
                <a:lnSpc>
                  <a:spcPct val="9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Identify Target Scientific Concepts &amp; Skills</a:t>
              </a:r>
              <a:endParaRPr sz="1400" b="0" i="0" u="none" strike="noStrike" cap="none">
                <a:solidFill>
                  <a:srgbClr val="000000"/>
                </a:solidFill>
                <a:latin typeface="Arial"/>
                <a:ea typeface="Arial"/>
                <a:cs typeface="Arial"/>
                <a:sym typeface="Arial"/>
              </a:endParaRPr>
            </a:p>
          </p:txBody>
        </p:sp>
        <p:sp>
          <p:nvSpPr>
            <p:cNvPr id="253" name="Google Shape;253;p16"/>
            <p:cNvSpPr/>
            <p:nvPr/>
          </p:nvSpPr>
          <p:spPr>
            <a:xfrm>
              <a:off x="1878172" y="592169"/>
              <a:ext cx="2346000" cy="938400"/>
            </a:xfrm>
            <a:prstGeom prst="chevron">
              <a:avLst>
                <a:gd name="adj" fmla="val 50000"/>
              </a:avLst>
            </a:prstGeom>
            <a:gradFill>
              <a:gsLst>
                <a:gs pos="0">
                  <a:srgbClr val="00ECF8"/>
                </a:gs>
                <a:gs pos="100000">
                  <a:srgbClr val="7AFFFF"/>
                </a:gs>
              </a:gsLst>
              <a:lin ang="16200038"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16"/>
            <p:cNvSpPr txBox="1"/>
            <p:nvPr/>
          </p:nvSpPr>
          <p:spPr>
            <a:xfrm>
              <a:off x="2347357" y="592169"/>
              <a:ext cx="1407600" cy="938400"/>
            </a:xfrm>
            <a:prstGeom prst="rect">
              <a:avLst/>
            </a:prstGeom>
            <a:noFill/>
            <a:ln>
              <a:noFill/>
            </a:ln>
          </p:spPr>
          <p:txBody>
            <a:bodyPr spcFirstLastPara="1" wrap="square" lIns="64000" tIns="42650" rIns="21325" bIns="42650" anchor="ctr" anchorCtr="0">
              <a:noAutofit/>
            </a:bodyPr>
            <a:lstStyle/>
            <a:p>
              <a:pPr marL="0" marR="0" lvl="0" indent="0" algn="ctr" rtl="0">
                <a:lnSpc>
                  <a:spcPct val="9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Match with Research Results</a:t>
              </a:r>
              <a:endParaRPr sz="1400" b="0" i="0" u="none" strike="noStrike" cap="none">
                <a:solidFill>
                  <a:srgbClr val="000000"/>
                </a:solidFill>
                <a:latin typeface="Arial"/>
                <a:ea typeface="Arial"/>
                <a:cs typeface="Arial"/>
                <a:sym typeface="Arial"/>
              </a:endParaRPr>
            </a:p>
          </p:txBody>
        </p:sp>
        <p:sp>
          <p:nvSpPr>
            <p:cNvPr id="255" name="Google Shape;255;p16"/>
            <p:cNvSpPr/>
            <p:nvPr/>
          </p:nvSpPr>
          <p:spPr>
            <a:xfrm>
              <a:off x="3754913" y="592169"/>
              <a:ext cx="2346000" cy="938400"/>
            </a:xfrm>
            <a:prstGeom prst="chevron">
              <a:avLst>
                <a:gd name="adj" fmla="val 50000"/>
              </a:avLst>
            </a:prstGeom>
            <a:gradFill>
              <a:gsLst>
                <a:gs pos="0">
                  <a:srgbClr val="00ECA5"/>
                </a:gs>
                <a:gs pos="100000">
                  <a:srgbClr val="80FFD7"/>
                </a:gs>
              </a:gsLst>
              <a:lin ang="16200038"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16"/>
            <p:cNvSpPr txBox="1"/>
            <p:nvPr/>
          </p:nvSpPr>
          <p:spPr>
            <a:xfrm>
              <a:off x="4224098" y="592169"/>
              <a:ext cx="1407600" cy="938400"/>
            </a:xfrm>
            <a:prstGeom prst="rect">
              <a:avLst/>
            </a:prstGeom>
            <a:noFill/>
            <a:ln>
              <a:noFill/>
            </a:ln>
          </p:spPr>
          <p:txBody>
            <a:bodyPr spcFirstLastPara="1" wrap="square" lIns="64000" tIns="42650" rIns="21325" bIns="42650" anchor="ctr" anchorCtr="0">
              <a:noAutofit/>
            </a:bodyPr>
            <a:lstStyle/>
            <a:p>
              <a:pPr marL="0" marR="0" lvl="0" indent="0" algn="ctr" rtl="0">
                <a:lnSpc>
                  <a:spcPct val="9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Find Available Instrument Data</a:t>
              </a:r>
              <a:endParaRPr sz="1400" b="0" i="0" u="none" strike="noStrike" cap="none">
                <a:solidFill>
                  <a:srgbClr val="000000"/>
                </a:solidFill>
                <a:latin typeface="Arial"/>
                <a:ea typeface="Arial"/>
                <a:cs typeface="Arial"/>
                <a:sym typeface="Arial"/>
              </a:endParaRPr>
            </a:p>
          </p:txBody>
        </p:sp>
        <p:sp>
          <p:nvSpPr>
            <p:cNvPr id="257" name="Google Shape;257;p16"/>
            <p:cNvSpPr/>
            <p:nvPr/>
          </p:nvSpPr>
          <p:spPr>
            <a:xfrm>
              <a:off x="5631653" y="592169"/>
              <a:ext cx="2346000" cy="938400"/>
            </a:xfrm>
            <a:prstGeom prst="chevron">
              <a:avLst>
                <a:gd name="adj" fmla="val 50000"/>
              </a:avLst>
            </a:prstGeom>
            <a:gradFill>
              <a:gsLst>
                <a:gs pos="0">
                  <a:srgbClr val="74D952"/>
                </a:gs>
                <a:gs pos="100000">
                  <a:srgbClr val="B2FF99"/>
                </a:gs>
              </a:gsLst>
              <a:lin ang="16200038"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16"/>
            <p:cNvSpPr txBox="1"/>
            <p:nvPr/>
          </p:nvSpPr>
          <p:spPr>
            <a:xfrm>
              <a:off x="6100838" y="592169"/>
              <a:ext cx="1407600" cy="938400"/>
            </a:xfrm>
            <a:prstGeom prst="rect">
              <a:avLst/>
            </a:prstGeom>
            <a:noFill/>
            <a:ln>
              <a:noFill/>
            </a:ln>
          </p:spPr>
          <p:txBody>
            <a:bodyPr spcFirstLastPara="1" wrap="square" lIns="64000" tIns="42650" rIns="21325" bIns="42650" anchor="ctr" anchorCtr="0">
              <a:noAutofit/>
            </a:bodyPr>
            <a:lstStyle/>
            <a:p>
              <a:pPr marL="0" marR="0" lvl="0" indent="0" algn="ctr" rtl="0">
                <a:lnSpc>
                  <a:spcPct val="9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Cleanup the Dataset</a:t>
              </a:r>
              <a:endParaRPr sz="1400" b="0" i="0" u="none" strike="noStrike" cap="none">
                <a:solidFill>
                  <a:srgbClr val="000000"/>
                </a:solidFill>
                <a:latin typeface="Arial"/>
                <a:ea typeface="Arial"/>
                <a:cs typeface="Arial"/>
                <a:sym typeface="Arial"/>
              </a:endParaRPr>
            </a:p>
          </p:txBody>
        </p:sp>
        <p:sp>
          <p:nvSpPr>
            <p:cNvPr id="259" name="Google Shape;259;p16"/>
            <p:cNvSpPr/>
            <p:nvPr/>
          </p:nvSpPr>
          <p:spPr>
            <a:xfrm>
              <a:off x="7508393" y="592169"/>
              <a:ext cx="2346000" cy="938400"/>
            </a:xfrm>
            <a:prstGeom prst="chevron">
              <a:avLst>
                <a:gd name="adj" fmla="val 50000"/>
              </a:avLst>
            </a:prstGeom>
            <a:gradFill>
              <a:gsLst>
                <a:gs pos="0">
                  <a:srgbClr val="ACD334"/>
                </a:gs>
                <a:gs pos="100000">
                  <a:srgbClr val="E6FF91"/>
                </a:gs>
              </a:gsLst>
              <a:lin ang="16200038"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16"/>
            <p:cNvSpPr txBox="1"/>
            <p:nvPr/>
          </p:nvSpPr>
          <p:spPr>
            <a:xfrm>
              <a:off x="7977578" y="592169"/>
              <a:ext cx="1407600" cy="938400"/>
            </a:xfrm>
            <a:prstGeom prst="rect">
              <a:avLst/>
            </a:prstGeom>
            <a:noFill/>
            <a:ln>
              <a:noFill/>
            </a:ln>
          </p:spPr>
          <p:txBody>
            <a:bodyPr spcFirstLastPara="1" wrap="square" lIns="64000" tIns="42650" rIns="21325" bIns="42650" anchor="ctr" anchorCtr="0">
              <a:noAutofit/>
            </a:bodyPr>
            <a:lstStyle/>
            <a:p>
              <a:pPr marL="0" marR="0" lvl="0" indent="0" algn="ctr" rtl="0">
                <a:lnSpc>
                  <a:spcPct val="9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Make Interactives &amp; Visualizations</a:t>
              </a:r>
              <a:endParaRPr sz="1400" b="0" i="0" u="none" strike="noStrike" cap="none">
                <a:solidFill>
                  <a:srgbClr val="000000"/>
                </a:solidFill>
                <a:latin typeface="Arial"/>
                <a:ea typeface="Arial"/>
                <a:cs typeface="Arial"/>
                <a:sym typeface="Arial"/>
              </a:endParaRPr>
            </a:p>
          </p:txBody>
        </p:sp>
        <p:sp>
          <p:nvSpPr>
            <p:cNvPr id="261" name="Google Shape;261;p16"/>
            <p:cNvSpPr/>
            <p:nvPr/>
          </p:nvSpPr>
          <p:spPr>
            <a:xfrm>
              <a:off x="9385134" y="592169"/>
              <a:ext cx="2346000" cy="938400"/>
            </a:xfrm>
            <a:prstGeom prst="chevron">
              <a:avLst>
                <a:gd name="adj" fmla="val 50000"/>
              </a:avLst>
            </a:prstGeom>
            <a:gradFill>
              <a:gsLst>
                <a:gs pos="0">
                  <a:srgbClr val="00ABF9"/>
                </a:gs>
                <a:gs pos="100000">
                  <a:srgbClr val="7AD8FF"/>
                </a:gs>
              </a:gsLst>
              <a:lin ang="16200038"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16"/>
            <p:cNvSpPr txBox="1"/>
            <p:nvPr/>
          </p:nvSpPr>
          <p:spPr>
            <a:xfrm>
              <a:off x="9854319" y="592169"/>
              <a:ext cx="1407600" cy="938400"/>
            </a:xfrm>
            <a:prstGeom prst="rect">
              <a:avLst/>
            </a:prstGeom>
            <a:noFill/>
            <a:ln>
              <a:noFill/>
            </a:ln>
          </p:spPr>
          <p:txBody>
            <a:bodyPr spcFirstLastPara="1" wrap="square" lIns="64000" tIns="42650" rIns="21325" bIns="42650" anchor="ctr" anchorCtr="0">
              <a:noAutofit/>
            </a:bodyPr>
            <a:lstStyle/>
            <a:p>
              <a:pPr marL="0" marR="0" lvl="0" indent="0" algn="ctr" rtl="0">
                <a:lnSpc>
                  <a:spcPct val="9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Add Educational Surrounds (Context)</a:t>
              </a:r>
              <a:endParaRPr sz="1400" b="0" i="0" u="none" strike="noStrike" cap="none">
                <a:solidFill>
                  <a:srgbClr val="000000"/>
                </a:solidFill>
                <a:latin typeface="Arial"/>
                <a:ea typeface="Arial"/>
                <a:cs typeface="Arial"/>
                <a:sym typeface="Arial"/>
              </a:endParaRPr>
            </a:p>
          </p:txBody>
        </p:sp>
      </p:grpSp>
      <p:sp>
        <p:nvSpPr>
          <p:cNvPr id="263" name="Google Shape;263;p16"/>
          <p:cNvSpPr txBox="1">
            <a:spLocks noGrp="1"/>
          </p:cNvSpPr>
          <p:nvPr>
            <p:ph type="title"/>
          </p:nvPr>
        </p:nvSpPr>
        <p:spPr>
          <a:xfrm>
            <a:off x="838201" y="365125"/>
            <a:ext cx="10515600" cy="2021235"/>
          </a:xfrm>
          <a:prstGeom prst="rect">
            <a:avLst/>
          </a:prstGeom>
          <a:noFill/>
          <a:ln>
            <a:noFill/>
          </a:ln>
        </p:spPr>
        <p:txBody>
          <a:bodyPr spcFirstLastPara="1" wrap="square" lIns="91425" tIns="91425" rIns="91425" bIns="91425"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en-US" sz="4400"/>
              <a:t>Translating OOI data into </a:t>
            </a:r>
            <a:br>
              <a:rPr lang="en-US" sz="4400"/>
            </a:br>
            <a:r>
              <a:rPr lang="en-US" sz="4400"/>
              <a:t>educational resources</a:t>
            </a:r>
            <a:br>
              <a:rPr lang="en-US" sz="4400"/>
            </a:br>
            <a:endParaRPr/>
          </a:p>
        </p:txBody>
      </p:sp>
      <p:sp>
        <p:nvSpPr>
          <p:cNvPr id="264" name="Google Shape;264;p16"/>
          <p:cNvSpPr txBox="1"/>
          <p:nvPr/>
        </p:nvSpPr>
        <p:spPr>
          <a:xfrm>
            <a:off x="711200" y="4428184"/>
            <a:ext cx="108372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Resource collection created by the community through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curricular workshops, fellows, pilot testers and more…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7"/>
          <p:cNvSpPr txBox="1"/>
          <p:nvPr/>
        </p:nvSpPr>
        <p:spPr>
          <a:xfrm>
            <a:off x="2466603" y="1499486"/>
            <a:ext cx="2590500" cy="14469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Want a ready-made lesson plan incorporating OOI datasets?</a:t>
            </a:r>
            <a:endParaRPr sz="1400" b="0" i="0" u="none" strike="noStrike" cap="none">
              <a:solidFill>
                <a:srgbClr val="000000"/>
              </a:solidFill>
              <a:latin typeface="Arial"/>
              <a:ea typeface="Arial"/>
              <a:cs typeface="Arial"/>
              <a:sym typeface="Arial"/>
            </a:endParaRPr>
          </a:p>
        </p:txBody>
      </p:sp>
      <p:sp>
        <p:nvSpPr>
          <p:cNvPr id="271" name="Google Shape;271;p17"/>
          <p:cNvSpPr txBox="1">
            <a:spLocks noGrp="1"/>
          </p:cNvSpPr>
          <p:nvPr>
            <p:ph type="title"/>
          </p:nvPr>
        </p:nvSpPr>
        <p:spPr>
          <a:xfrm>
            <a:off x="838200" y="7810"/>
            <a:ext cx="10515600" cy="1325563"/>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3600"/>
              <a:buFont typeface="Calibri"/>
              <a:buNone/>
            </a:pPr>
            <a:r>
              <a:rPr lang="en-US" sz="3600" b="1"/>
              <a:t>OOI Data Labs Resource Collection</a:t>
            </a:r>
            <a:endParaRPr/>
          </a:p>
        </p:txBody>
      </p:sp>
      <p:sp>
        <p:nvSpPr>
          <p:cNvPr id="272" name="Google Shape;272;p17"/>
          <p:cNvSpPr txBox="1"/>
          <p:nvPr/>
        </p:nvSpPr>
        <p:spPr>
          <a:xfrm>
            <a:off x="7372387" y="1499486"/>
            <a:ext cx="2614500" cy="14469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Want to start from scratch using curated OOI datasets? </a:t>
            </a:r>
            <a:endParaRPr sz="1400" b="0" i="0" u="none" strike="noStrike" cap="none">
              <a:solidFill>
                <a:srgbClr val="000000"/>
              </a:solidFill>
              <a:latin typeface="Arial"/>
              <a:ea typeface="Arial"/>
              <a:cs typeface="Arial"/>
              <a:sym typeface="Arial"/>
            </a:endParaRPr>
          </a:p>
        </p:txBody>
      </p:sp>
      <p:sp>
        <p:nvSpPr>
          <p:cNvPr id="273" name="Google Shape;273;p17"/>
          <p:cNvSpPr txBox="1"/>
          <p:nvPr/>
        </p:nvSpPr>
        <p:spPr>
          <a:xfrm>
            <a:off x="5184566" y="1504972"/>
            <a:ext cx="2346000" cy="14469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Want a modular set of activities that you can adapt?</a:t>
            </a:r>
            <a:endParaRPr sz="1400" b="0" i="0" u="none" strike="noStrike" cap="none">
              <a:solidFill>
                <a:srgbClr val="000000"/>
              </a:solidFill>
              <a:latin typeface="Arial"/>
              <a:ea typeface="Arial"/>
              <a:cs typeface="Arial"/>
              <a:sym typeface="Arial"/>
            </a:endParaRPr>
          </a:p>
        </p:txBody>
      </p:sp>
      <p:sp>
        <p:nvSpPr>
          <p:cNvPr id="274" name="Google Shape;274;p17"/>
          <p:cNvSpPr txBox="1"/>
          <p:nvPr/>
        </p:nvSpPr>
        <p:spPr>
          <a:xfrm>
            <a:off x="123969" y="1499486"/>
            <a:ext cx="2461800" cy="14469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Want a series of lab activities with built-in student assessments?</a:t>
            </a:r>
            <a:endParaRPr sz="1400" b="0" i="0" u="none" strike="noStrike" cap="none">
              <a:solidFill>
                <a:srgbClr val="000000"/>
              </a:solidFill>
              <a:latin typeface="Arial"/>
              <a:ea typeface="Arial"/>
              <a:cs typeface="Arial"/>
              <a:sym typeface="Arial"/>
            </a:endParaRPr>
          </a:p>
        </p:txBody>
      </p:sp>
      <p:sp>
        <p:nvSpPr>
          <p:cNvPr id="275" name="Google Shape;275;p17"/>
          <p:cNvSpPr/>
          <p:nvPr/>
        </p:nvSpPr>
        <p:spPr>
          <a:xfrm flipH="1">
            <a:off x="1097165" y="3077022"/>
            <a:ext cx="290814" cy="495126"/>
          </a:xfrm>
          <a:prstGeom prst="downArrow">
            <a:avLst>
              <a:gd name="adj1" fmla="val 50000"/>
              <a:gd name="adj2" fmla="val 50000"/>
            </a:avLst>
          </a:prstGeom>
          <a:solidFill>
            <a:schemeClr val="accent1"/>
          </a:solidFill>
          <a:ln w="25400" cap="flat" cmpd="sng">
            <a:solidFill>
              <a:srgbClr val="0A51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6" name="Google Shape;276;p17"/>
          <p:cNvSpPr/>
          <p:nvPr/>
        </p:nvSpPr>
        <p:spPr>
          <a:xfrm flipH="1">
            <a:off x="6143656" y="3077022"/>
            <a:ext cx="290814" cy="495126"/>
          </a:xfrm>
          <a:prstGeom prst="downArrow">
            <a:avLst>
              <a:gd name="adj1" fmla="val 50000"/>
              <a:gd name="adj2" fmla="val 50000"/>
            </a:avLst>
          </a:prstGeom>
          <a:solidFill>
            <a:schemeClr val="accent1"/>
          </a:solidFill>
          <a:ln w="25400" cap="flat" cmpd="sng">
            <a:solidFill>
              <a:srgbClr val="0A51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7" name="Google Shape;277;p17"/>
          <p:cNvSpPr/>
          <p:nvPr/>
        </p:nvSpPr>
        <p:spPr>
          <a:xfrm flipH="1">
            <a:off x="10943243" y="3077022"/>
            <a:ext cx="290814" cy="495126"/>
          </a:xfrm>
          <a:prstGeom prst="downArrow">
            <a:avLst>
              <a:gd name="adj1" fmla="val 50000"/>
              <a:gd name="adj2" fmla="val 50000"/>
            </a:avLst>
          </a:prstGeom>
          <a:solidFill>
            <a:schemeClr val="accent1"/>
          </a:solidFill>
          <a:ln w="25400" cap="flat" cmpd="sng">
            <a:solidFill>
              <a:srgbClr val="0A51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8" name="Google Shape;278;p17"/>
          <p:cNvSpPr/>
          <p:nvPr/>
        </p:nvSpPr>
        <p:spPr>
          <a:xfrm flipH="1">
            <a:off x="8554055" y="3077022"/>
            <a:ext cx="290814" cy="495126"/>
          </a:xfrm>
          <a:prstGeom prst="downArrow">
            <a:avLst>
              <a:gd name="adj1" fmla="val 50000"/>
              <a:gd name="adj2" fmla="val 50000"/>
            </a:avLst>
          </a:prstGeom>
          <a:solidFill>
            <a:schemeClr val="accent1"/>
          </a:solidFill>
          <a:ln w="25400" cap="flat" cmpd="sng">
            <a:solidFill>
              <a:srgbClr val="0A51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9" name="Google Shape;279;p17"/>
          <p:cNvSpPr txBox="1"/>
          <p:nvPr/>
        </p:nvSpPr>
        <p:spPr>
          <a:xfrm>
            <a:off x="5248300" y="3662041"/>
            <a:ext cx="20484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Data Explorations</a:t>
            </a:r>
            <a:endParaRPr sz="1800" b="1" i="0" u="none" strike="noStrike" cap="none">
              <a:solidFill>
                <a:srgbClr val="000000"/>
              </a:solidFill>
              <a:latin typeface="Arial"/>
              <a:ea typeface="Arial"/>
              <a:cs typeface="Arial"/>
              <a:sym typeface="Arial"/>
            </a:endParaRPr>
          </a:p>
        </p:txBody>
      </p:sp>
      <p:sp>
        <p:nvSpPr>
          <p:cNvPr id="280" name="Google Shape;280;p17"/>
          <p:cNvSpPr txBox="1"/>
          <p:nvPr/>
        </p:nvSpPr>
        <p:spPr>
          <a:xfrm>
            <a:off x="7951444" y="3626435"/>
            <a:ext cx="14814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Data Nuggets</a:t>
            </a:r>
            <a:endParaRPr sz="1800" b="1" i="0" u="none" strike="noStrike" cap="none">
              <a:solidFill>
                <a:srgbClr val="000000"/>
              </a:solidFill>
              <a:latin typeface="Arial"/>
              <a:ea typeface="Arial"/>
              <a:cs typeface="Arial"/>
              <a:sym typeface="Arial"/>
            </a:endParaRPr>
          </a:p>
        </p:txBody>
      </p:sp>
      <p:sp>
        <p:nvSpPr>
          <p:cNvPr id="281" name="Google Shape;281;p17"/>
          <p:cNvSpPr txBox="1"/>
          <p:nvPr/>
        </p:nvSpPr>
        <p:spPr>
          <a:xfrm>
            <a:off x="3121787" y="3662041"/>
            <a:ext cx="1218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Lesson Plans</a:t>
            </a:r>
            <a:endParaRPr sz="1800" b="1" i="0" u="none" strike="noStrike" cap="none">
              <a:solidFill>
                <a:srgbClr val="000000"/>
              </a:solidFill>
              <a:latin typeface="Arial"/>
              <a:ea typeface="Arial"/>
              <a:cs typeface="Arial"/>
              <a:sym typeface="Arial"/>
            </a:endParaRPr>
          </a:p>
        </p:txBody>
      </p:sp>
      <p:sp>
        <p:nvSpPr>
          <p:cNvPr id="282" name="Google Shape;282;p17"/>
          <p:cNvSpPr txBox="1"/>
          <p:nvPr/>
        </p:nvSpPr>
        <p:spPr>
          <a:xfrm>
            <a:off x="498927" y="3662041"/>
            <a:ext cx="1530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Data Lab Manual</a:t>
            </a:r>
            <a:endParaRPr sz="1800" b="1" i="0" u="none" strike="noStrike" cap="none">
              <a:solidFill>
                <a:srgbClr val="000000"/>
              </a:solidFill>
              <a:latin typeface="Arial"/>
              <a:ea typeface="Arial"/>
              <a:cs typeface="Arial"/>
              <a:sym typeface="Arial"/>
            </a:endParaRPr>
          </a:p>
        </p:txBody>
      </p:sp>
      <p:sp>
        <p:nvSpPr>
          <p:cNvPr id="283" name="Google Shape;283;p17"/>
          <p:cNvSpPr txBox="1"/>
          <p:nvPr/>
        </p:nvSpPr>
        <p:spPr>
          <a:xfrm>
            <a:off x="10331421" y="3662041"/>
            <a:ext cx="14814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Python Notebooks</a:t>
            </a:r>
            <a:endParaRPr sz="1800" b="1" i="0" u="none" strike="noStrike" cap="none">
              <a:solidFill>
                <a:srgbClr val="000000"/>
              </a:solidFill>
              <a:latin typeface="Arial"/>
              <a:ea typeface="Arial"/>
              <a:cs typeface="Arial"/>
              <a:sym typeface="Arial"/>
            </a:endParaRPr>
          </a:p>
        </p:txBody>
      </p:sp>
      <p:sp>
        <p:nvSpPr>
          <p:cNvPr id="284" name="Google Shape;284;p17"/>
          <p:cNvSpPr/>
          <p:nvPr/>
        </p:nvSpPr>
        <p:spPr>
          <a:xfrm flipH="1">
            <a:off x="3637714" y="3077022"/>
            <a:ext cx="290814" cy="495126"/>
          </a:xfrm>
          <a:prstGeom prst="downArrow">
            <a:avLst>
              <a:gd name="adj1" fmla="val 50000"/>
              <a:gd name="adj2" fmla="val 50000"/>
            </a:avLst>
          </a:prstGeom>
          <a:solidFill>
            <a:schemeClr val="accent1"/>
          </a:solidFill>
          <a:ln w="25400" cap="flat" cmpd="sng">
            <a:solidFill>
              <a:srgbClr val="0A51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85" name="Google Shape;285;p17"/>
          <p:cNvSpPr txBox="1"/>
          <p:nvPr/>
        </p:nvSpPr>
        <p:spPr>
          <a:xfrm>
            <a:off x="9829439" y="1475500"/>
            <a:ext cx="2349600" cy="14469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Want to introduce coding notebooks with OOI datasets? </a:t>
            </a:r>
            <a:endParaRPr sz="1400" b="0" i="0" u="none" strike="noStrike" cap="none">
              <a:solidFill>
                <a:srgbClr val="000000"/>
              </a:solidFill>
              <a:latin typeface="Arial"/>
              <a:ea typeface="Arial"/>
              <a:cs typeface="Arial"/>
              <a:sym typeface="Arial"/>
            </a:endParaRPr>
          </a:p>
        </p:txBody>
      </p:sp>
      <p:sp>
        <p:nvSpPr>
          <p:cNvPr id="286" name="Google Shape;286;p17"/>
          <p:cNvSpPr txBox="1"/>
          <p:nvPr/>
        </p:nvSpPr>
        <p:spPr>
          <a:xfrm>
            <a:off x="9745978" y="5176887"/>
            <a:ext cx="2612571"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chemeClr val="accent4"/>
                </a:solidFill>
                <a:latin typeface="Arial"/>
                <a:ea typeface="Arial"/>
                <a:cs typeface="Arial"/>
                <a:sym typeface="Arial"/>
                <a:hlinkClick r:id="rId8">
                  <a:extLst>
                    <a:ext uri="{A12FA001-AC4F-418D-AE19-62706E023703}">
                      <ahyp:hlinkClr xmlns:ahyp="http://schemas.microsoft.com/office/drawing/2018/hyperlinkcolor" val="tx"/>
                    </a:ext>
                  </a:extLst>
                </a:hlinkClick>
              </a:rPr>
              <a:t>OOI Data Explorer</a:t>
            </a:r>
            <a:r>
              <a:rPr lang="en-US" sz="1800" b="0" i="0" u="sng" strike="noStrike" cap="none">
                <a:solidFill>
                  <a:schemeClr val="accent4"/>
                </a:solidFill>
                <a:latin typeface="Arial"/>
                <a:ea typeface="Arial"/>
                <a:cs typeface="Arial"/>
                <a:sym typeface="Arial"/>
                <a:hlinkClick r:id="rId8">
                  <a:extLst>
                    <a:ext uri="{A12FA001-AC4F-418D-AE19-62706E023703}">
                      <ahyp:hlinkClr xmlns:ahyp="http://schemas.microsoft.com/office/drawing/2018/hyperlinkcolor" val="tx"/>
                    </a:ext>
                  </a:extLst>
                </a:hlinkClick>
              </a:rPr>
              <a:t> </a:t>
            </a:r>
            <a:r>
              <a:rPr lang="en-US" sz="1800" b="0" i="0" u="none" strike="noStrike" cap="none">
                <a:solidFill>
                  <a:schemeClr val="accent4"/>
                </a:solidFill>
                <a:latin typeface="Arial"/>
                <a:ea typeface="Arial"/>
                <a:cs typeface="Arial"/>
                <a:sym typeface="Arial"/>
              </a:rPr>
              <a:t> Direct access to data </a:t>
            </a:r>
            <a:endParaRPr sz="1400" b="0" i="0" u="none" strike="noStrike" cap="none">
              <a:solidFill>
                <a:schemeClr val="accent4"/>
              </a:solidFill>
              <a:latin typeface="Arial"/>
              <a:ea typeface="Arial"/>
              <a:cs typeface="Arial"/>
              <a:sym typeface="Arial"/>
            </a:endParaRPr>
          </a:p>
        </p:txBody>
      </p:sp>
      <p:pic>
        <p:nvPicPr>
          <p:cNvPr id="287" name="Google Shape;287;p17"/>
          <p:cNvPicPr preferRelativeResize="0"/>
          <p:nvPr/>
        </p:nvPicPr>
        <p:blipFill rotWithShape="1">
          <a:blip r:embed="rId9">
            <a:alphaModFix/>
          </a:blip>
          <a:srcRect/>
          <a:stretch/>
        </p:blipFill>
        <p:spPr>
          <a:xfrm>
            <a:off x="523378" y="4603326"/>
            <a:ext cx="1481450" cy="493817"/>
          </a:xfrm>
          <a:prstGeom prst="rect">
            <a:avLst/>
          </a:prstGeom>
          <a:noFill/>
          <a:ln>
            <a:noFill/>
          </a:ln>
        </p:spPr>
      </p:pic>
      <p:pic>
        <p:nvPicPr>
          <p:cNvPr id="288" name="Google Shape;288;p17"/>
          <p:cNvPicPr preferRelativeResize="0"/>
          <p:nvPr/>
        </p:nvPicPr>
        <p:blipFill rotWithShape="1">
          <a:blip r:embed="rId10">
            <a:alphaModFix/>
          </a:blip>
          <a:srcRect/>
          <a:stretch/>
        </p:blipFill>
        <p:spPr>
          <a:xfrm>
            <a:off x="9745978" y="4603318"/>
            <a:ext cx="1938720" cy="493825"/>
          </a:xfrm>
          <a:prstGeom prst="rect">
            <a:avLst/>
          </a:prstGeom>
          <a:noFill/>
          <a:ln>
            <a:noFill/>
          </a:ln>
        </p:spPr>
      </p:pic>
      <p:cxnSp>
        <p:nvCxnSpPr>
          <p:cNvPr id="289" name="Google Shape;289;p17"/>
          <p:cNvCxnSpPr/>
          <p:nvPr/>
        </p:nvCxnSpPr>
        <p:spPr>
          <a:xfrm>
            <a:off x="619125" y="4580189"/>
            <a:ext cx="10953750" cy="0"/>
          </a:xfrm>
          <a:prstGeom prst="straightConnector1">
            <a:avLst/>
          </a:prstGeom>
          <a:noFill/>
          <a:ln w="50800" cap="flat" cmpd="sng">
            <a:solidFill>
              <a:srgbClr val="00A2E0"/>
            </a:solidFill>
            <a:prstDash val="solid"/>
            <a:round/>
            <a:headEnd type="stealth" w="med" len="med"/>
            <a:tailEnd type="stealth" w="med" len="med"/>
          </a:ln>
        </p:spPr>
      </p:cxnSp>
      <p:sp>
        <p:nvSpPr>
          <p:cNvPr id="290" name="Google Shape;290;p17"/>
          <p:cNvSpPr/>
          <p:nvPr/>
        </p:nvSpPr>
        <p:spPr>
          <a:xfrm>
            <a:off x="167730" y="1333920"/>
            <a:ext cx="2418039" cy="3145608"/>
          </a:xfrm>
          <a:prstGeom prst="rect">
            <a:avLst/>
          </a:prstGeom>
          <a:noFill/>
          <a:ln w="381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8"/>
          <p:cNvSpPr txBox="1">
            <a:spLocks noGrp="1"/>
          </p:cNvSpPr>
          <p:nvPr>
            <p:ph type="title"/>
          </p:nvPr>
        </p:nvSpPr>
        <p:spPr>
          <a:xfrm>
            <a:off x="838201" y="365126"/>
            <a:ext cx="10515598" cy="1060262"/>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a:latin typeface="Trebuchet MS"/>
                <a:ea typeface="Trebuchet MS"/>
                <a:cs typeface="Trebuchet MS"/>
                <a:sym typeface="Trebuchet MS"/>
              </a:rPr>
              <a:t>Inspiration for the OOI Lab Manual</a:t>
            </a:r>
            <a:endParaRPr/>
          </a:p>
        </p:txBody>
      </p:sp>
      <p:pic>
        <p:nvPicPr>
          <p:cNvPr id="296" name="Google Shape;296;p18"/>
          <p:cNvPicPr preferRelativeResize="0"/>
          <p:nvPr/>
        </p:nvPicPr>
        <p:blipFill rotWithShape="1">
          <a:blip r:embed="rId3">
            <a:alphaModFix/>
          </a:blip>
          <a:srcRect l="27703" t="14010" r="-1692" b="26688"/>
          <a:stretch/>
        </p:blipFill>
        <p:spPr>
          <a:xfrm>
            <a:off x="6532899" y="1200600"/>
            <a:ext cx="3368749" cy="3600000"/>
          </a:xfrm>
          <a:prstGeom prst="rect">
            <a:avLst/>
          </a:prstGeom>
          <a:noFill/>
          <a:ln>
            <a:noFill/>
          </a:ln>
        </p:spPr>
      </p:pic>
      <p:sp>
        <p:nvSpPr>
          <p:cNvPr id="297" name="Google Shape;297;p18"/>
          <p:cNvSpPr/>
          <p:nvPr/>
        </p:nvSpPr>
        <p:spPr>
          <a:xfrm>
            <a:off x="1421200" y="1425401"/>
            <a:ext cx="4674900" cy="2131800"/>
          </a:xfrm>
          <a:prstGeom prst="wedgeEllipseCallout">
            <a:avLst>
              <a:gd name="adj1" fmla="val 101716"/>
              <a:gd name="adj2" fmla="val 3097"/>
            </a:avLst>
          </a:prstGeom>
          <a:solidFill>
            <a:srgbClr val="1D6498"/>
          </a:solidFill>
          <a:ln w="25400" cap="flat" cmpd="sng">
            <a:solidFill>
              <a:srgbClr val="0A51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Trebuchet MS"/>
              <a:buNone/>
            </a:pPr>
            <a:r>
              <a:rPr lang="en-US" sz="2000" b="0" i="0" u="none" strike="noStrike" cap="none">
                <a:solidFill>
                  <a:schemeClr val="lt1"/>
                </a:solidFill>
                <a:latin typeface="Trebuchet MS"/>
                <a:ea typeface="Trebuchet MS"/>
                <a:cs typeface="Trebuchet MS"/>
                <a:sym typeface="Trebuchet MS"/>
              </a:rPr>
              <a:t>Wouldn’t it be great to have a lab manual of OOI data activities aligned to our oceanography classes?</a:t>
            </a:r>
            <a:endParaRPr sz="1800" b="0" i="0" u="none" strike="noStrike" cap="none">
              <a:solidFill>
                <a:schemeClr val="dk1"/>
              </a:solidFill>
              <a:latin typeface="Arial"/>
              <a:ea typeface="Arial"/>
              <a:cs typeface="Arial"/>
              <a:sym typeface="Arial"/>
            </a:endParaRPr>
          </a:p>
        </p:txBody>
      </p:sp>
      <p:sp>
        <p:nvSpPr>
          <p:cNvPr id="298" name="Google Shape;298;p18"/>
          <p:cNvSpPr txBox="1"/>
          <p:nvPr/>
        </p:nvSpPr>
        <p:spPr>
          <a:xfrm>
            <a:off x="9901649" y="4435916"/>
            <a:ext cx="134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rebuchet MS"/>
              <a:buNone/>
            </a:pPr>
            <a:r>
              <a:rPr lang="en-US" sz="1400" b="0" i="0" u="none" strike="noStrike" cap="none">
                <a:solidFill>
                  <a:srgbClr val="000000"/>
                </a:solidFill>
                <a:latin typeface="Trebuchet MS"/>
                <a:ea typeface="Trebuchet MS"/>
                <a:cs typeface="Trebuchet MS"/>
                <a:sym typeface="Trebuchet MS"/>
              </a:rPr>
              <a:t>Dr. Sid Mitra </a:t>
            </a:r>
            <a:endParaRPr sz="1800" b="0" i="0" u="none" strike="noStrike" cap="none">
              <a:solidFill>
                <a:schemeClr val="dk1"/>
              </a:solidFill>
              <a:latin typeface="Arial"/>
              <a:ea typeface="Arial"/>
              <a:cs typeface="Arial"/>
              <a:sym typeface="Arial"/>
            </a:endParaRPr>
          </a:p>
        </p:txBody>
      </p:sp>
      <p:pic>
        <p:nvPicPr>
          <p:cNvPr id="299" name="Google Shape;299;p18"/>
          <p:cNvPicPr preferRelativeResize="0"/>
          <p:nvPr/>
        </p:nvPicPr>
        <p:blipFill rotWithShape="1">
          <a:blip r:embed="rId4">
            <a:alphaModFix/>
          </a:blip>
          <a:srcRect/>
          <a:stretch/>
        </p:blipFill>
        <p:spPr>
          <a:xfrm>
            <a:off x="1666875" y="3703688"/>
            <a:ext cx="6228100" cy="2272530"/>
          </a:xfrm>
          <a:prstGeom prst="rect">
            <a:avLst/>
          </a:prstGeom>
          <a:noFill/>
          <a:ln>
            <a:noFill/>
          </a:ln>
        </p:spPr>
      </p:pic>
      <p:sp>
        <p:nvSpPr>
          <p:cNvPr id="300" name="Google Shape;300;p18"/>
          <p:cNvSpPr txBox="1"/>
          <p:nvPr/>
        </p:nvSpPr>
        <p:spPr>
          <a:xfrm>
            <a:off x="3048000" y="3273253"/>
            <a:ext cx="6096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01" name="Google Shape;301;p18"/>
          <p:cNvSpPr txBox="1"/>
          <p:nvPr/>
        </p:nvSpPr>
        <p:spPr>
          <a:xfrm>
            <a:off x="278175" y="5453025"/>
            <a:ext cx="1388700" cy="738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Trebuchet MS"/>
              <a:buNone/>
            </a:pPr>
            <a:r>
              <a:rPr lang="en-US">
                <a:latin typeface="Trebuchet MS"/>
                <a:ea typeface="Trebuchet MS"/>
                <a:cs typeface="Trebuchet MS"/>
                <a:sym typeface="Trebuchet MS"/>
              </a:rPr>
              <a:t>2020 OOI Data Lab Manual Dev. Team</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9"/>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Goals of the OOI Lab Manual</a:t>
            </a:r>
            <a:endParaRPr/>
          </a:p>
        </p:txBody>
      </p:sp>
      <p:sp>
        <p:nvSpPr>
          <p:cNvPr id="307" name="Google Shape;307;p19"/>
          <p:cNvSpPr txBox="1">
            <a:spLocks noGrp="1"/>
          </p:cNvSpPr>
          <p:nvPr>
            <p:ph type="body" idx="1"/>
          </p:nvPr>
        </p:nvSpPr>
        <p:spPr>
          <a:xfrm>
            <a:off x="838200" y="1579045"/>
            <a:ext cx="5257800" cy="4351338"/>
          </a:xfrm>
          <a:prstGeom prst="rect">
            <a:avLst/>
          </a:prstGeom>
          <a:noFill/>
          <a:ln>
            <a:noFill/>
          </a:ln>
        </p:spPr>
        <p:txBody>
          <a:bodyPr spcFirstLastPara="1" wrap="square" lIns="91425" tIns="45700" rIns="91425" bIns="45700" anchor="t" anchorCtr="0">
            <a:normAutofit fontScale="92500" lnSpcReduction="10000"/>
          </a:bodyPr>
          <a:lstStyle/>
          <a:p>
            <a:pPr marL="457200" lvl="0" indent="-368300" algn="l" rtl="0">
              <a:lnSpc>
                <a:spcPct val="100000"/>
              </a:lnSpc>
              <a:spcBef>
                <a:spcPts val="1000"/>
              </a:spcBef>
              <a:spcAft>
                <a:spcPts val="0"/>
              </a:spcAft>
              <a:buClr>
                <a:schemeClr val="dk1"/>
              </a:buClr>
              <a:buSzPct val="99099"/>
              <a:buFont typeface="Arial"/>
              <a:buChar char="•"/>
            </a:pPr>
            <a:r>
              <a:rPr lang="en-US" sz="2400"/>
              <a:t>Build </a:t>
            </a:r>
            <a:r>
              <a:rPr lang="en-US" sz="2400" b="1"/>
              <a:t>data literacy </a:t>
            </a:r>
            <a:r>
              <a:rPr lang="en-US" sz="2400"/>
              <a:t>and critical thinking skills in undergraduate students using </a:t>
            </a:r>
            <a:r>
              <a:rPr lang="en-US" sz="2400" b="1"/>
              <a:t>authentic</a:t>
            </a:r>
            <a:r>
              <a:rPr lang="en-US" sz="2400"/>
              <a:t> (“messy”) scientific data </a:t>
            </a:r>
            <a:endParaRPr/>
          </a:p>
          <a:p>
            <a:pPr marL="457200" lvl="0" indent="-368300" algn="l" rtl="0">
              <a:lnSpc>
                <a:spcPct val="100000"/>
              </a:lnSpc>
              <a:spcBef>
                <a:spcPts val="1000"/>
              </a:spcBef>
              <a:spcAft>
                <a:spcPts val="0"/>
              </a:spcAft>
              <a:buClr>
                <a:schemeClr val="dk1"/>
              </a:buClr>
              <a:buSzPct val="99099"/>
              <a:buFont typeface="Arial"/>
              <a:buChar char="•"/>
            </a:pPr>
            <a:r>
              <a:rPr lang="en-US" sz="2400"/>
              <a:t>Visualize data in a user-friendly, </a:t>
            </a:r>
            <a:r>
              <a:rPr lang="en-US" sz="2400" b="1"/>
              <a:t>interactive</a:t>
            </a:r>
            <a:r>
              <a:rPr lang="en-US" sz="2400"/>
              <a:t> and authentic way</a:t>
            </a:r>
            <a:endParaRPr/>
          </a:p>
          <a:p>
            <a:pPr marL="457200" lvl="0" indent="-368300" algn="l" rtl="0">
              <a:lnSpc>
                <a:spcPct val="100000"/>
              </a:lnSpc>
              <a:spcBef>
                <a:spcPts val="1000"/>
              </a:spcBef>
              <a:spcAft>
                <a:spcPts val="0"/>
              </a:spcAft>
              <a:buClr>
                <a:schemeClr val="dk1"/>
              </a:buClr>
              <a:buSzPct val="99099"/>
              <a:buFont typeface="Arial"/>
              <a:buChar char="•"/>
            </a:pPr>
            <a:r>
              <a:rPr lang="en-US" sz="2400"/>
              <a:t>Engage students with data activities that reinforce student confidence in scientific questioning, data analysis, and synthesis</a:t>
            </a:r>
            <a:endParaRPr/>
          </a:p>
          <a:p>
            <a:pPr marL="457200" lvl="0" indent="-368300" algn="l" rtl="0">
              <a:lnSpc>
                <a:spcPct val="100000"/>
              </a:lnSpc>
              <a:spcBef>
                <a:spcPts val="1000"/>
              </a:spcBef>
              <a:spcAft>
                <a:spcPts val="0"/>
              </a:spcAft>
              <a:buClr>
                <a:schemeClr val="dk1"/>
              </a:buClr>
              <a:buSzPct val="99099"/>
              <a:buFont typeface="Arial"/>
              <a:buChar char="•"/>
            </a:pPr>
            <a:r>
              <a:rPr lang="en-US" sz="2400"/>
              <a:t>Provide a real-world context for </a:t>
            </a:r>
            <a:r>
              <a:rPr lang="en-US" sz="2400" b="1"/>
              <a:t>key concepts </a:t>
            </a:r>
            <a:r>
              <a:rPr lang="en-US" sz="2400"/>
              <a:t>in oceanography</a:t>
            </a:r>
            <a:endParaRPr/>
          </a:p>
        </p:txBody>
      </p:sp>
      <p:sp>
        <p:nvSpPr>
          <p:cNvPr id="308" name="Google Shape;308;p19"/>
          <p:cNvSpPr txBox="1">
            <a:spLocks noGrp="1"/>
          </p:cNvSpPr>
          <p:nvPr>
            <p:ph type="body" idx="2"/>
          </p:nvPr>
        </p:nvSpPr>
        <p:spPr>
          <a:xfrm>
            <a:off x="6566632" y="1865313"/>
            <a:ext cx="4787168"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1000"/>
              </a:spcBef>
              <a:spcAft>
                <a:spcPts val="0"/>
              </a:spcAft>
              <a:buClr>
                <a:schemeClr val="dk1"/>
              </a:buClr>
              <a:buSzPts val="2200"/>
              <a:buFont typeface="Arial"/>
              <a:buNone/>
            </a:pPr>
            <a:endParaRPr/>
          </a:p>
        </p:txBody>
      </p:sp>
      <p:pic>
        <p:nvPicPr>
          <p:cNvPr id="309" name="Google Shape;309;p19"/>
          <p:cNvPicPr preferRelativeResize="0"/>
          <p:nvPr/>
        </p:nvPicPr>
        <p:blipFill rotWithShape="1">
          <a:blip r:embed="rId3">
            <a:alphaModFix/>
          </a:blip>
          <a:srcRect/>
          <a:stretch/>
        </p:blipFill>
        <p:spPr>
          <a:xfrm>
            <a:off x="6595700" y="1769670"/>
            <a:ext cx="4952453" cy="372700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0"/>
          <p:cNvSpPr txBox="1">
            <a:spLocks noGrp="1"/>
          </p:cNvSpPr>
          <p:nvPr>
            <p:ph type="title"/>
          </p:nvPr>
        </p:nvSpPr>
        <p:spPr>
          <a:xfrm>
            <a:off x="274316" y="266957"/>
            <a:ext cx="10515598" cy="1060262"/>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3200"/>
              <a:t>Design of data activities - based in learning science: </a:t>
            </a:r>
            <a:endParaRPr sz="3200"/>
          </a:p>
        </p:txBody>
      </p:sp>
      <p:sp>
        <p:nvSpPr>
          <p:cNvPr id="316" name="Google Shape;316;p20"/>
          <p:cNvSpPr txBox="1">
            <a:spLocks noGrp="1"/>
          </p:cNvSpPr>
          <p:nvPr>
            <p:ph type="body" idx="1"/>
          </p:nvPr>
        </p:nvSpPr>
        <p:spPr>
          <a:xfrm>
            <a:off x="838200" y="1289900"/>
            <a:ext cx="10515600" cy="4667100"/>
          </a:xfrm>
          <a:prstGeom prst="rect">
            <a:avLst/>
          </a:prstGeom>
          <a:noFill/>
          <a:ln>
            <a:noFill/>
          </a:ln>
        </p:spPr>
        <p:txBody>
          <a:bodyPr spcFirstLastPara="1" wrap="square" lIns="91425" tIns="91425" rIns="91425" bIns="91425" anchor="t" anchorCtr="0">
            <a:noAutofit/>
          </a:bodyPr>
          <a:lstStyle/>
          <a:p>
            <a:pPr marL="203200" marR="0" lvl="0" indent="0" algn="l" rtl="0">
              <a:lnSpc>
                <a:spcPct val="90000"/>
              </a:lnSpc>
              <a:spcBef>
                <a:spcPts val="0"/>
              </a:spcBef>
              <a:spcAft>
                <a:spcPts val="0"/>
              </a:spcAft>
              <a:buClr>
                <a:schemeClr val="dk1"/>
              </a:buClr>
              <a:buSzPts val="2400"/>
              <a:buNone/>
            </a:pPr>
            <a:r>
              <a:rPr lang="en-US"/>
              <a:t> </a:t>
            </a:r>
            <a:endParaRPr/>
          </a:p>
        </p:txBody>
      </p:sp>
      <p:pic>
        <p:nvPicPr>
          <p:cNvPr id="317" name="Google Shape;317;p20"/>
          <p:cNvPicPr preferRelativeResize="0"/>
          <p:nvPr/>
        </p:nvPicPr>
        <p:blipFill rotWithShape="1">
          <a:blip r:embed="rId3">
            <a:alphaModFix/>
          </a:blip>
          <a:srcRect/>
          <a:stretch/>
        </p:blipFill>
        <p:spPr>
          <a:xfrm>
            <a:off x="210676" y="1422249"/>
            <a:ext cx="5247473" cy="4189786"/>
          </a:xfrm>
          <a:prstGeom prst="rect">
            <a:avLst/>
          </a:prstGeom>
          <a:noFill/>
          <a:ln>
            <a:noFill/>
          </a:ln>
        </p:spPr>
      </p:pic>
      <p:pic>
        <p:nvPicPr>
          <p:cNvPr id="318" name="Google Shape;318;p20"/>
          <p:cNvPicPr preferRelativeResize="0"/>
          <p:nvPr/>
        </p:nvPicPr>
        <p:blipFill rotWithShape="1">
          <a:blip r:embed="rId4">
            <a:alphaModFix/>
          </a:blip>
          <a:srcRect/>
          <a:stretch/>
        </p:blipFill>
        <p:spPr>
          <a:xfrm>
            <a:off x="6211617" y="1452678"/>
            <a:ext cx="5602080" cy="4279651"/>
          </a:xfrm>
          <a:prstGeom prst="rect">
            <a:avLst/>
          </a:prstGeom>
          <a:noFill/>
          <a:ln>
            <a:noFill/>
          </a:ln>
        </p:spPr>
      </p:pic>
      <p:sp>
        <p:nvSpPr>
          <p:cNvPr id="319" name="Google Shape;319;p20"/>
          <p:cNvSpPr txBox="1"/>
          <p:nvPr/>
        </p:nvSpPr>
        <p:spPr>
          <a:xfrm>
            <a:off x="7822638" y="5612379"/>
            <a:ext cx="2159566"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Trebuchet MS"/>
              <a:buNone/>
            </a:pPr>
            <a:r>
              <a:rPr lang="en-US" sz="1600" b="0" i="0" u="none" strike="noStrike" cap="none">
                <a:solidFill>
                  <a:srgbClr val="000000"/>
                </a:solidFill>
                <a:latin typeface="Trebuchet MS"/>
                <a:ea typeface="Trebuchet MS"/>
                <a:cs typeface="Trebuchet MS"/>
                <a:sym typeface="Trebuchet MS"/>
              </a:rPr>
              <a:t>Hotaling et al. (2019)</a:t>
            </a:r>
            <a:endParaRPr sz="1800" b="0" i="0" u="none" strike="noStrike" cap="none">
              <a:solidFill>
                <a:schemeClr val="dk1"/>
              </a:solidFill>
              <a:latin typeface="Arial"/>
              <a:ea typeface="Arial"/>
              <a:cs typeface="Arial"/>
              <a:sym typeface="Arial"/>
            </a:endParaRPr>
          </a:p>
        </p:txBody>
      </p:sp>
      <p:sp>
        <p:nvSpPr>
          <p:cNvPr id="320" name="Google Shape;320;p20"/>
          <p:cNvSpPr txBox="1"/>
          <p:nvPr/>
        </p:nvSpPr>
        <p:spPr>
          <a:xfrm>
            <a:off x="560728" y="5621651"/>
            <a:ext cx="4693914"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Trebuchet MS"/>
              <a:buNone/>
            </a:pPr>
            <a:r>
              <a:rPr lang="en-US" sz="1600" b="0" i="0" u="none" strike="noStrike" cap="none">
                <a:solidFill>
                  <a:srgbClr val="000000"/>
                </a:solidFill>
                <a:latin typeface="Trebuchet MS"/>
                <a:ea typeface="Trebuchet MS"/>
                <a:cs typeface="Trebuchet MS"/>
                <a:sym typeface="Trebuchet MS"/>
              </a:rPr>
              <a:t>University of California Lawrence Hall of Science</a:t>
            </a:r>
            <a:endParaRPr sz="1800" b="0" i="0" u="none" strike="noStrike" cap="none">
              <a:solidFill>
                <a:schemeClr val="dk1"/>
              </a:solidFill>
              <a:latin typeface="Arial"/>
              <a:ea typeface="Arial"/>
              <a:cs typeface="Arial"/>
              <a:sym typeface="Arial"/>
            </a:endParaRPr>
          </a:p>
        </p:txBody>
      </p:sp>
      <p:grpSp>
        <p:nvGrpSpPr>
          <p:cNvPr id="321" name="Google Shape;321;p20"/>
          <p:cNvGrpSpPr/>
          <p:nvPr/>
        </p:nvGrpSpPr>
        <p:grpSpPr>
          <a:xfrm>
            <a:off x="5717689" y="3334579"/>
            <a:ext cx="355909" cy="365125"/>
            <a:chOff x="2316039" y="2171142"/>
            <a:chExt cx="645300" cy="667061"/>
          </a:xfrm>
        </p:grpSpPr>
        <p:cxnSp>
          <p:nvCxnSpPr>
            <p:cNvPr id="322" name="Google Shape;322;p20"/>
            <p:cNvCxnSpPr/>
            <p:nvPr/>
          </p:nvCxnSpPr>
          <p:spPr>
            <a:xfrm>
              <a:off x="2316039" y="2512276"/>
              <a:ext cx="645300" cy="0"/>
            </a:xfrm>
            <a:prstGeom prst="straightConnector1">
              <a:avLst/>
            </a:prstGeom>
            <a:noFill/>
            <a:ln w="76200" cap="flat" cmpd="sng">
              <a:solidFill>
                <a:schemeClr val="accent2"/>
              </a:solidFill>
              <a:prstDash val="solid"/>
              <a:round/>
              <a:headEnd type="none" w="sm" len="sm"/>
              <a:tailEnd type="none" w="sm" len="sm"/>
            </a:ln>
          </p:spPr>
        </p:cxnSp>
        <p:cxnSp>
          <p:nvCxnSpPr>
            <p:cNvPr id="323" name="Google Shape;323;p20"/>
            <p:cNvCxnSpPr/>
            <p:nvPr/>
          </p:nvCxnSpPr>
          <p:spPr>
            <a:xfrm rot="10800000">
              <a:off x="2638689" y="2171142"/>
              <a:ext cx="1" cy="667061"/>
            </a:xfrm>
            <a:prstGeom prst="straightConnector1">
              <a:avLst/>
            </a:prstGeom>
            <a:noFill/>
            <a:ln w="76200" cap="flat" cmpd="sng">
              <a:solidFill>
                <a:schemeClr val="accent2"/>
              </a:solidFill>
              <a:prstDash val="solid"/>
              <a:round/>
              <a:headEnd type="none" w="sm" len="sm"/>
              <a:tailEnd type="none" w="sm" len="sm"/>
            </a:ln>
          </p:spPr>
        </p:cxn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graphicFrame>
        <p:nvGraphicFramePr>
          <p:cNvPr id="328" name="Google Shape;328;p21"/>
          <p:cNvGraphicFramePr/>
          <p:nvPr/>
        </p:nvGraphicFramePr>
        <p:xfrm>
          <a:off x="3338506" y="1363824"/>
          <a:ext cx="8532425" cy="4653500"/>
        </p:xfrm>
        <a:graphic>
          <a:graphicData uri="http://schemas.openxmlformats.org/drawingml/2006/table">
            <a:tbl>
              <a:tblPr>
                <a:noFill/>
                <a:tableStyleId>{325E22FA-BC0D-477A-AA62-1E4911E89655}</a:tableStyleId>
              </a:tblPr>
              <a:tblGrid>
                <a:gridCol w="2572975">
                  <a:extLst>
                    <a:ext uri="{9D8B030D-6E8A-4147-A177-3AD203B41FA5}">
                      <a16:colId xmlns:a16="http://schemas.microsoft.com/office/drawing/2014/main" val="20000"/>
                    </a:ext>
                  </a:extLst>
                </a:gridCol>
                <a:gridCol w="5959450">
                  <a:extLst>
                    <a:ext uri="{9D8B030D-6E8A-4147-A177-3AD203B41FA5}">
                      <a16:colId xmlns:a16="http://schemas.microsoft.com/office/drawing/2014/main" val="20001"/>
                    </a:ext>
                  </a:extLst>
                </a:gridCol>
              </a:tblGrid>
              <a:tr h="385125">
                <a:tc>
                  <a:txBody>
                    <a:bodyPr/>
                    <a:lstStyle/>
                    <a:p>
                      <a:pPr marL="0" marR="0" lvl="0" indent="0" algn="l" rtl="0">
                        <a:lnSpc>
                          <a:spcPct val="100000"/>
                        </a:lnSpc>
                        <a:spcBef>
                          <a:spcPts val="0"/>
                        </a:spcBef>
                        <a:spcAft>
                          <a:spcPts val="0"/>
                        </a:spcAft>
                        <a:buClr>
                          <a:schemeClr val="lt1"/>
                        </a:buClr>
                        <a:buSzPts val="1800"/>
                        <a:buFont typeface="Trebuchet MS"/>
                        <a:buNone/>
                      </a:pPr>
                      <a:r>
                        <a:rPr lang="en-US" sz="1800" b="1" i="0" u="none" strike="noStrike" cap="none">
                          <a:solidFill>
                            <a:schemeClr val="lt1"/>
                          </a:solidFill>
                          <a:latin typeface="Arial"/>
                          <a:ea typeface="Arial"/>
                          <a:cs typeface="Arial"/>
                          <a:sym typeface="Arial"/>
                        </a:rPr>
                        <a:t>Topic</a:t>
                      </a:r>
                      <a:endParaRPr sz="1400" u="none" strike="noStrike" cap="none">
                        <a:latin typeface="Arial"/>
                        <a:ea typeface="Arial"/>
                        <a:cs typeface="Arial"/>
                        <a:sym typeface="Arial"/>
                      </a:endParaRPr>
                    </a:p>
                  </a:txBody>
                  <a:tcPr marL="91450" marR="91450" marT="45725" marB="45725">
                    <a:solidFill>
                      <a:srgbClr val="1D6498"/>
                    </a:solidFill>
                  </a:tcPr>
                </a:tc>
                <a:tc>
                  <a:txBody>
                    <a:bodyPr/>
                    <a:lstStyle/>
                    <a:p>
                      <a:pPr marL="0" marR="0" lvl="0" indent="0" algn="l" rtl="0">
                        <a:lnSpc>
                          <a:spcPct val="100000"/>
                        </a:lnSpc>
                        <a:spcBef>
                          <a:spcPts val="0"/>
                        </a:spcBef>
                        <a:spcAft>
                          <a:spcPts val="0"/>
                        </a:spcAft>
                        <a:buClr>
                          <a:schemeClr val="lt1"/>
                        </a:buClr>
                        <a:buSzPts val="1800"/>
                        <a:buFont typeface="Trebuchet MS"/>
                        <a:buNone/>
                      </a:pPr>
                      <a:r>
                        <a:rPr lang="en-US" sz="1800" b="1" i="0" u="none" strike="noStrike" cap="none">
                          <a:solidFill>
                            <a:schemeClr val="lt1"/>
                          </a:solidFill>
                          <a:latin typeface="Arial"/>
                          <a:ea typeface="Arial"/>
                          <a:cs typeface="Arial"/>
                          <a:sym typeface="Arial"/>
                        </a:rPr>
                        <a:t>Chapter</a:t>
                      </a:r>
                      <a:endParaRPr sz="1400" u="none" strike="noStrike" cap="none">
                        <a:latin typeface="Arial"/>
                        <a:ea typeface="Arial"/>
                        <a:cs typeface="Arial"/>
                        <a:sym typeface="Arial"/>
                      </a:endParaRPr>
                    </a:p>
                  </a:txBody>
                  <a:tcPr marL="91450" marR="91450" marT="45725" marB="45725">
                    <a:solidFill>
                      <a:srgbClr val="1D6498"/>
                    </a:solidFill>
                  </a:tcPr>
                </a:tc>
                <a:extLst>
                  <a:ext uri="{0D108BD9-81ED-4DB2-BD59-A6C34878D82A}">
                    <a16:rowId xmlns:a16="http://schemas.microsoft.com/office/drawing/2014/main" val="10000"/>
                  </a:ext>
                </a:extLst>
              </a:tr>
              <a:tr h="898600">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u="none" strike="noStrike" cap="none">
                          <a:latin typeface="Arial"/>
                          <a:ea typeface="Arial"/>
                          <a:cs typeface="Arial"/>
                          <a:sym typeface="Arial"/>
                        </a:rPr>
                        <a:t>Ocean geography</a:t>
                      </a:r>
                      <a:endParaRPr sz="14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Trebuchet MS"/>
                        <a:buNone/>
                      </a:pPr>
                      <a:r>
                        <a:rPr lang="en-US" sz="1800" b="0" i="0" u="none" strike="noStrike" cap="none">
                          <a:solidFill>
                            <a:schemeClr val="dk1"/>
                          </a:solidFill>
                          <a:latin typeface="Arial"/>
                          <a:ea typeface="Arial"/>
                          <a:cs typeface="Arial"/>
                          <a:sym typeface="Arial"/>
                        </a:rPr>
                        <a:t>Ocean technology</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Trebuchet MS"/>
                        <a:buNone/>
                      </a:pP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b="1" u="none" strike="noStrike" cap="none">
                          <a:latin typeface="Arial"/>
                          <a:ea typeface="Arial"/>
                          <a:cs typeface="Arial"/>
                          <a:sym typeface="Arial"/>
                        </a:rPr>
                        <a:t>Lab 1</a:t>
                      </a:r>
                      <a:r>
                        <a:rPr lang="en-US" sz="1800" u="none" strike="noStrike" cap="none">
                          <a:latin typeface="Arial"/>
                          <a:ea typeface="Arial"/>
                          <a:cs typeface="Arial"/>
                          <a:sym typeface="Arial"/>
                        </a:rPr>
                        <a:t>: Introduction to the OOI, the collection of oceanographic data</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673950">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u="none" strike="noStrike" cap="none">
                          <a:latin typeface="Arial"/>
                          <a:ea typeface="Arial"/>
                          <a:cs typeface="Arial"/>
                          <a:sym typeface="Arial"/>
                        </a:rPr>
                        <a:t>Data skills for oceanography</a:t>
                      </a:r>
                      <a:endParaRPr sz="1400" u="none" strike="noStrike" cap="none">
                        <a:latin typeface="Arial"/>
                        <a:ea typeface="Arial"/>
                        <a:cs typeface="Arial"/>
                        <a:sym typeface="Arial"/>
                      </a:endParaRPr>
                    </a:p>
                  </a:txBody>
                  <a:tcPr marL="91450" marR="91450" marT="45725" marB="45725">
                    <a:solidFill>
                      <a:srgbClr val="DCECF8"/>
                    </a:solidFill>
                  </a:tcPr>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b="1" u="none" strike="noStrike" cap="none">
                          <a:latin typeface="Arial"/>
                          <a:ea typeface="Arial"/>
                          <a:cs typeface="Arial"/>
                          <a:sym typeface="Arial"/>
                        </a:rPr>
                        <a:t>Lab 2</a:t>
                      </a:r>
                      <a:r>
                        <a:rPr lang="en-US" sz="1800" u="none" strike="noStrike" cap="none">
                          <a:latin typeface="Arial"/>
                          <a:ea typeface="Arial"/>
                          <a:cs typeface="Arial"/>
                          <a:sym typeface="Arial"/>
                        </a:rPr>
                        <a:t>: Building data skills</a:t>
                      </a:r>
                      <a:endParaRPr sz="1400" u="none" strike="noStrike" cap="none">
                        <a:latin typeface="Arial"/>
                        <a:ea typeface="Arial"/>
                        <a:cs typeface="Arial"/>
                        <a:sym typeface="Arial"/>
                      </a:endParaRPr>
                    </a:p>
                  </a:txBody>
                  <a:tcPr marL="91450" marR="91450" marT="45725" marB="45725">
                    <a:solidFill>
                      <a:srgbClr val="DCECF8"/>
                    </a:solidFill>
                  </a:tcPr>
                </a:tc>
                <a:extLst>
                  <a:ext uri="{0D108BD9-81ED-4DB2-BD59-A6C34878D82A}">
                    <a16:rowId xmlns:a16="http://schemas.microsoft.com/office/drawing/2014/main" val="10002"/>
                  </a:ext>
                </a:extLst>
              </a:tr>
              <a:tr h="962800">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u="none" strike="noStrike" cap="none">
                          <a:latin typeface="Arial"/>
                          <a:ea typeface="Arial"/>
                          <a:cs typeface="Arial"/>
                          <a:sym typeface="Arial"/>
                        </a:rPr>
                        <a:t>Marine Geology</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b="1" u="none" strike="noStrike" cap="none">
                          <a:latin typeface="Arial"/>
                          <a:ea typeface="Arial"/>
                          <a:cs typeface="Arial"/>
                          <a:sym typeface="Arial"/>
                        </a:rPr>
                        <a:t>Lab 3</a:t>
                      </a:r>
                      <a:r>
                        <a:rPr lang="en-US" sz="1800" u="none" strike="noStrike" cap="none">
                          <a:latin typeface="Arial"/>
                          <a:ea typeface="Arial"/>
                          <a:cs typeface="Arial"/>
                          <a:sym typeface="Arial"/>
                        </a:rPr>
                        <a:t>: Plate tectonics and the seafloor</a:t>
                      </a:r>
                      <a:endParaRPr sz="14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Trebuchet MS"/>
                        <a:buNone/>
                      </a:pPr>
                      <a:r>
                        <a:rPr lang="en-US" sz="1800" b="1" u="none" strike="noStrike" cap="none">
                          <a:latin typeface="Arial"/>
                          <a:ea typeface="Arial"/>
                          <a:cs typeface="Arial"/>
                          <a:sym typeface="Arial"/>
                        </a:rPr>
                        <a:t>Lab 4</a:t>
                      </a:r>
                      <a:r>
                        <a:rPr lang="en-US" sz="1800" u="none" strike="noStrike" cap="none">
                          <a:latin typeface="Arial"/>
                          <a:ea typeface="Arial"/>
                          <a:cs typeface="Arial"/>
                          <a:sym typeface="Arial"/>
                        </a:rPr>
                        <a:t>: Seafloor changes in a volcanically active setting</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385125">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u="none" strike="noStrike" cap="none">
                          <a:latin typeface="Arial"/>
                          <a:ea typeface="Arial"/>
                          <a:cs typeface="Arial"/>
                          <a:sym typeface="Arial"/>
                        </a:rPr>
                        <a:t>Ocean Chemistry</a:t>
                      </a:r>
                      <a:endParaRPr sz="1400" u="none" strike="noStrike" cap="none">
                        <a:latin typeface="Arial"/>
                        <a:ea typeface="Arial"/>
                        <a:cs typeface="Arial"/>
                        <a:sym typeface="Arial"/>
                      </a:endParaRPr>
                    </a:p>
                  </a:txBody>
                  <a:tcPr marL="91450" marR="91450" marT="45725" marB="45725">
                    <a:solidFill>
                      <a:srgbClr val="DCECF8"/>
                    </a:solidFill>
                  </a:tcPr>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b="1" u="none" strike="noStrike" cap="none">
                          <a:latin typeface="Arial"/>
                          <a:ea typeface="Arial"/>
                          <a:cs typeface="Arial"/>
                          <a:sym typeface="Arial"/>
                        </a:rPr>
                        <a:t>Lab 5</a:t>
                      </a:r>
                      <a:r>
                        <a:rPr lang="en-US" sz="1800" u="none" strike="noStrike" cap="none">
                          <a:latin typeface="Arial"/>
                          <a:ea typeface="Arial"/>
                          <a:cs typeface="Arial"/>
                          <a:sym typeface="Arial"/>
                        </a:rPr>
                        <a:t>: Investigating density stratification </a:t>
                      </a:r>
                      <a:endParaRPr sz="1400" u="none" strike="noStrike" cap="none">
                        <a:latin typeface="Arial"/>
                        <a:ea typeface="Arial"/>
                        <a:cs typeface="Arial"/>
                        <a:sym typeface="Arial"/>
                      </a:endParaRPr>
                    </a:p>
                  </a:txBody>
                  <a:tcPr marL="91450" marR="91450" marT="45725" marB="45725">
                    <a:solidFill>
                      <a:srgbClr val="DCECF8"/>
                    </a:solidFill>
                  </a:tcPr>
                </a:tc>
                <a:extLst>
                  <a:ext uri="{0D108BD9-81ED-4DB2-BD59-A6C34878D82A}">
                    <a16:rowId xmlns:a16="http://schemas.microsoft.com/office/drawing/2014/main" val="10004"/>
                  </a:ext>
                </a:extLst>
              </a:tr>
              <a:tr h="673950">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u="none" strike="noStrike" cap="none">
                          <a:latin typeface="Arial"/>
                          <a:ea typeface="Arial"/>
                          <a:cs typeface="Arial"/>
                          <a:sym typeface="Arial"/>
                        </a:rPr>
                        <a:t>Physical Oceanography</a:t>
                      </a:r>
                      <a:endParaRPr sz="14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b="1" u="none" strike="noStrike" cap="none">
                          <a:latin typeface="Arial"/>
                          <a:ea typeface="Arial"/>
                          <a:cs typeface="Arial"/>
                          <a:sym typeface="Arial"/>
                        </a:rPr>
                        <a:t>Lab 6</a:t>
                      </a:r>
                      <a:r>
                        <a:rPr lang="en-US" sz="1800" u="none" strike="noStrike" cap="none">
                          <a:latin typeface="Arial"/>
                          <a:ea typeface="Arial"/>
                          <a:cs typeface="Arial"/>
                          <a:sym typeface="Arial"/>
                        </a:rPr>
                        <a:t>: Waves generated by large storms</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5"/>
                  </a:ext>
                </a:extLst>
              </a:tr>
              <a:tr h="673950">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u="none" strike="noStrike" cap="none">
                          <a:latin typeface="Arial"/>
                          <a:ea typeface="Arial"/>
                          <a:cs typeface="Arial"/>
                          <a:sym typeface="Arial"/>
                        </a:rPr>
                        <a:t>Biological Oceanography</a:t>
                      </a:r>
                      <a:endParaRPr sz="1400" u="none" strike="noStrike" cap="none">
                        <a:latin typeface="Arial"/>
                        <a:ea typeface="Arial"/>
                        <a:cs typeface="Arial"/>
                        <a:sym typeface="Arial"/>
                      </a:endParaRPr>
                    </a:p>
                  </a:txBody>
                  <a:tcPr marL="91450" marR="91450" marT="45725" marB="45725">
                    <a:solidFill>
                      <a:srgbClr val="DCECF8"/>
                    </a:solidFill>
                  </a:tcPr>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b="1" u="none" strike="noStrike" cap="none">
                          <a:latin typeface="Arial"/>
                          <a:ea typeface="Arial"/>
                          <a:cs typeface="Arial"/>
                          <a:sym typeface="Arial"/>
                        </a:rPr>
                        <a:t>Lab 7</a:t>
                      </a:r>
                      <a:r>
                        <a:rPr lang="en-US" sz="1800" u="none" strike="noStrike" cap="none">
                          <a:latin typeface="Arial"/>
                          <a:ea typeface="Arial"/>
                          <a:cs typeface="Arial"/>
                          <a:sym typeface="Arial"/>
                        </a:rPr>
                        <a:t>: Primary production</a:t>
                      </a:r>
                      <a:br>
                        <a:rPr lang="en-US" sz="1800" u="none" strike="noStrike" cap="none">
                          <a:latin typeface="Arial"/>
                          <a:ea typeface="Arial"/>
                          <a:cs typeface="Arial"/>
                          <a:sym typeface="Arial"/>
                        </a:rPr>
                      </a:br>
                      <a:r>
                        <a:rPr lang="en-US" sz="1800" b="1" u="none" strike="noStrike" cap="none">
                          <a:latin typeface="Arial"/>
                          <a:ea typeface="Arial"/>
                          <a:cs typeface="Arial"/>
                          <a:sym typeface="Arial"/>
                        </a:rPr>
                        <a:t>Lab 8</a:t>
                      </a:r>
                      <a:r>
                        <a:rPr lang="en-US" sz="1800" u="none" strike="noStrike" cap="none">
                          <a:latin typeface="Arial"/>
                          <a:ea typeface="Arial"/>
                          <a:cs typeface="Arial"/>
                          <a:sym typeface="Arial"/>
                        </a:rPr>
                        <a:t>: Anoxic events</a:t>
                      </a:r>
                      <a:endParaRPr sz="1400" u="none" strike="noStrike" cap="none">
                        <a:latin typeface="Arial"/>
                        <a:ea typeface="Arial"/>
                        <a:cs typeface="Arial"/>
                        <a:sym typeface="Arial"/>
                      </a:endParaRPr>
                    </a:p>
                  </a:txBody>
                  <a:tcPr marL="91450" marR="91450" marT="45725" marB="45725">
                    <a:solidFill>
                      <a:srgbClr val="DCECF8"/>
                    </a:solidFill>
                  </a:tcPr>
                </a:tc>
                <a:extLst>
                  <a:ext uri="{0D108BD9-81ED-4DB2-BD59-A6C34878D82A}">
                    <a16:rowId xmlns:a16="http://schemas.microsoft.com/office/drawing/2014/main" val="10006"/>
                  </a:ext>
                </a:extLst>
              </a:tr>
            </a:tbl>
          </a:graphicData>
        </a:graphic>
      </p:graphicFrame>
      <p:sp>
        <p:nvSpPr>
          <p:cNvPr id="329" name="Google Shape;329;p21"/>
          <p:cNvSpPr txBox="1">
            <a:spLocks noGrp="1"/>
          </p:cNvSpPr>
          <p:nvPr>
            <p:ph type="title"/>
          </p:nvPr>
        </p:nvSpPr>
        <p:spPr>
          <a:xfrm>
            <a:off x="838201" y="365126"/>
            <a:ext cx="10515598" cy="106026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990"/>
              <a:buFont typeface="Calibri"/>
              <a:buNone/>
            </a:pPr>
            <a:r>
              <a:rPr lang="en-US" sz="3959" b="0" i="0" u="none" strike="noStrike" cap="none">
                <a:solidFill>
                  <a:schemeClr val="dk1"/>
                </a:solidFill>
              </a:rPr>
              <a:t>Alignment to Intro </a:t>
            </a:r>
            <a:r>
              <a:rPr lang="en-US" sz="3959" b="0"/>
              <a:t>O</a:t>
            </a:r>
            <a:r>
              <a:rPr lang="en-US" sz="3959" b="0" i="0" u="none" strike="noStrike" cap="none">
                <a:solidFill>
                  <a:schemeClr val="dk1"/>
                </a:solidFill>
              </a:rPr>
              <a:t>ceanography curriculum</a:t>
            </a:r>
            <a:endParaRPr/>
          </a:p>
        </p:txBody>
      </p:sp>
      <p:pic>
        <p:nvPicPr>
          <p:cNvPr id="330" name="Google Shape;330;p21" descr="Cover_EO12_small.jpg"/>
          <p:cNvPicPr preferRelativeResize="0"/>
          <p:nvPr/>
        </p:nvPicPr>
        <p:blipFill rotWithShape="1">
          <a:blip r:embed="rId3">
            <a:alphaModFix/>
          </a:blip>
          <a:srcRect/>
          <a:stretch/>
        </p:blipFill>
        <p:spPr>
          <a:xfrm>
            <a:off x="579998" y="4357774"/>
            <a:ext cx="1195350" cy="1571989"/>
          </a:xfrm>
          <a:prstGeom prst="rect">
            <a:avLst/>
          </a:prstGeom>
          <a:noFill/>
          <a:ln>
            <a:noFill/>
          </a:ln>
        </p:spPr>
      </p:pic>
      <p:cxnSp>
        <p:nvCxnSpPr>
          <p:cNvPr id="331" name="Google Shape;331;p21"/>
          <p:cNvCxnSpPr/>
          <p:nvPr/>
        </p:nvCxnSpPr>
        <p:spPr>
          <a:xfrm>
            <a:off x="2180361" y="3490261"/>
            <a:ext cx="935477" cy="0"/>
          </a:xfrm>
          <a:prstGeom prst="straightConnector1">
            <a:avLst/>
          </a:prstGeom>
          <a:noFill/>
          <a:ln w="57150" cap="flat" cmpd="sng">
            <a:solidFill>
              <a:schemeClr val="accent2"/>
            </a:solidFill>
            <a:prstDash val="solid"/>
            <a:round/>
            <a:headEnd type="none" w="sm" len="sm"/>
            <a:tailEnd type="triangle" w="lg" len="lg"/>
          </a:ln>
        </p:spPr>
      </p:cxnSp>
      <p:grpSp>
        <p:nvGrpSpPr>
          <p:cNvPr id="332" name="Google Shape;332;p21"/>
          <p:cNvGrpSpPr/>
          <p:nvPr/>
        </p:nvGrpSpPr>
        <p:grpSpPr>
          <a:xfrm>
            <a:off x="968141" y="3300222"/>
            <a:ext cx="355909" cy="365125"/>
            <a:chOff x="2316039" y="2171142"/>
            <a:chExt cx="645300" cy="667061"/>
          </a:xfrm>
        </p:grpSpPr>
        <p:cxnSp>
          <p:nvCxnSpPr>
            <p:cNvPr id="333" name="Google Shape;333;p21"/>
            <p:cNvCxnSpPr/>
            <p:nvPr/>
          </p:nvCxnSpPr>
          <p:spPr>
            <a:xfrm>
              <a:off x="2316039" y="2512276"/>
              <a:ext cx="645300" cy="0"/>
            </a:xfrm>
            <a:prstGeom prst="straightConnector1">
              <a:avLst/>
            </a:prstGeom>
            <a:noFill/>
            <a:ln w="76200" cap="flat" cmpd="sng">
              <a:solidFill>
                <a:schemeClr val="accent2"/>
              </a:solidFill>
              <a:prstDash val="solid"/>
              <a:round/>
              <a:headEnd type="none" w="sm" len="sm"/>
              <a:tailEnd type="none" w="sm" len="sm"/>
            </a:ln>
          </p:spPr>
        </p:cxnSp>
        <p:cxnSp>
          <p:nvCxnSpPr>
            <p:cNvPr id="334" name="Google Shape;334;p21"/>
            <p:cNvCxnSpPr/>
            <p:nvPr/>
          </p:nvCxnSpPr>
          <p:spPr>
            <a:xfrm rot="10800000">
              <a:off x="2638689" y="2171142"/>
              <a:ext cx="1" cy="667061"/>
            </a:xfrm>
            <a:prstGeom prst="straightConnector1">
              <a:avLst/>
            </a:prstGeom>
            <a:noFill/>
            <a:ln w="76200" cap="flat" cmpd="sng">
              <a:solidFill>
                <a:schemeClr val="accent2"/>
              </a:solidFill>
              <a:prstDash val="solid"/>
              <a:round/>
              <a:headEnd type="none" w="sm" len="sm"/>
              <a:tailEnd type="none" w="sm" len="sm"/>
            </a:ln>
          </p:spPr>
        </p:cxnSp>
      </p:grpSp>
      <p:pic>
        <p:nvPicPr>
          <p:cNvPr id="335" name="Google Shape;335;p21"/>
          <p:cNvPicPr preferRelativeResize="0"/>
          <p:nvPr/>
        </p:nvPicPr>
        <p:blipFill rotWithShape="1">
          <a:blip r:embed="rId4">
            <a:alphaModFix/>
          </a:blip>
          <a:srcRect/>
          <a:stretch/>
        </p:blipFill>
        <p:spPr>
          <a:xfrm>
            <a:off x="580000" y="1986475"/>
            <a:ext cx="1195350" cy="1077350"/>
          </a:xfrm>
          <a:prstGeom prst="rect">
            <a:avLst/>
          </a:prstGeom>
          <a:noFill/>
          <a:ln>
            <a:noFill/>
          </a:ln>
          <a:effectLst>
            <a:outerShdw blurRad="50800" dist="38100" dir="2700000" algn="tl" rotWithShape="0">
              <a:srgbClr val="000000">
                <a:alpha val="40000"/>
              </a:srgbClr>
            </a:outerShdw>
          </a:effectLst>
        </p:spPr>
      </p:pic>
      <p:sp>
        <p:nvSpPr>
          <p:cNvPr id="336" name="Google Shape;336;p21"/>
          <p:cNvSpPr txBox="1"/>
          <p:nvPr/>
        </p:nvSpPr>
        <p:spPr>
          <a:xfrm>
            <a:off x="204585" y="1244267"/>
            <a:ext cx="228940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rebuchet MS"/>
              <a:buNone/>
            </a:pPr>
            <a:r>
              <a:rPr lang="en-US" sz="1800" b="0" i="0" u="none" strike="noStrike" cap="none">
                <a:solidFill>
                  <a:srgbClr val="000000"/>
                </a:solidFill>
                <a:latin typeface="Trebuchet MS"/>
                <a:ea typeface="Trebuchet MS"/>
                <a:cs typeface="Trebuchet MS"/>
                <a:sym typeface="Trebuchet MS"/>
              </a:rPr>
              <a:t>OOI science themes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Trebuchet MS"/>
              <a:buNone/>
            </a:pPr>
            <a:r>
              <a:rPr lang="en-US" sz="1800" b="0" i="0" u="none" strike="noStrike" cap="none">
                <a:solidFill>
                  <a:srgbClr val="000000"/>
                </a:solidFill>
                <a:latin typeface="Trebuchet MS"/>
                <a:ea typeface="Trebuchet MS"/>
                <a:cs typeface="Trebuchet MS"/>
                <a:sym typeface="Trebuchet MS"/>
              </a:rPr>
              <a:t>and data availability</a:t>
            </a:r>
            <a:endParaRPr sz="1800" b="0" i="0" u="none" strike="noStrike" cap="none">
              <a:solidFill>
                <a:schemeClr val="dk1"/>
              </a:solidFill>
              <a:latin typeface="Arial"/>
              <a:ea typeface="Arial"/>
              <a:cs typeface="Arial"/>
              <a:sym typeface="Arial"/>
            </a:endParaRPr>
          </a:p>
        </p:txBody>
      </p:sp>
      <p:sp>
        <p:nvSpPr>
          <p:cNvPr id="337" name="Google Shape;337;p21"/>
          <p:cNvSpPr txBox="1"/>
          <p:nvPr/>
        </p:nvSpPr>
        <p:spPr>
          <a:xfrm>
            <a:off x="0" y="3690574"/>
            <a:ext cx="264810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rebuchet MS"/>
              <a:buNone/>
            </a:pPr>
            <a:r>
              <a:rPr lang="en-US" sz="1800" b="0" i="0" u="none" strike="noStrike" cap="none">
                <a:solidFill>
                  <a:srgbClr val="000000"/>
                </a:solidFill>
                <a:latin typeface="Trebuchet MS"/>
                <a:ea typeface="Trebuchet MS"/>
                <a:cs typeface="Trebuchet MS"/>
                <a:sym typeface="Trebuchet MS"/>
              </a:rPr>
              <a:t>common Oceanography textbooks</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2"/>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A Quick Lab Example</a:t>
            </a:r>
            <a:endParaRPr/>
          </a:p>
        </p:txBody>
      </p:sp>
      <p:sp>
        <p:nvSpPr>
          <p:cNvPr id="343" name="Google Shape;343;p22"/>
          <p:cNvSpPr txBox="1">
            <a:spLocks noGrp="1"/>
          </p:cNvSpPr>
          <p:nvPr>
            <p:ph type="body" idx="1"/>
          </p:nvPr>
        </p:nvSpPr>
        <p:spPr>
          <a:xfrm>
            <a:off x="839678" y="1825625"/>
            <a:ext cx="10514122" cy="4035425"/>
          </a:xfrm>
          <a:prstGeom prst="rect">
            <a:avLst/>
          </a:prstGeom>
          <a:noFill/>
          <a:ln>
            <a:noFill/>
          </a:ln>
        </p:spPr>
        <p:txBody>
          <a:bodyPr spcFirstLastPara="1" wrap="square" lIns="91425" tIns="45700" rIns="91425" bIns="45700" anchor="t" anchorCtr="0">
            <a:normAutofit/>
          </a:bodyPr>
          <a:lstStyle/>
          <a:p>
            <a:pPr marL="457200" lvl="0" indent="-355600" algn="l" rtl="0">
              <a:lnSpc>
                <a:spcPct val="100000"/>
              </a:lnSpc>
              <a:spcBef>
                <a:spcPts val="1000"/>
              </a:spcBef>
              <a:spcAft>
                <a:spcPts val="0"/>
              </a:spcAft>
              <a:buClr>
                <a:schemeClr val="dk1"/>
              </a:buClr>
              <a:buSzPts val="2000"/>
              <a:buChar char="•"/>
            </a:pPr>
            <a:r>
              <a:rPr lang="en-US"/>
              <a:t>https://datalab.marine.rutgers.edu/ooi-lab-exercises/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grpSp>
        <p:nvGrpSpPr>
          <p:cNvPr id="349" name="Google Shape;349;p23"/>
          <p:cNvGrpSpPr/>
          <p:nvPr/>
        </p:nvGrpSpPr>
        <p:grpSpPr>
          <a:xfrm>
            <a:off x="839483" y="1953146"/>
            <a:ext cx="10513032" cy="841042"/>
            <a:chOff x="1283" y="493878"/>
            <a:chExt cx="10513032" cy="841042"/>
          </a:xfrm>
        </p:grpSpPr>
        <p:sp>
          <p:nvSpPr>
            <p:cNvPr id="350" name="Google Shape;350;p23"/>
            <p:cNvSpPr/>
            <p:nvPr/>
          </p:nvSpPr>
          <p:spPr>
            <a:xfrm>
              <a:off x="1283" y="493878"/>
              <a:ext cx="2102606" cy="841042"/>
            </a:xfrm>
            <a:prstGeom prst="homePlate">
              <a:avLst>
                <a:gd name="adj" fmla="val 50000"/>
              </a:avLst>
            </a:prstGeom>
            <a:gradFill>
              <a:gsLst>
                <a:gs pos="0">
                  <a:srgbClr val="FFFB8B"/>
                </a:gs>
                <a:gs pos="35000">
                  <a:srgbClr val="FFFAAF"/>
                </a:gs>
                <a:gs pos="100000">
                  <a:srgbClr val="FFFDDE"/>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txBox="1"/>
            <p:nvPr/>
          </p:nvSpPr>
          <p:spPr>
            <a:xfrm>
              <a:off x="1283" y="493878"/>
              <a:ext cx="1892346" cy="841042"/>
            </a:xfrm>
            <a:prstGeom prst="rect">
              <a:avLst/>
            </a:prstGeom>
            <a:noFill/>
            <a:ln>
              <a:noFill/>
            </a:ln>
          </p:spPr>
          <p:txBody>
            <a:bodyPr spcFirstLastPara="1" wrap="square" lIns="69325" tIns="34650" rIns="17325" bIns="34650"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Identify Target Scientific Concepts &amp; Skills</a:t>
              </a:r>
              <a:endParaRPr/>
            </a:p>
          </p:txBody>
        </p:sp>
        <p:sp>
          <p:nvSpPr>
            <p:cNvPr id="352" name="Google Shape;352;p23"/>
            <p:cNvSpPr/>
            <p:nvPr/>
          </p:nvSpPr>
          <p:spPr>
            <a:xfrm>
              <a:off x="1683368" y="493878"/>
              <a:ext cx="2102606" cy="841042"/>
            </a:xfrm>
            <a:prstGeom prst="chevron">
              <a:avLst>
                <a:gd name="adj" fmla="val 50000"/>
              </a:avLst>
            </a:prstGeom>
            <a:gradFill>
              <a:gsLst>
                <a:gs pos="0">
                  <a:srgbClr val="FFA774"/>
                </a:gs>
                <a:gs pos="35000">
                  <a:srgbClr val="FFC09F"/>
                </a:gs>
                <a:gs pos="100000">
                  <a:srgbClr val="FFE4D6"/>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3"/>
            <p:cNvSpPr txBox="1"/>
            <p:nvPr/>
          </p:nvSpPr>
          <p:spPr>
            <a:xfrm>
              <a:off x="2103889" y="493878"/>
              <a:ext cx="1261564" cy="841042"/>
            </a:xfrm>
            <a:prstGeom prst="rect">
              <a:avLst/>
            </a:prstGeom>
            <a:noFill/>
            <a:ln>
              <a:noFill/>
            </a:ln>
          </p:spPr>
          <p:txBody>
            <a:bodyPr spcFirstLastPara="1" wrap="square" lIns="52000" tIns="34650" rIns="17325" bIns="34650"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Match Educational Goals with Instrumentation</a:t>
              </a:r>
              <a:endParaRPr/>
            </a:p>
          </p:txBody>
        </p:sp>
        <p:sp>
          <p:nvSpPr>
            <p:cNvPr id="354" name="Google Shape;354;p23"/>
            <p:cNvSpPr/>
            <p:nvPr/>
          </p:nvSpPr>
          <p:spPr>
            <a:xfrm>
              <a:off x="3365454" y="493878"/>
              <a:ext cx="2102606" cy="841042"/>
            </a:xfrm>
            <a:prstGeom prst="chevron">
              <a:avLst>
                <a:gd name="adj" fmla="val 50000"/>
              </a:avLst>
            </a:prstGeom>
            <a:gradFill>
              <a:gsLst>
                <a:gs pos="0">
                  <a:srgbClr val="BBBBBB"/>
                </a:gs>
                <a:gs pos="35000">
                  <a:srgbClr val="CFCFCF"/>
                </a:gs>
                <a:gs pos="100000">
                  <a:srgbClr val="EDEDED"/>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3"/>
            <p:cNvSpPr txBox="1"/>
            <p:nvPr/>
          </p:nvSpPr>
          <p:spPr>
            <a:xfrm>
              <a:off x="3785975" y="493878"/>
              <a:ext cx="1261564" cy="841042"/>
            </a:xfrm>
            <a:prstGeom prst="rect">
              <a:avLst/>
            </a:prstGeom>
            <a:noFill/>
            <a:ln>
              <a:noFill/>
            </a:ln>
          </p:spPr>
          <p:txBody>
            <a:bodyPr spcFirstLastPara="1" wrap="square" lIns="52000" tIns="34650" rIns="17325" bIns="34650"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Find Available Instrument Data</a:t>
              </a:r>
              <a:endParaRPr/>
            </a:p>
          </p:txBody>
        </p:sp>
        <p:sp>
          <p:nvSpPr>
            <p:cNvPr id="356" name="Google Shape;356;p23"/>
            <p:cNvSpPr/>
            <p:nvPr/>
          </p:nvSpPr>
          <p:spPr>
            <a:xfrm>
              <a:off x="5047539" y="493878"/>
              <a:ext cx="2102606" cy="841042"/>
            </a:xfrm>
            <a:prstGeom prst="chevron">
              <a:avLst>
                <a:gd name="adj" fmla="val 50000"/>
              </a:avLst>
            </a:prstGeom>
            <a:gradFill>
              <a:gsLst>
                <a:gs pos="0">
                  <a:srgbClr val="C3C3C3"/>
                </a:gs>
                <a:gs pos="35000">
                  <a:srgbClr val="D5D5D5"/>
                </a:gs>
                <a:gs pos="100000">
                  <a:srgbClr val="EFEFE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3"/>
            <p:cNvSpPr txBox="1"/>
            <p:nvPr/>
          </p:nvSpPr>
          <p:spPr>
            <a:xfrm>
              <a:off x="5468060" y="493878"/>
              <a:ext cx="1261564" cy="841042"/>
            </a:xfrm>
            <a:prstGeom prst="rect">
              <a:avLst/>
            </a:prstGeom>
            <a:noFill/>
            <a:ln>
              <a:noFill/>
            </a:ln>
          </p:spPr>
          <p:txBody>
            <a:bodyPr spcFirstLastPara="1" wrap="square" lIns="52000" tIns="34650" rIns="17325" bIns="34650"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Cleanup the Dataset</a:t>
              </a:r>
              <a:endParaRPr/>
            </a:p>
          </p:txBody>
        </p:sp>
        <p:sp>
          <p:nvSpPr>
            <p:cNvPr id="358" name="Google Shape;358;p23"/>
            <p:cNvSpPr/>
            <p:nvPr/>
          </p:nvSpPr>
          <p:spPr>
            <a:xfrm>
              <a:off x="6729624" y="493878"/>
              <a:ext cx="2102606" cy="841042"/>
            </a:xfrm>
            <a:prstGeom prst="chevron">
              <a:avLst>
                <a:gd name="adj" fmla="val 50000"/>
              </a:avLst>
            </a:prstGeom>
            <a:gradFill>
              <a:gsLst>
                <a:gs pos="0">
                  <a:srgbClr val="CACACA"/>
                </a:gs>
                <a:gs pos="35000">
                  <a:srgbClr val="D9D9D9"/>
                </a:gs>
                <a:gs pos="100000">
                  <a:srgbClr val="F0F0F0"/>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3"/>
            <p:cNvSpPr txBox="1"/>
            <p:nvPr/>
          </p:nvSpPr>
          <p:spPr>
            <a:xfrm>
              <a:off x="7150145" y="493878"/>
              <a:ext cx="1261564" cy="841042"/>
            </a:xfrm>
            <a:prstGeom prst="rect">
              <a:avLst/>
            </a:prstGeom>
            <a:noFill/>
            <a:ln>
              <a:noFill/>
            </a:ln>
          </p:spPr>
          <p:txBody>
            <a:bodyPr spcFirstLastPara="1" wrap="square" lIns="52000" tIns="34650" rIns="17325" bIns="34650"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Build Interactive Visualizations</a:t>
              </a:r>
              <a:endParaRPr/>
            </a:p>
          </p:txBody>
        </p:sp>
        <p:sp>
          <p:nvSpPr>
            <p:cNvPr id="360" name="Google Shape;360;p23"/>
            <p:cNvSpPr/>
            <p:nvPr/>
          </p:nvSpPr>
          <p:spPr>
            <a:xfrm>
              <a:off x="8411709" y="493878"/>
              <a:ext cx="2102606" cy="841042"/>
            </a:xfrm>
            <a:prstGeom prst="chevron">
              <a:avLst>
                <a:gd name="adj" fmla="val 50000"/>
              </a:avLst>
            </a:prstGeom>
            <a:gradFill>
              <a:gsLst>
                <a:gs pos="0">
                  <a:srgbClr val="FFFB8B"/>
                </a:gs>
                <a:gs pos="35000">
                  <a:srgbClr val="FFFAAF"/>
                </a:gs>
                <a:gs pos="100000">
                  <a:srgbClr val="FFFDDE"/>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txBox="1"/>
            <p:nvPr/>
          </p:nvSpPr>
          <p:spPr>
            <a:xfrm>
              <a:off x="8832230" y="493878"/>
              <a:ext cx="1261564" cy="841042"/>
            </a:xfrm>
            <a:prstGeom prst="rect">
              <a:avLst/>
            </a:prstGeom>
            <a:noFill/>
            <a:ln>
              <a:noFill/>
            </a:ln>
          </p:spPr>
          <p:txBody>
            <a:bodyPr spcFirstLastPara="1" wrap="square" lIns="52000" tIns="34650" rIns="17325" bIns="34650"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Add Context &amp; Educational Surrounds</a:t>
              </a:r>
              <a:endParaRPr/>
            </a:p>
          </p:txBody>
        </p:sp>
      </p:grpSp>
      <p:sp>
        <p:nvSpPr>
          <p:cNvPr id="362" name="Google Shape;362;p23"/>
          <p:cNvSpPr/>
          <p:nvPr/>
        </p:nvSpPr>
        <p:spPr>
          <a:xfrm flipH="1">
            <a:off x="3499943" y="1455125"/>
            <a:ext cx="2171651" cy="460932"/>
          </a:xfrm>
          <a:prstGeom prst="uturnArrow">
            <a:avLst>
              <a:gd name="adj1" fmla="val 12332"/>
              <a:gd name="adj2" fmla="val 21533"/>
              <a:gd name="adj3" fmla="val 23613"/>
              <a:gd name="adj4" fmla="val 50000"/>
              <a:gd name="adj5" fmla="val 100000"/>
            </a:avLst>
          </a:prstGeom>
          <a:solidFill>
            <a:srgbClr val="45AEFF"/>
          </a:solidFill>
          <a:ln w="12700" cap="flat" cmpd="sng">
            <a:solidFill>
              <a:srgbClr val="0077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63" name="Google Shape;363;p23"/>
          <p:cNvSpPr/>
          <p:nvPr/>
        </p:nvSpPr>
        <p:spPr>
          <a:xfrm flipH="1">
            <a:off x="8159262" y="1459269"/>
            <a:ext cx="858129" cy="460932"/>
          </a:xfrm>
          <a:prstGeom prst="uturnArrow">
            <a:avLst>
              <a:gd name="adj1" fmla="val 12332"/>
              <a:gd name="adj2" fmla="val 21533"/>
              <a:gd name="adj3" fmla="val 23613"/>
              <a:gd name="adj4" fmla="val 50000"/>
              <a:gd name="adj5" fmla="val 100000"/>
            </a:avLst>
          </a:prstGeom>
          <a:solidFill>
            <a:srgbClr val="45AEFF"/>
          </a:solidFill>
          <a:ln w="12700" cap="flat" cmpd="sng">
            <a:solidFill>
              <a:srgbClr val="0077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64" name="Google Shape;364;p23"/>
          <p:cNvSpPr/>
          <p:nvPr/>
        </p:nvSpPr>
        <p:spPr>
          <a:xfrm flipH="1">
            <a:off x="1631851" y="1455125"/>
            <a:ext cx="4039744" cy="460932"/>
          </a:xfrm>
          <a:prstGeom prst="uturnArrow">
            <a:avLst>
              <a:gd name="adj1" fmla="val 12332"/>
              <a:gd name="adj2" fmla="val 21533"/>
              <a:gd name="adj3" fmla="val 23613"/>
              <a:gd name="adj4" fmla="val 50000"/>
              <a:gd name="adj5" fmla="val 100000"/>
            </a:avLst>
          </a:prstGeom>
          <a:solidFill>
            <a:srgbClr val="45AEFF"/>
          </a:solidFill>
          <a:ln w="12700" cap="flat" cmpd="sng">
            <a:solidFill>
              <a:srgbClr val="0077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65" name="Google Shape;365;p2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Design Process – Lessons Learned</a:t>
            </a:r>
            <a:endParaRPr/>
          </a:p>
        </p:txBody>
      </p:sp>
      <p:sp>
        <p:nvSpPr>
          <p:cNvPr id="368" name="Google Shape;368;p23"/>
          <p:cNvSpPr txBox="1"/>
          <p:nvPr/>
        </p:nvSpPr>
        <p:spPr>
          <a:xfrm>
            <a:off x="838200" y="3121572"/>
            <a:ext cx="10515600" cy="2835475"/>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000000"/>
              </a:buClr>
              <a:buSzPts val="2800"/>
              <a:buFont typeface="Arial"/>
              <a:buChar char="•"/>
            </a:pPr>
            <a:r>
              <a:rPr lang="en-US" sz="2800" b="0" i="0" u="none" strike="noStrike" cap="none">
                <a:solidFill>
                  <a:schemeClr val="dk1"/>
                </a:solidFill>
                <a:latin typeface="Calibri"/>
                <a:ea typeface="Calibri"/>
                <a:cs typeface="Calibri"/>
                <a:sym typeface="Calibri"/>
              </a:rPr>
              <a:t>Community Building – Defined process helps divide tasks and keep everyone on track</a:t>
            </a:r>
            <a:endParaRPr/>
          </a:p>
          <a:p>
            <a:pPr marL="228600" marR="0" lvl="0" indent="-228600" algn="l" rtl="0">
              <a:lnSpc>
                <a:spcPct val="90000"/>
              </a:lnSpc>
              <a:spcBef>
                <a:spcPts val="1000"/>
              </a:spcBef>
              <a:spcAft>
                <a:spcPts val="0"/>
              </a:spcAft>
              <a:buClr>
                <a:srgbClr val="000000"/>
              </a:buClr>
              <a:buSzPts val="2800"/>
              <a:buFont typeface="Arial"/>
              <a:buChar char="•"/>
            </a:pPr>
            <a:r>
              <a:rPr lang="en-US" sz="2800" b="0" i="0" u="none" strike="noStrike" cap="none">
                <a:solidFill>
                  <a:schemeClr val="dk1"/>
                </a:solidFill>
                <a:latin typeface="Calibri"/>
                <a:ea typeface="Calibri"/>
                <a:cs typeface="Calibri"/>
                <a:sym typeface="Calibri"/>
              </a:rPr>
              <a:t>Takes time and effort – Development is highly iterative (esp. 3&amp;5)</a:t>
            </a:r>
            <a:endParaRPr/>
          </a:p>
          <a:p>
            <a:pPr marL="228600" marR="0" lvl="0" indent="-228600" algn="l" rtl="0">
              <a:lnSpc>
                <a:spcPct val="90000"/>
              </a:lnSpc>
              <a:spcBef>
                <a:spcPts val="1000"/>
              </a:spcBef>
              <a:spcAft>
                <a:spcPts val="0"/>
              </a:spcAft>
              <a:buClr>
                <a:srgbClr val="000000"/>
              </a:buClr>
              <a:buSzPts val="2800"/>
              <a:buFont typeface="Arial"/>
              <a:buChar char="•"/>
            </a:pPr>
            <a:r>
              <a:rPr lang="en-US" sz="2800" b="0" i="0" u="none" strike="noStrike" cap="none">
                <a:solidFill>
                  <a:schemeClr val="dk1"/>
                </a:solidFill>
                <a:latin typeface="Calibri"/>
                <a:ea typeface="Calibri"/>
                <a:cs typeface="Calibri"/>
                <a:sym typeface="Calibri"/>
              </a:rPr>
              <a:t>Educators can spearhead content selection and lesson development</a:t>
            </a:r>
            <a:endParaRPr/>
          </a:p>
          <a:p>
            <a:pPr marL="685800" marR="0" lvl="1" indent="-228600" algn="l" rtl="0">
              <a:lnSpc>
                <a:spcPct val="90000"/>
              </a:lnSpc>
              <a:spcBef>
                <a:spcPts val="500"/>
              </a:spcBef>
              <a:spcAft>
                <a:spcPts val="0"/>
              </a:spcAft>
              <a:buClr>
                <a:srgbClr val="000000"/>
              </a:buClr>
              <a:buSzPts val="2400"/>
              <a:buFont typeface="Arial"/>
              <a:buChar char="•"/>
            </a:pPr>
            <a:r>
              <a:rPr lang="en-US" sz="2400" b="0" i="0" u="none" strike="noStrike" cap="none">
                <a:solidFill>
                  <a:schemeClr val="dk1"/>
                </a:solidFill>
                <a:latin typeface="Calibri"/>
                <a:ea typeface="Calibri"/>
                <a:cs typeface="Calibri"/>
                <a:sym typeface="Calibri"/>
              </a:rPr>
              <a:t>Training is essential for new faculty to lean about the tools and instruments to find appropriate datasets, esp. those not familiar with OOI or using OOS.</a:t>
            </a:r>
            <a:endParaRPr/>
          </a:p>
          <a:p>
            <a:pPr marL="685800" marR="0" lvl="1" indent="-228600" algn="l" rtl="0">
              <a:lnSpc>
                <a:spcPct val="90000"/>
              </a:lnSpc>
              <a:spcBef>
                <a:spcPts val="500"/>
              </a:spcBef>
              <a:spcAft>
                <a:spcPts val="0"/>
              </a:spcAft>
              <a:buClr>
                <a:srgbClr val="000000"/>
              </a:buClr>
              <a:buSzPts val="2400"/>
              <a:buFont typeface="Arial"/>
              <a:buChar char="•"/>
            </a:pPr>
            <a:r>
              <a:rPr lang="en-US" sz="2400" b="0" i="0" u="none" strike="noStrike" cap="none">
                <a:solidFill>
                  <a:schemeClr val="dk1"/>
                </a:solidFill>
                <a:latin typeface="Calibri"/>
                <a:ea typeface="Calibri"/>
                <a:cs typeface="Calibri"/>
                <a:sym typeface="Calibri"/>
              </a:rPr>
              <a:t>With better data portals, they might also help with data and visualizations</a:t>
            </a:r>
            <a:endParaRPr/>
          </a:p>
        </p:txBody>
      </p:sp>
      <p:sp>
        <p:nvSpPr>
          <p:cNvPr id="369" name="Google Shape;369;p23"/>
          <p:cNvSpPr txBox="1"/>
          <p:nvPr/>
        </p:nvSpPr>
        <p:spPr>
          <a:xfrm>
            <a:off x="9861755" y="205695"/>
            <a:ext cx="21868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Lichtenwalner, 2021</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4"/>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399"/>
              <a:buNone/>
            </a:pPr>
            <a:r>
              <a:rPr lang="en-US" sz="5400"/>
              <a:t>Evaluation &amp; Impacts</a:t>
            </a:r>
            <a:endParaRPr/>
          </a:p>
        </p:txBody>
      </p:sp>
      <p:sp>
        <p:nvSpPr>
          <p:cNvPr id="376" name="Google Shape;376;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200"/>
              <a:buNone/>
            </a:pPr>
            <a:r>
              <a:rPr lang="en-US" sz="2400" i="1">
                <a:solidFill>
                  <a:schemeClr val="dk1"/>
                </a:solidFill>
                <a:latin typeface="Calibri"/>
                <a:ea typeface="Calibri"/>
                <a:cs typeface="Calibri"/>
                <a:sym typeface="Calibri"/>
              </a:rPr>
              <a:t>Conducted by Dr. Ellen Altermatt, SERC at Carleton College</a:t>
            </a:r>
            <a:endParaRPr/>
          </a:p>
          <a:p>
            <a:pPr marL="0" lvl="0" indent="0" algn="l" rtl="0">
              <a:lnSpc>
                <a:spcPct val="100000"/>
              </a:lnSpc>
              <a:spcBef>
                <a:spcPts val="1200"/>
              </a:spcBef>
              <a:spcAft>
                <a:spcPts val="0"/>
              </a:spcAft>
              <a:buSzPts val="2200"/>
              <a:buNone/>
            </a:pPr>
            <a:r>
              <a:rPr lang="en-US" sz="2400">
                <a:solidFill>
                  <a:schemeClr val="dk1"/>
                </a:solidFill>
                <a:latin typeface="Calibri"/>
                <a:ea typeface="Calibri"/>
                <a:cs typeface="Calibri"/>
                <a:sym typeface="Calibri"/>
              </a:rPr>
              <a:t>The purpose was to:</a:t>
            </a:r>
            <a:endParaRPr/>
          </a:p>
          <a:p>
            <a:pPr marL="334328" lvl="0" indent="-334328" algn="l" rtl="0">
              <a:lnSpc>
                <a:spcPct val="100000"/>
              </a:lnSpc>
              <a:spcBef>
                <a:spcPts val="1200"/>
              </a:spcBef>
              <a:spcAft>
                <a:spcPts val="0"/>
              </a:spcAft>
              <a:buSzPts val="2200"/>
              <a:buFont typeface="Arial"/>
              <a:buAutoNum type="arabicPeriod"/>
            </a:pPr>
            <a:r>
              <a:rPr lang="en-US" sz="2400">
                <a:solidFill>
                  <a:schemeClr val="dk1"/>
                </a:solidFill>
                <a:latin typeface="Calibri"/>
                <a:ea typeface="Calibri"/>
                <a:cs typeface="Calibri"/>
                <a:sym typeface="Calibri"/>
              </a:rPr>
              <a:t>better understand current </a:t>
            </a:r>
            <a:r>
              <a:rPr lang="en-US" sz="2400" b="1" i="1">
                <a:solidFill>
                  <a:schemeClr val="dk1"/>
                </a:solidFill>
                <a:latin typeface="Calibri"/>
                <a:ea typeface="Calibri"/>
                <a:cs typeface="Calibri"/>
                <a:sym typeface="Calibri"/>
              </a:rPr>
              <a:t>perceptions of and practices in using large, real-world oceanographic datasets</a:t>
            </a:r>
            <a:r>
              <a:rPr lang="en-US" sz="2400">
                <a:solidFill>
                  <a:schemeClr val="dk1"/>
                </a:solidFill>
                <a:latin typeface="Calibri"/>
                <a:ea typeface="Calibri"/>
                <a:cs typeface="Calibri"/>
                <a:sym typeface="Calibri"/>
              </a:rPr>
              <a:t> in undergraduate classrooms,</a:t>
            </a:r>
            <a:endParaRPr/>
          </a:p>
          <a:p>
            <a:pPr marL="334328" lvl="0" indent="-334328" algn="l" rtl="0">
              <a:lnSpc>
                <a:spcPct val="100000"/>
              </a:lnSpc>
              <a:spcBef>
                <a:spcPts val="1200"/>
              </a:spcBef>
              <a:spcAft>
                <a:spcPts val="0"/>
              </a:spcAft>
              <a:buSzPts val="2200"/>
              <a:buFont typeface="Arial"/>
              <a:buAutoNum type="arabicPeriod"/>
            </a:pPr>
            <a:r>
              <a:rPr lang="en-US" sz="2400">
                <a:solidFill>
                  <a:schemeClr val="dk1"/>
                </a:solidFill>
                <a:latin typeface="Calibri"/>
                <a:ea typeface="Calibri"/>
                <a:cs typeface="Calibri"/>
                <a:sym typeface="Calibri"/>
              </a:rPr>
              <a:t>assess</a:t>
            </a:r>
            <a:r>
              <a:rPr lang="en-US" sz="2400" b="1" i="1">
                <a:solidFill>
                  <a:schemeClr val="dk1"/>
                </a:solidFill>
                <a:latin typeface="Calibri"/>
                <a:ea typeface="Calibri"/>
                <a:cs typeface="Calibri"/>
                <a:sym typeface="Calibri"/>
              </a:rPr>
              <a:t> levels of involvement </a:t>
            </a:r>
            <a:r>
              <a:rPr lang="en-US" sz="2400">
                <a:solidFill>
                  <a:schemeClr val="dk1"/>
                </a:solidFill>
                <a:latin typeface="Calibri"/>
                <a:ea typeface="Calibri"/>
                <a:cs typeface="Calibri"/>
                <a:sym typeface="Calibri"/>
              </a:rPr>
              <a:t>in past and current OOI Ocean Data Labs initiatives, </a:t>
            </a:r>
            <a:endParaRPr/>
          </a:p>
          <a:p>
            <a:pPr marL="334328" lvl="0" indent="-334328" algn="l" rtl="0">
              <a:lnSpc>
                <a:spcPct val="100000"/>
              </a:lnSpc>
              <a:spcBef>
                <a:spcPts val="1200"/>
              </a:spcBef>
              <a:spcAft>
                <a:spcPts val="0"/>
              </a:spcAft>
              <a:buSzPts val="2200"/>
              <a:buFont typeface="Arial"/>
              <a:buAutoNum type="arabicPeriod"/>
            </a:pPr>
            <a:r>
              <a:rPr lang="en-US" sz="2400">
                <a:solidFill>
                  <a:schemeClr val="dk1"/>
                </a:solidFill>
                <a:latin typeface="Calibri"/>
                <a:ea typeface="Calibri"/>
                <a:cs typeface="Calibri"/>
                <a:sym typeface="Calibri"/>
              </a:rPr>
              <a:t>examine the </a:t>
            </a:r>
            <a:r>
              <a:rPr lang="en-US" sz="2400" b="1" i="1">
                <a:solidFill>
                  <a:schemeClr val="dk1"/>
                </a:solidFill>
                <a:latin typeface="Calibri"/>
                <a:ea typeface="Calibri"/>
                <a:cs typeface="Calibri"/>
                <a:sym typeface="Calibri"/>
              </a:rPr>
              <a:t>impact of participation </a:t>
            </a:r>
            <a:r>
              <a:rPr lang="en-US" sz="2400">
                <a:solidFill>
                  <a:schemeClr val="dk1"/>
                </a:solidFill>
                <a:latin typeface="Calibri"/>
                <a:ea typeface="Calibri"/>
                <a:cs typeface="Calibri"/>
                <a:sym typeface="Calibri"/>
              </a:rPr>
              <a:t>in these initiatives on faculty teaching and perceptions of community belongingness, and </a:t>
            </a:r>
            <a:endParaRPr/>
          </a:p>
          <a:p>
            <a:pPr marL="334328" lvl="0" indent="-334328" algn="l" rtl="0">
              <a:lnSpc>
                <a:spcPct val="100000"/>
              </a:lnSpc>
              <a:spcBef>
                <a:spcPts val="1200"/>
              </a:spcBef>
              <a:spcAft>
                <a:spcPts val="1200"/>
              </a:spcAft>
              <a:buSzPts val="2200"/>
              <a:buFont typeface="Arial"/>
              <a:buAutoNum type="arabicPeriod"/>
            </a:pPr>
            <a:r>
              <a:rPr lang="en-US" sz="2400">
                <a:solidFill>
                  <a:schemeClr val="dk1"/>
                </a:solidFill>
                <a:latin typeface="Calibri"/>
                <a:ea typeface="Calibri"/>
                <a:cs typeface="Calibri"/>
                <a:sym typeface="Calibri"/>
              </a:rPr>
              <a:t>assess planned </a:t>
            </a:r>
            <a:r>
              <a:rPr lang="en-US" sz="2400" b="1" i="1">
                <a:solidFill>
                  <a:schemeClr val="dk1"/>
                </a:solidFill>
                <a:latin typeface="Calibri"/>
                <a:ea typeface="Calibri"/>
                <a:cs typeface="Calibri"/>
                <a:sym typeface="Calibri"/>
              </a:rPr>
              <a:t>levels of future involvement </a:t>
            </a:r>
            <a:r>
              <a:rPr lang="en-US" sz="2400">
                <a:solidFill>
                  <a:schemeClr val="dk1"/>
                </a:solidFill>
                <a:latin typeface="Calibri"/>
                <a:ea typeface="Calibri"/>
                <a:cs typeface="Calibri"/>
                <a:sym typeface="Calibri"/>
              </a:rPr>
              <a:t>and to understand how current resources might better meet community needs. </a:t>
            </a:r>
            <a:endParaRPr/>
          </a:p>
        </p:txBody>
      </p:sp>
      <p:sp>
        <p:nvSpPr>
          <p:cNvPr id="377" name="Google Shape;377;p24"/>
          <p:cNvSpPr/>
          <p:nvPr/>
        </p:nvSpPr>
        <p:spPr>
          <a:xfrm>
            <a:off x="731375" y="4295700"/>
            <a:ext cx="10413600" cy="852600"/>
          </a:xfrm>
          <a:prstGeom prst="rect">
            <a:avLst/>
          </a:prstGeom>
          <a:noFill/>
          <a:ln w="76200" cap="flat" cmpd="sng">
            <a:solidFill>
              <a:srgbClr val="FFC42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7"/>
                                        </p:tgtEl>
                                        <p:attrNameLst>
                                          <p:attrName>style.visibility</p:attrName>
                                        </p:attrNameLst>
                                      </p:cBhvr>
                                      <p:to>
                                        <p:strVal val="visible"/>
                                      </p:to>
                                    </p:set>
                                    <p:animEffect transition="in" filter="fade">
                                      <p:cBhvr>
                                        <p:cTn id="7" dur="500"/>
                                        <p:tgtEl>
                                          <p:spTgt spid="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399"/>
              <a:buNone/>
            </a:pPr>
            <a:r>
              <a:rPr lang="en-US"/>
              <a:t>How do we effectively connect students to OOI data?</a:t>
            </a:r>
            <a:endParaRPr/>
          </a:p>
        </p:txBody>
      </p:sp>
      <p:pic>
        <p:nvPicPr>
          <p:cNvPr id="95" name="Google Shape;95;p3" descr="A bridge over water with a pink sky&#10;&#10;Description automatically generated"/>
          <p:cNvPicPr preferRelativeResize="0"/>
          <p:nvPr/>
        </p:nvPicPr>
        <p:blipFill rotWithShape="1">
          <a:blip r:embed="rId3">
            <a:alphaModFix/>
          </a:blip>
          <a:srcRect t="5300" b="21135"/>
          <a:stretch/>
        </p:blipFill>
        <p:spPr>
          <a:xfrm>
            <a:off x="838200" y="1825625"/>
            <a:ext cx="10515600" cy="4351338"/>
          </a:xfrm>
          <a:prstGeom prst="rect">
            <a:avLst/>
          </a:prstGeom>
          <a:noFill/>
          <a:ln>
            <a:noFill/>
          </a:ln>
        </p:spPr>
      </p:pic>
      <p:sp>
        <p:nvSpPr>
          <p:cNvPr id="96" name="Google Shape;96;p3"/>
          <p:cNvSpPr txBox="1"/>
          <p:nvPr/>
        </p:nvSpPr>
        <p:spPr>
          <a:xfrm>
            <a:off x="996593" y="2616298"/>
            <a:ext cx="3041150" cy="3200400"/>
          </a:xfrm>
          <a:prstGeom prst="rect">
            <a:avLst/>
          </a:prstGeom>
          <a:solidFill>
            <a:srgbClr val="D8E9F5">
              <a:alpha val="74901"/>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1" u="none" strike="noStrike" cap="none">
                <a:solidFill>
                  <a:srgbClr val="000000"/>
                </a:solidFill>
                <a:latin typeface="Arial"/>
                <a:ea typeface="Arial"/>
                <a:cs typeface="Arial"/>
                <a:sym typeface="Arial"/>
              </a:rPr>
              <a:t>Challenges</a:t>
            </a:r>
            <a:endParaRPr/>
          </a:p>
          <a:p>
            <a:pPr marL="285750" marR="0" lvl="0" indent="-285750" algn="l" rtl="0">
              <a:lnSpc>
                <a:spcPct val="100000"/>
              </a:lnSpc>
              <a:spcBef>
                <a:spcPts val="120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OOI arrays sample oceanographically complex regions</a:t>
            </a:r>
            <a:endParaRPr/>
          </a:p>
          <a:p>
            <a:pPr marL="285750" marR="0" lvl="0" indent="-285750" algn="l" rtl="0">
              <a:lnSpc>
                <a:spcPct val="100000"/>
              </a:lnSpc>
              <a:spcBef>
                <a:spcPts val="120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Data curation requires time and expertise</a:t>
            </a:r>
            <a:endParaRPr/>
          </a:p>
          <a:p>
            <a:pPr marL="285750" marR="0" lvl="0" indent="-285750" algn="l" rtl="0">
              <a:lnSpc>
                <a:spcPct val="100000"/>
              </a:lnSpc>
              <a:spcBef>
                <a:spcPts val="120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Learners need scaffolded data skills</a:t>
            </a:r>
            <a:endParaRPr/>
          </a:p>
        </p:txBody>
      </p:sp>
      <p:sp>
        <p:nvSpPr>
          <p:cNvPr id="97" name="Google Shape;97;p3"/>
          <p:cNvSpPr txBox="1"/>
          <p:nvPr/>
        </p:nvSpPr>
        <p:spPr>
          <a:xfrm>
            <a:off x="8154257" y="2616299"/>
            <a:ext cx="3041150" cy="3200876"/>
          </a:xfrm>
          <a:prstGeom prst="rect">
            <a:avLst/>
          </a:prstGeom>
          <a:solidFill>
            <a:srgbClr val="D8E9F5">
              <a:alpha val="74901"/>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1" u="none" strike="noStrike" cap="none">
                <a:solidFill>
                  <a:srgbClr val="000000"/>
                </a:solidFill>
                <a:latin typeface="Arial"/>
                <a:ea typeface="Arial"/>
                <a:cs typeface="Arial"/>
                <a:sym typeface="Arial"/>
              </a:rPr>
              <a:t>Opportunities</a:t>
            </a:r>
            <a:endParaRPr/>
          </a:p>
          <a:p>
            <a:pPr marL="285750" marR="0" lvl="0" indent="-285750" algn="l" rtl="0">
              <a:lnSpc>
                <a:spcPct val="100000"/>
              </a:lnSpc>
              <a:spcBef>
                <a:spcPts val="120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Broaden access to OOI data</a:t>
            </a:r>
            <a:endParaRPr/>
          </a:p>
          <a:p>
            <a:pPr marL="285750" marR="0" lvl="0" indent="-285750" algn="l" rtl="0">
              <a:lnSpc>
                <a:spcPct val="100000"/>
              </a:lnSpc>
              <a:spcBef>
                <a:spcPts val="120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Prepare students for STEM careers</a:t>
            </a:r>
            <a:endParaRPr/>
          </a:p>
          <a:p>
            <a:pPr marL="285750" marR="0" lvl="0" indent="-285750" algn="l" rtl="0">
              <a:lnSpc>
                <a:spcPct val="100000"/>
              </a:lnSpc>
              <a:spcBef>
                <a:spcPts val="120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Develop a data literate society</a:t>
            </a:r>
            <a:endParaRPr/>
          </a:p>
          <a:p>
            <a:pPr marL="285750" marR="0" lvl="0" indent="-285750" algn="l" rtl="0">
              <a:lnSpc>
                <a:spcPct val="100000"/>
              </a:lnSpc>
              <a:spcBef>
                <a:spcPts val="120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Instill curiosity and the excitement of discovery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26"/>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sz="3600">
                <a:solidFill>
                  <a:schemeClr val="dk1"/>
                </a:solidFill>
                <a:latin typeface="Arial"/>
                <a:ea typeface="Arial"/>
                <a:cs typeface="Arial"/>
                <a:sym typeface="Arial"/>
              </a:rPr>
              <a:t>How has participants’ involvement in the </a:t>
            </a:r>
            <a:r>
              <a:rPr lang="en-US" sz="3600"/>
              <a:t>OOI Data Labs Project influenced their teaching?</a:t>
            </a:r>
            <a:endParaRPr/>
          </a:p>
        </p:txBody>
      </p:sp>
      <p:pic>
        <p:nvPicPr>
          <p:cNvPr id="392" name="Google Shape;392;p26"/>
          <p:cNvPicPr preferRelativeResize="0"/>
          <p:nvPr/>
        </p:nvPicPr>
        <p:blipFill rotWithShape="1">
          <a:blip r:embed="rId3">
            <a:alphaModFix/>
          </a:blip>
          <a:srcRect/>
          <a:stretch/>
        </p:blipFill>
        <p:spPr>
          <a:xfrm>
            <a:off x="153364" y="1690689"/>
            <a:ext cx="11885271" cy="44569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7"/>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399"/>
              <a:buNone/>
            </a:pPr>
            <a:r>
              <a:rPr lang="en-US"/>
              <a:t>OOI Data Labs 2.0 (2023-2025)</a:t>
            </a:r>
            <a:endParaRPr/>
          </a:p>
        </p:txBody>
      </p:sp>
      <p:sp>
        <p:nvSpPr>
          <p:cNvPr id="398" name="Google Shape;398;p27"/>
          <p:cNvSpPr txBox="1">
            <a:spLocks noGrp="1"/>
          </p:cNvSpPr>
          <p:nvPr>
            <p:ph type="body" idx="1"/>
          </p:nvPr>
        </p:nvSpPr>
        <p:spPr>
          <a:xfrm>
            <a:off x="838200" y="1519518"/>
            <a:ext cx="6752573" cy="44375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378"/>
              <a:buNone/>
            </a:pPr>
            <a:r>
              <a:rPr lang="en-US" sz="2400" b="1" dirty="0"/>
              <a:t>Project Goals</a:t>
            </a:r>
            <a:endParaRPr sz="2400" dirty="0"/>
          </a:p>
          <a:p>
            <a:pPr marL="457200" lvl="0" indent="-379627" algn="l" rtl="0">
              <a:lnSpc>
                <a:spcPct val="90000"/>
              </a:lnSpc>
              <a:spcBef>
                <a:spcPts val="1000"/>
              </a:spcBef>
              <a:spcAft>
                <a:spcPts val="0"/>
              </a:spcAft>
              <a:buSzPts val="2378"/>
              <a:buChar char="•"/>
            </a:pPr>
            <a:r>
              <a:rPr lang="en-US" sz="2000" dirty="0"/>
              <a:t>Continue to build and support the OOI educator community</a:t>
            </a:r>
            <a:endParaRPr sz="2000" dirty="0"/>
          </a:p>
          <a:p>
            <a:pPr marL="914400" lvl="1" indent="-393356" algn="l" rtl="0">
              <a:lnSpc>
                <a:spcPct val="90000"/>
              </a:lnSpc>
              <a:spcBef>
                <a:spcPts val="1000"/>
              </a:spcBef>
              <a:spcAft>
                <a:spcPts val="0"/>
              </a:spcAft>
              <a:buSzPts val="2595"/>
              <a:buChar char="•"/>
            </a:pPr>
            <a:r>
              <a:rPr lang="en-US" sz="2000" dirty="0"/>
              <a:t>Especially MSI, 2YC, PUI and R2 </a:t>
            </a:r>
            <a:endParaRPr sz="2000" dirty="0"/>
          </a:p>
          <a:p>
            <a:pPr marL="914400" lvl="1" indent="-393356" algn="l" rtl="0">
              <a:lnSpc>
                <a:spcPct val="90000"/>
              </a:lnSpc>
              <a:spcBef>
                <a:spcPts val="1000"/>
              </a:spcBef>
              <a:spcAft>
                <a:spcPts val="0"/>
              </a:spcAft>
              <a:buSzPts val="2595"/>
              <a:buChar char="•"/>
            </a:pPr>
            <a:r>
              <a:rPr lang="en-US" sz="2000" dirty="0"/>
              <a:t>Special focus on the Mid Atlantic</a:t>
            </a:r>
            <a:endParaRPr sz="2000" dirty="0"/>
          </a:p>
          <a:p>
            <a:pPr marL="457200" lvl="0" indent="-228600" algn="l" rtl="0">
              <a:lnSpc>
                <a:spcPct val="90000"/>
              </a:lnSpc>
              <a:spcBef>
                <a:spcPts val="1000"/>
              </a:spcBef>
              <a:spcAft>
                <a:spcPts val="0"/>
              </a:spcAft>
              <a:buSzPts val="2378"/>
              <a:buNone/>
            </a:pPr>
            <a:endParaRPr sz="2000" dirty="0"/>
          </a:p>
          <a:p>
            <a:pPr marL="457200" lvl="0" indent="-379627" algn="l" rtl="0">
              <a:lnSpc>
                <a:spcPct val="90000"/>
              </a:lnSpc>
              <a:spcBef>
                <a:spcPts val="1000"/>
              </a:spcBef>
              <a:spcAft>
                <a:spcPts val="0"/>
              </a:spcAft>
              <a:buSzPts val="2378"/>
              <a:buChar char="•"/>
            </a:pPr>
            <a:r>
              <a:rPr lang="en-US" sz="2000" dirty="0"/>
              <a:t>Develop “next level” activities</a:t>
            </a:r>
            <a:endParaRPr sz="2000" dirty="0"/>
          </a:p>
          <a:p>
            <a:pPr marL="914400" lvl="1" indent="-393356" algn="l" rtl="0">
              <a:lnSpc>
                <a:spcPct val="90000"/>
              </a:lnSpc>
              <a:spcBef>
                <a:spcPts val="1000"/>
              </a:spcBef>
              <a:spcAft>
                <a:spcPts val="0"/>
              </a:spcAft>
              <a:buSzPts val="2595"/>
              <a:buChar char="•"/>
            </a:pPr>
            <a:r>
              <a:rPr lang="en-US" sz="2000" dirty="0"/>
              <a:t>Fill in gaps in the existing OOI Data Labs manual</a:t>
            </a:r>
            <a:endParaRPr sz="2000" dirty="0"/>
          </a:p>
          <a:p>
            <a:pPr marL="914400" lvl="1" indent="-393356" algn="l" rtl="0">
              <a:lnSpc>
                <a:spcPct val="90000"/>
              </a:lnSpc>
              <a:spcBef>
                <a:spcPts val="1000"/>
              </a:spcBef>
              <a:spcAft>
                <a:spcPts val="0"/>
              </a:spcAft>
              <a:buSzPts val="2595"/>
              <a:buChar char="•"/>
            </a:pPr>
            <a:r>
              <a:rPr lang="en-US" sz="2000" dirty="0"/>
              <a:t>Domain-specific and level-appropriate programming notebook-based activities</a:t>
            </a:r>
            <a:endParaRPr sz="2000" dirty="0"/>
          </a:p>
        </p:txBody>
      </p:sp>
      <p:pic>
        <p:nvPicPr>
          <p:cNvPr id="399" name="Google Shape;399;p27"/>
          <p:cNvPicPr preferRelativeResize="0"/>
          <p:nvPr/>
        </p:nvPicPr>
        <p:blipFill rotWithShape="1">
          <a:blip r:embed="rId3">
            <a:alphaModFix/>
          </a:blip>
          <a:srcRect/>
          <a:stretch/>
        </p:blipFill>
        <p:spPr>
          <a:xfrm>
            <a:off x="7537477" y="1992836"/>
            <a:ext cx="4654523" cy="349089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8"/>
          <p:cNvSpPr txBox="1">
            <a:spLocks noGrp="1"/>
          </p:cNvSpPr>
          <p:nvPr>
            <p:ph type="title"/>
          </p:nvPr>
        </p:nvSpPr>
        <p:spPr>
          <a:xfrm>
            <a:off x="635929" y="365126"/>
            <a:ext cx="1096552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399"/>
              <a:buNone/>
            </a:pPr>
            <a:r>
              <a:rPr lang="en-US" sz="3600" dirty="0"/>
              <a:t>Existing Opportunities for Engaging Students</a:t>
            </a:r>
            <a:endParaRPr sz="3600" dirty="0"/>
          </a:p>
        </p:txBody>
      </p:sp>
      <p:sp>
        <p:nvSpPr>
          <p:cNvPr id="406" name="Google Shape;406;p28"/>
          <p:cNvSpPr txBox="1">
            <a:spLocks noGrp="1"/>
          </p:cNvSpPr>
          <p:nvPr>
            <p:ph type="body" idx="1"/>
          </p:nvPr>
        </p:nvSpPr>
        <p:spPr>
          <a:xfrm>
            <a:off x="635929" y="1721804"/>
            <a:ext cx="3764621" cy="4351338"/>
          </a:xfrm>
          <a:prstGeom prst="rect">
            <a:avLst/>
          </a:prstGeom>
          <a:noFill/>
          <a:ln>
            <a:noFill/>
          </a:ln>
        </p:spPr>
        <p:txBody>
          <a:bodyPr spcFirstLastPara="1" wrap="square" lIns="91425" tIns="45700" rIns="91425" bIns="45700" anchor="t" anchorCtr="0">
            <a:normAutofit/>
          </a:bodyPr>
          <a:lstStyle/>
          <a:p>
            <a:pPr marL="457200" lvl="0" indent="-368300" algn="l" rtl="0">
              <a:lnSpc>
                <a:spcPct val="90000"/>
              </a:lnSpc>
              <a:spcBef>
                <a:spcPts val="1000"/>
              </a:spcBef>
              <a:spcAft>
                <a:spcPts val="0"/>
              </a:spcAft>
              <a:buSzPts val="2200"/>
              <a:buChar char="•"/>
            </a:pPr>
            <a:r>
              <a:rPr lang="en-US" dirty="0"/>
              <a:t>REU Sites </a:t>
            </a:r>
            <a:endParaRPr dirty="0"/>
          </a:p>
          <a:p>
            <a:pPr marL="457200" lvl="0" indent="-368300" algn="l" rtl="0">
              <a:lnSpc>
                <a:spcPct val="90000"/>
              </a:lnSpc>
              <a:spcBef>
                <a:spcPts val="1000"/>
              </a:spcBef>
              <a:spcAft>
                <a:spcPts val="0"/>
              </a:spcAft>
              <a:buSzPts val="2200"/>
              <a:buChar char="•"/>
            </a:pPr>
            <a:r>
              <a:rPr lang="en-US" dirty="0"/>
              <a:t>REU Project Supplements</a:t>
            </a:r>
            <a:endParaRPr dirty="0"/>
          </a:p>
          <a:p>
            <a:pPr marL="457200" lvl="0" indent="-368300" algn="l" rtl="0">
              <a:lnSpc>
                <a:spcPct val="90000"/>
              </a:lnSpc>
              <a:spcBef>
                <a:spcPts val="1000"/>
              </a:spcBef>
              <a:spcAft>
                <a:spcPts val="0"/>
              </a:spcAft>
              <a:buSzPts val="2200"/>
              <a:buChar char="•"/>
            </a:pPr>
            <a:r>
              <a:rPr lang="en-US" dirty="0"/>
              <a:t>Cruise Opportunities (e.g. Visions and CGSN) </a:t>
            </a:r>
            <a:endParaRPr dirty="0"/>
          </a:p>
          <a:p>
            <a:pPr marL="457200" lvl="0" indent="-368300" algn="l" rtl="0">
              <a:lnSpc>
                <a:spcPct val="90000"/>
              </a:lnSpc>
              <a:spcBef>
                <a:spcPts val="1000"/>
              </a:spcBef>
              <a:spcAft>
                <a:spcPts val="0"/>
              </a:spcAft>
              <a:buSzPts val="2200"/>
              <a:buChar char="•"/>
            </a:pPr>
            <a:r>
              <a:rPr lang="en-US" dirty="0"/>
              <a:t>Individual research projects with faculty mentors</a:t>
            </a:r>
            <a:endParaRPr dirty="0"/>
          </a:p>
          <a:p>
            <a:pPr marL="457200" lvl="0" indent="-368300" algn="l" rtl="0">
              <a:lnSpc>
                <a:spcPct val="90000"/>
              </a:lnSpc>
              <a:spcBef>
                <a:spcPts val="1000"/>
              </a:spcBef>
              <a:spcAft>
                <a:spcPts val="0"/>
              </a:spcAft>
              <a:buSzPts val="2200"/>
              <a:buChar char="•"/>
            </a:pPr>
            <a:r>
              <a:rPr lang="en-US" dirty="0"/>
              <a:t>Classroom Activities</a:t>
            </a:r>
            <a:endParaRPr dirty="0"/>
          </a:p>
          <a:p>
            <a:pPr marL="457200" lvl="0" indent="-368300" algn="l" rtl="0">
              <a:lnSpc>
                <a:spcPct val="90000"/>
              </a:lnSpc>
              <a:spcBef>
                <a:spcPts val="1000"/>
              </a:spcBef>
              <a:spcAft>
                <a:spcPts val="0"/>
              </a:spcAft>
              <a:buSzPts val="2200"/>
              <a:buChar char="•"/>
            </a:pPr>
            <a:r>
              <a:rPr lang="en-US" dirty="0"/>
              <a:t>Others?</a:t>
            </a:r>
            <a:endParaRPr dirty="0"/>
          </a:p>
        </p:txBody>
      </p:sp>
      <p:pic>
        <p:nvPicPr>
          <p:cNvPr id="407" name="Google Shape;407;p28"/>
          <p:cNvPicPr preferRelativeResize="0"/>
          <p:nvPr/>
        </p:nvPicPr>
        <p:blipFill rotWithShape="1">
          <a:blip r:embed="rId3">
            <a:alphaModFix/>
          </a:blip>
          <a:srcRect/>
          <a:stretch/>
        </p:blipFill>
        <p:spPr>
          <a:xfrm>
            <a:off x="8343886" y="4263951"/>
            <a:ext cx="3657600" cy="2069284"/>
          </a:xfrm>
          <a:prstGeom prst="rect">
            <a:avLst/>
          </a:prstGeom>
          <a:noFill/>
          <a:ln>
            <a:noFill/>
          </a:ln>
        </p:spPr>
      </p:pic>
      <p:pic>
        <p:nvPicPr>
          <p:cNvPr id="408" name="Google Shape;408;p28"/>
          <p:cNvPicPr preferRelativeResize="0"/>
          <p:nvPr/>
        </p:nvPicPr>
        <p:blipFill rotWithShape="1">
          <a:blip r:embed="rId4">
            <a:alphaModFix/>
          </a:blip>
          <a:srcRect/>
          <a:stretch/>
        </p:blipFill>
        <p:spPr>
          <a:xfrm>
            <a:off x="4686286" y="1825625"/>
            <a:ext cx="3657600" cy="2743200"/>
          </a:xfrm>
          <a:prstGeom prst="rect">
            <a:avLst/>
          </a:prstGeom>
          <a:noFill/>
          <a:ln>
            <a:noFill/>
          </a:ln>
        </p:spPr>
      </p:pic>
      <p:pic>
        <p:nvPicPr>
          <p:cNvPr id="409" name="Google Shape;409;p28"/>
          <p:cNvPicPr preferRelativeResize="0"/>
          <p:nvPr/>
        </p:nvPicPr>
        <p:blipFill rotWithShape="1">
          <a:blip r:embed="rId5">
            <a:alphaModFix/>
          </a:blip>
          <a:srcRect/>
          <a:stretch/>
        </p:blipFill>
        <p:spPr>
          <a:xfrm>
            <a:off x="4686286" y="4260216"/>
            <a:ext cx="3657600" cy="2048256"/>
          </a:xfrm>
          <a:prstGeom prst="rect">
            <a:avLst/>
          </a:prstGeom>
          <a:noFill/>
          <a:ln>
            <a:noFill/>
          </a:ln>
        </p:spPr>
      </p:pic>
      <p:pic>
        <p:nvPicPr>
          <p:cNvPr id="410" name="Google Shape;410;p28"/>
          <p:cNvPicPr preferRelativeResize="0"/>
          <p:nvPr/>
        </p:nvPicPr>
        <p:blipFill rotWithShape="1">
          <a:blip r:embed="rId6">
            <a:alphaModFix/>
          </a:blip>
          <a:srcRect/>
          <a:stretch/>
        </p:blipFill>
        <p:spPr>
          <a:xfrm>
            <a:off x="8343886" y="1825625"/>
            <a:ext cx="3657600" cy="2434591"/>
          </a:xfrm>
          <a:prstGeom prst="rect">
            <a:avLst/>
          </a:prstGeom>
          <a:noFill/>
          <a:ln>
            <a:noFill/>
          </a:ln>
        </p:spPr>
      </p:pic>
      <p:sp>
        <p:nvSpPr>
          <p:cNvPr id="411" name="Google Shape;411;p28"/>
          <p:cNvSpPr txBox="1"/>
          <p:nvPr/>
        </p:nvSpPr>
        <p:spPr>
          <a:xfrm>
            <a:off x="8546157" y="6277108"/>
            <a:ext cx="35380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https://marine.rutgers.edu/rios/</a:t>
            </a:r>
            <a:r>
              <a:rPr lang="en-US" sz="1400" b="0" i="0" u="none" strike="noStrike" cap="none">
                <a:solidFill>
                  <a:srgbClr val="000000"/>
                </a:solidFill>
                <a:latin typeface="Arial"/>
                <a:ea typeface="Arial"/>
                <a:cs typeface="Arial"/>
                <a:sym typeface="Arial"/>
              </a:rPr>
              <a: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9"/>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399"/>
              <a:buNone/>
            </a:pPr>
            <a:r>
              <a:rPr lang="en-US"/>
              <a:t>2020 Virtual REU Goals</a:t>
            </a:r>
            <a:endParaRPr/>
          </a:p>
        </p:txBody>
      </p:sp>
      <p:sp>
        <p:nvSpPr>
          <p:cNvPr id="417" name="Google Shape;417;p29"/>
          <p:cNvSpPr txBox="1">
            <a:spLocks noGrp="1"/>
          </p:cNvSpPr>
          <p:nvPr>
            <p:ph type="body" idx="1"/>
          </p:nvPr>
        </p:nvSpPr>
        <p:spPr>
          <a:xfrm>
            <a:off x="833578" y="2838949"/>
            <a:ext cx="10515600" cy="3398137"/>
          </a:xfrm>
          <a:prstGeom prst="rect">
            <a:avLst/>
          </a:prstGeom>
          <a:noFill/>
          <a:ln>
            <a:noFill/>
          </a:ln>
        </p:spPr>
        <p:txBody>
          <a:bodyPr spcFirstLastPara="1" wrap="square" lIns="91425" tIns="45700" rIns="91425" bIns="45700" anchor="t" anchorCtr="0">
            <a:normAutofit fontScale="92500" lnSpcReduction="10000"/>
          </a:bodyPr>
          <a:lstStyle/>
          <a:p>
            <a:pPr marL="457200" lvl="0" indent="-368300" algn="l" rtl="0">
              <a:lnSpc>
                <a:spcPct val="90000"/>
              </a:lnSpc>
              <a:spcBef>
                <a:spcPts val="1000"/>
              </a:spcBef>
              <a:spcAft>
                <a:spcPts val="0"/>
              </a:spcAft>
              <a:buSzPct val="108108"/>
              <a:buChar char="•"/>
            </a:pPr>
            <a:r>
              <a:rPr lang="en-US" dirty="0"/>
              <a:t>Develop and apply their </a:t>
            </a:r>
            <a:r>
              <a:rPr lang="en-US" b="1" dirty="0"/>
              <a:t>data analysis skills </a:t>
            </a:r>
            <a:r>
              <a:rPr lang="en-US" dirty="0"/>
              <a:t>using </a:t>
            </a:r>
            <a:r>
              <a:rPr lang="en-US" b="1" dirty="0"/>
              <a:t>Python notebooks </a:t>
            </a:r>
            <a:r>
              <a:rPr lang="en-US" dirty="0"/>
              <a:t>to access, analyze, and present ocean data.</a:t>
            </a:r>
            <a:endParaRPr dirty="0"/>
          </a:p>
          <a:p>
            <a:pPr marL="457200" lvl="0" indent="-368300" algn="l" rtl="0">
              <a:lnSpc>
                <a:spcPct val="90000"/>
              </a:lnSpc>
              <a:spcBef>
                <a:spcPts val="1000"/>
              </a:spcBef>
              <a:spcAft>
                <a:spcPts val="0"/>
              </a:spcAft>
              <a:buSzPct val="108108"/>
              <a:buChar char="•"/>
            </a:pPr>
            <a:r>
              <a:rPr lang="en-US" dirty="0"/>
              <a:t>Learn about the variety of ocean data collection </a:t>
            </a:r>
            <a:r>
              <a:rPr lang="en-US" b="1" dirty="0"/>
              <a:t>methodologies</a:t>
            </a:r>
            <a:r>
              <a:rPr lang="en-US" dirty="0"/>
              <a:t> and </a:t>
            </a:r>
            <a:r>
              <a:rPr lang="en-US" b="1" dirty="0"/>
              <a:t>datasets</a:t>
            </a:r>
            <a:r>
              <a:rPr lang="en-US" dirty="0"/>
              <a:t> available to oceanographers.</a:t>
            </a:r>
            <a:endParaRPr dirty="0"/>
          </a:p>
          <a:p>
            <a:pPr marL="457200" lvl="0" indent="-368300" algn="l" rtl="0">
              <a:lnSpc>
                <a:spcPct val="90000"/>
              </a:lnSpc>
              <a:spcBef>
                <a:spcPts val="1000"/>
              </a:spcBef>
              <a:spcAft>
                <a:spcPts val="0"/>
              </a:spcAft>
              <a:buSzPct val="108108"/>
              <a:buChar char="•"/>
            </a:pPr>
            <a:r>
              <a:rPr lang="en-US" dirty="0"/>
              <a:t>Participate in a variety of </a:t>
            </a:r>
            <a:r>
              <a:rPr lang="en-US" b="1" dirty="0"/>
              <a:t>professional development </a:t>
            </a:r>
            <a:r>
              <a:rPr lang="en-US" dirty="0"/>
              <a:t>sessions, including scientific question development, science communication, the graduate school process, and Diversity, Inclusion, and Research Ethics.</a:t>
            </a:r>
            <a:endParaRPr dirty="0"/>
          </a:p>
          <a:p>
            <a:pPr marL="457200" lvl="0" indent="-368300" algn="l" rtl="0">
              <a:lnSpc>
                <a:spcPct val="90000"/>
              </a:lnSpc>
              <a:spcBef>
                <a:spcPts val="1000"/>
              </a:spcBef>
              <a:spcAft>
                <a:spcPts val="0"/>
              </a:spcAft>
              <a:buSzPct val="108108"/>
              <a:buChar char="•"/>
            </a:pPr>
            <a:r>
              <a:rPr lang="en-US" dirty="0"/>
              <a:t>Have the opportunity to participate in Career and Graduate Student Panels.</a:t>
            </a:r>
            <a:endParaRPr dirty="0"/>
          </a:p>
          <a:p>
            <a:pPr marL="457200" lvl="0" indent="-368300" algn="l" rtl="0">
              <a:lnSpc>
                <a:spcPct val="90000"/>
              </a:lnSpc>
              <a:spcBef>
                <a:spcPts val="1000"/>
              </a:spcBef>
              <a:spcAft>
                <a:spcPts val="0"/>
              </a:spcAft>
              <a:buSzPct val="108108"/>
              <a:buChar char="•"/>
            </a:pPr>
            <a:r>
              <a:rPr lang="en-US" dirty="0"/>
              <a:t>Develop, carry-out, and summarize a </a:t>
            </a:r>
            <a:r>
              <a:rPr lang="en-US" b="1" dirty="0"/>
              <a:t>research experience </a:t>
            </a:r>
            <a:r>
              <a:rPr lang="en-US" dirty="0"/>
              <a:t>using an online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dataset</a:t>
            </a:r>
            <a:r>
              <a:rPr lang="en-US" dirty="0"/>
              <a:t>, under the guidance of a faculty mentor. (8-week participants only)</a:t>
            </a:r>
            <a:endParaRPr dirty="0"/>
          </a:p>
        </p:txBody>
      </p:sp>
      <p:grpSp>
        <p:nvGrpSpPr>
          <p:cNvPr id="418" name="Google Shape;418;p29"/>
          <p:cNvGrpSpPr/>
          <p:nvPr/>
        </p:nvGrpSpPr>
        <p:grpSpPr>
          <a:xfrm>
            <a:off x="842821" y="1463311"/>
            <a:ext cx="10506357" cy="1212272"/>
            <a:chOff x="4621" y="249526"/>
            <a:chExt cx="10506357" cy="1212272"/>
          </a:xfrm>
        </p:grpSpPr>
        <p:sp>
          <p:nvSpPr>
            <p:cNvPr id="419" name="Google Shape;419;p29"/>
            <p:cNvSpPr/>
            <p:nvPr/>
          </p:nvSpPr>
          <p:spPr>
            <a:xfrm>
              <a:off x="4621" y="249526"/>
              <a:ext cx="2020453" cy="1212272"/>
            </a:xfrm>
            <a:prstGeom prst="roundRect">
              <a:avLst>
                <a:gd name="adj" fmla="val 10000"/>
              </a:avLst>
            </a:prstGeom>
            <a:solidFill>
              <a:srgbClr val="D6BD29"/>
            </a:solidFill>
            <a:ln w="25400" cap="flat" cmpd="sng">
              <a:solidFill>
                <a:srgbClr val="D7E9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9"/>
            <p:cNvSpPr txBox="1"/>
            <p:nvPr/>
          </p:nvSpPr>
          <p:spPr>
            <a:xfrm>
              <a:off x="40127" y="285032"/>
              <a:ext cx="1949441" cy="1141260"/>
            </a:xfrm>
            <a:prstGeom prst="rect">
              <a:avLst/>
            </a:prstGeom>
            <a:noFill/>
            <a:ln>
              <a:noFill/>
            </a:ln>
          </p:spPr>
          <p:txBody>
            <a:bodyPr spcFirstLastPara="1" wrap="square" lIns="87625" tIns="87625" rIns="87625" bIns="87625" anchor="t"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0" i="0" u="none" strike="noStrike" cap="none">
                  <a:solidFill>
                    <a:schemeClr val="lt1"/>
                  </a:solidFill>
                  <a:latin typeface="Arial"/>
                  <a:ea typeface="Arial"/>
                  <a:cs typeface="Arial"/>
                  <a:sym typeface="Arial"/>
                </a:rPr>
                <a:t>Introductory Workshop</a:t>
              </a:r>
              <a:endParaRPr/>
            </a:p>
            <a:p>
              <a:pPr marL="171450" marR="0" lvl="1" indent="-171450" algn="l" rtl="0">
                <a:lnSpc>
                  <a:spcPct val="90000"/>
                </a:lnSpc>
                <a:spcBef>
                  <a:spcPts val="805"/>
                </a:spcBef>
                <a:spcAft>
                  <a:spcPts val="0"/>
                </a:spcAft>
                <a:buClr>
                  <a:srgbClr val="000000"/>
                </a:buClr>
                <a:buSzPts val="1800"/>
                <a:buFont typeface="Arial"/>
                <a:buChar char="•"/>
              </a:pPr>
              <a:r>
                <a:rPr lang="en-US" sz="1800" b="0" i="0" u="none" strike="noStrike" cap="none">
                  <a:solidFill>
                    <a:schemeClr val="lt1"/>
                  </a:solidFill>
                  <a:latin typeface="Arial"/>
                  <a:ea typeface="Arial"/>
                  <a:cs typeface="Arial"/>
                  <a:sym typeface="Arial"/>
                </a:rPr>
                <a:t>2 weeks</a:t>
              </a:r>
              <a:endParaRPr/>
            </a:p>
          </p:txBody>
        </p:sp>
        <p:sp>
          <p:nvSpPr>
            <p:cNvPr id="421" name="Google Shape;421;p29"/>
            <p:cNvSpPr/>
            <p:nvPr/>
          </p:nvSpPr>
          <p:spPr>
            <a:xfrm>
              <a:off x="2227119" y="605126"/>
              <a:ext cx="428336" cy="501072"/>
            </a:xfrm>
            <a:prstGeom prst="rightArrow">
              <a:avLst>
                <a:gd name="adj1" fmla="val 60000"/>
                <a:gd name="adj2" fmla="val 50000"/>
              </a:avLst>
            </a:prstGeom>
            <a:solidFill>
              <a:srgbClr val="D6B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9"/>
            <p:cNvSpPr txBox="1"/>
            <p:nvPr/>
          </p:nvSpPr>
          <p:spPr>
            <a:xfrm>
              <a:off x="2227119" y="705340"/>
              <a:ext cx="299835" cy="30064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423" name="Google Shape;423;p29"/>
            <p:cNvSpPr/>
            <p:nvPr/>
          </p:nvSpPr>
          <p:spPr>
            <a:xfrm>
              <a:off x="2833255" y="249526"/>
              <a:ext cx="2020453" cy="1212272"/>
            </a:xfrm>
            <a:prstGeom prst="roundRect">
              <a:avLst>
                <a:gd name="adj" fmla="val 10000"/>
              </a:avLst>
            </a:prstGeom>
            <a:solidFill>
              <a:schemeClr val="accent3"/>
            </a:solidFill>
            <a:ln w="25400" cap="flat" cmpd="sng">
              <a:solidFill>
                <a:srgbClr val="D7E9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9"/>
            <p:cNvSpPr txBox="1"/>
            <p:nvPr/>
          </p:nvSpPr>
          <p:spPr>
            <a:xfrm>
              <a:off x="2868761" y="285032"/>
              <a:ext cx="1949441" cy="1141260"/>
            </a:xfrm>
            <a:prstGeom prst="rect">
              <a:avLst/>
            </a:prstGeom>
            <a:noFill/>
            <a:ln>
              <a:noFill/>
            </a:ln>
          </p:spPr>
          <p:txBody>
            <a:bodyPr spcFirstLastPara="1" wrap="square" lIns="87625" tIns="87625" rIns="87625" bIns="87625" anchor="t"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0" i="0" u="none" strike="noStrike" cap="none">
                  <a:solidFill>
                    <a:schemeClr val="lt1"/>
                  </a:solidFill>
                  <a:latin typeface="Arial"/>
                  <a:ea typeface="Arial"/>
                  <a:cs typeface="Arial"/>
                  <a:sym typeface="Arial"/>
                </a:rPr>
                <a:t>Research Experience</a:t>
              </a:r>
              <a:endParaRPr/>
            </a:p>
            <a:p>
              <a:pPr marL="171450" marR="0" lvl="1" indent="-171450" algn="l" rtl="0">
                <a:lnSpc>
                  <a:spcPct val="90000"/>
                </a:lnSpc>
                <a:spcBef>
                  <a:spcPts val="805"/>
                </a:spcBef>
                <a:spcAft>
                  <a:spcPts val="0"/>
                </a:spcAft>
                <a:buClr>
                  <a:srgbClr val="000000"/>
                </a:buClr>
                <a:buSzPts val="1800"/>
                <a:buFont typeface="Arial"/>
                <a:buChar char="•"/>
              </a:pPr>
              <a:r>
                <a:rPr lang="en-US" sz="1800" b="0" i="0" u="none" strike="noStrike" cap="none">
                  <a:solidFill>
                    <a:schemeClr val="lt1"/>
                  </a:solidFill>
                  <a:latin typeface="Arial"/>
                  <a:ea typeface="Arial"/>
                  <a:cs typeface="Arial"/>
                  <a:sym typeface="Arial"/>
                </a:rPr>
                <a:t>6 weeks</a:t>
              </a:r>
              <a:endParaRPr/>
            </a:p>
          </p:txBody>
        </p:sp>
        <p:sp>
          <p:nvSpPr>
            <p:cNvPr id="425" name="Google Shape;425;p29"/>
            <p:cNvSpPr/>
            <p:nvPr/>
          </p:nvSpPr>
          <p:spPr>
            <a:xfrm>
              <a:off x="5055754" y="605126"/>
              <a:ext cx="428336" cy="501072"/>
            </a:xfrm>
            <a:prstGeom prst="rightArrow">
              <a:avLst>
                <a:gd name="adj1" fmla="val 60000"/>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9"/>
            <p:cNvSpPr txBox="1"/>
            <p:nvPr/>
          </p:nvSpPr>
          <p:spPr>
            <a:xfrm>
              <a:off x="5055754" y="705340"/>
              <a:ext cx="299835" cy="30064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427" name="Google Shape;427;p29"/>
            <p:cNvSpPr/>
            <p:nvPr/>
          </p:nvSpPr>
          <p:spPr>
            <a:xfrm>
              <a:off x="5661890" y="249526"/>
              <a:ext cx="2020453" cy="1212272"/>
            </a:xfrm>
            <a:prstGeom prst="roundRect">
              <a:avLst>
                <a:gd name="adj" fmla="val 10000"/>
              </a:avLst>
            </a:prstGeom>
            <a:solidFill>
              <a:schemeClr val="accent4"/>
            </a:solidFill>
            <a:ln w="25400" cap="flat" cmpd="sng">
              <a:solidFill>
                <a:srgbClr val="D7E9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9"/>
            <p:cNvSpPr txBox="1"/>
            <p:nvPr/>
          </p:nvSpPr>
          <p:spPr>
            <a:xfrm>
              <a:off x="5697396" y="285032"/>
              <a:ext cx="1949441" cy="1141260"/>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n-US" sz="2300" b="0" i="0" u="none" strike="noStrike" cap="none">
                  <a:solidFill>
                    <a:schemeClr val="lt1"/>
                  </a:solidFill>
                  <a:latin typeface="Arial"/>
                  <a:ea typeface="Arial"/>
                  <a:cs typeface="Arial"/>
                  <a:sym typeface="Arial"/>
                </a:rPr>
                <a:t>Poster Presentation</a:t>
              </a:r>
              <a:endParaRPr/>
            </a:p>
          </p:txBody>
        </p:sp>
        <p:sp>
          <p:nvSpPr>
            <p:cNvPr id="429" name="Google Shape;429;p29"/>
            <p:cNvSpPr/>
            <p:nvPr/>
          </p:nvSpPr>
          <p:spPr>
            <a:xfrm>
              <a:off x="7884389" y="605126"/>
              <a:ext cx="428336" cy="501072"/>
            </a:xfrm>
            <a:prstGeom prst="rightArrow">
              <a:avLst>
                <a:gd name="adj1" fmla="val 60000"/>
                <a:gd name="adj2"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9"/>
            <p:cNvSpPr txBox="1"/>
            <p:nvPr/>
          </p:nvSpPr>
          <p:spPr>
            <a:xfrm>
              <a:off x="7884389" y="705340"/>
              <a:ext cx="299835" cy="30064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431" name="Google Shape;431;p29"/>
            <p:cNvSpPr/>
            <p:nvPr/>
          </p:nvSpPr>
          <p:spPr>
            <a:xfrm>
              <a:off x="8490525" y="249526"/>
              <a:ext cx="2020453" cy="1212272"/>
            </a:xfrm>
            <a:prstGeom prst="roundRect">
              <a:avLst>
                <a:gd name="adj" fmla="val 10000"/>
              </a:avLst>
            </a:prstGeom>
            <a:solidFill>
              <a:schemeClr val="accent5"/>
            </a:solidFill>
            <a:ln w="25400" cap="flat" cmpd="sng">
              <a:solidFill>
                <a:srgbClr val="D7E9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9"/>
            <p:cNvSpPr txBox="1"/>
            <p:nvPr/>
          </p:nvSpPr>
          <p:spPr>
            <a:xfrm>
              <a:off x="8526031" y="285032"/>
              <a:ext cx="1949441" cy="1141260"/>
            </a:xfrm>
            <a:prstGeom prst="rect">
              <a:avLst/>
            </a:prstGeom>
            <a:noFill/>
            <a:ln>
              <a:noFill/>
            </a:ln>
          </p:spPr>
          <p:txBody>
            <a:bodyPr spcFirstLastPara="1" wrap="square" lIns="87625" tIns="87625" rIns="87625" bIns="87625" anchor="t"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0" i="0" u="none" strike="noStrike" cap="none">
                  <a:solidFill>
                    <a:schemeClr val="lt1"/>
                  </a:solidFill>
                  <a:latin typeface="Arial"/>
                  <a:ea typeface="Arial"/>
                  <a:cs typeface="Arial"/>
                  <a:sym typeface="Arial"/>
                </a:rPr>
                <a:t>Conference Presentation</a:t>
              </a:r>
              <a:endParaRPr/>
            </a:p>
            <a:p>
              <a:pPr marL="171450" marR="0" lvl="1" indent="-171450" algn="l" rtl="0">
                <a:lnSpc>
                  <a:spcPct val="90000"/>
                </a:lnSpc>
                <a:spcBef>
                  <a:spcPts val="805"/>
                </a:spcBef>
                <a:spcAft>
                  <a:spcPts val="0"/>
                </a:spcAft>
                <a:buClr>
                  <a:srgbClr val="000000"/>
                </a:buClr>
                <a:buSzPts val="1800"/>
                <a:buFont typeface="Arial"/>
                <a:buChar char="•"/>
              </a:pPr>
              <a:r>
                <a:rPr lang="en-US" sz="1800" b="0" i="0" u="none" strike="noStrike" cap="none">
                  <a:solidFill>
                    <a:schemeClr val="lt1"/>
                  </a:solidFill>
                  <a:latin typeface="Arial"/>
                  <a:ea typeface="Arial"/>
                  <a:cs typeface="Arial"/>
                  <a:sym typeface="Arial"/>
                </a:rPr>
                <a:t>(optional)</a:t>
              </a:r>
              <a:endParaRPr/>
            </a:p>
          </p:txBody>
        </p:sp>
      </p:grpSp>
      <p:sp>
        <p:nvSpPr>
          <p:cNvPr id="433" name="Google Shape;433;p29"/>
          <p:cNvSpPr txBox="1"/>
          <p:nvPr/>
        </p:nvSpPr>
        <p:spPr>
          <a:xfrm>
            <a:off x="8354250" y="365123"/>
            <a:ext cx="2999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Lichtenwalner, 2021 (MTS Oceans)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g2fc12d3b0b2_0_0"/>
          <p:cNvPicPr preferRelativeResize="0"/>
          <p:nvPr/>
        </p:nvPicPr>
        <p:blipFill>
          <a:blip r:embed="rId3">
            <a:alphaModFix/>
          </a:blip>
          <a:stretch>
            <a:fillRect/>
          </a:stretch>
        </p:blipFill>
        <p:spPr>
          <a:xfrm>
            <a:off x="292025" y="298800"/>
            <a:ext cx="11607949" cy="5633451"/>
          </a:xfrm>
          <a:prstGeom prst="rect">
            <a:avLst/>
          </a:prstGeom>
          <a:noFill/>
          <a:ln>
            <a:noFill/>
          </a:ln>
        </p:spPr>
      </p:pic>
      <p:sp>
        <p:nvSpPr>
          <p:cNvPr id="439" name="Google Shape;439;g2fc12d3b0b2_0_0"/>
          <p:cNvSpPr txBox="1">
            <a:spLocks noGrp="1"/>
          </p:cNvSpPr>
          <p:nvPr>
            <p:ph type="title"/>
          </p:nvPr>
        </p:nvSpPr>
        <p:spPr>
          <a:xfrm>
            <a:off x="838200" y="538951"/>
            <a:ext cx="10515600" cy="13257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Virtual REU </a:t>
            </a:r>
            <a:endParaRPr/>
          </a:p>
          <a:p>
            <a:pPr marL="0" lvl="0" indent="0" algn="ctr" rtl="0">
              <a:spcBef>
                <a:spcPts val="0"/>
              </a:spcBef>
              <a:spcAft>
                <a:spcPts val="0"/>
              </a:spcAft>
              <a:buNone/>
            </a:pPr>
            <a:r>
              <a:rPr lang="en-US"/>
              <a:t>Initial </a:t>
            </a:r>
            <a:endParaRPr/>
          </a:p>
          <a:p>
            <a:pPr marL="0" lvl="0" indent="0" algn="ctr" rtl="0">
              <a:spcBef>
                <a:spcPts val="0"/>
              </a:spcBef>
              <a:spcAft>
                <a:spcPts val="0"/>
              </a:spcAft>
              <a:buNone/>
            </a:pPr>
            <a:r>
              <a:rPr lang="en-US"/>
              <a:t>Group Projects</a:t>
            </a:r>
            <a:endParaRPr/>
          </a:p>
        </p:txBody>
      </p:sp>
      <p:sp>
        <p:nvSpPr>
          <p:cNvPr id="440" name="Google Shape;440;g2fc12d3b0b2_0_0"/>
          <p:cNvSpPr txBox="1"/>
          <p:nvPr/>
        </p:nvSpPr>
        <p:spPr>
          <a:xfrm>
            <a:off x="4039650" y="2119950"/>
            <a:ext cx="4112700" cy="108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solidFill>
                  <a:schemeClr val="dk1"/>
                </a:solidFill>
              </a:rPr>
              <a:t>A wide variety of data investigations in just 1.5 weeks of coding using NDBC data!</a:t>
            </a:r>
            <a:endParaRPr sz="20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grpSp>
        <p:nvGrpSpPr>
          <p:cNvPr id="458" name="Google Shape;458;p32"/>
          <p:cNvGrpSpPr/>
          <p:nvPr/>
        </p:nvGrpSpPr>
        <p:grpSpPr>
          <a:xfrm>
            <a:off x="2553843" y="85724"/>
            <a:ext cx="7084314" cy="6686551"/>
            <a:chOff x="2553843" y="85724"/>
            <a:chExt cx="7084314" cy="6686551"/>
          </a:xfrm>
        </p:grpSpPr>
        <p:sp>
          <p:nvSpPr>
            <p:cNvPr id="459" name="Google Shape;459;p32"/>
            <p:cNvSpPr/>
            <p:nvPr/>
          </p:nvSpPr>
          <p:spPr>
            <a:xfrm>
              <a:off x="4038600" y="85724"/>
              <a:ext cx="4114800" cy="4114800"/>
            </a:xfrm>
            <a:prstGeom prst="ellipse">
              <a:avLst/>
            </a:prstGeom>
            <a:solidFill>
              <a:srgbClr val="D6BD29">
                <a:alpha val="49803"/>
              </a:srgbClr>
            </a:solidFill>
            <a:ln w="25400" cap="flat" cmpd="sng">
              <a:solidFill>
                <a:srgbClr val="D7E9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2"/>
            <p:cNvSpPr txBox="1"/>
            <p:nvPr/>
          </p:nvSpPr>
          <p:spPr>
            <a:xfrm>
              <a:off x="4587240" y="805815"/>
              <a:ext cx="3017520" cy="185166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900"/>
                <a:buFont typeface="Arial"/>
                <a:buNone/>
              </a:pPr>
              <a:r>
                <a:rPr lang="en-US" sz="2900" b="0" i="0" u="none" strike="noStrike" cap="none">
                  <a:solidFill>
                    <a:schemeClr val="dk1"/>
                  </a:solidFill>
                  <a:latin typeface="Arial"/>
                  <a:ea typeface="Arial"/>
                  <a:cs typeface="Arial"/>
                  <a:sym typeface="Arial"/>
                </a:rPr>
                <a:t>OOI</a:t>
              </a:r>
              <a:br>
                <a:rPr lang="en-US" sz="2900" b="0" i="0" u="none" strike="noStrike" cap="none">
                  <a:solidFill>
                    <a:schemeClr val="dk1"/>
                  </a:solidFill>
                  <a:latin typeface="Arial"/>
                  <a:ea typeface="Arial"/>
                  <a:cs typeface="Arial"/>
                  <a:sym typeface="Arial"/>
                </a:rPr>
              </a:br>
              <a:r>
                <a:rPr lang="en-US" sz="2900" b="0" i="0" u="none" strike="noStrike" cap="none">
                  <a:solidFill>
                    <a:schemeClr val="dk1"/>
                  </a:solidFill>
                  <a:latin typeface="Arial"/>
                  <a:ea typeface="Arial"/>
                  <a:cs typeface="Arial"/>
                  <a:sym typeface="Arial"/>
                </a:rPr>
                <a:t>Data + Science</a:t>
              </a:r>
              <a:endParaRPr/>
            </a:p>
          </p:txBody>
        </p:sp>
        <p:sp>
          <p:nvSpPr>
            <p:cNvPr id="461" name="Google Shape;461;p32"/>
            <p:cNvSpPr/>
            <p:nvPr/>
          </p:nvSpPr>
          <p:spPr>
            <a:xfrm>
              <a:off x="5523357" y="2657475"/>
              <a:ext cx="4114800" cy="4114800"/>
            </a:xfrm>
            <a:prstGeom prst="ellipse">
              <a:avLst/>
            </a:prstGeom>
            <a:solidFill>
              <a:schemeClr val="accent3">
                <a:alpha val="49803"/>
              </a:schemeClr>
            </a:solidFill>
            <a:ln w="25400" cap="flat" cmpd="sng">
              <a:solidFill>
                <a:srgbClr val="D7E9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2"/>
            <p:cNvSpPr txBox="1"/>
            <p:nvPr/>
          </p:nvSpPr>
          <p:spPr>
            <a:xfrm>
              <a:off x="6781800" y="3720465"/>
              <a:ext cx="2468880" cy="226314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900"/>
                <a:buFont typeface="Arial"/>
                <a:buNone/>
              </a:pPr>
              <a:r>
                <a:rPr lang="en-US" sz="2900" b="0" i="0" u="none" strike="noStrike" cap="none">
                  <a:solidFill>
                    <a:schemeClr val="dk1"/>
                  </a:solidFill>
                  <a:latin typeface="Arial"/>
                  <a:ea typeface="Arial"/>
                  <a:cs typeface="Arial"/>
                  <a:sym typeface="Arial"/>
                </a:rPr>
                <a:t>Data Science</a:t>
              </a:r>
              <a:br>
                <a:rPr lang="en-US" sz="2900" b="0" i="0" u="none" strike="noStrike" cap="none">
                  <a:solidFill>
                    <a:schemeClr val="dk1"/>
                  </a:solidFill>
                  <a:latin typeface="Arial"/>
                  <a:ea typeface="Arial"/>
                  <a:cs typeface="Arial"/>
                  <a:sym typeface="Arial"/>
                </a:rPr>
              </a:br>
              <a:r>
                <a:rPr lang="en-US" sz="2900" b="0" i="0" u="none" strike="noStrike" cap="none">
                  <a:solidFill>
                    <a:schemeClr val="dk1"/>
                  </a:solidFill>
                  <a:latin typeface="Arial"/>
                  <a:ea typeface="Arial"/>
                  <a:cs typeface="Arial"/>
                  <a:sym typeface="Arial"/>
                </a:rPr>
                <a:t>Coding/Python</a:t>
              </a:r>
              <a:endParaRPr/>
            </a:p>
          </p:txBody>
        </p:sp>
        <p:sp>
          <p:nvSpPr>
            <p:cNvPr id="463" name="Google Shape;463;p32"/>
            <p:cNvSpPr/>
            <p:nvPr/>
          </p:nvSpPr>
          <p:spPr>
            <a:xfrm>
              <a:off x="2553843" y="2657475"/>
              <a:ext cx="4114800" cy="4114800"/>
            </a:xfrm>
            <a:prstGeom prst="ellipse">
              <a:avLst/>
            </a:prstGeom>
            <a:solidFill>
              <a:schemeClr val="accent4">
                <a:alpha val="49803"/>
              </a:schemeClr>
            </a:solidFill>
            <a:ln w="25400" cap="flat" cmpd="sng">
              <a:solidFill>
                <a:srgbClr val="D7E9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2"/>
            <p:cNvSpPr txBox="1"/>
            <p:nvPr/>
          </p:nvSpPr>
          <p:spPr>
            <a:xfrm>
              <a:off x="2941320" y="3720465"/>
              <a:ext cx="2468880" cy="226314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900"/>
                <a:buFont typeface="Arial"/>
                <a:buNone/>
              </a:pPr>
              <a:r>
                <a:rPr lang="en-US" sz="2900" b="0" i="0" u="none" strike="noStrike" cap="none">
                  <a:solidFill>
                    <a:schemeClr val="dk1"/>
                  </a:solidFill>
                  <a:latin typeface="Arial"/>
                  <a:ea typeface="Arial"/>
                  <a:cs typeface="Arial"/>
                  <a:sym typeface="Arial"/>
                </a:rPr>
                <a:t>Education</a:t>
              </a:r>
              <a:endParaRPr/>
            </a:p>
          </p:txBody>
        </p:sp>
      </p:grpSp>
      <p:sp>
        <p:nvSpPr>
          <p:cNvPr id="465" name="Google Shape;465;p32"/>
          <p:cNvSpPr txBox="1">
            <a:spLocks noGrp="1"/>
          </p:cNvSpPr>
          <p:nvPr>
            <p:ph type="title"/>
          </p:nvPr>
        </p:nvSpPr>
        <p:spPr>
          <a:xfrm>
            <a:off x="242819" y="387373"/>
            <a:ext cx="3996672" cy="217928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45464"/>
              <a:buNone/>
            </a:pPr>
            <a:r>
              <a:rPr lang="en-US"/>
              <a:t>The OOI Data Labs 2.0 </a:t>
            </a:r>
            <a:endParaRPr/>
          </a:p>
          <a:p>
            <a:pPr marL="0" lvl="0" indent="0" algn="l" rtl="0">
              <a:lnSpc>
                <a:spcPct val="90000"/>
              </a:lnSpc>
              <a:spcBef>
                <a:spcPts val="0"/>
              </a:spcBef>
              <a:spcAft>
                <a:spcPts val="0"/>
              </a:spcAft>
              <a:buClr>
                <a:schemeClr val="dk1"/>
              </a:buClr>
              <a:buSzPct val="45464"/>
              <a:buNone/>
            </a:pPr>
            <a:r>
              <a:rPr lang="en-US"/>
              <a:t>Research Challenge</a:t>
            </a:r>
            <a:endParaRPr/>
          </a:p>
        </p:txBody>
      </p:sp>
      <p:sp>
        <p:nvSpPr>
          <p:cNvPr id="466" name="Google Shape;466;p32"/>
          <p:cNvSpPr txBox="1"/>
          <p:nvPr/>
        </p:nvSpPr>
        <p:spPr>
          <a:xfrm rot="-2386030">
            <a:off x="6434142" y="2914911"/>
            <a:ext cx="1300356"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rgbClr val="000000"/>
                </a:solidFill>
                <a:latin typeface="Arial"/>
                <a:ea typeface="Arial"/>
                <a:cs typeface="Arial"/>
                <a:sym typeface="Arial"/>
              </a:rPr>
              <a:t>Data </a:t>
            </a:r>
            <a:endParaRPr/>
          </a:p>
          <a:p>
            <a:pPr marL="0" marR="0" lvl="0" indent="0" algn="ctr" rtl="0">
              <a:lnSpc>
                <a:spcPct val="100000"/>
              </a:lnSpc>
              <a:spcBef>
                <a:spcPts val="0"/>
              </a:spcBef>
              <a:spcAft>
                <a:spcPts val="0"/>
              </a:spcAft>
              <a:buNone/>
            </a:pPr>
            <a:r>
              <a:rPr lang="en-US" sz="1600" b="1" i="0" u="none" strike="noStrike" cap="none">
                <a:solidFill>
                  <a:srgbClr val="000000"/>
                </a:solidFill>
                <a:latin typeface="Arial"/>
                <a:ea typeface="Arial"/>
                <a:cs typeface="Arial"/>
                <a:sym typeface="Arial"/>
              </a:rPr>
              <a:t>Workshops</a:t>
            </a:r>
            <a:endParaRPr/>
          </a:p>
        </p:txBody>
      </p:sp>
      <p:sp>
        <p:nvSpPr>
          <p:cNvPr id="467" name="Google Shape;467;p32"/>
          <p:cNvSpPr txBox="1"/>
          <p:nvPr/>
        </p:nvSpPr>
        <p:spPr>
          <a:xfrm rot="2393289">
            <a:off x="4379114" y="2959273"/>
            <a:ext cx="1426994"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rgbClr val="000000"/>
                </a:solidFill>
                <a:latin typeface="Arial"/>
                <a:ea typeface="Arial"/>
                <a:cs typeface="Arial"/>
                <a:sym typeface="Arial"/>
              </a:rPr>
              <a:t>Data </a:t>
            </a:r>
            <a:endParaRPr/>
          </a:p>
          <a:p>
            <a:pPr marL="0" marR="0" lvl="0" indent="0" algn="ctr" rtl="0">
              <a:lnSpc>
                <a:spcPct val="100000"/>
              </a:lnSpc>
              <a:spcBef>
                <a:spcPts val="0"/>
              </a:spcBef>
              <a:spcAft>
                <a:spcPts val="0"/>
              </a:spcAft>
              <a:buNone/>
            </a:pPr>
            <a:r>
              <a:rPr lang="en-US" sz="1600" b="1" i="0" u="none" strike="noStrike" cap="none">
                <a:solidFill>
                  <a:srgbClr val="000000"/>
                </a:solidFill>
                <a:latin typeface="Arial"/>
                <a:ea typeface="Arial"/>
                <a:cs typeface="Arial"/>
                <a:sym typeface="Arial"/>
              </a:rPr>
              <a:t>Explorations</a:t>
            </a:r>
            <a:endParaRPr/>
          </a:p>
        </p:txBody>
      </p:sp>
      <p:sp>
        <p:nvSpPr>
          <p:cNvPr id="468" name="Google Shape;468;p32"/>
          <p:cNvSpPr txBox="1"/>
          <p:nvPr/>
        </p:nvSpPr>
        <p:spPr>
          <a:xfrm>
            <a:off x="5885275" y="3502676"/>
            <a:ext cx="42672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a:t>
            </a:r>
            <a:endParaRPr/>
          </a:p>
        </p:txBody>
      </p:sp>
      <p:sp>
        <p:nvSpPr>
          <p:cNvPr id="469" name="Google Shape;469;p32"/>
          <p:cNvSpPr txBox="1"/>
          <p:nvPr/>
        </p:nvSpPr>
        <p:spPr>
          <a:xfrm rot="-5400000">
            <a:off x="5441070" y="4710038"/>
            <a:ext cx="1300356"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rgbClr val="000000"/>
                </a:solidFill>
                <a:latin typeface="Arial"/>
                <a:ea typeface="Arial"/>
                <a:cs typeface="Arial"/>
                <a:sym typeface="Arial"/>
              </a:rPr>
              <a:t>Data Sci </a:t>
            </a:r>
            <a:endParaRPr/>
          </a:p>
          <a:p>
            <a:pPr marL="0" marR="0" lvl="0" indent="0" algn="ctr" rtl="0">
              <a:lnSpc>
                <a:spcPct val="100000"/>
              </a:lnSpc>
              <a:spcBef>
                <a:spcPts val="0"/>
              </a:spcBef>
              <a:spcAft>
                <a:spcPts val="0"/>
              </a:spcAft>
              <a:buNone/>
            </a:pPr>
            <a:r>
              <a:rPr lang="en-US" sz="1600" b="1" i="0" u="none" strike="noStrike" cap="none">
                <a:solidFill>
                  <a:srgbClr val="000000"/>
                </a:solidFill>
                <a:latin typeface="Arial"/>
                <a:ea typeface="Arial"/>
                <a:cs typeface="Arial"/>
                <a:sym typeface="Arial"/>
              </a:rPr>
              <a:t>Bootcamps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38"/>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2400"/>
              <a:t>Wilmington Workshop Participants…</a:t>
            </a:r>
            <a:br>
              <a:rPr lang="en-US" sz="3200"/>
            </a:br>
            <a:r>
              <a:rPr lang="en-US" sz="3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How</a:t>
            </a:r>
            <a:r>
              <a:rPr lang="en-US" sz="3600"/>
              <a:t> comfortable are you in incorporating oceanographic datasets into your teaching?</a:t>
            </a:r>
            <a:endParaRPr/>
          </a:p>
        </p:txBody>
      </p:sp>
      <p:graphicFrame>
        <p:nvGraphicFramePr>
          <p:cNvPr id="475" name="Google Shape;475;p38"/>
          <p:cNvGraphicFramePr/>
          <p:nvPr/>
        </p:nvGraphicFramePr>
        <p:xfrm>
          <a:off x="2032000" y="1921267"/>
          <a:ext cx="8128000" cy="421706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0"/>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Pre-Survey: Research Experience</a:t>
            </a:r>
            <a:endParaRPr/>
          </a:p>
        </p:txBody>
      </p:sp>
      <p:pic>
        <p:nvPicPr>
          <p:cNvPr id="487" name="Google Shape;487;p40"/>
          <p:cNvPicPr preferRelativeResize="0"/>
          <p:nvPr/>
        </p:nvPicPr>
        <p:blipFill>
          <a:blip r:embed="rId3">
            <a:alphaModFix/>
          </a:blip>
          <a:stretch>
            <a:fillRect/>
          </a:stretch>
        </p:blipFill>
        <p:spPr>
          <a:xfrm>
            <a:off x="580713" y="1355514"/>
            <a:ext cx="11030575" cy="486251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Pre-Survey: Teaching Experience</a:t>
            </a:r>
            <a:endParaRPr/>
          </a:p>
        </p:txBody>
      </p:sp>
      <p:pic>
        <p:nvPicPr>
          <p:cNvPr id="493" name="Google Shape;493;p41"/>
          <p:cNvPicPr preferRelativeResize="0"/>
          <p:nvPr/>
        </p:nvPicPr>
        <p:blipFill>
          <a:blip r:embed="rId3">
            <a:alphaModFix/>
          </a:blip>
          <a:stretch>
            <a:fillRect/>
          </a:stretch>
        </p:blipFill>
        <p:spPr>
          <a:xfrm>
            <a:off x="595788" y="1323714"/>
            <a:ext cx="11000435" cy="486251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3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399"/>
              <a:buNone/>
            </a:pPr>
            <a:r>
              <a:rPr lang="en-US"/>
              <a:t>Ocean Observing Systems Potential for Education</a:t>
            </a:r>
            <a:endParaRPr/>
          </a:p>
        </p:txBody>
      </p:sp>
      <p:sp>
        <p:nvSpPr>
          <p:cNvPr id="499" name="Google Shape;499;p33"/>
          <p:cNvSpPr txBox="1">
            <a:spLocks noGrp="1"/>
          </p:cNvSpPr>
          <p:nvPr>
            <p:ph type="body" idx="1"/>
          </p:nvPr>
        </p:nvSpPr>
        <p:spPr>
          <a:xfrm>
            <a:off x="838200" y="1825625"/>
            <a:ext cx="5517300" cy="4351200"/>
          </a:xfrm>
          <a:prstGeom prst="rect">
            <a:avLst/>
          </a:prstGeom>
          <a:noFill/>
          <a:ln>
            <a:noFill/>
          </a:ln>
        </p:spPr>
        <p:txBody>
          <a:bodyPr spcFirstLastPara="1" wrap="square" lIns="91425" tIns="45700" rIns="91425" bIns="45700" anchor="t" anchorCtr="0">
            <a:normAutofit/>
          </a:bodyPr>
          <a:lstStyle/>
          <a:p>
            <a:pPr marL="457200" lvl="0" indent="-368300" algn="l" rtl="0">
              <a:lnSpc>
                <a:spcPct val="115000"/>
              </a:lnSpc>
              <a:spcBef>
                <a:spcPts val="1000"/>
              </a:spcBef>
              <a:spcAft>
                <a:spcPts val="0"/>
              </a:spcAft>
              <a:buSzPts val="2200"/>
              <a:buChar char="•"/>
            </a:pPr>
            <a:r>
              <a:rPr lang="en-US"/>
              <a:t>Data already available “on the shelf”</a:t>
            </a:r>
            <a:endParaRPr/>
          </a:p>
          <a:p>
            <a:pPr marL="457200" lvl="0" indent="-368300" algn="l" rtl="0">
              <a:lnSpc>
                <a:spcPct val="115000"/>
              </a:lnSpc>
              <a:spcBef>
                <a:spcPts val="1000"/>
              </a:spcBef>
              <a:spcAft>
                <a:spcPts val="0"/>
              </a:spcAft>
              <a:buSzPts val="2200"/>
              <a:buChar char="•"/>
            </a:pPr>
            <a:r>
              <a:rPr lang="en-US"/>
              <a:t>Supports a wide variety of research questions, locations &amp; instruments</a:t>
            </a:r>
            <a:endParaRPr/>
          </a:p>
          <a:p>
            <a:pPr marL="457200" lvl="0" indent="-368300" algn="l" rtl="0">
              <a:lnSpc>
                <a:spcPct val="115000"/>
              </a:lnSpc>
              <a:spcBef>
                <a:spcPts val="1000"/>
              </a:spcBef>
              <a:spcAft>
                <a:spcPts val="0"/>
              </a:spcAft>
              <a:buSzPts val="2200"/>
              <a:buChar char="•"/>
            </a:pPr>
            <a:r>
              <a:rPr lang="en-US"/>
              <a:t>Provides an opportunity to focus on programming, data analysis, and data visualization skills</a:t>
            </a:r>
            <a:endParaRPr/>
          </a:p>
          <a:p>
            <a:pPr marL="457200" lvl="0" indent="-368300" algn="l" rtl="0">
              <a:lnSpc>
                <a:spcPct val="115000"/>
              </a:lnSpc>
              <a:spcBef>
                <a:spcPts val="1000"/>
              </a:spcBef>
              <a:spcAft>
                <a:spcPts val="0"/>
              </a:spcAft>
              <a:buSzPts val="2200"/>
              <a:buChar char="•"/>
            </a:pPr>
            <a:r>
              <a:rPr lang="en-US"/>
              <a:t>Helps build data literacy and critical thinking skills using “real” data</a:t>
            </a:r>
            <a:endParaRPr/>
          </a:p>
        </p:txBody>
      </p:sp>
      <p:pic>
        <p:nvPicPr>
          <p:cNvPr id="500" name="Google Shape;500;p33" descr="marcoos_glider_sst_chla"/>
          <p:cNvPicPr preferRelativeResize="0"/>
          <p:nvPr/>
        </p:nvPicPr>
        <p:blipFill rotWithShape="1">
          <a:blip r:embed="rId3">
            <a:alphaModFix/>
          </a:blip>
          <a:srcRect/>
          <a:stretch/>
        </p:blipFill>
        <p:spPr>
          <a:xfrm>
            <a:off x="6443918" y="1663170"/>
            <a:ext cx="5517317" cy="482970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4"/>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Ways we use data</a:t>
            </a:r>
            <a:endParaRPr/>
          </a:p>
        </p:txBody>
      </p:sp>
      <p:sp>
        <p:nvSpPr>
          <p:cNvPr id="103" name="Google Shape;103;p4"/>
          <p:cNvSpPr txBox="1"/>
          <p:nvPr/>
        </p:nvSpPr>
        <p:spPr>
          <a:xfrm>
            <a:off x="466724" y="3367415"/>
            <a:ext cx="187642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Reinforcing known phenomena</a:t>
            </a:r>
            <a:endParaRPr sz="1400" b="0" i="0" u="none" strike="noStrike" cap="none">
              <a:solidFill>
                <a:srgbClr val="000000"/>
              </a:solidFill>
              <a:latin typeface="Arial"/>
              <a:ea typeface="Arial"/>
              <a:cs typeface="Arial"/>
              <a:sym typeface="Arial"/>
            </a:endParaRPr>
          </a:p>
        </p:txBody>
      </p:sp>
      <p:sp>
        <p:nvSpPr>
          <p:cNvPr id="104" name="Google Shape;104;p4"/>
          <p:cNvSpPr txBox="1"/>
          <p:nvPr/>
        </p:nvSpPr>
        <p:spPr>
          <a:xfrm>
            <a:off x="9791700" y="3336637"/>
            <a:ext cx="187642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Generating new knowledge</a:t>
            </a:r>
            <a:endParaRPr sz="1400" b="0" i="0" u="none" strike="noStrike" cap="none">
              <a:solidFill>
                <a:srgbClr val="000000"/>
              </a:solidFill>
              <a:latin typeface="Arial"/>
              <a:ea typeface="Arial"/>
              <a:cs typeface="Arial"/>
              <a:sym typeface="Arial"/>
            </a:endParaRPr>
          </a:p>
        </p:txBody>
      </p:sp>
      <p:cxnSp>
        <p:nvCxnSpPr>
          <p:cNvPr id="105" name="Google Shape;105;p4"/>
          <p:cNvCxnSpPr/>
          <p:nvPr/>
        </p:nvCxnSpPr>
        <p:spPr>
          <a:xfrm>
            <a:off x="2438400" y="3629025"/>
            <a:ext cx="7353300" cy="30776"/>
          </a:xfrm>
          <a:prstGeom prst="straightConnector1">
            <a:avLst/>
          </a:prstGeom>
          <a:noFill/>
          <a:ln w="57150" cap="flat" cmpd="sng">
            <a:solidFill>
              <a:schemeClr val="dk1"/>
            </a:solidFill>
            <a:prstDash val="solid"/>
            <a:round/>
            <a:headEnd type="triangle" w="med" len="med"/>
            <a:tailEnd type="triangle" w="med" len="med"/>
          </a:ln>
        </p:spPr>
      </p:cxnSp>
      <p:grpSp>
        <p:nvGrpSpPr>
          <p:cNvPr id="106" name="Google Shape;106;p4"/>
          <p:cNvGrpSpPr/>
          <p:nvPr/>
        </p:nvGrpSpPr>
        <p:grpSpPr>
          <a:xfrm>
            <a:off x="1208298" y="3952189"/>
            <a:ext cx="3844233" cy="2384612"/>
            <a:chOff x="180882" y="4039003"/>
            <a:chExt cx="3844233" cy="2384612"/>
          </a:xfrm>
        </p:grpSpPr>
        <p:pic>
          <p:nvPicPr>
            <p:cNvPr id="107" name="Google Shape;107;p4" descr="A close-up of a test tube&#10;&#10;Description automatically generated"/>
            <p:cNvPicPr preferRelativeResize="0"/>
            <p:nvPr/>
          </p:nvPicPr>
          <p:blipFill rotWithShape="1">
            <a:blip r:embed="rId3">
              <a:alphaModFix/>
            </a:blip>
            <a:srcRect t="1" b="7142"/>
            <a:stretch/>
          </p:blipFill>
          <p:spPr>
            <a:xfrm>
              <a:off x="215115" y="4039003"/>
              <a:ext cx="3810000" cy="2361543"/>
            </a:xfrm>
            <a:prstGeom prst="rect">
              <a:avLst/>
            </a:prstGeom>
            <a:noFill/>
            <a:ln>
              <a:noFill/>
            </a:ln>
          </p:spPr>
        </p:pic>
        <p:sp>
          <p:nvSpPr>
            <p:cNvPr id="108" name="Google Shape;108;p4"/>
            <p:cNvSpPr txBox="1"/>
            <p:nvPr/>
          </p:nvSpPr>
          <p:spPr>
            <a:xfrm>
              <a:off x="180882" y="6169699"/>
              <a:ext cx="1435008"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0" i="0" u="none" strike="noStrike" cap="none">
                  <a:solidFill>
                    <a:srgbClr val="000000"/>
                  </a:solidFill>
                  <a:latin typeface="Arial"/>
                  <a:ea typeface="Arial"/>
                  <a:cs typeface="Arial"/>
                  <a:sym typeface="Arial"/>
                </a:rPr>
                <a:t>S. Allen (Stockton U)</a:t>
              </a:r>
              <a:endParaRPr/>
            </a:p>
          </p:txBody>
        </p:sp>
      </p:grpSp>
      <p:grpSp>
        <p:nvGrpSpPr>
          <p:cNvPr id="109" name="Google Shape;109;p4"/>
          <p:cNvGrpSpPr/>
          <p:nvPr/>
        </p:nvGrpSpPr>
        <p:grpSpPr>
          <a:xfrm>
            <a:off x="7979381" y="392910"/>
            <a:ext cx="2857500" cy="2857500"/>
            <a:chOff x="8496300" y="332943"/>
            <a:chExt cx="2857500" cy="2857500"/>
          </a:xfrm>
        </p:grpSpPr>
        <p:pic>
          <p:nvPicPr>
            <p:cNvPr id="110" name="Google Shape;110;p4" descr="A large machine on a boat&#10;&#10;Description automatically generated"/>
            <p:cNvPicPr preferRelativeResize="0"/>
            <p:nvPr/>
          </p:nvPicPr>
          <p:blipFill rotWithShape="1">
            <a:blip r:embed="rId4">
              <a:alphaModFix/>
            </a:blip>
            <a:srcRect/>
            <a:stretch/>
          </p:blipFill>
          <p:spPr>
            <a:xfrm>
              <a:off x="8496300" y="332943"/>
              <a:ext cx="2857500" cy="2857500"/>
            </a:xfrm>
            <a:prstGeom prst="rect">
              <a:avLst/>
            </a:prstGeom>
            <a:noFill/>
            <a:ln>
              <a:noFill/>
            </a:ln>
          </p:spPr>
        </p:pic>
        <p:sp>
          <p:nvSpPr>
            <p:cNvPr id="111" name="Google Shape;111;p4"/>
            <p:cNvSpPr txBox="1"/>
            <p:nvPr/>
          </p:nvSpPr>
          <p:spPr>
            <a:xfrm>
              <a:off x="10115961" y="332943"/>
              <a:ext cx="1237839"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0" i="0" u="none" strike="noStrike" cap="none">
                  <a:solidFill>
                    <a:srgbClr val="000000"/>
                  </a:solidFill>
                  <a:latin typeface="Arial"/>
                  <a:ea typeface="Arial"/>
                  <a:cs typeface="Arial"/>
                  <a:sym typeface="Arial"/>
                </a:rPr>
                <a:t>D. Buffitt (WHOI)</a:t>
              </a:r>
              <a:endParaRPr/>
            </a:p>
          </p:txBody>
        </p:sp>
      </p:grpSp>
      <p:pic>
        <p:nvPicPr>
          <p:cNvPr id="112" name="Google Shape;112;p4" descr="A close-up of a machine at night&#10;&#10;Description automatically generated"/>
          <p:cNvPicPr preferRelativeResize="0"/>
          <p:nvPr/>
        </p:nvPicPr>
        <p:blipFill rotWithShape="1">
          <a:blip r:embed="rId5">
            <a:alphaModFix/>
          </a:blip>
          <a:srcRect/>
          <a:stretch/>
        </p:blipFill>
        <p:spPr>
          <a:xfrm>
            <a:off x="7979381" y="4138774"/>
            <a:ext cx="3907604" cy="219802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34"/>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OOI’s Advanced Data Tools</a:t>
            </a:r>
            <a:endParaRPr/>
          </a:p>
        </p:txBody>
      </p:sp>
      <p:sp>
        <p:nvSpPr>
          <p:cNvPr id="506" name="Google Shape;506;p34"/>
          <p:cNvSpPr txBox="1"/>
          <p:nvPr/>
        </p:nvSpPr>
        <p:spPr>
          <a:xfrm>
            <a:off x="6636258" y="4300238"/>
            <a:ext cx="2251173"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Coding Notebooks</a:t>
            </a:r>
            <a:endParaRPr/>
          </a:p>
          <a:p>
            <a:pPr marL="0" marR="0" lvl="0" indent="0" algn="ctr" rtl="0">
              <a:lnSpc>
                <a:spcPct val="100000"/>
              </a:lnSpc>
              <a:spcBef>
                <a:spcPts val="0"/>
              </a:spcBef>
              <a:spcAft>
                <a:spcPts val="0"/>
              </a:spcAft>
              <a:buClr>
                <a:srgbClr val="000000"/>
              </a:buClr>
              <a:buSzPts val="2200"/>
              <a:buFont typeface="Arial"/>
              <a:buNone/>
            </a:pPr>
            <a:r>
              <a:rPr lang="en-US" sz="2200" b="0" i="1" u="none" strike="noStrike" cap="none">
                <a:solidFill>
                  <a:srgbClr val="000000"/>
                </a:solidFill>
                <a:latin typeface="Calibri"/>
                <a:ea typeface="Calibri"/>
                <a:cs typeface="Calibri"/>
                <a:sym typeface="Calibri"/>
              </a:rPr>
              <a:t>(in development)</a:t>
            </a:r>
            <a:endParaRPr sz="2200" b="0" i="1" u="none" strike="noStrike" cap="none">
              <a:solidFill>
                <a:srgbClr val="000000"/>
              </a:solidFill>
              <a:latin typeface="Calibri"/>
              <a:ea typeface="Calibri"/>
              <a:cs typeface="Calibri"/>
              <a:sym typeface="Calibri"/>
            </a:endParaRPr>
          </a:p>
        </p:txBody>
      </p:sp>
      <p:sp>
        <p:nvSpPr>
          <p:cNvPr id="507" name="Google Shape;507;p34"/>
          <p:cNvSpPr txBox="1"/>
          <p:nvPr/>
        </p:nvSpPr>
        <p:spPr>
          <a:xfrm>
            <a:off x="9035077" y="4300238"/>
            <a:ext cx="2915003"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OOI Jupyter Hub</a:t>
            </a:r>
            <a:endParaRPr/>
          </a:p>
          <a:p>
            <a:pPr marL="0" marR="0" lvl="0" indent="0" algn="ctr" rtl="0">
              <a:lnSpc>
                <a:spcPct val="100000"/>
              </a:lnSpc>
              <a:spcBef>
                <a:spcPts val="0"/>
              </a:spcBef>
              <a:spcAft>
                <a:spcPts val="0"/>
              </a:spcAft>
              <a:buClr>
                <a:srgbClr val="000000"/>
              </a:buClr>
              <a:buSzPts val="2200"/>
              <a:buFont typeface="Arial"/>
              <a:buNone/>
            </a:pPr>
            <a:r>
              <a:rPr lang="en-US" sz="2200" b="0" i="1" u="none" strike="noStrike" cap="none">
                <a:solidFill>
                  <a:srgbClr val="000000"/>
                </a:solidFill>
                <a:latin typeface="Calibri"/>
                <a:ea typeface="Calibri"/>
                <a:cs typeface="Calibri"/>
                <a:sym typeface="Calibri"/>
              </a:rPr>
              <a:t>New!</a:t>
            </a:r>
            <a:endParaRPr sz="2200" b="0" i="1" u="none" strike="noStrike" cap="none">
              <a:solidFill>
                <a:srgbClr val="000000"/>
              </a:solidFill>
              <a:latin typeface="Calibri"/>
              <a:ea typeface="Calibri"/>
              <a:cs typeface="Calibri"/>
              <a:sym typeface="Calibri"/>
            </a:endParaRPr>
          </a:p>
        </p:txBody>
      </p:sp>
      <p:sp>
        <p:nvSpPr>
          <p:cNvPr id="508" name="Google Shape;508;p34"/>
          <p:cNvSpPr txBox="1"/>
          <p:nvPr/>
        </p:nvSpPr>
        <p:spPr>
          <a:xfrm>
            <a:off x="293675" y="4267891"/>
            <a:ext cx="3084602" cy="43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OOI Data Explorer</a:t>
            </a:r>
            <a:endParaRPr sz="2200" b="1" i="0" u="none" strike="noStrike" cap="none">
              <a:solidFill>
                <a:srgbClr val="000000"/>
              </a:solidFill>
              <a:latin typeface="Calibri"/>
              <a:ea typeface="Calibri"/>
              <a:cs typeface="Calibri"/>
              <a:sym typeface="Calibri"/>
            </a:endParaRPr>
          </a:p>
        </p:txBody>
      </p:sp>
      <p:sp>
        <p:nvSpPr>
          <p:cNvPr id="509" name="Google Shape;509;p34"/>
          <p:cNvSpPr txBox="1"/>
          <p:nvPr/>
        </p:nvSpPr>
        <p:spPr>
          <a:xfrm>
            <a:off x="3525924" y="4293516"/>
            <a:ext cx="2962688" cy="43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ERDDAP Data Servers</a:t>
            </a:r>
            <a:endParaRPr sz="2200" b="1" i="0" u="none" strike="noStrike" cap="none">
              <a:solidFill>
                <a:srgbClr val="000000"/>
              </a:solidFill>
              <a:latin typeface="Calibri"/>
              <a:ea typeface="Calibri"/>
              <a:cs typeface="Calibri"/>
              <a:sym typeface="Calibri"/>
            </a:endParaRPr>
          </a:p>
        </p:txBody>
      </p:sp>
      <p:pic>
        <p:nvPicPr>
          <p:cNvPr id="510" name="Google Shape;510;p34" descr="A screenshot of a computer&#10;&#10;Description automatically generated"/>
          <p:cNvPicPr preferRelativeResize="0"/>
          <p:nvPr/>
        </p:nvPicPr>
        <p:blipFill rotWithShape="1">
          <a:blip r:embed="rId3">
            <a:alphaModFix/>
          </a:blip>
          <a:srcRect/>
          <a:stretch/>
        </p:blipFill>
        <p:spPr>
          <a:xfrm>
            <a:off x="3526163" y="1980810"/>
            <a:ext cx="2962687" cy="2312015"/>
          </a:xfrm>
          <a:prstGeom prst="rect">
            <a:avLst/>
          </a:prstGeom>
          <a:noFill/>
          <a:ln>
            <a:noFill/>
          </a:ln>
        </p:spPr>
      </p:pic>
      <p:pic>
        <p:nvPicPr>
          <p:cNvPr id="511" name="Google Shape;511;p34" descr="A screenshot of a computer&#10;&#10;Description automatically generated"/>
          <p:cNvPicPr preferRelativeResize="0"/>
          <p:nvPr/>
        </p:nvPicPr>
        <p:blipFill rotWithShape="1">
          <a:blip r:embed="rId4">
            <a:alphaModFix/>
          </a:blip>
          <a:srcRect/>
          <a:stretch/>
        </p:blipFill>
        <p:spPr>
          <a:xfrm>
            <a:off x="6636496" y="1988223"/>
            <a:ext cx="2251173" cy="2312015"/>
          </a:xfrm>
          <a:prstGeom prst="rect">
            <a:avLst/>
          </a:prstGeom>
          <a:noFill/>
          <a:ln>
            <a:noFill/>
          </a:ln>
        </p:spPr>
      </p:pic>
      <p:pic>
        <p:nvPicPr>
          <p:cNvPr id="512" name="Google Shape;512;p34" descr="A screenshot of a computer&#10;&#10;Description automatically generated"/>
          <p:cNvPicPr preferRelativeResize="0"/>
          <p:nvPr/>
        </p:nvPicPr>
        <p:blipFill rotWithShape="1">
          <a:blip r:embed="rId5">
            <a:alphaModFix/>
          </a:blip>
          <a:srcRect/>
          <a:stretch/>
        </p:blipFill>
        <p:spPr>
          <a:xfrm>
            <a:off x="293915" y="1980810"/>
            <a:ext cx="3084602" cy="2287081"/>
          </a:xfrm>
          <a:prstGeom prst="rect">
            <a:avLst/>
          </a:prstGeom>
          <a:noFill/>
          <a:ln>
            <a:noFill/>
          </a:ln>
        </p:spPr>
      </p:pic>
      <p:pic>
        <p:nvPicPr>
          <p:cNvPr id="513" name="Google Shape;513;p34" descr="A screenshot of a computer&#10;&#10;Description automatically generated"/>
          <p:cNvPicPr preferRelativeResize="0"/>
          <p:nvPr/>
        </p:nvPicPr>
        <p:blipFill rotWithShape="1">
          <a:blip r:embed="rId6">
            <a:alphaModFix/>
          </a:blip>
          <a:srcRect/>
          <a:stretch/>
        </p:blipFill>
        <p:spPr>
          <a:xfrm>
            <a:off x="9035316" y="2122324"/>
            <a:ext cx="2915003" cy="200336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36"/>
          <p:cNvSpPr txBox="1">
            <a:spLocks noGrp="1"/>
          </p:cNvSpPr>
          <p:nvPr>
            <p:ph type="title"/>
          </p:nvPr>
        </p:nvSpPr>
        <p:spPr>
          <a:xfrm>
            <a:off x="838200" y="13652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3600"/>
              <a:t>The Power of Coding Notebooks for Education</a:t>
            </a:r>
            <a:endParaRPr/>
          </a:p>
        </p:txBody>
      </p:sp>
      <p:sp>
        <p:nvSpPr>
          <p:cNvPr id="527" name="Google Shape;527;p36"/>
          <p:cNvSpPr txBox="1">
            <a:spLocks noGrp="1"/>
          </p:cNvSpPr>
          <p:nvPr>
            <p:ph type="body" idx="1"/>
          </p:nvPr>
        </p:nvSpPr>
        <p:spPr>
          <a:xfrm>
            <a:off x="838200" y="1199155"/>
            <a:ext cx="5060700" cy="5105100"/>
          </a:xfrm>
          <a:prstGeom prst="rect">
            <a:avLst/>
          </a:prstGeom>
          <a:noFill/>
          <a:ln>
            <a:noFill/>
          </a:ln>
        </p:spPr>
        <p:txBody>
          <a:bodyPr spcFirstLastPara="1" wrap="square" lIns="91425" tIns="45700" rIns="91425" bIns="45700" anchor="t" anchorCtr="0">
            <a:spAutoFit/>
          </a:bodyPr>
          <a:lstStyle/>
          <a:p>
            <a:pPr marL="457200" lvl="0" indent="-355600" algn="l" rtl="0">
              <a:lnSpc>
                <a:spcPct val="90000"/>
              </a:lnSpc>
              <a:spcBef>
                <a:spcPts val="1000"/>
              </a:spcBef>
              <a:spcAft>
                <a:spcPts val="0"/>
              </a:spcAft>
              <a:buSzPts val="2000"/>
              <a:buChar char="•"/>
            </a:pPr>
            <a:r>
              <a:rPr lang="en-US" sz="2000" dirty="0"/>
              <a:t>Low-to-No setup </a:t>
            </a:r>
            <a:endParaRPr sz="2000" dirty="0"/>
          </a:p>
          <a:p>
            <a:pPr marL="914400" lvl="1" indent="-355600" algn="l" rtl="0">
              <a:lnSpc>
                <a:spcPct val="90000"/>
              </a:lnSpc>
              <a:spcBef>
                <a:spcPts val="1000"/>
              </a:spcBef>
              <a:spcAft>
                <a:spcPts val="0"/>
              </a:spcAft>
              <a:buSzPts val="2000"/>
              <a:buChar char="•"/>
            </a:pPr>
            <a:r>
              <a:rPr lang="en-US" sz="2000" dirty="0"/>
              <a:t>Thanks to Google </a:t>
            </a:r>
            <a:r>
              <a:rPr lang="en-US" sz="2000" dirty="0" err="1"/>
              <a:t>Colab</a:t>
            </a:r>
            <a:r>
              <a:rPr lang="en-US" sz="2000" dirty="0"/>
              <a:t>, OOI </a:t>
            </a:r>
            <a:r>
              <a:rPr lang="en-US" sz="2000" dirty="0" err="1"/>
              <a:t>JupyterHub</a:t>
            </a:r>
            <a:r>
              <a:rPr lang="en-US" sz="2000" dirty="0"/>
              <a:t>, and other tools</a:t>
            </a:r>
            <a:endParaRPr sz="2000" dirty="0"/>
          </a:p>
          <a:p>
            <a:pPr marL="457200" lvl="0" indent="-355600" algn="l" rtl="0">
              <a:lnSpc>
                <a:spcPct val="90000"/>
              </a:lnSpc>
              <a:spcBef>
                <a:spcPts val="1000"/>
              </a:spcBef>
              <a:spcAft>
                <a:spcPts val="0"/>
              </a:spcAft>
              <a:buSzPts val="2000"/>
              <a:buChar char="•"/>
            </a:pPr>
            <a:r>
              <a:rPr lang="en-US" sz="2000" dirty="0"/>
              <a:t>Runs in your browser</a:t>
            </a:r>
            <a:endParaRPr sz="2000" dirty="0"/>
          </a:p>
          <a:p>
            <a:pPr marL="457200" lvl="0" indent="-355600" algn="l" rtl="0">
              <a:lnSpc>
                <a:spcPct val="90000"/>
              </a:lnSpc>
              <a:spcBef>
                <a:spcPts val="1000"/>
              </a:spcBef>
              <a:spcAft>
                <a:spcPts val="0"/>
              </a:spcAft>
              <a:buSzPts val="2000"/>
              <a:buChar char="•"/>
            </a:pPr>
            <a:r>
              <a:rPr lang="en-US" sz="2000" dirty="0"/>
              <a:t>A “linear” development approach </a:t>
            </a:r>
            <a:endParaRPr sz="2000" dirty="0"/>
          </a:p>
          <a:p>
            <a:pPr marL="914400" lvl="1" indent="-355600" algn="l" rtl="0">
              <a:lnSpc>
                <a:spcPct val="90000"/>
              </a:lnSpc>
              <a:spcBef>
                <a:spcPts val="1000"/>
              </a:spcBef>
              <a:spcAft>
                <a:spcPts val="0"/>
              </a:spcAft>
              <a:buSzPts val="2000"/>
              <a:buChar char="•"/>
            </a:pPr>
            <a:r>
              <a:rPr lang="en-US" sz="2000" dirty="0"/>
              <a:t>Easy(</a:t>
            </a:r>
            <a:r>
              <a:rPr lang="en-US" sz="2000" dirty="0" err="1"/>
              <a:t>ish</a:t>
            </a:r>
            <a:r>
              <a:rPr lang="en-US" sz="2000" dirty="0"/>
              <a:t>) to understand</a:t>
            </a:r>
            <a:endParaRPr sz="2000" dirty="0"/>
          </a:p>
          <a:p>
            <a:pPr marL="457200" lvl="0" indent="-355600" algn="l" rtl="0">
              <a:lnSpc>
                <a:spcPct val="90000"/>
              </a:lnSpc>
              <a:spcBef>
                <a:spcPts val="1000"/>
              </a:spcBef>
              <a:spcAft>
                <a:spcPts val="0"/>
              </a:spcAft>
              <a:buSzPts val="2000"/>
              <a:buChar char="•"/>
            </a:pPr>
            <a:r>
              <a:rPr lang="en-US" sz="2000" dirty="0"/>
              <a:t>Low bandwidth</a:t>
            </a:r>
            <a:endParaRPr sz="2000" dirty="0"/>
          </a:p>
          <a:p>
            <a:pPr marL="914400" lvl="1" indent="-355600" algn="l" rtl="0">
              <a:spcBef>
                <a:spcPts val="1000"/>
              </a:spcBef>
              <a:spcAft>
                <a:spcPts val="0"/>
              </a:spcAft>
              <a:buSzPts val="2000"/>
              <a:buChar char="•"/>
            </a:pPr>
            <a:r>
              <a:rPr lang="en-US" sz="2000" dirty="0"/>
              <a:t>No need to download data locally</a:t>
            </a:r>
            <a:endParaRPr sz="2000" dirty="0"/>
          </a:p>
          <a:p>
            <a:pPr marL="457200" lvl="0" indent="-355600" algn="l" rtl="0">
              <a:lnSpc>
                <a:spcPct val="90000"/>
              </a:lnSpc>
              <a:spcBef>
                <a:spcPts val="1000"/>
              </a:spcBef>
              <a:spcAft>
                <a:spcPts val="0"/>
              </a:spcAft>
              <a:buSzPts val="2000"/>
              <a:buChar char="•"/>
            </a:pPr>
            <a:r>
              <a:rPr lang="en-US" sz="2000" dirty="0"/>
              <a:t>Lots of datasets readily available</a:t>
            </a:r>
            <a:endParaRPr sz="2000" dirty="0"/>
          </a:p>
          <a:p>
            <a:pPr marL="914400" lvl="1" indent="-355600" algn="l" rtl="0">
              <a:lnSpc>
                <a:spcPct val="90000"/>
              </a:lnSpc>
              <a:spcBef>
                <a:spcPts val="1000"/>
              </a:spcBef>
              <a:spcAft>
                <a:spcPts val="0"/>
              </a:spcAft>
              <a:buSzPts val="2000"/>
              <a:buChar char="•"/>
            </a:pPr>
            <a:r>
              <a:rPr lang="en-US" sz="2000" dirty="0"/>
              <a:t>Sometimes co-located with server</a:t>
            </a:r>
            <a:endParaRPr sz="2000" dirty="0"/>
          </a:p>
          <a:p>
            <a:pPr marL="457200" lvl="0" indent="-355600" algn="l" rtl="0">
              <a:lnSpc>
                <a:spcPct val="90000"/>
              </a:lnSpc>
              <a:spcBef>
                <a:spcPts val="1000"/>
              </a:spcBef>
              <a:spcAft>
                <a:spcPts val="0"/>
              </a:spcAft>
              <a:buSzPts val="2000"/>
              <a:buChar char="•"/>
            </a:pPr>
            <a:r>
              <a:rPr lang="en-US" sz="2000" dirty="0"/>
              <a:t>Notebooks are Sharable </a:t>
            </a:r>
            <a:endParaRPr sz="2000" dirty="0"/>
          </a:p>
          <a:p>
            <a:pPr marL="914400" lvl="1" indent="-355600" algn="l" rtl="0">
              <a:lnSpc>
                <a:spcPct val="90000"/>
              </a:lnSpc>
              <a:spcBef>
                <a:spcPts val="1000"/>
              </a:spcBef>
              <a:spcAft>
                <a:spcPts val="0"/>
              </a:spcAft>
              <a:buSzPts val="2000"/>
              <a:buChar char="•"/>
            </a:pPr>
            <a:r>
              <a:rPr lang="en-US" sz="2000" dirty="0"/>
              <a:t>via GitHub</a:t>
            </a:r>
            <a:endParaRPr sz="2000" dirty="0"/>
          </a:p>
          <a:p>
            <a:pPr marL="914400" lvl="1" indent="-355600" algn="l" rtl="0">
              <a:lnSpc>
                <a:spcPct val="90000"/>
              </a:lnSpc>
              <a:spcBef>
                <a:spcPts val="1000"/>
              </a:spcBef>
              <a:spcAft>
                <a:spcPts val="0"/>
              </a:spcAft>
              <a:buSzPts val="2000"/>
              <a:buChar char="•"/>
            </a:pPr>
            <a:r>
              <a:rPr lang="en-US" sz="2000" dirty="0"/>
              <a:t>In real-time with </a:t>
            </a:r>
            <a:r>
              <a:rPr lang="en-US" sz="2000" dirty="0" err="1"/>
              <a:t>Colab</a:t>
            </a:r>
            <a:endParaRPr sz="2000" dirty="0"/>
          </a:p>
        </p:txBody>
      </p:sp>
      <p:pic>
        <p:nvPicPr>
          <p:cNvPr id="528" name="Google Shape;528;p36"/>
          <p:cNvPicPr preferRelativeResize="0"/>
          <p:nvPr/>
        </p:nvPicPr>
        <p:blipFill rotWithShape="1">
          <a:blip r:embed="rId3">
            <a:alphaModFix/>
          </a:blip>
          <a:srcRect/>
          <a:stretch/>
        </p:blipFill>
        <p:spPr>
          <a:xfrm>
            <a:off x="6023375" y="1416324"/>
            <a:ext cx="5704975" cy="39277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42" descr="A diagram of a process&#10;&#10;Description automatically generated"/>
          <p:cNvPicPr preferRelativeResize="0"/>
          <p:nvPr/>
        </p:nvPicPr>
        <p:blipFill rotWithShape="1">
          <a:blip r:embed="rId3">
            <a:alphaModFix/>
          </a:blip>
          <a:srcRect t="12504" r="10434" b="11663"/>
          <a:stretch/>
        </p:blipFill>
        <p:spPr>
          <a:xfrm>
            <a:off x="7682275" y="4589675"/>
            <a:ext cx="4340124" cy="2066926"/>
          </a:xfrm>
          <a:prstGeom prst="rect">
            <a:avLst/>
          </a:prstGeom>
          <a:noFill/>
          <a:ln>
            <a:noFill/>
          </a:ln>
        </p:spPr>
      </p:pic>
      <p:sp>
        <p:nvSpPr>
          <p:cNvPr id="544" name="Google Shape;544;p42"/>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4000"/>
              <a:t>Pedological Approaches for </a:t>
            </a:r>
            <a:br>
              <a:rPr lang="en-US" sz="4000"/>
            </a:br>
            <a:r>
              <a:rPr lang="en-US" sz="4000"/>
              <a:t>Coding-based Activities</a:t>
            </a:r>
            <a:endParaRPr/>
          </a:p>
        </p:txBody>
      </p:sp>
      <p:sp>
        <p:nvSpPr>
          <p:cNvPr id="545" name="Google Shape;545;p42"/>
          <p:cNvSpPr txBox="1">
            <a:spLocks noGrp="1"/>
          </p:cNvSpPr>
          <p:nvPr>
            <p:ph type="body" idx="1"/>
          </p:nvPr>
        </p:nvSpPr>
        <p:spPr>
          <a:xfrm>
            <a:off x="839678" y="1825625"/>
            <a:ext cx="10514100" cy="4035300"/>
          </a:xfrm>
          <a:prstGeom prst="rect">
            <a:avLst/>
          </a:prstGeom>
          <a:noFill/>
          <a:ln>
            <a:noFill/>
          </a:ln>
        </p:spPr>
        <p:txBody>
          <a:bodyPr spcFirstLastPara="1" wrap="square" lIns="91425" tIns="45700" rIns="91425" bIns="45700" anchor="t" anchorCtr="0">
            <a:normAutofit lnSpcReduction="10000"/>
          </a:bodyPr>
          <a:lstStyle/>
          <a:p>
            <a:pPr marL="457200" lvl="0" indent="-355600" algn="l" rtl="0">
              <a:lnSpc>
                <a:spcPct val="100000"/>
              </a:lnSpc>
              <a:spcBef>
                <a:spcPts val="1000"/>
              </a:spcBef>
              <a:spcAft>
                <a:spcPts val="0"/>
              </a:spcAft>
              <a:buClr>
                <a:schemeClr val="dk1"/>
              </a:buClr>
              <a:buSzPts val="2000"/>
              <a:buChar char="•"/>
            </a:pPr>
            <a:r>
              <a:rPr lang="en-US"/>
              <a:t>Structured/Guided Inquiry</a:t>
            </a:r>
            <a:endParaRPr/>
          </a:p>
          <a:p>
            <a:pPr marL="457200" lvl="0" indent="-355600" algn="l" rtl="0">
              <a:lnSpc>
                <a:spcPct val="100000"/>
              </a:lnSpc>
              <a:spcBef>
                <a:spcPts val="1000"/>
              </a:spcBef>
              <a:spcAft>
                <a:spcPts val="0"/>
              </a:spcAft>
              <a:buClr>
                <a:schemeClr val="dk1"/>
              </a:buClr>
              <a:buSzPts val="2000"/>
              <a:buChar char="•"/>
            </a:pPr>
            <a:r>
              <a:rPr lang="en-US"/>
              <a:t>Constructivism / PBL </a:t>
            </a:r>
            <a:endParaRPr/>
          </a:p>
          <a:p>
            <a:pPr marL="457200" lvl="0" indent="-355600" algn="l" rtl="0">
              <a:lnSpc>
                <a:spcPct val="100000"/>
              </a:lnSpc>
              <a:spcBef>
                <a:spcPts val="1000"/>
              </a:spcBef>
              <a:spcAft>
                <a:spcPts val="0"/>
              </a:spcAft>
              <a:buClr>
                <a:schemeClr val="dk1"/>
              </a:buClr>
              <a:buSzPts val="2000"/>
              <a:buChar char="•"/>
            </a:pPr>
            <a:r>
              <a:rPr lang="en-US"/>
              <a:t>Learning for Use (Edelson 2001) </a:t>
            </a:r>
            <a:endParaRPr/>
          </a:p>
          <a:p>
            <a:pPr marL="914400" lvl="1" indent="-330200" algn="l" rtl="0">
              <a:lnSpc>
                <a:spcPct val="100000"/>
              </a:lnSpc>
              <a:spcBef>
                <a:spcPts val="1000"/>
              </a:spcBef>
              <a:spcAft>
                <a:spcPts val="0"/>
              </a:spcAft>
              <a:buSzPts val="1600"/>
              <a:buChar char="•"/>
            </a:pPr>
            <a:r>
              <a:rPr lang="en-US"/>
              <a:t>Motivate, Construct, Apply/Refine </a:t>
            </a:r>
            <a:endParaRPr/>
          </a:p>
          <a:p>
            <a:pPr marL="457200" lvl="0" indent="-355600" algn="l" rtl="0">
              <a:lnSpc>
                <a:spcPct val="100000"/>
              </a:lnSpc>
              <a:spcBef>
                <a:spcPts val="1000"/>
              </a:spcBef>
              <a:spcAft>
                <a:spcPts val="0"/>
              </a:spcAft>
              <a:buClr>
                <a:schemeClr val="dk1"/>
              </a:buClr>
              <a:buSzPts val="2000"/>
              <a:buChar char="•"/>
            </a:pPr>
            <a:r>
              <a:rPr lang="en-US"/>
              <a:t>Bybee 5E Instructional Model</a:t>
            </a:r>
            <a:endParaRPr/>
          </a:p>
          <a:p>
            <a:pPr marL="914400" lvl="1" indent="-330200" algn="l" rtl="0">
              <a:lnSpc>
                <a:spcPct val="100000"/>
              </a:lnSpc>
              <a:spcBef>
                <a:spcPts val="1000"/>
              </a:spcBef>
              <a:spcAft>
                <a:spcPts val="0"/>
              </a:spcAft>
              <a:buSzPts val="1600"/>
              <a:buChar char="•"/>
            </a:pPr>
            <a:r>
              <a:rPr lang="en-US"/>
              <a:t>Engage, Explore, Explain </a:t>
            </a:r>
            <a:endParaRPr/>
          </a:p>
          <a:p>
            <a:pPr marL="457200" lvl="0" indent="-355600" algn="l" rtl="0">
              <a:lnSpc>
                <a:spcPct val="100000"/>
              </a:lnSpc>
              <a:spcBef>
                <a:spcPts val="1000"/>
              </a:spcBef>
              <a:spcAft>
                <a:spcPts val="0"/>
              </a:spcAft>
              <a:buClr>
                <a:schemeClr val="dk1"/>
              </a:buClr>
              <a:buSzPts val="2000"/>
              <a:buChar char="•"/>
            </a:pPr>
            <a:r>
              <a:rPr lang="en-US"/>
              <a:t>Levels of Engagement (Hotaling 2019)</a:t>
            </a:r>
            <a:endParaRPr/>
          </a:p>
          <a:p>
            <a:pPr marL="914400" lvl="1" indent="-330200" algn="l" rtl="0">
              <a:lnSpc>
                <a:spcPct val="100000"/>
              </a:lnSpc>
              <a:spcBef>
                <a:spcPts val="1000"/>
              </a:spcBef>
              <a:spcAft>
                <a:spcPts val="0"/>
              </a:spcAft>
              <a:buSzPts val="1600"/>
              <a:buChar char="•"/>
            </a:pPr>
            <a:r>
              <a:rPr lang="en-US"/>
              <a:t>Orientation, Interpretation, Synthesis</a:t>
            </a:r>
            <a:endParaRPr/>
          </a:p>
          <a:p>
            <a:pPr marL="457200" lvl="0" indent="-355600" algn="l" rtl="0">
              <a:lnSpc>
                <a:spcPct val="100000"/>
              </a:lnSpc>
              <a:spcBef>
                <a:spcPts val="1000"/>
              </a:spcBef>
              <a:spcAft>
                <a:spcPts val="0"/>
              </a:spcAft>
              <a:buClr>
                <a:schemeClr val="dk1"/>
              </a:buClr>
              <a:buSzPts val="2000"/>
              <a:buChar char="•"/>
            </a:pPr>
            <a:r>
              <a:rPr lang="en-US"/>
              <a:t>PRIMM Teaching Model</a:t>
            </a:r>
            <a:endParaRPr/>
          </a:p>
          <a:p>
            <a:pPr marL="457200" lvl="0" indent="-355600" algn="l" rtl="0">
              <a:lnSpc>
                <a:spcPct val="100000"/>
              </a:lnSpc>
              <a:spcBef>
                <a:spcPts val="1000"/>
              </a:spcBef>
              <a:spcAft>
                <a:spcPts val="0"/>
              </a:spcAft>
              <a:buClr>
                <a:schemeClr val="dk1"/>
              </a:buClr>
              <a:buSzPts val="2000"/>
              <a:buChar char="•"/>
            </a:pPr>
            <a:r>
              <a:rPr lang="en-US"/>
              <a:t>Paired Programming</a:t>
            </a:r>
            <a:endParaRPr/>
          </a:p>
        </p:txBody>
      </p:sp>
      <p:pic>
        <p:nvPicPr>
          <p:cNvPr id="546" name="Google Shape;546;p42" descr="A colorful circle with arrows pointing to the center&#10;&#10;Description automatically generated"/>
          <p:cNvPicPr preferRelativeResize="0"/>
          <p:nvPr/>
        </p:nvPicPr>
        <p:blipFill rotWithShape="1">
          <a:blip r:embed="rId4">
            <a:alphaModFix/>
          </a:blip>
          <a:srcRect/>
          <a:stretch/>
        </p:blipFill>
        <p:spPr>
          <a:xfrm>
            <a:off x="9462151" y="256250"/>
            <a:ext cx="2510276" cy="2510276"/>
          </a:xfrm>
          <a:prstGeom prst="rect">
            <a:avLst/>
          </a:prstGeom>
          <a:noFill/>
          <a:ln>
            <a:noFill/>
          </a:ln>
        </p:spPr>
      </p:pic>
      <p:pic>
        <p:nvPicPr>
          <p:cNvPr id="547" name="Google Shape;547;p42" descr="A diagram of data analysis&#10;&#10;Description automatically generated"/>
          <p:cNvPicPr preferRelativeResize="0"/>
          <p:nvPr/>
        </p:nvPicPr>
        <p:blipFill rotWithShape="1">
          <a:blip r:embed="rId5">
            <a:alphaModFix/>
          </a:blip>
          <a:srcRect/>
          <a:stretch/>
        </p:blipFill>
        <p:spPr>
          <a:xfrm>
            <a:off x="5829708" y="1690700"/>
            <a:ext cx="3537371" cy="27257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3"/>
          <p:cNvSpPr txBox="1">
            <a:spLocks noGrp="1"/>
          </p:cNvSpPr>
          <p:nvPr>
            <p:ph type="title"/>
          </p:nvPr>
        </p:nvSpPr>
        <p:spPr>
          <a:xfrm>
            <a:off x="838200" y="365126"/>
            <a:ext cx="10515600" cy="1325563"/>
          </a:xfrm>
          <a:prstGeom prst="rect">
            <a:avLst/>
          </a:prstGeom>
          <a:noFill/>
          <a:ln>
            <a:noFill/>
          </a:ln>
        </p:spPr>
        <p:txBody>
          <a:bodyPr spcFirstLastPara="1" wrap="square" lIns="121900" tIns="121900" rIns="121900" bIns="121900" anchor="b" anchorCtr="0">
            <a:normAutofit fontScale="90000"/>
          </a:bodyPr>
          <a:lstStyle/>
          <a:p>
            <a:pPr marL="0" lvl="0" indent="0" algn="l" rtl="0">
              <a:lnSpc>
                <a:spcPct val="90000"/>
              </a:lnSpc>
              <a:spcBef>
                <a:spcPts val="0"/>
              </a:spcBef>
              <a:spcAft>
                <a:spcPts val="0"/>
              </a:spcAft>
              <a:buClr>
                <a:schemeClr val="dk1"/>
              </a:buClr>
              <a:buSzPct val="40918"/>
              <a:buNone/>
            </a:pPr>
            <a:r>
              <a:rPr lang="en-US"/>
              <a:t>Potential Advantages of Notebook-based Educational Activities </a:t>
            </a:r>
            <a:endParaRPr/>
          </a:p>
        </p:txBody>
      </p:sp>
      <p:sp>
        <p:nvSpPr>
          <p:cNvPr id="553" name="Google Shape;553;p43"/>
          <p:cNvSpPr txBox="1">
            <a:spLocks noGrp="1"/>
          </p:cNvSpPr>
          <p:nvPr>
            <p:ph type="body" idx="1"/>
          </p:nvPr>
        </p:nvSpPr>
        <p:spPr>
          <a:xfrm>
            <a:off x="838200" y="1825625"/>
            <a:ext cx="4787168" cy="4351338"/>
          </a:xfrm>
          <a:prstGeom prst="rect">
            <a:avLst/>
          </a:prstGeom>
          <a:noFill/>
          <a:ln>
            <a:noFill/>
          </a:ln>
        </p:spPr>
        <p:txBody>
          <a:bodyPr spcFirstLastPara="1" wrap="square" lIns="121900" tIns="121900" rIns="121900" bIns="121900" anchor="t" anchorCtr="0">
            <a:normAutofit lnSpcReduction="10000"/>
          </a:bodyPr>
          <a:lstStyle/>
          <a:p>
            <a:pPr marL="114300" lvl="0" indent="0" algn="l" rtl="0">
              <a:lnSpc>
                <a:spcPct val="100000"/>
              </a:lnSpc>
              <a:spcBef>
                <a:spcPts val="1000"/>
              </a:spcBef>
              <a:spcAft>
                <a:spcPts val="0"/>
              </a:spcAft>
              <a:buSzPts val="2200"/>
              <a:buNone/>
            </a:pPr>
            <a:r>
              <a:rPr lang="en-US" b="1" u="sng"/>
              <a:t>Educational Possibilities</a:t>
            </a:r>
            <a:endParaRPr b="1" u="sng"/>
          </a:p>
          <a:p>
            <a:pPr marL="457200" lvl="0" indent="-368300" algn="l" rtl="0">
              <a:lnSpc>
                <a:spcPct val="100000"/>
              </a:lnSpc>
              <a:spcBef>
                <a:spcPts val="1000"/>
              </a:spcBef>
              <a:spcAft>
                <a:spcPts val="0"/>
              </a:spcAft>
              <a:buClr>
                <a:schemeClr val="dk1"/>
              </a:buClr>
              <a:buSzPts val="2200"/>
              <a:buFont typeface="Arial"/>
              <a:buChar char="•"/>
            </a:pPr>
            <a:r>
              <a:rPr lang="en-US"/>
              <a:t>Develop your own activities</a:t>
            </a:r>
            <a:endParaRPr/>
          </a:p>
          <a:p>
            <a:pPr marL="457200" lvl="0" indent="-368300" algn="l" rtl="0">
              <a:lnSpc>
                <a:spcPct val="100000"/>
              </a:lnSpc>
              <a:spcBef>
                <a:spcPts val="1000"/>
              </a:spcBef>
              <a:spcAft>
                <a:spcPts val="0"/>
              </a:spcAft>
              <a:buClr>
                <a:schemeClr val="dk1"/>
              </a:buClr>
              <a:buSzPts val="2200"/>
              <a:buFont typeface="Arial"/>
              <a:buChar char="•"/>
            </a:pPr>
            <a:r>
              <a:rPr lang="en-US"/>
              <a:t>Advanced activities allow students to gain experience</a:t>
            </a:r>
            <a:endParaRPr/>
          </a:p>
          <a:p>
            <a:pPr marL="914400" lvl="1" indent="-342900" algn="l" rtl="0">
              <a:lnSpc>
                <a:spcPct val="100000"/>
              </a:lnSpc>
              <a:spcBef>
                <a:spcPts val="1000"/>
              </a:spcBef>
              <a:spcAft>
                <a:spcPts val="0"/>
              </a:spcAft>
              <a:buSzPts val="1800"/>
              <a:buChar char="•"/>
            </a:pPr>
            <a:r>
              <a:rPr lang="en-US"/>
              <a:t>Working with data (Data Literacy)</a:t>
            </a:r>
            <a:endParaRPr/>
          </a:p>
          <a:p>
            <a:pPr marL="914400" lvl="1" indent="-342900" algn="l" rtl="0">
              <a:lnSpc>
                <a:spcPct val="100000"/>
              </a:lnSpc>
              <a:spcBef>
                <a:spcPts val="1000"/>
              </a:spcBef>
              <a:spcAft>
                <a:spcPts val="0"/>
              </a:spcAft>
              <a:buSzPts val="1800"/>
              <a:buChar char="•"/>
            </a:pPr>
            <a:r>
              <a:rPr lang="en-US"/>
              <a:t>Using data portals</a:t>
            </a:r>
            <a:endParaRPr/>
          </a:p>
          <a:p>
            <a:pPr marL="914400" lvl="1" indent="-342900" algn="l" rtl="0">
              <a:lnSpc>
                <a:spcPct val="100000"/>
              </a:lnSpc>
              <a:spcBef>
                <a:spcPts val="1000"/>
              </a:spcBef>
              <a:spcAft>
                <a:spcPts val="0"/>
              </a:spcAft>
              <a:buSzPts val="1800"/>
              <a:buChar char="•"/>
            </a:pPr>
            <a:r>
              <a:rPr lang="en-US"/>
              <a:t>Making their own graphs (Visualization Literacy)</a:t>
            </a:r>
            <a:endParaRPr/>
          </a:p>
          <a:p>
            <a:pPr marL="457200" lvl="0" indent="-368300" algn="l" rtl="0">
              <a:lnSpc>
                <a:spcPct val="100000"/>
              </a:lnSpc>
              <a:spcBef>
                <a:spcPts val="1000"/>
              </a:spcBef>
              <a:spcAft>
                <a:spcPts val="0"/>
              </a:spcAft>
              <a:buClr>
                <a:schemeClr val="dk1"/>
              </a:buClr>
              <a:buSzPts val="2200"/>
              <a:buFont typeface="Arial"/>
              <a:buChar char="•"/>
            </a:pPr>
            <a:r>
              <a:rPr lang="en-US"/>
              <a:t>Student can conduct their own research projects (Scientific Literacy)</a:t>
            </a:r>
            <a:endParaRPr/>
          </a:p>
        </p:txBody>
      </p:sp>
      <p:sp>
        <p:nvSpPr>
          <p:cNvPr id="554" name="Google Shape;554;p43"/>
          <p:cNvSpPr txBox="1">
            <a:spLocks noGrp="1"/>
          </p:cNvSpPr>
          <p:nvPr>
            <p:ph type="body" idx="2"/>
          </p:nvPr>
        </p:nvSpPr>
        <p:spPr>
          <a:xfrm>
            <a:off x="6566632" y="1865313"/>
            <a:ext cx="4787100" cy="4351200"/>
          </a:xfrm>
          <a:prstGeom prst="rect">
            <a:avLst/>
          </a:prstGeom>
          <a:noFill/>
          <a:ln>
            <a:noFill/>
          </a:ln>
        </p:spPr>
        <p:txBody>
          <a:bodyPr spcFirstLastPara="1" wrap="square" lIns="91425" tIns="45700" rIns="91425" bIns="45700" anchor="t" anchorCtr="0">
            <a:normAutofit fontScale="85000" lnSpcReduction="10000"/>
          </a:bodyPr>
          <a:lstStyle/>
          <a:p>
            <a:pPr marL="88900" lvl="0" indent="0" algn="l" rtl="0">
              <a:lnSpc>
                <a:spcPct val="100000"/>
              </a:lnSpc>
              <a:spcBef>
                <a:spcPts val="1000"/>
              </a:spcBef>
              <a:spcAft>
                <a:spcPts val="0"/>
              </a:spcAft>
              <a:buSzPct val="100000"/>
              <a:buNone/>
            </a:pPr>
            <a:r>
              <a:rPr lang="en-US" b="1" u="sng"/>
              <a:t>OOI Tools for Skill Development</a:t>
            </a:r>
            <a:endParaRPr u="sng"/>
          </a:p>
          <a:p>
            <a:pPr marL="457200" lvl="0" indent="-357822" algn="l" rtl="0">
              <a:lnSpc>
                <a:spcPct val="100000"/>
              </a:lnSpc>
              <a:spcBef>
                <a:spcPts val="1000"/>
              </a:spcBef>
              <a:spcAft>
                <a:spcPts val="0"/>
              </a:spcAft>
              <a:buClr>
                <a:schemeClr val="dk1"/>
              </a:buClr>
              <a:buSzPct val="100000"/>
              <a:buFont typeface="Arial"/>
              <a:buChar char="•"/>
            </a:pPr>
            <a:r>
              <a:rPr lang="en-US"/>
              <a:t>Data Explorer</a:t>
            </a:r>
            <a:endParaRPr/>
          </a:p>
          <a:p>
            <a:pPr marL="914400" lvl="1" indent="-334327" algn="l" rtl="0">
              <a:lnSpc>
                <a:spcPct val="100000"/>
              </a:lnSpc>
              <a:spcBef>
                <a:spcPts val="1000"/>
              </a:spcBef>
              <a:spcAft>
                <a:spcPts val="0"/>
              </a:spcAft>
              <a:buSzPct val="100000"/>
              <a:buChar char="•"/>
            </a:pPr>
            <a:r>
              <a:rPr lang="en-US"/>
              <a:t>Quick graphs</a:t>
            </a:r>
            <a:endParaRPr/>
          </a:p>
          <a:p>
            <a:pPr marL="914400" lvl="1" indent="-334327" algn="l" rtl="0">
              <a:lnSpc>
                <a:spcPct val="100000"/>
              </a:lnSpc>
              <a:spcBef>
                <a:spcPts val="1000"/>
              </a:spcBef>
              <a:spcAft>
                <a:spcPts val="0"/>
              </a:spcAft>
              <a:buSzPct val="100000"/>
              <a:buChar char="•"/>
            </a:pPr>
            <a:r>
              <a:rPr lang="en-US"/>
              <a:t>Data Downloads for additional analysis</a:t>
            </a:r>
            <a:endParaRPr/>
          </a:p>
          <a:p>
            <a:pPr marL="914400" lvl="1" indent="-334327" algn="l" rtl="0">
              <a:lnSpc>
                <a:spcPct val="100000"/>
              </a:lnSpc>
              <a:spcBef>
                <a:spcPts val="1000"/>
              </a:spcBef>
              <a:spcAft>
                <a:spcPts val="0"/>
              </a:spcAft>
              <a:buSzPct val="100000"/>
              <a:buChar char="•"/>
            </a:pPr>
            <a:r>
              <a:rPr lang="en-US"/>
              <a:t>Share custom Data Views</a:t>
            </a:r>
            <a:endParaRPr/>
          </a:p>
          <a:p>
            <a:pPr marL="457200" lvl="0" indent="-357822" algn="l" rtl="0">
              <a:lnSpc>
                <a:spcPct val="100000"/>
              </a:lnSpc>
              <a:spcBef>
                <a:spcPts val="1000"/>
              </a:spcBef>
              <a:spcAft>
                <a:spcPts val="0"/>
              </a:spcAft>
              <a:buClr>
                <a:schemeClr val="dk1"/>
              </a:buClr>
              <a:buSzPct val="100000"/>
              <a:buFont typeface="Arial"/>
              <a:buChar char="•"/>
            </a:pPr>
            <a:r>
              <a:rPr lang="en-US"/>
              <a:t>ERDDAP</a:t>
            </a:r>
            <a:endParaRPr/>
          </a:p>
          <a:p>
            <a:pPr marL="914400" lvl="1" indent="-334327" algn="l" rtl="0">
              <a:lnSpc>
                <a:spcPct val="100000"/>
              </a:lnSpc>
              <a:spcBef>
                <a:spcPts val="1000"/>
              </a:spcBef>
              <a:spcAft>
                <a:spcPts val="0"/>
              </a:spcAft>
              <a:buSzPct val="100000"/>
              <a:buChar char="•"/>
            </a:pPr>
            <a:r>
              <a:rPr lang="en-US"/>
              <a:t>Quick graphs &amp; data downloads</a:t>
            </a:r>
            <a:endParaRPr/>
          </a:p>
          <a:p>
            <a:pPr marL="457200" lvl="0" indent="-357822" algn="l" rtl="0">
              <a:lnSpc>
                <a:spcPct val="100000"/>
              </a:lnSpc>
              <a:spcBef>
                <a:spcPts val="1000"/>
              </a:spcBef>
              <a:spcAft>
                <a:spcPts val="0"/>
              </a:spcAft>
              <a:buClr>
                <a:schemeClr val="dk1"/>
              </a:buClr>
              <a:buSzPct val="100000"/>
              <a:buFont typeface="Arial"/>
              <a:buChar char="•"/>
            </a:pPr>
            <a:r>
              <a:rPr lang="en-US"/>
              <a:t>DIY Coding (R, Python, Matlab) </a:t>
            </a:r>
            <a:br>
              <a:rPr lang="en-US"/>
            </a:br>
            <a:r>
              <a:rPr lang="en-US"/>
              <a:t>Notebooks &amp; JupyterHub</a:t>
            </a:r>
            <a:endParaRPr/>
          </a:p>
          <a:p>
            <a:pPr marL="914400" lvl="1" indent="-334327" algn="l" rtl="0">
              <a:lnSpc>
                <a:spcPct val="100000"/>
              </a:lnSpc>
              <a:spcBef>
                <a:spcPts val="1000"/>
              </a:spcBef>
              <a:spcAft>
                <a:spcPts val="0"/>
              </a:spcAft>
              <a:buSzPct val="100000"/>
              <a:buChar char="•"/>
            </a:pPr>
            <a:r>
              <a:rPr lang="en-US"/>
              <a:t>Custom graphs</a:t>
            </a:r>
            <a:endParaRPr/>
          </a:p>
          <a:p>
            <a:pPr marL="914400" lvl="1" indent="-334327" algn="l" rtl="0">
              <a:lnSpc>
                <a:spcPct val="100000"/>
              </a:lnSpc>
              <a:spcBef>
                <a:spcPts val="1000"/>
              </a:spcBef>
              <a:spcAft>
                <a:spcPts val="0"/>
              </a:spcAft>
              <a:buSzPct val="100000"/>
              <a:buChar char="•"/>
            </a:pPr>
            <a:r>
              <a:rPr lang="en-US"/>
              <a:t>Advanced data processing techniques (averaging, correlations, anomalies, etc.)</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46"/>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Summary and Future Collaborations</a:t>
            </a:r>
            <a:endParaRPr/>
          </a:p>
        </p:txBody>
      </p:sp>
      <p:sp>
        <p:nvSpPr>
          <p:cNvPr id="586" name="Google Shape;586;p46"/>
          <p:cNvSpPr txBox="1">
            <a:spLocks noGrp="1"/>
          </p:cNvSpPr>
          <p:nvPr>
            <p:ph type="body" idx="1"/>
          </p:nvPr>
        </p:nvSpPr>
        <p:spPr>
          <a:xfrm>
            <a:off x="839675" y="1690689"/>
            <a:ext cx="10514100" cy="4637336"/>
          </a:xfrm>
          <a:prstGeom prst="rect">
            <a:avLst/>
          </a:prstGeom>
          <a:noFill/>
          <a:ln>
            <a:noFill/>
          </a:ln>
        </p:spPr>
        <p:txBody>
          <a:bodyPr spcFirstLastPara="1" wrap="square" lIns="91425" tIns="45700" rIns="91425" bIns="45700" anchor="t" anchorCtr="0">
            <a:normAutofit lnSpcReduction="10000"/>
          </a:bodyPr>
          <a:lstStyle/>
          <a:p>
            <a:pPr marL="457200" lvl="0" indent="-355600" algn="l" rtl="0">
              <a:lnSpc>
                <a:spcPct val="100000"/>
              </a:lnSpc>
              <a:spcBef>
                <a:spcPts val="1000"/>
              </a:spcBef>
              <a:spcAft>
                <a:spcPts val="0"/>
              </a:spcAft>
              <a:buClr>
                <a:schemeClr val="dk1"/>
              </a:buClr>
              <a:buSzPts val="2000"/>
              <a:buChar char="•"/>
            </a:pPr>
            <a:r>
              <a:rPr lang="en-US" dirty="0"/>
              <a:t>All OOI Data Labs activities are designed to develop students’ </a:t>
            </a:r>
            <a:r>
              <a:rPr lang="en-US" b="1" dirty="0"/>
              <a:t>Data Literacy</a:t>
            </a:r>
            <a:r>
              <a:rPr lang="en-US" dirty="0"/>
              <a:t>, to engage them in the </a:t>
            </a:r>
            <a:r>
              <a:rPr lang="en-US" b="1" dirty="0"/>
              <a:t>scientific process</a:t>
            </a:r>
            <a:r>
              <a:rPr lang="en-US" dirty="0"/>
              <a:t> and help them develop a key </a:t>
            </a:r>
            <a:r>
              <a:rPr lang="en-US" b="1" dirty="0"/>
              <a:t>workforce</a:t>
            </a:r>
            <a:r>
              <a:rPr lang="en-US" dirty="0"/>
              <a:t> development skill.</a:t>
            </a:r>
            <a:endParaRPr dirty="0"/>
          </a:p>
          <a:p>
            <a:pPr marL="457200" lvl="0" indent="-355600" algn="l" rtl="0">
              <a:lnSpc>
                <a:spcPct val="100000"/>
              </a:lnSpc>
              <a:spcBef>
                <a:spcPts val="1000"/>
              </a:spcBef>
              <a:spcAft>
                <a:spcPts val="0"/>
              </a:spcAft>
              <a:buSzPts val="2000"/>
              <a:buChar char="•"/>
            </a:pPr>
            <a:r>
              <a:rPr lang="en-US" dirty="0"/>
              <a:t>The OOI Lab Manual and Data Explorations, are targeted to introductory courses that include majors and non-majors, focusing on data </a:t>
            </a:r>
            <a:r>
              <a:rPr lang="en-US" b="1" dirty="0"/>
              <a:t>Orientation</a:t>
            </a:r>
            <a:r>
              <a:rPr lang="en-US" dirty="0"/>
              <a:t> and </a:t>
            </a:r>
            <a:r>
              <a:rPr lang="en-US" b="1" dirty="0"/>
              <a:t>Interpretation</a:t>
            </a:r>
            <a:r>
              <a:rPr lang="en-US" dirty="0"/>
              <a:t> skills.</a:t>
            </a:r>
            <a:endParaRPr dirty="0"/>
          </a:p>
          <a:p>
            <a:pPr marL="457200" lvl="0" indent="-355600" algn="l" rtl="0">
              <a:lnSpc>
                <a:spcPct val="100000"/>
              </a:lnSpc>
              <a:spcBef>
                <a:spcPts val="1000"/>
              </a:spcBef>
              <a:spcAft>
                <a:spcPts val="0"/>
              </a:spcAft>
              <a:buSzPts val="2000"/>
              <a:buChar char="•"/>
            </a:pPr>
            <a:r>
              <a:rPr lang="en-US" dirty="0"/>
              <a:t>The Python notebook-based activities (in development) will guide students through the scientific process with OOI data to further support their data analysis skills.</a:t>
            </a:r>
            <a:endParaRPr b="1" dirty="0"/>
          </a:p>
          <a:p>
            <a:pPr marL="0" lvl="0" indent="0" algn="l" rtl="0">
              <a:lnSpc>
                <a:spcPct val="100000"/>
              </a:lnSpc>
              <a:spcBef>
                <a:spcPts val="1000"/>
              </a:spcBef>
              <a:spcAft>
                <a:spcPts val="0"/>
              </a:spcAft>
              <a:buNone/>
            </a:pPr>
            <a:endParaRPr lang="en-US" b="1" dirty="0"/>
          </a:p>
          <a:p>
            <a:pPr marL="0" lvl="0" indent="0" algn="l" rtl="0">
              <a:lnSpc>
                <a:spcPct val="100000"/>
              </a:lnSpc>
              <a:spcBef>
                <a:spcPts val="1000"/>
              </a:spcBef>
              <a:spcAft>
                <a:spcPts val="0"/>
              </a:spcAft>
              <a:buNone/>
            </a:pPr>
            <a:r>
              <a:rPr lang="en-US" b="1" dirty="0"/>
              <a:t>The Future</a:t>
            </a:r>
            <a:endParaRPr b="1" dirty="0"/>
          </a:p>
          <a:p>
            <a:pPr marL="457200" lvl="0" indent="-355600" algn="l" rtl="0">
              <a:lnSpc>
                <a:spcPct val="100000"/>
              </a:lnSpc>
              <a:spcBef>
                <a:spcPts val="1000"/>
              </a:spcBef>
              <a:spcAft>
                <a:spcPts val="0"/>
              </a:spcAft>
              <a:buSzPts val="2000"/>
              <a:buChar char="•"/>
            </a:pPr>
            <a:r>
              <a:rPr lang="en-US" dirty="0"/>
              <a:t>Future Pioneer MAB scientific results can inspire future student activities!</a:t>
            </a:r>
            <a:endParaRPr dirty="0"/>
          </a:p>
          <a:p>
            <a:pPr marL="457200" lvl="0" indent="-355600" algn="l" rtl="0">
              <a:lnSpc>
                <a:spcPct val="100000"/>
              </a:lnSpc>
              <a:spcBef>
                <a:spcPts val="1000"/>
              </a:spcBef>
              <a:spcAft>
                <a:spcPts val="0"/>
              </a:spcAft>
              <a:buSzPts val="2000"/>
              <a:buChar char="•"/>
            </a:pPr>
            <a:r>
              <a:rPr lang="en-US" dirty="0"/>
              <a:t>Broader Impacts: OOI Data Labs provides several models for engaging faculty and students (undergrad and grad) in using OOI data</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8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47"/>
          <p:cNvPicPr preferRelativeResize="0"/>
          <p:nvPr/>
        </p:nvPicPr>
        <p:blipFill rotWithShape="1">
          <a:blip r:embed="rId3">
            <a:alphaModFix/>
          </a:blip>
          <a:srcRect t="8008" b="16992"/>
          <a:stretch/>
        </p:blipFill>
        <p:spPr>
          <a:xfrm>
            <a:off x="20" y="1"/>
            <a:ext cx="12191980" cy="6857999"/>
          </a:xfrm>
          <a:prstGeom prst="rect">
            <a:avLst/>
          </a:prstGeom>
          <a:noFill/>
          <a:ln>
            <a:noFill/>
          </a:ln>
        </p:spPr>
      </p:pic>
      <p:sp>
        <p:nvSpPr>
          <p:cNvPr id="593" name="Google Shape;593;p47"/>
          <p:cNvSpPr txBox="1">
            <a:spLocks noGrp="1"/>
          </p:cNvSpPr>
          <p:nvPr>
            <p:ph type="title" idx="4294967295"/>
          </p:nvPr>
        </p:nvSpPr>
        <p:spPr>
          <a:xfrm>
            <a:off x="1777814" y="5343525"/>
            <a:ext cx="8952099" cy="1209676"/>
          </a:xfrm>
          <a:prstGeom prst="rect">
            <a:avLst/>
          </a:prstGeom>
          <a:solidFill>
            <a:schemeClr val="lt1"/>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11111"/>
              <a:buNone/>
            </a:pPr>
            <a:r>
              <a:rPr lang="en-US">
                <a:solidFill>
                  <a:srgbClr val="006EC2"/>
                </a:solidFill>
              </a:rPr>
              <a:t>Thank you!</a:t>
            </a:r>
            <a:br>
              <a:rPr lang="en-US">
                <a:solidFill>
                  <a:srgbClr val="006EC2"/>
                </a:solidFill>
              </a:rPr>
            </a:br>
            <a:r>
              <a:rPr lang="en-US">
                <a:solidFill>
                  <a:srgbClr val="006EC2"/>
                </a:solidFill>
              </a:rPr>
              <a:t>datalab.marine.rutgers.edu</a:t>
            </a:r>
            <a:endParaRPr>
              <a:solidFill>
                <a:srgbClr val="006EC2"/>
              </a:solidFill>
            </a:endParaRPr>
          </a:p>
        </p:txBody>
      </p:sp>
      <p:pic>
        <p:nvPicPr>
          <p:cNvPr id="594" name="Google Shape;594;p47" descr="A qr code with blue squares&#10;&#10;Description automatically generated"/>
          <p:cNvPicPr preferRelativeResize="0"/>
          <p:nvPr/>
        </p:nvPicPr>
        <p:blipFill rotWithShape="1">
          <a:blip r:embed="rId4">
            <a:alphaModFix/>
          </a:blip>
          <a:srcRect/>
          <a:stretch/>
        </p:blipFill>
        <p:spPr>
          <a:xfrm>
            <a:off x="9982200" y="304799"/>
            <a:ext cx="2027555" cy="2027555"/>
          </a:xfrm>
          <a:prstGeom prst="rect">
            <a:avLst/>
          </a:prstGeom>
          <a:noFill/>
          <a:ln>
            <a:noFill/>
          </a:ln>
        </p:spPr>
      </p:pic>
      <p:pic>
        <p:nvPicPr>
          <p:cNvPr id="595" name="Google Shape;595;p47" descr="A logo of a globe with a gold ring&#10;&#10;Description automatically generated"/>
          <p:cNvPicPr preferRelativeResize="0"/>
          <p:nvPr/>
        </p:nvPicPr>
        <p:blipFill rotWithShape="1">
          <a:blip r:embed="rId5">
            <a:alphaModFix/>
          </a:blip>
          <a:srcRect/>
          <a:stretch/>
        </p:blipFill>
        <p:spPr>
          <a:xfrm>
            <a:off x="182246" y="56837"/>
            <a:ext cx="2119306" cy="21291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Types of data we use</a:t>
            </a:r>
            <a:endParaRPr/>
          </a:p>
        </p:txBody>
      </p:sp>
      <p:sp>
        <p:nvSpPr>
          <p:cNvPr id="118" name="Google Shape;118;p5"/>
          <p:cNvSpPr txBox="1"/>
          <p:nvPr/>
        </p:nvSpPr>
        <p:spPr>
          <a:xfrm>
            <a:off x="6181724" y="1621423"/>
            <a:ext cx="240982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Real-world (messy) data</a:t>
            </a:r>
            <a:endParaRPr sz="1400" b="0" i="0" u="none" strike="noStrike" cap="none">
              <a:solidFill>
                <a:srgbClr val="000000"/>
              </a:solidFill>
              <a:latin typeface="Arial"/>
              <a:ea typeface="Arial"/>
              <a:cs typeface="Arial"/>
              <a:sym typeface="Arial"/>
            </a:endParaRPr>
          </a:p>
        </p:txBody>
      </p:sp>
      <p:sp>
        <p:nvSpPr>
          <p:cNvPr id="119" name="Google Shape;119;p5"/>
          <p:cNvSpPr txBox="1"/>
          <p:nvPr/>
        </p:nvSpPr>
        <p:spPr>
          <a:xfrm>
            <a:off x="6181724" y="5398112"/>
            <a:ext cx="187642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Idealized patterns</a:t>
            </a:r>
            <a:endParaRPr sz="1400" b="0" i="0" u="none" strike="noStrike" cap="none">
              <a:solidFill>
                <a:srgbClr val="000000"/>
              </a:solidFill>
              <a:latin typeface="Arial"/>
              <a:ea typeface="Arial"/>
              <a:cs typeface="Arial"/>
              <a:sym typeface="Arial"/>
            </a:endParaRPr>
          </a:p>
        </p:txBody>
      </p:sp>
      <p:cxnSp>
        <p:nvCxnSpPr>
          <p:cNvPr id="120" name="Google Shape;120;p5"/>
          <p:cNvCxnSpPr/>
          <p:nvPr/>
        </p:nvCxnSpPr>
        <p:spPr>
          <a:xfrm flipH="1">
            <a:off x="6086473" y="1790700"/>
            <a:ext cx="9527" cy="3705225"/>
          </a:xfrm>
          <a:prstGeom prst="straightConnector1">
            <a:avLst/>
          </a:prstGeom>
          <a:noFill/>
          <a:ln w="57150" cap="flat" cmpd="sng">
            <a:solidFill>
              <a:schemeClr val="dk1"/>
            </a:solidFill>
            <a:prstDash val="solid"/>
            <a:round/>
            <a:headEnd type="triangle" w="med" len="med"/>
            <a:tailEnd type="triangle" w="med" len="med"/>
          </a:ln>
        </p:spPr>
      </p:cxnSp>
      <p:grpSp>
        <p:nvGrpSpPr>
          <p:cNvPr id="121" name="Google Shape;121;p5"/>
          <p:cNvGrpSpPr/>
          <p:nvPr/>
        </p:nvGrpSpPr>
        <p:grpSpPr>
          <a:xfrm>
            <a:off x="8591549" y="128994"/>
            <a:ext cx="3129669" cy="4404974"/>
            <a:chOff x="8644775" y="37565"/>
            <a:chExt cx="2561830" cy="3605747"/>
          </a:xfrm>
        </p:grpSpPr>
        <p:pic>
          <p:nvPicPr>
            <p:cNvPr id="122" name="Google Shape;122;p5"/>
            <p:cNvPicPr preferRelativeResize="0"/>
            <p:nvPr/>
          </p:nvPicPr>
          <p:blipFill rotWithShape="1">
            <a:blip r:embed="rId3">
              <a:alphaModFix/>
            </a:blip>
            <a:srcRect/>
            <a:stretch/>
          </p:blipFill>
          <p:spPr>
            <a:xfrm>
              <a:off x="8644775" y="37565"/>
              <a:ext cx="2561830" cy="3605747"/>
            </a:xfrm>
            <a:prstGeom prst="rect">
              <a:avLst/>
            </a:prstGeom>
            <a:noFill/>
            <a:ln>
              <a:noFill/>
            </a:ln>
          </p:spPr>
        </p:pic>
        <p:sp>
          <p:nvSpPr>
            <p:cNvPr id="123" name="Google Shape;123;p5"/>
            <p:cNvSpPr txBox="1"/>
            <p:nvPr/>
          </p:nvSpPr>
          <p:spPr>
            <a:xfrm>
              <a:off x="9151284" y="57555"/>
              <a:ext cx="170271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Coastal Pioneer NES</a:t>
              </a:r>
              <a:endParaRPr/>
            </a:p>
            <a:p>
              <a:pPr marL="0" marR="0" lvl="0" indent="0" algn="ct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Central Offshore Profiler</a:t>
              </a:r>
              <a:endParaRPr/>
            </a:p>
            <a:p>
              <a:pPr marL="0" marR="0" lvl="0" indent="0" algn="ct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July 6, 2015</a:t>
              </a:r>
              <a:endParaRPr/>
            </a:p>
          </p:txBody>
        </p:sp>
      </p:grpSp>
      <p:grpSp>
        <p:nvGrpSpPr>
          <p:cNvPr id="124" name="Google Shape;124;p5"/>
          <p:cNvGrpSpPr/>
          <p:nvPr/>
        </p:nvGrpSpPr>
        <p:grpSpPr>
          <a:xfrm>
            <a:off x="2044557" y="3264357"/>
            <a:ext cx="3771363" cy="3193122"/>
            <a:chOff x="2044557" y="3264357"/>
            <a:chExt cx="3771363" cy="3193122"/>
          </a:xfrm>
        </p:grpSpPr>
        <p:pic>
          <p:nvPicPr>
            <p:cNvPr id="125" name="Google Shape;125;p5" descr="A diagram of a high altitude&#10;&#10;Description automatically generated"/>
            <p:cNvPicPr preferRelativeResize="0"/>
            <p:nvPr/>
          </p:nvPicPr>
          <p:blipFill rotWithShape="1">
            <a:blip r:embed="rId4">
              <a:alphaModFix/>
            </a:blip>
            <a:srcRect l="5197" t="5840" r="2377"/>
            <a:stretch/>
          </p:blipFill>
          <p:spPr>
            <a:xfrm>
              <a:off x="2044557" y="3264357"/>
              <a:ext cx="3771363" cy="3193122"/>
            </a:xfrm>
            <a:prstGeom prst="rect">
              <a:avLst/>
            </a:prstGeom>
            <a:noFill/>
            <a:ln>
              <a:noFill/>
            </a:ln>
          </p:spPr>
        </p:pic>
        <p:sp>
          <p:nvSpPr>
            <p:cNvPr id="126" name="Google Shape;126;p5"/>
            <p:cNvSpPr txBox="1"/>
            <p:nvPr/>
          </p:nvSpPr>
          <p:spPr>
            <a:xfrm>
              <a:off x="4966269" y="5845995"/>
              <a:ext cx="68836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Webb (2023)</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6"/>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Four aspects of using data in teaching</a:t>
            </a:r>
            <a:endParaRPr/>
          </a:p>
        </p:txBody>
      </p:sp>
      <p:sp>
        <p:nvSpPr>
          <p:cNvPr id="132" name="Google Shape;132;p6"/>
          <p:cNvSpPr txBox="1"/>
          <p:nvPr/>
        </p:nvSpPr>
        <p:spPr>
          <a:xfrm>
            <a:off x="466724" y="3367415"/>
            <a:ext cx="187642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Reinforcing known phenomena</a:t>
            </a:r>
            <a:endParaRPr sz="1400" b="0" i="0" u="none" strike="noStrike" cap="none">
              <a:solidFill>
                <a:srgbClr val="000000"/>
              </a:solidFill>
              <a:latin typeface="Arial"/>
              <a:ea typeface="Arial"/>
              <a:cs typeface="Arial"/>
              <a:sym typeface="Arial"/>
            </a:endParaRPr>
          </a:p>
        </p:txBody>
      </p:sp>
      <p:sp>
        <p:nvSpPr>
          <p:cNvPr id="133" name="Google Shape;133;p6"/>
          <p:cNvSpPr txBox="1"/>
          <p:nvPr/>
        </p:nvSpPr>
        <p:spPr>
          <a:xfrm>
            <a:off x="9791700" y="3336637"/>
            <a:ext cx="187642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Generating new knowledge</a:t>
            </a:r>
            <a:endParaRPr sz="1400" b="0" i="0" u="none" strike="noStrike" cap="none">
              <a:solidFill>
                <a:srgbClr val="000000"/>
              </a:solidFill>
              <a:latin typeface="Arial"/>
              <a:ea typeface="Arial"/>
              <a:cs typeface="Arial"/>
              <a:sym typeface="Arial"/>
            </a:endParaRPr>
          </a:p>
        </p:txBody>
      </p:sp>
      <p:cxnSp>
        <p:nvCxnSpPr>
          <p:cNvPr id="134" name="Google Shape;134;p6"/>
          <p:cNvCxnSpPr/>
          <p:nvPr/>
        </p:nvCxnSpPr>
        <p:spPr>
          <a:xfrm>
            <a:off x="2438400" y="3629025"/>
            <a:ext cx="7353300" cy="30776"/>
          </a:xfrm>
          <a:prstGeom prst="straightConnector1">
            <a:avLst/>
          </a:prstGeom>
          <a:noFill/>
          <a:ln w="57150" cap="flat" cmpd="sng">
            <a:solidFill>
              <a:schemeClr val="dk1"/>
            </a:solidFill>
            <a:prstDash val="solid"/>
            <a:round/>
            <a:headEnd type="triangle" w="med" len="med"/>
            <a:tailEnd type="triangle" w="med" len="med"/>
          </a:ln>
        </p:spPr>
      </p:cxnSp>
      <p:sp>
        <p:nvSpPr>
          <p:cNvPr id="135" name="Google Shape;135;p6"/>
          <p:cNvSpPr txBox="1"/>
          <p:nvPr/>
        </p:nvSpPr>
        <p:spPr>
          <a:xfrm>
            <a:off x="6181724" y="1621423"/>
            <a:ext cx="240982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Real-world (messy) data</a:t>
            </a:r>
            <a:endParaRPr sz="1400" b="0" i="0" u="none" strike="noStrike" cap="none">
              <a:solidFill>
                <a:srgbClr val="000000"/>
              </a:solidFill>
              <a:latin typeface="Arial"/>
              <a:ea typeface="Arial"/>
              <a:cs typeface="Arial"/>
              <a:sym typeface="Arial"/>
            </a:endParaRPr>
          </a:p>
        </p:txBody>
      </p:sp>
      <p:sp>
        <p:nvSpPr>
          <p:cNvPr id="136" name="Google Shape;136;p6"/>
          <p:cNvSpPr txBox="1"/>
          <p:nvPr/>
        </p:nvSpPr>
        <p:spPr>
          <a:xfrm>
            <a:off x="6181724" y="5398112"/>
            <a:ext cx="187642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Idealized patterns</a:t>
            </a:r>
            <a:endParaRPr sz="1400" b="0" i="0" u="none" strike="noStrike" cap="none">
              <a:solidFill>
                <a:srgbClr val="000000"/>
              </a:solidFill>
              <a:latin typeface="Arial"/>
              <a:ea typeface="Arial"/>
              <a:cs typeface="Arial"/>
              <a:sym typeface="Arial"/>
            </a:endParaRPr>
          </a:p>
        </p:txBody>
      </p:sp>
      <p:cxnSp>
        <p:nvCxnSpPr>
          <p:cNvPr id="137" name="Google Shape;137;p6"/>
          <p:cNvCxnSpPr/>
          <p:nvPr/>
        </p:nvCxnSpPr>
        <p:spPr>
          <a:xfrm flipH="1">
            <a:off x="6086473" y="1790700"/>
            <a:ext cx="9527" cy="3705225"/>
          </a:xfrm>
          <a:prstGeom prst="straightConnector1">
            <a:avLst/>
          </a:prstGeom>
          <a:noFill/>
          <a:ln w="57150" cap="flat" cmpd="sng">
            <a:solidFill>
              <a:schemeClr val="dk1"/>
            </a:solidFill>
            <a:prstDash val="solid"/>
            <a:round/>
            <a:headEnd type="triangle" w="med" len="med"/>
            <a:tailEnd type="triangle" w="med" len="med"/>
          </a:ln>
        </p:spPr>
      </p:cxnSp>
      <p:sp>
        <p:nvSpPr>
          <p:cNvPr id="138" name="Google Shape;138;p6"/>
          <p:cNvSpPr/>
          <p:nvPr/>
        </p:nvSpPr>
        <p:spPr>
          <a:xfrm>
            <a:off x="2657475" y="2042780"/>
            <a:ext cx="3428998" cy="1576720"/>
          </a:xfrm>
          <a:prstGeom prst="rect">
            <a:avLst/>
          </a:prstGeom>
          <a:solidFill>
            <a:srgbClr val="6ABDFF"/>
          </a:solidFill>
          <a:ln w="25400" cap="flat" cmpd="sng">
            <a:solidFill>
              <a:srgbClr val="00455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accent4"/>
                </a:solidFill>
                <a:latin typeface="Arial"/>
                <a:ea typeface="Arial"/>
                <a:cs typeface="Arial"/>
                <a:sym typeface="Arial"/>
              </a:rPr>
              <a:t>Labs/demos with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accent4"/>
                </a:solidFill>
                <a:latin typeface="Arial"/>
                <a:ea typeface="Arial"/>
                <a:cs typeface="Arial"/>
                <a:sym typeface="Arial"/>
              </a:rPr>
              <a:t>authentic data</a:t>
            </a:r>
            <a:endParaRPr sz="1400" b="0" i="0" u="none" strike="noStrike" cap="none">
              <a:solidFill>
                <a:srgbClr val="000000"/>
              </a:solidFill>
              <a:latin typeface="Arial"/>
              <a:ea typeface="Arial"/>
              <a:cs typeface="Arial"/>
              <a:sym typeface="Arial"/>
            </a:endParaRPr>
          </a:p>
        </p:txBody>
      </p:sp>
      <p:sp>
        <p:nvSpPr>
          <p:cNvPr id="139" name="Google Shape;139;p6"/>
          <p:cNvSpPr/>
          <p:nvPr/>
        </p:nvSpPr>
        <p:spPr>
          <a:xfrm>
            <a:off x="6115050" y="2042780"/>
            <a:ext cx="3428998" cy="1576720"/>
          </a:xfrm>
          <a:prstGeom prst="rect">
            <a:avLst/>
          </a:prstGeom>
          <a:solidFill>
            <a:srgbClr val="FFE5CC"/>
          </a:solidFill>
          <a:ln w="25400" cap="flat" cmpd="sng">
            <a:solidFill>
              <a:srgbClr val="00455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accent4"/>
                </a:solidFill>
                <a:latin typeface="Arial"/>
                <a:ea typeface="Arial"/>
                <a:cs typeface="Arial"/>
                <a:sym typeface="Arial"/>
              </a:rPr>
              <a:t>Professional observations and models</a:t>
            </a:r>
            <a:endParaRPr sz="1400" b="0" i="0" u="none" strike="noStrike" cap="none">
              <a:solidFill>
                <a:srgbClr val="000000"/>
              </a:solidFill>
              <a:latin typeface="Arial"/>
              <a:ea typeface="Arial"/>
              <a:cs typeface="Arial"/>
              <a:sym typeface="Arial"/>
            </a:endParaRPr>
          </a:p>
        </p:txBody>
      </p:sp>
      <p:sp>
        <p:nvSpPr>
          <p:cNvPr id="140" name="Google Shape;140;p6"/>
          <p:cNvSpPr/>
          <p:nvPr/>
        </p:nvSpPr>
        <p:spPr>
          <a:xfrm>
            <a:off x="6115050" y="3669326"/>
            <a:ext cx="3428998" cy="1576720"/>
          </a:xfrm>
          <a:prstGeom prst="rect">
            <a:avLst/>
          </a:prstGeom>
          <a:solidFill>
            <a:srgbClr val="8DDFFF"/>
          </a:solidFill>
          <a:ln w="25400" cap="flat" cmpd="sng">
            <a:solidFill>
              <a:srgbClr val="00455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accent4"/>
                </a:solidFill>
                <a:latin typeface="Arial"/>
                <a:ea typeface="Arial"/>
                <a:cs typeface="Arial"/>
                <a:sym typeface="Arial"/>
              </a:rPr>
              <a:t>Models of theory</a:t>
            </a:r>
            <a:endParaRPr sz="1400" b="0" i="0" u="none" strike="noStrike" cap="none">
              <a:solidFill>
                <a:srgbClr val="000000"/>
              </a:solidFill>
              <a:latin typeface="Arial"/>
              <a:ea typeface="Arial"/>
              <a:cs typeface="Arial"/>
              <a:sym typeface="Arial"/>
            </a:endParaRPr>
          </a:p>
        </p:txBody>
      </p:sp>
      <p:sp>
        <p:nvSpPr>
          <p:cNvPr id="141" name="Google Shape;141;p6"/>
          <p:cNvSpPr/>
          <p:nvPr/>
        </p:nvSpPr>
        <p:spPr>
          <a:xfrm>
            <a:off x="2647950" y="3669326"/>
            <a:ext cx="3428998" cy="1576720"/>
          </a:xfrm>
          <a:prstGeom prst="rect">
            <a:avLst/>
          </a:prstGeom>
          <a:solidFill>
            <a:srgbClr val="EEE5A9"/>
          </a:solidFill>
          <a:ln w="25400" cap="flat" cmpd="sng">
            <a:solidFill>
              <a:srgbClr val="00455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accent4"/>
                </a:solidFill>
                <a:latin typeface="Arial"/>
                <a:ea typeface="Arial"/>
                <a:cs typeface="Arial"/>
                <a:sym typeface="Arial"/>
              </a:rPr>
              <a:t>Textbook data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accent4"/>
                </a:solidFill>
                <a:latin typeface="Arial"/>
                <a:ea typeface="Arial"/>
                <a:cs typeface="Arial"/>
                <a:sym typeface="Arial"/>
              </a:rPr>
              <a:t>visualizations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Data skills learning curve </a:t>
            </a:r>
            <a:endParaRPr/>
          </a:p>
        </p:txBody>
      </p:sp>
      <p:sp>
        <p:nvSpPr>
          <p:cNvPr id="147" name="Google Shape;147;p7"/>
          <p:cNvSpPr txBox="1"/>
          <p:nvPr/>
        </p:nvSpPr>
        <p:spPr>
          <a:xfrm>
            <a:off x="285750" y="5956939"/>
            <a:ext cx="6789964"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Modified from Figure 1 in Kastens et al., 2015, The Science Teacher 82(5):25-31</a:t>
            </a:r>
            <a:endParaRPr sz="1600" b="0" i="0" u="none" strike="noStrike" cap="none">
              <a:solidFill>
                <a:srgbClr val="000000"/>
              </a:solidFill>
              <a:latin typeface="Arial"/>
              <a:ea typeface="Arial"/>
              <a:cs typeface="Arial"/>
              <a:sym typeface="Arial"/>
            </a:endParaRPr>
          </a:p>
        </p:txBody>
      </p:sp>
      <p:sp>
        <p:nvSpPr>
          <p:cNvPr id="148" name="Google Shape;148;p7"/>
          <p:cNvSpPr txBox="1"/>
          <p:nvPr/>
        </p:nvSpPr>
        <p:spPr>
          <a:xfrm>
            <a:off x="104775" y="3221593"/>
            <a:ext cx="167640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(A) Unstructured observation with human senses</a:t>
            </a:r>
            <a:endParaRPr sz="1600" b="0" i="0" u="none" strike="noStrike" cap="none">
              <a:solidFill>
                <a:srgbClr val="000000"/>
              </a:solidFill>
              <a:latin typeface="Arial"/>
              <a:ea typeface="Arial"/>
              <a:cs typeface="Arial"/>
              <a:sym typeface="Arial"/>
            </a:endParaRPr>
          </a:p>
        </p:txBody>
      </p:sp>
      <p:sp>
        <p:nvSpPr>
          <p:cNvPr id="149" name="Google Shape;149;p7"/>
          <p:cNvSpPr txBox="1"/>
          <p:nvPr/>
        </p:nvSpPr>
        <p:spPr>
          <a:xfrm>
            <a:off x="3197225" y="3221600"/>
            <a:ext cx="16764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(B) Student-collected small datasets</a:t>
            </a:r>
            <a:endParaRPr sz="1600" b="0" i="0" u="none" strike="noStrike" cap="none">
              <a:solidFill>
                <a:srgbClr val="000000"/>
              </a:solidFill>
              <a:latin typeface="Arial"/>
              <a:ea typeface="Arial"/>
              <a:cs typeface="Arial"/>
              <a:sym typeface="Arial"/>
            </a:endParaRPr>
          </a:p>
        </p:txBody>
      </p:sp>
      <p:sp>
        <p:nvSpPr>
          <p:cNvPr id="150" name="Google Shape;150;p7"/>
          <p:cNvSpPr txBox="1"/>
          <p:nvPr/>
        </p:nvSpPr>
        <p:spPr>
          <a:xfrm>
            <a:off x="6733375" y="3221600"/>
            <a:ext cx="2350200"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(C) Professionally collected large datasets, well-structured problems</a:t>
            </a:r>
            <a:endParaRPr sz="1600" b="0" i="0" u="none" strike="noStrike" cap="none">
              <a:solidFill>
                <a:srgbClr val="000000"/>
              </a:solidFill>
              <a:latin typeface="Arial"/>
              <a:ea typeface="Arial"/>
              <a:cs typeface="Arial"/>
              <a:sym typeface="Arial"/>
            </a:endParaRPr>
          </a:p>
        </p:txBody>
      </p:sp>
      <p:sp>
        <p:nvSpPr>
          <p:cNvPr id="151" name="Google Shape;151;p7"/>
          <p:cNvSpPr txBox="1"/>
          <p:nvPr/>
        </p:nvSpPr>
        <p:spPr>
          <a:xfrm>
            <a:off x="9927375" y="3221600"/>
            <a:ext cx="2160000"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(D) Professionally collected large datasets, ill-structured problems</a:t>
            </a:r>
            <a:endParaRPr sz="1600" b="0" i="0" u="none" strike="noStrike" cap="none">
              <a:solidFill>
                <a:srgbClr val="000000"/>
              </a:solidFill>
              <a:latin typeface="Arial"/>
              <a:ea typeface="Arial"/>
              <a:cs typeface="Arial"/>
              <a:sym typeface="Arial"/>
            </a:endParaRPr>
          </a:p>
        </p:txBody>
      </p:sp>
      <p:cxnSp>
        <p:nvCxnSpPr>
          <p:cNvPr id="152" name="Google Shape;152;p7"/>
          <p:cNvCxnSpPr/>
          <p:nvPr/>
        </p:nvCxnSpPr>
        <p:spPr>
          <a:xfrm rot="10800000" flipH="1">
            <a:off x="0" y="5530481"/>
            <a:ext cx="2228850" cy="194044"/>
          </a:xfrm>
          <a:prstGeom prst="straightConnector1">
            <a:avLst/>
          </a:prstGeom>
          <a:noFill/>
          <a:ln w="38100" cap="flat" cmpd="sng">
            <a:solidFill>
              <a:schemeClr val="dk1"/>
            </a:solidFill>
            <a:prstDash val="solid"/>
            <a:round/>
            <a:headEnd type="none" w="sm" len="sm"/>
            <a:tailEnd type="none" w="sm" len="sm"/>
          </a:ln>
        </p:spPr>
      </p:cxnSp>
      <p:cxnSp>
        <p:nvCxnSpPr>
          <p:cNvPr id="153" name="Google Shape;153;p7"/>
          <p:cNvCxnSpPr/>
          <p:nvPr/>
        </p:nvCxnSpPr>
        <p:spPr>
          <a:xfrm rot="10800000" flipH="1">
            <a:off x="2228850" y="4667250"/>
            <a:ext cx="762000" cy="846520"/>
          </a:xfrm>
          <a:prstGeom prst="straightConnector1">
            <a:avLst/>
          </a:prstGeom>
          <a:noFill/>
          <a:ln w="38100" cap="flat" cmpd="sng">
            <a:solidFill>
              <a:schemeClr val="dk1"/>
            </a:solidFill>
            <a:prstDash val="solid"/>
            <a:round/>
            <a:headEnd type="none" w="sm" len="sm"/>
            <a:tailEnd type="none" w="sm" len="sm"/>
          </a:ln>
        </p:spPr>
      </p:cxnSp>
      <p:cxnSp>
        <p:nvCxnSpPr>
          <p:cNvPr id="154" name="Google Shape;154;p7"/>
          <p:cNvCxnSpPr/>
          <p:nvPr/>
        </p:nvCxnSpPr>
        <p:spPr>
          <a:xfrm rot="10800000" flipH="1">
            <a:off x="2990850" y="4295775"/>
            <a:ext cx="2474948" cy="371475"/>
          </a:xfrm>
          <a:prstGeom prst="straightConnector1">
            <a:avLst/>
          </a:prstGeom>
          <a:noFill/>
          <a:ln w="38100" cap="flat" cmpd="sng">
            <a:solidFill>
              <a:schemeClr val="dk1"/>
            </a:solidFill>
            <a:prstDash val="solid"/>
            <a:round/>
            <a:headEnd type="none" w="sm" len="sm"/>
            <a:tailEnd type="none" w="sm" len="sm"/>
          </a:ln>
        </p:spPr>
      </p:cxnSp>
      <p:cxnSp>
        <p:nvCxnSpPr>
          <p:cNvPr id="155" name="Google Shape;155;p7"/>
          <p:cNvCxnSpPr/>
          <p:nvPr/>
        </p:nvCxnSpPr>
        <p:spPr>
          <a:xfrm rot="10800000" flipH="1">
            <a:off x="5465798" y="3081947"/>
            <a:ext cx="858802" cy="1205473"/>
          </a:xfrm>
          <a:prstGeom prst="straightConnector1">
            <a:avLst/>
          </a:prstGeom>
          <a:noFill/>
          <a:ln w="38100" cap="flat" cmpd="sng">
            <a:solidFill>
              <a:schemeClr val="dk1"/>
            </a:solidFill>
            <a:prstDash val="solid"/>
            <a:round/>
            <a:headEnd type="none" w="sm" len="sm"/>
            <a:tailEnd type="none" w="sm" len="sm"/>
          </a:ln>
        </p:spPr>
      </p:cxnSp>
      <p:cxnSp>
        <p:nvCxnSpPr>
          <p:cNvPr id="156" name="Google Shape;156;p7"/>
          <p:cNvCxnSpPr/>
          <p:nvPr/>
        </p:nvCxnSpPr>
        <p:spPr>
          <a:xfrm rot="10800000" flipH="1">
            <a:off x="6324600" y="2727966"/>
            <a:ext cx="2676525" cy="364392"/>
          </a:xfrm>
          <a:prstGeom prst="straightConnector1">
            <a:avLst/>
          </a:prstGeom>
          <a:noFill/>
          <a:ln w="38100" cap="flat" cmpd="sng">
            <a:solidFill>
              <a:schemeClr val="dk1"/>
            </a:solidFill>
            <a:prstDash val="solid"/>
            <a:round/>
            <a:headEnd type="none" w="sm" len="sm"/>
            <a:tailEnd type="none" w="sm" len="sm"/>
          </a:ln>
        </p:spPr>
      </p:cxnSp>
      <p:cxnSp>
        <p:nvCxnSpPr>
          <p:cNvPr id="157" name="Google Shape;157;p7"/>
          <p:cNvCxnSpPr/>
          <p:nvPr/>
        </p:nvCxnSpPr>
        <p:spPr>
          <a:xfrm rot="10800000" flipH="1">
            <a:off x="8996362" y="1747555"/>
            <a:ext cx="766763" cy="974363"/>
          </a:xfrm>
          <a:prstGeom prst="straightConnector1">
            <a:avLst/>
          </a:prstGeom>
          <a:noFill/>
          <a:ln w="38100" cap="flat" cmpd="sng">
            <a:solidFill>
              <a:schemeClr val="dk1"/>
            </a:solidFill>
            <a:prstDash val="solid"/>
            <a:round/>
            <a:headEnd type="none" w="sm" len="sm"/>
            <a:tailEnd type="none" w="sm" len="sm"/>
          </a:ln>
        </p:spPr>
      </p:cxnSp>
      <p:cxnSp>
        <p:nvCxnSpPr>
          <p:cNvPr id="158" name="Google Shape;158;p7"/>
          <p:cNvCxnSpPr/>
          <p:nvPr/>
        </p:nvCxnSpPr>
        <p:spPr>
          <a:xfrm rot="10800000" flipH="1">
            <a:off x="9752013" y="1460035"/>
            <a:ext cx="2439986" cy="269608"/>
          </a:xfrm>
          <a:prstGeom prst="straightConnector1">
            <a:avLst/>
          </a:prstGeom>
          <a:noFill/>
          <a:ln w="38100" cap="flat" cmpd="sng">
            <a:solidFill>
              <a:schemeClr val="dk1"/>
            </a:solidFill>
            <a:prstDash val="solid"/>
            <a:round/>
            <a:headEnd type="none" w="sm" len="sm"/>
            <a:tailEnd type="none" w="sm" len="sm"/>
          </a:ln>
        </p:spPr>
      </p:cxnSp>
      <p:sp>
        <p:nvSpPr>
          <p:cNvPr id="159" name="Google Shape;159;p7"/>
          <p:cNvSpPr txBox="1"/>
          <p:nvPr/>
        </p:nvSpPr>
        <p:spPr>
          <a:xfrm rot="-3257021">
            <a:off x="5131675" y="3246728"/>
            <a:ext cx="1171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Arial"/>
                <a:ea typeface="Arial"/>
                <a:cs typeface="Arial"/>
                <a:sym typeface="Arial"/>
              </a:rPr>
              <a:t>Challenging transition</a:t>
            </a:r>
            <a:endParaRPr sz="1400" b="0" i="0" u="none" strike="noStrike" cap="none">
              <a:solidFill>
                <a:srgbClr val="000000"/>
              </a:solidFill>
              <a:latin typeface="Arial"/>
              <a:ea typeface="Arial"/>
              <a:cs typeface="Arial"/>
              <a:sym typeface="Arial"/>
            </a:endParaRPr>
          </a:p>
        </p:txBody>
      </p:sp>
      <p:sp>
        <p:nvSpPr>
          <p:cNvPr id="160" name="Google Shape;160;p7"/>
          <p:cNvSpPr txBox="1"/>
          <p:nvPr/>
        </p:nvSpPr>
        <p:spPr>
          <a:xfrm rot="-2947391">
            <a:off x="1805802" y="4701632"/>
            <a:ext cx="1171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Arial"/>
                <a:ea typeface="Arial"/>
                <a:cs typeface="Arial"/>
                <a:sym typeface="Arial"/>
              </a:rPr>
              <a:t>Challenging transition</a:t>
            </a:r>
            <a:endParaRPr sz="1400" b="0" i="0" u="none" strike="noStrike" cap="none">
              <a:solidFill>
                <a:srgbClr val="000000"/>
              </a:solidFill>
              <a:latin typeface="Arial"/>
              <a:ea typeface="Arial"/>
              <a:cs typeface="Arial"/>
              <a:sym typeface="Arial"/>
            </a:endParaRPr>
          </a:p>
        </p:txBody>
      </p:sp>
      <p:sp>
        <p:nvSpPr>
          <p:cNvPr id="161" name="Google Shape;161;p7"/>
          <p:cNvSpPr txBox="1"/>
          <p:nvPr/>
        </p:nvSpPr>
        <p:spPr>
          <a:xfrm rot="-3119207">
            <a:off x="8571658" y="1853762"/>
            <a:ext cx="1171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Arial"/>
                <a:ea typeface="Arial"/>
                <a:cs typeface="Arial"/>
                <a:sym typeface="Arial"/>
              </a:rPr>
              <a:t>Challenging transition</a:t>
            </a:r>
            <a:endParaRPr sz="1400" b="0" i="0" u="none" strike="noStrike" cap="none">
              <a:solidFill>
                <a:srgbClr val="000000"/>
              </a:solidFill>
              <a:latin typeface="Arial"/>
              <a:ea typeface="Arial"/>
              <a:cs typeface="Arial"/>
              <a:sym typeface="Arial"/>
            </a:endParaRPr>
          </a:p>
        </p:txBody>
      </p:sp>
      <p:sp>
        <p:nvSpPr>
          <p:cNvPr id="162" name="Google Shape;162;p7"/>
          <p:cNvSpPr/>
          <p:nvPr/>
        </p:nvSpPr>
        <p:spPr>
          <a:xfrm>
            <a:off x="5163082" y="2737961"/>
            <a:ext cx="1270375" cy="1807031"/>
          </a:xfrm>
          <a:prstGeom prst="rect">
            <a:avLst/>
          </a:prstGeom>
          <a:no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8"/>
          <p:cNvSpPr txBox="1">
            <a:spLocks noGrp="1"/>
          </p:cNvSpPr>
          <p:nvPr>
            <p:ph type="title"/>
          </p:nvPr>
        </p:nvSpPr>
        <p:spPr>
          <a:xfrm>
            <a:off x="1694688" y="365126"/>
            <a:ext cx="9659112" cy="10602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4399"/>
              <a:buNone/>
            </a:pPr>
            <a:r>
              <a:rPr lang="en-US" sz="4000"/>
              <a:t>OOI Data Labs Project – Key Goals</a:t>
            </a:r>
            <a:endParaRPr/>
          </a:p>
        </p:txBody>
      </p:sp>
      <p:sp>
        <p:nvSpPr>
          <p:cNvPr id="169" name="Google Shape;169;p8"/>
          <p:cNvSpPr txBox="1">
            <a:spLocks noGrp="1"/>
          </p:cNvSpPr>
          <p:nvPr>
            <p:ph type="body" idx="1"/>
          </p:nvPr>
        </p:nvSpPr>
        <p:spPr>
          <a:xfrm>
            <a:off x="838200" y="3877056"/>
            <a:ext cx="10515600" cy="2079991"/>
          </a:xfrm>
          <a:prstGeom prst="rect">
            <a:avLst/>
          </a:prstGeom>
          <a:noFill/>
          <a:ln>
            <a:noFill/>
          </a:ln>
        </p:spPr>
        <p:txBody>
          <a:bodyPr spcFirstLastPara="1" wrap="square" lIns="91425" tIns="45700" rIns="91425" bIns="45700" anchor="t" anchorCtr="0">
            <a:normAutofit/>
          </a:bodyPr>
          <a:lstStyle/>
          <a:p>
            <a:pPr marL="285750" lvl="0" indent="-285750" algn="l" rtl="0">
              <a:lnSpc>
                <a:spcPct val="100000"/>
              </a:lnSpc>
              <a:spcBef>
                <a:spcPts val="1000"/>
              </a:spcBef>
              <a:spcAft>
                <a:spcPts val="0"/>
              </a:spcAft>
              <a:buSzPts val="2200"/>
              <a:buFont typeface="Arial"/>
              <a:buChar char="•"/>
            </a:pPr>
            <a:r>
              <a:rPr lang="en-US" sz="2800"/>
              <a:t>Build a </a:t>
            </a:r>
            <a:r>
              <a:rPr lang="en-US" sz="2800" b="1"/>
              <a:t>Community of Practice (CoP) </a:t>
            </a:r>
            <a:r>
              <a:rPr lang="en-US" sz="2800"/>
              <a:t>of professors, interested in using OOI data with their undergraduate students.</a:t>
            </a:r>
            <a:endParaRPr/>
          </a:p>
          <a:p>
            <a:pPr marL="285750" lvl="0" indent="-285750" algn="l" rtl="0">
              <a:lnSpc>
                <a:spcPct val="100000"/>
              </a:lnSpc>
              <a:spcBef>
                <a:spcPts val="1000"/>
              </a:spcBef>
              <a:spcAft>
                <a:spcPts val="0"/>
              </a:spcAft>
              <a:buSzPts val="2200"/>
              <a:buFont typeface="Arial"/>
              <a:buChar char="•"/>
            </a:pPr>
            <a:r>
              <a:rPr lang="en-US" sz="2800"/>
              <a:t>Make OOI data more </a:t>
            </a:r>
            <a:r>
              <a:rPr lang="en-US" sz="2800" b="1"/>
              <a:t>accessible</a:t>
            </a:r>
            <a:r>
              <a:rPr lang="en-US" sz="2800"/>
              <a:t> to educators and students.</a:t>
            </a:r>
            <a:endParaRPr/>
          </a:p>
          <a:p>
            <a:pPr marL="457200" lvl="0" indent="-228600" algn="l" rtl="0">
              <a:lnSpc>
                <a:spcPct val="90000"/>
              </a:lnSpc>
              <a:spcBef>
                <a:spcPts val="1000"/>
              </a:spcBef>
              <a:spcAft>
                <a:spcPts val="0"/>
              </a:spcAft>
              <a:buSzPts val="2200"/>
              <a:buNone/>
            </a:pPr>
            <a:endParaRPr/>
          </a:p>
          <a:p>
            <a:pPr marL="457200" lvl="0" indent="-228600" algn="l" rtl="0">
              <a:lnSpc>
                <a:spcPct val="90000"/>
              </a:lnSpc>
              <a:spcBef>
                <a:spcPts val="1000"/>
              </a:spcBef>
              <a:spcAft>
                <a:spcPts val="0"/>
              </a:spcAft>
              <a:buSzPts val="2200"/>
              <a:buNone/>
            </a:pPr>
            <a:endParaRPr/>
          </a:p>
        </p:txBody>
      </p:sp>
      <p:pic>
        <p:nvPicPr>
          <p:cNvPr id="170" name="Google Shape;170;p8"/>
          <p:cNvPicPr preferRelativeResize="0"/>
          <p:nvPr/>
        </p:nvPicPr>
        <p:blipFill rotWithShape="1">
          <a:blip r:embed="rId3">
            <a:alphaModFix/>
          </a:blip>
          <a:srcRect/>
          <a:stretch/>
        </p:blipFill>
        <p:spPr>
          <a:xfrm>
            <a:off x="1993745" y="1117325"/>
            <a:ext cx="8204509" cy="2560079"/>
          </a:xfrm>
          <a:prstGeom prst="rect">
            <a:avLst/>
          </a:prstGeom>
          <a:noFill/>
          <a:ln>
            <a:noFill/>
          </a:ln>
        </p:spPr>
      </p:pic>
      <p:sp>
        <p:nvSpPr>
          <p:cNvPr id="171" name="Google Shape;171;p8"/>
          <p:cNvSpPr/>
          <p:nvPr/>
        </p:nvSpPr>
        <p:spPr>
          <a:xfrm>
            <a:off x="82200" y="144953"/>
            <a:ext cx="1512000" cy="15120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9"/>
          <p:cNvSpPr txBox="1"/>
          <p:nvPr/>
        </p:nvSpPr>
        <p:spPr>
          <a:xfrm>
            <a:off x="7097536" y="918431"/>
            <a:ext cx="5091300" cy="307800"/>
          </a:xfrm>
          <a:prstGeom prst="rect">
            <a:avLst/>
          </a:prstGeom>
          <a:solidFill>
            <a:srgbClr val="00477D"/>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177;p9"/>
          <p:cNvSpPr txBox="1"/>
          <p:nvPr/>
        </p:nvSpPr>
        <p:spPr>
          <a:xfrm>
            <a:off x="9397752" y="3788894"/>
            <a:ext cx="2504100" cy="307800"/>
          </a:xfrm>
          <a:prstGeom prst="rect">
            <a:avLst/>
          </a:prstGeom>
          <a:solidFill>
            <a:srgbClr val="00477D"/>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178;p9"/>
          <p:cNvSpPr txBox="1">
            <a:spLocks noGrp="1"/>
          </p:cNvSpPr>
          <p:nvPr>
            <p:ph type="title"/>
          </p:nvPr>
        </p:nvSpPr>
        <p:spPr>
          <a:xfrm>
            <a:off x="4298051" y="-1746490"/>
            <a:ext cx="8491574"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399"/>
              <a:buNone/>
            </a:pPr>
            <a:r>
              <a:rPr lang="en-US"/>
              <a:t>Project Team</a:t>
            </a:r>
            <a:endParaRPr/>
          </a:p>
        </p:txBody>
      </p:sp>
      <p:pic>
        <p:nvPicPr>
          <p:cNvPr id="179" name="Google Shape;179;p9"/>
          <p:cNvPicPr preferRelativeResize="0"/>
          <p:nvPr/>
        </p:nvPicPr>
        <p:blipFill rotWithShape="1">
          <a:blip r:embed="rId3">
            <a:alphaModFix/>
          </a:blip>
          <a:srcRect/>
          <a:stretch/>
        </p:blipFill>
        <p:spPr>
          <a:xfrm>
            <a:off x="789318" y="2032142"/>
            <a:ext cx="1702886" cy="1702886"/>
          </a:xfrm>
          <a:prstGeom prst="rect">
            <a:avLst/>
          </a:prstGeom>
          <a:noFill/>
          <a:ln>
            <a:noFill/>
          </a:ln>
        </p:spPr>
      </p:pic>
      <p:sp>
        <p:nvSpPr>
          <p:cNvPr id="180" name="Google Shape;180;p9"/>
          <p:cNvSpPr txBox="1"/>
          <p:nvPr/>
        </p:nvSpPr>
        <p:spPr>
          <a:xfrm>
            <a:off x="3843044" y="3974681"/>
            <a:ext cx="5366700" cy="307800"/>
          </a:xfrm>
          <a:prstGeom prst="rect">
            <a:avLst/>
          </a:prstGeom>
          <a:solidFill>
            <a:srgbClr val="00477D"/>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 name="Google Shape;181;p9"/>
          <p:cNvSpPr txBox="1"/>
          <p:nvPr/>
        </p:nvSpPr>
        <p:spPr>
          <a:xfrm>
            <a:off x="2991558" y="806320"/>
            <a:ext cx="4020000" cy="307800"/>
          </a:xfrm>
          <a:prstGeom prst="rect">
            <a:avLst/>
          </a:prstGeom>
          <a:solidFill>
            <a:srgbClr val="00477D"/>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82" name="Google Shape;182;p9"/>
          <p:cNvPicPr preferRelativeResize="0"/>
          <p:nvPr/>
        </p:nvPicPr>
        <p:blipFill rotWithShape="1">
          <a:blip r:embed="rId4">
            <a:alphaModFix/>
          </a:blip>
          <a:srcRect/>
          <a:stretch/>
        </p:blipFill>
        <p:spPr>
          <a:xfrm>
            <a:off x="7410013" y="1107924"/>
            <a:ext cx="2170657" cy="2129811"/>
          </a:xfrm>
          <a:prstGeom prst="rect">
            <a:avLst/>
          </a:prstGeom>
          <a:noFill/>
          <a:ln>
            <a:noFill/>
          </a:ln>
        </p:spPr>
      </p:pic>
      <p:pic>
        <p:nvPicPr>
          <p:cNvPr id="183" name="Google Shape;183;p9"/>
          <p:cNvPicPr preferRelativeResize="0"/>
          <p:nvPr/>
        </p:nvPicPr>
        <p:blipFill rotWithShape="1">
          <a:blip r:embed="rId5">
            <a:alphaModFix/>
          </a:blip>
          <a:srcRect/>
          <a:stretch/>
        </p:blipFill>
        <p:spPr>
          <a:xfrm>
            <a:off x="4140085" y="4198582"/>
            <a:ext cx="4772637" cy="1749455"/>
          </a:xfrm>
          <a:prstGeom prst="rect">
            <a:avLst/>
          </a:prstGeom>
          <a:noFill/>
          <a:ln>
            <a:noFill/>
          </a:ln>
        </p:spPr>
      </p:pic>
      <p:pic>
        <p:nvPicPr>
          <p:cNvPr id="184" name="Google Shape;184;p9"/>
          <p:cNvPicPr preferRelativeResize="0"/>
          <p:nvPr/>
        </p:nvPicPr>
        <p:blipFill rotWithShape="1">
          <a:blip r:embed="rId6">
            <a:alphaModFix/>
          </a:blip>
          <a:srcRect l="27739"/>
          <a:stretch/>
        </p:blipFill>
        <p:spPr>
          <a:xfrm>
            <a:off x="3633665" y="984495"/>
            <a:ext cx="2821765" cy="2132249"/>
          </a:xfrm>
          <a:prstGeom prst="rect">
            <a:avLst/>
          </a:prstGeom>
          <a:noFill/>
          <a:ln>
            <a:noFill/>
          </a:ln>
        </p:spPr>
      </p:pic>
      <p:pic>
        <p:nvPicPr>
          <p:cNvPr id="185" name="Google Shape;185;p9"/>
          <p:cNvPicPr preferRelativeResize="0"/>
          <p:nvPr/>
        </p:nvPicPr>
        <p:blipFill rotWithShape="1">
          <a:blip r:embed="rId7">
            <a:alphaModFix/>
          </a:blip>
          <a:srcRect/>
          <a:stretch/>
        </p:blipFill>
        <p:spPr>
          <a:xfrm>
            <a:off x="10164724" y="3985907"/>
            <a:ext cx="1013371" cy="1696666"/>
          </a:xfrm>
          <a:prstGeom prst="rect">
            <a:avLst/>
          </a:prstGeom>
          <a:noFill/>
          <a:ln>
            <a:noFill/>
          </a:ln>
        </p:spPr>
      </p:pic>
      <p:sp>
        <p:nvSpPr>
          <p:cNvPr id="186" name="Google Shape;186;p9"/>
          <p:cNvSpPr txBox="1"/>
          <p:nvPr/>
        </p:nvSpPr>
        <p:spPr>
          <a:xfrm>
            <a:off x="7330247" y="3240210"/>
            <a:ext cx="2292364"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Dax Soule </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Queens College CUNY</a:t>
            </a:r>
            <a:endParaRPr/>
          </a:p>
        </p:txBody>
      </p:sp>
      <p:sp>
        <p:nvSpPr>
          <p:cNvPr id="187" name="Google Shape;187;p9"/>
          <p:cNvSpPr txBox="1"/>
          <p:nvPr/>
        </p:nvSpPr>
        <p:spPr>
          <a:xfrm>
            <a:off x="5368093" y="6070237"/>
            <a:ext cx="2459400" cy="5232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Anna Pfeiffer-Herbert</a:t>
            </a:r>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Stockton University</a:t>
            </a:r>
            <a:endParaRPr/>
          </a:p>
        </p:txBody>
      </p:sp>
      <p:sp>
        <p:nvSpPr>
          <p:cNvPr id="188" name="Google Shape;188;p9"/>
          <p:cNvSpPr txBox="1"/>
          <p:nvPr/>
        </p:nvSpPr>
        <p:spPr>
          <a:xfrm>
            <a:off x="3310186" y="3050098"/>
            <a:ext cx="3745406"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Janice McDonnell, Sage Lichtenwalner</a:t>
            </a:r>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Rutgers University</a:t>
            </a:r>
            <a:endParaRPr/>
          </a:p>
        </p:txBody>
      </p:sp>
      <p:sp>
        <p:nvSpPr>
          <p:cNvPr id="189" name="Google Shape;189;p9"/>
          <p:cNvSpPr txBox="1"/>
          <p:nvPr/>
        </p:nvSpPr>
        <p:spPr>
          <a:xfrm>
            <a:off x="9651720" y="5730757"/>
            <a:ext cx="2039400" cy="5232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Denise Bristol</a:t>
            </a:r>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Hillsborough CC</a:t>
            </a:r>
            <a:endParaRPr/>
          </a:p>
        </p:txBody>
      </p:sp>
      <p:sp>
        <p:nvSpPr>
          <p:cNvPr id="190" name="Google Shape;190;p9"/>
          <p:cNvSpPr txBox="1"/>
          <p:nvPr/>
        </p:nvSpPr>
        <p:spPr>
          <a:xfrm>
            <a:off x="9436177" y="122192"/>
            <a:ext cx="242723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NSF Grant #1831625</a:t>
            </a:r>
            <a:endParaRPr/>
          </a:p>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and # 2316075</a:t>
            </a:r>
            <a:endParaRPr sz="1600" b="0" i="0" u="none" strike="noStrike" cap="none">
              <a:solidFill>
                <a:srgbClr val="000000"/>
              </a:solidFill>
              <a:latin typeface="Arial"/>
              <a:ea typeface="Arial"/>
              <a:cs typeface="Arial"/>
              <a:sym typeface="Arial"/>
            </a:endParaRPr>
          </a:p>
        </p:txBody>
      </p:sp>
      <p:pic>
        <p:nvPicPr>
          <p:cNvPr id="191" name="Google Shape;191;p9" descr="Kristin O'Connell"/>
          <p:cNvPicPr preferRelativeResize="0"/>
          <p:nvPr/>
        </p:nvPicPr>
        <p:blipFill rotWithShape="1">
          <a:blip r:embed="rId8">
            <a:alphaModFix/>
          </a:blip>
          <a:srcRect/>
          <a:stretch/>
        </p:blipFill>
        <p:spPr>
          <a:xfrm>
            <a:off x="9979162" y="1096227"/>
            <a:ext cx="1690217" cy="1398081"/>
          </a:xfrm>
          <a:prstGeom prst="rect">
            <a:avLst/>
          </a:prstGeom>
          <a:noFill/>
          <a:ln>
            <a:noFill/>
          </a:ln>
        </p:spPr>
      </p:pic>
      <p:sp>
        <p:nvSpPr>
          <p:cNvPr id="192" name="Google Shape;192;p9"/>
          <p:cNvSpPr txBox="1"/>
          <p:nvPr/>
        </p:nvSpPr>
        <p:spPr>
          <a:xfrm>
            <a:off x="9811602" y="2621985"/>
            <a:ext cx="2025300" cy="5232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Kristin O’Connell</a:t>
            </a:r>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SERC</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0"/>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Data</a:t>
            </a:r>
            <a:r>
              <a:rPr lang="en-US"/>
              <a:t> Labs Project History</a:t>
            </a:r>
            <a:endParaRPr/>
          </a:p>
        </p:txBody>
      </p:sp>
      <p:grpSp>
        <p:nvGrpSpPr>
          <p:cNvPr id="198" name="Google Shape;198;p10"/>
          <p:cNvGrpSpPr/>
          <p:nvPr/>
        </p:nvGrpSpPr>
        <p:grpSpPr>
          <a:xfrm>
            <a:off x="537238" y="528824"/>
            <a:ext cx="11117520" cy="4395249"/>
            <a:chOff x="5262" y="0"/>
            <a:chExt cx="10505074" cy="4153122"/>
          </a:xfrm>
        </p:grpSpPr>
        <p:sp>
          <p:nvSpPr>
            <p:cNvPr id="199" name="Google Shape;199;p10"/>
            <p:cNvSpPr/>
            <p:nvPr/>
          </p:nvSpPr>
          <p:spPr>
            <a:xfrm>
              <a:off x="788669" y="0"/>
              <a:ext cx="8938260" cy="4153122"/>
            </a:xfrm>
            <a:prstGeom prst="rightArrow">
              <a:avLst>
                <a:gd name="adj1" fmla="val 50000"/>
                <a:gd name="adj2" fmla="val 50000"/>
              </a:avLst>
            </a:prstGeom>
            <a:solidFill>
              <a:srgbClr val="FFD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0"/>
            <p:cNvSpPr/>
            <p:nvPr/>
          </p:nvSpPr>
          <p:spPr>
            <a:xfrm>
              <a:off x="5262" y="1245936"/>
              <a:ext cx="2531343" cy="1661248"/>
            </a:xfrm>
            <a:prstGeom prst="roundRect">
              <a:avLst>
                <a:gd name="adj" fmla="val 16667"/>
              </a:avLst>
            </a:prstGeom>
            <a:solidFill>
              <a:schemeClr val="accent3"/>
            </a:solidFill>
            <a:ln w="25400" cap="flat" cmpd="sng">
              <a:solidFill>
                <a:srgbClr val="D7E9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txBox="1"/>
            <p:nvPr/>
          </p:nvSpPr>
          <p:spPr>
            <a:xfrm>
              <a:off x="86357" y="1327031"/>
              <a:ext cx="2369153" cy="1499058"/>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Data Explorations Workshops</a:t>
              </a:r>
              <a:endParaRPr/>
            </a:p>
            <a:p>
              <a:pPr marL="114300" marR="0" lvl="1" indent="-114300" algn="l" rtl="0">
                <a:lnSpc>
                  <a:spcPct val="90000"/>
                </a:lnSpc>
                <a:spcBef>
                  <a:spcPts val="630"/>
                </a:spcBef>
                <a:spcAft>
                  <a:spcPts val="0"/>
                </a:spcAft>
                <a:buClr>
                  <a:srgbClr val="000000"/>
                </a:buClr>
                <a:buSzPts val="1400"/>
                <a:buFont typeface="Arial"/>
                <a:buChar char="•"/>
              </a:pPr>
              <a:r>
                <a:rPr lang="en-US" sz="1400" b="0" i="0" u="none" strike="noStrike" cap="none">
                  <a:solidFill>
                    <a:schemeClr val="lt1"/>
                  </a:solidFill>
                  <a:latin typeface="Arial"/>
                  <a:ea typeface="Arial"/>
                  <a:cs typeface="Arial"/>
                  <a:sym typeface="Arial"/>
                </a:rPr>
                <a:t>2016-2017</a:t>
              </a:r>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chemeClr val="lt1"/>
                  </a:solidFill>
                  <a:latin typeface="Arial"/>
                  <a:ea typeface="Arial"/>
                  <a:cs typeface="Arial"/>
                  <a:sym typeface="Arial"/>
                </a:rPr>
                <a:t>Undergrad Educators</a:t>
              </a:r>
              <a:endParaRPr/>
            </a:p>
          </p:txBody>
        </p:sp>
        <p:sp>
          <p:nvSpPr>
            <p:cNvPr id="202" name="Google Shape;202;p10"/>
            <p:cNvSpPr/>
            <p:nvPr/>
          </p:nvSpPr>
          <p:spPr>
            <a:xfrm>
              <a:off x="2663173" y="1245936"/>
              <a:ext cx="2531343" cy="1661248"/>
            </a:xfrm>
            <a:prstGeom prst="roundRect">
              <a:avLst>
                <a:gd name="adj" fmla="val 16667"/>
              </a:avLst>
            </a:prstGeom>
            <a:solidFill>
              <a:schemeClr val="accent3"/>
            </a:solidFill>
            <a:ln w="25400" cap="flat" cmpd="sng">
              <a:solidFill>
                <a:srgbClr val="D7E9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0"/>
            <p:cNvSpPr txBox="1"/>
            <p:nvPr/>
          </p:nvSpPr>
          <p:spPr>
            <a:xfrm>
              <a:off x="2744268" y="1327031"/>
              <a:ext cx="2369153" cy="1499058"/>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OOI Early Career Data Workshops</a:t>
              </a:r>
              <a:endParaRPr/>
            </a:p>
            <a:p>
              <a:pPr marL="114300" marR="0" lvl="1" indent="-114300" algn="l" rtl="0">
                <a:lnSpc>
                  <a:spcPct val="90000"/>
                </a:lnSpc>
                <a:spcBef>
                  <a:spcPts val="630"/>
                </a:spcBef>
                <a:spcAft>
                  <a:spcPts val="0"/>
                </a:spcAft>
                <a:buClr>
                  <a:srgbClr val="000000"/>
                </a:buClr>
                <a:buSzPts val="1400"/>
                <a:buFont typeface="Arial"/>
                <a:buChar char="•"/>
              </a:pPr>
              <a:r>
                <a:rPr lang="en-US" sz="1400" b="0" i="0" u="none" strike="noStrike" cap="none">
                  <a:solidFill>
                    <a:schemeClr val="lt1"/>
                  </a:solidFill>
                  <a:latin typeface="Arial"/>
                  <a:ea typeface="Arial"/>
                  <a:cs typeface="Arial"/>
                  <a:sym typeface="Arial"/>
                </a:rPr>
                <a:t>2018</a:t>
              </a:r>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chemeClr val="lt1"/>
                  </a:solidFill>
                  <a:latin typeface="Arial"/>
                  <a:ea typeface="Arial"/>
                  <a:cs typeface="Arial"/>
                  <a:sym typeface="Arial"/>
                </a:rPr>
                <a:t>Research Graduate Students, Post-docs and pre-tenure faculty</a:t>
              </a:r>
              <a:endParaRPr/>
            </a:p>
          </p:txBody>
        </p:sp>
        <p:sp>
          <p:nvSpPr>
            <p:cNvPr id="204" name="Google Shape;204;p10"/>
            <p:cNvSpPr/>
            <p:nvPr/>
          </p:nvSpPr>
          <p:spPr>
            <a:xfrm>
              <a:off x="5321083" y="1245936"/>
              <a:ext cx="2531343" cy="1661248"/>
            </a:xfrm>
            <a:prstGeom prst="roundRect">
              <a:avLst>
                <a:gd name="adj" fmla="val 16667"/>
              </a:avLst>
            </a:prstGeom>
            <a:solidFill>
              <a:schemeClr val="accent3"/>
            </a:solidFill>
            <a:ln w="25400" cap="flat" cmpd="sng">
              <a:solidFill>
                <a:srgbClr val="D7E9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0"/>
            <p:cNvSpPr txBox="1"/>
            <p:nvPr/>
          </p:nvSpPr>
          <p:spPr>
            <a:xfrm>
              <a:off x="5402178" y="1327031"/>
              <a:ext cx="2369153" cy="1499058"/>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Data Labs 1.0</a:t>
              </a:r>
              <a:endParaRPr/>
            </a:p>
            <a:p>
              <a:pPr marL="114300" marR="0" lvl="1" indent="-114300" algn="l" rtl="0">
                <a:lnSpc>
                  <a:spcPct val="90000"/>
                </a:lnSpc>
                <a:spcBef>
                  <a:spcPts val="630"/>
                </a:spcBef>
                <a:spcAft>
                  <a:spcPts val="0"/>
                </a:spcAft>
                <a:buClr>
                  <a:srgbClr val="000000"/>
                </a:buClr>
                <a:buSzPts val="1400"/>
                <a:buFont typeface="Arial"/>
                <a:buChar char="•"/>
              </a:pPr>
              <a:r>
                <a:rPr lang="en-US" sz="1400" b="0" i="0" u="none" strike="noStrike" cap="none">
                  <a:solidFill>
                    <a:schemeClr val="lt1"/>
                  </a:solidFill>
                  <a:latin typeface="Arial"/>
                  <a:ea typeface="Arial"/>
                  <a:cs typeface="Arial"/>
                  <a:sym typeface="Arial"/>
                </a:rPr>
                <a:t>2018-2021</a:t>
              </a:r>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chemeClr val="lt1"/>
                  </a:solidFill>
                  <a:latin typeface="Arial"/>
                  <a:ea typeface="Arial"/>
                  <a:cs typeface="Arial"/>
                  <a:sym typeface="Arial"/>
                </a:rPr>
                <a:t>Introductory Undergrad Educators</a:t>
              </a:r>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chemeClr val="lt1"/>
                  </a:solidFill>
                  <a:latin typeface="Arial"/>
                  <a:ea typeface="Arial"/>
                  <a:cs typeface="Arial"/>
                  <a:sym typeface="Arial"/>
                </a:rPr>
                <a:t>Esp. 2YC and PUI</a:t>
              </a:r>
              <a:endParaRPr/>
            </a:p>
          </p:txBody>
        </p:sp>
        <p:sp>
          <p:nvSpPr>
            <p:cNvPr id="206" name="Google Shape;206;p10"/>
            <p:cNvSpPr/>
            <p:nvPr/>
          </p:nvSpPr>
          <p:spPr>
            <a:xfrm>
              <a:off x="7978993" y="1245936"/>
              <a:ext cx="2531343" cy="1661248"/>
            </a:xfrm>
            <a:prstGeom prst="roundRect">
              <a:avLst>
                <a:gd name="adj" fmla="val 16667"/>
              </a:avLst>
            </a:prstGeom>
            <a:solidFill>
              <a:schemeClr val="accent3"/>
            </a:solidFill>
            <a:ln w="25400" cap="flat" cmpd="sng">
              <a:solidFill>
                <a:srgbClr val="D7E9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0"/>
            <p:cNvSpPr txBox="1"/>
            <p:nvPr/>
          </p:nvSpPr>
          <p:spPr>
            <a:xfrm>
              <a:off x="8060088" y="1327031"/>
              <a:ext cx="2369153" cy="1499058"/>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Data Labs 2.0</a:t>
              </a:r>
              <a:endParaRPr/>
            </a:p>
            <a:p>
              <a:pPr marL="114300" marR="0" lvl="1" indent="-114300" algn="l" rtl="0">
                <a:lnSpc>
                  <a:spcPct val="90000"/>
                </a:lnSpc>
                <a:spcBef>
                  <a:spcPts val="630"/>
                </a:spcBef>
                <a:spcAft>
                  <a:spcPts val="0"/>
                </a:spcAft>
                <a:buClr>
                  <a:srgbClr val="000000"/>
                </a:buClr>
                <a:buSzPts val="1400"/>
                <a:buFont typeface="Arial"/>
                <a:buChar char="•"/>
              </a:pPr>
              <a:r>
                <a:rPr lang="en-US" sz="1400" b="0" i="0" u="none" strike="noStrike" cap="none">
                  <a:solidFill>
                    <a:schemeClr val="lt1"/>
                  </a:solidFill>
                  <a:latin typeface="Arial"/>
                  <a:ea typeface="Arial"/>
                  <a:cs typeface="Arial"/>
                  <a:sym typeface="Arial"/>
                </a:rPr>
                <a:t>2023-2025</a:t>
              </a:r>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chemeClr val="lt1"/>
                  </a:solidFill>
                  <a:latin typeface="Arial"/>
                  <a:ea typeface="Arial"/>
                  <a:cs typeface="Arial"/>
                  <a:sym typeface="Arial"/>
                </a:rPr>
                <a:t>Intro and Advanced Undergrad Educators</a:t>
              </a:r>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chemeClr val="lt1"/>
                  </a:solidFill>
                  <a:latin typeface="Arial"/>
                  <a:ea typeface="Arial"/>
                  <a:cs typeface="Arial"/>
                  <a:sym typeface="Arial"/>
                </a:rPr>
                <a:t>Focus on Python</a:t>
              </a:r>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chemeClr val="lt1"/>
                  </a:solidFill>
                  <a:latin typeface="Arial"/>
                  <a:ea typeface="Arial"/>
                  <a:cs typeface="Arial"/>
                  <a:sym typeface="Arial"/>
                </a:rPr>
                <a:t>And new MAB array</a:t>
              </a:r>
              <a:endParaRPr/>
            </a:p>
          </p:txBody>
        </p:sp>
      </p:grpSp>
      <p:pic>
        <p:nvPicPr>
          <p:cNvPr id="208" name="Google Shape;208;p10"/>
          <p:cNvPicPr preferRelativeResize="0"/>
          <p:nvPr/>
        </p:nvPicPr>
        <p:blipFill rotWithShape="1">
          <a:blip r:embed="rId3">
            <a:alphaModFix/>
          </a:blip>
          <a:srcRect/>
          <a:stretch/>
        </p:blipFill>
        <p:spPr>
          <a:xfrm>
            <a:off x="699400" y="4033775"/>
            <a:ext cx="2906849" cy="2180126"/>
          </a:xfrm>
          <a:prstGeom prst="rect">
            <a:avLst/>
          </a:prstGeom>
          <a:noFill/>
          <a:ln>
            <a:noFill/>
          </a:ln>
          <a:effectLst>
            <a:outerShdw blurRad="190500" algn="tl" rotWithShape="0">
              <a:srgbClr val="000000">
                <a:alpha val="69800"/>
              </a:srgbClr>
            </a:outerShdw>
          </a:effectLst>
        </p:spPr>
      </p:pic>
      <p:pic>
        <p:nvPicPr>
          <p:cNvPr id="209" name="Google Shape;209;p10"/>
          <p:cNvPicPr preferRelativeResize="0"/>
          <p:nvPr/>
        </p:nvPicPr>
        <p:blipFill rotWithShape="1">
          <a:blip r:embed="rId4">
            <a:alphaModFix/>
          </a:blip>
          <a:srcRect l="12760" r="12573" b="55638"/>
          <a:stretch/>
        </p:blipFill>
        <p:spPr>
          <a:xfrm>
            <a:off x="5728450" y="4033775"/>
            <a:ext cx="2656025" cy="2673801"/>
          </a:xfrm>
          <a:prstGeom prst="rect">
            <a:avLst/>
          </a:prstGeom>
          <a:noFill/>
          <a:ln>
            <a:noFill/>
          </a:ln>
        </p:spPr>
      </p:pic>
    </p:spTree>
  </p:cSld>
  <p:clrMapOvr>
    <a:masterClrMapping/>
  </p:clrMapOvr>
</p:sld>
</file>

<file path=ppt/theme/theme1.xml><?xml version="1.0" encoding="utf-8"?>
<a:theme xmlns:a="http://schemas.openxmlformats.org/drawingml/2006/main" name="Wave">
  <a:themeElements>
    <a:clrScheme name="OOI Brand Colors">
      <a:dk1>
        <a:srgbClr val="004F8B"/>
      </a:dk1>
      <a:lt1>
        <a:srgbClr val="D8E9F5"/>
      </a:lt1>
      <a:dk2>
        <a:srgbClr val="004F8B"/>
      </a:dk2>
      <a:lt2>
        <a:srgbClr val="E7E6E6"/>
      </a:lt2>
      <a:accent1>
        <a:srgbClr val="00A4E1"/>
      </a:accent1>
      <a:accent2>
        <a:srgbClr val="D6BD2C"/>
      </a:accent2>
      <a:accent3>
        <a:srgbClr val="FF7F00"/>
      </a:accent3>
      <a:accent4>
        <a:srgbClr val="212121"/>
      </a:accent4>
      <a:accent5>
        <a:srgbClr val="5E5E5E"/>
      </a:accent5>
      <a:accent6>
        <a:srgbClr val="797979"/>
      </a:accent6>
      <a:hlink>
        <a:srgbClr val="929292"/>
      </a:hlink>
      <a:folHlink>
        <a:srgbClr val="FE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1958</Words>
  <Application>Microsoft Office PowerPoint</Application>
  <PresentationFormat>Widescreen</PresentationFormat>
  <Paragraphs>294</Paragraphs>
  <Slides>35</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Times New Roman</vt:lpstr>
      <vt:lpstr>Trebuchet MS</vt:lpstr>
      <vt:lpstr>Wave</vt:lpstr>
      <vt:lpstr>PowerPoint Presentation</vt:lpstr>
      <vt:lpstr>How do we effectively connect students to OOI data?</vt:lpstr>
      <vt:lpstr>Ways we use data</vt:lpstr>
      <vt:lpstr>Types of data we use</vt:lpstr>
      <vt:lpstr>Four aspects of using data in teaching</vt:lpstr>
      <vt:lpstr>Data skills learning curve </vt:lpstr>
      <vt:lpstr>OOI Data Labs Project – Key Goals</vt:lpstr>
      <vt:lpstr>Project Team</vt:lpstr>
      <vt:lpstr>Data Labs Project History</vt:lpstr>
      <vt:lpstr>The growing Ocean Data Labs community!</vt:lpstr>
      <vt:lpstr>Translating OOI data into  educational resources </vt:lpstr>
      <vt:lpstr>OOI Data Labs Resource Collection</vt:lpstr>
      <vt:lpstr>Inspiration for the OOI Lab Manual</vt:lpstr>
      <vt:lpstr>Goals of the OOI Lab Manual</vt:lpstr>
      <vt:lpstr>Design of data activities - based in learning science: </vt:lpstr>
      <vt:lpstr>Alignment to Intro Oceanography curriculum</vt:lpstr>
      <vt:lpstr>A Quick Lab Example</vt:lpstr>
      <vt:lpstr>Design Process – Lessons Learned</vt:lpstr>
      <vt:lpstr>Evaluation &amp; Impacts</vt:lpstr>
      <vt:lpstr>How has participants’ involvement in the OOI Data Labs Project influenced their teaching?</vt:lpstr>
      <vt:lpstr>OOI Data Labs 2.0 (2023-2025)</vt:lpstr>
      <vt:lpstr>Existing Opportunities for Engaging Students</vt:lpstr>
      <vt:lpstr>2020 Virtual REU Goals</vt:lpstr>
      <vt:lpstr>Virtual REU  Initial  Group Projects</vt:lpstr>
      <vt:lpstr>The OOI Data Labs 2.0  Research Challenge</vt:lpstr>
      <vt:lpstr>Wilmington Workshop Participants… How comfortable are you in incorporating oceanographic datasets into your teaching?</vt:lpstr>
      <vt:lpstr>Pre-Survey: Research Experience</vt:lpstr>
      <vt:lpstr>Pre-Survey: Teaching Experience</vt:lpstr>
      <vt:lpstr>Ocean Observing Systems Potential for Education</vt:lpstr>
      <vt:lpstr>OOI’s Advanced Data Tools</vt:lpstr>
      <vt:lpstr>The Power of Coding Notebooks for Education</vt:lpstr>
      <vt:lpstr>Pedological Approaches for  Coding-based Activities</vt:lpstr>
      <vt:lpstr>Potential Advantages of Notebook-based Educational Activities </vt:lpstr>
      <vt:lpstr>Summary and Future Collaborations</vt:lpstr>
      <vt:lpstr>Thank you! datalab.marine.rutgers.edu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Pfeiffer-Herbert, Anna</dc:creator>
  <cp:lastModifiedBy>Pfeiffer-Herbert, Anna</cp:lastModifiedBy>
  <cp:revision>1</cp:revision>
  <dcterms:modified xsi:type="dcterms:W3CDTF">2024-09-05T21:35:00Z</dcterms:modified>
</cp:coreProperties>
</file>