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505" r:id="rId2"/>
    <p:sldId id="1031" r:id="rId3"/>
    <p:sldId id="1002" r:id="rId4"/>
    <p:sldId id="954" r:id="rId5"/>
    <p:sldId id="980" r:id="rId6"/>
    <p:sldId id="1038" r:id="rId7"/>
    <p:sldId id="992" r:id="rId8"/>
    <p:sldId id="1037" r:id="rId9"/>
    <p:sldId id="260" r:id="rId10"/>
    <p:sldId id="261" r:id="rId11"/>
    <p:sldId id="262" r:id="rId12"/>
    <p:sldId id="259" r:id="rId13"/>
    <p:sldId id="1035" r:id="rId14"/>
    <p:sldId id="103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24"/>
    <a:srgbClr val="FFC423"/>
    <a:srgbClr val="00447C"/>
    <a:srgbClr val="00AFDB"/>
    <a:srgbClr val="3F4041"/>
    <a:srgbClr val="004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8" autoAdjust="0"/>
    <p:restoredTop sz="91701"/>
  </p:normalViewPr>
  <p:slideViewPr>
    <p:cSldViewPr snapToGrid="0" snapToObjects="1">
      <p:cViewPr varScale="1">
        <p:scale>
          <a:sx n="98" d="100"/>
          <a:sy n="98" d="100"/>
        </p:scale>
        <p:origin x="1500" y="78"/>
      </p:cViewPr>
      <p:guideLst>
        <p:guide pos="3840"/>
        <p:guide orient="horz" pos="28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4" d="100"/>
          <a:sy n="74" d="100"/>
        </p:scale>
        <p:origin x="-242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6E6AB-F594-46BF-8850-8ED0FB0E0D3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9969D4-6770-4F76-9ED8-7521AC67BEA3}">
      <dgm:prSet/>
      <dgm:spPr/>
      <dgm:t>
        <a:bodyPr/>
        <a:lstStyle/>
        <a:p>
          <a:pPr>
            <a:lnSpc>
              <a:spcPct val="100000"/>
            </a:lnSpc>
            <a:defRPr b="1"/>
          </a:pPr>
          <a:r>
            <a:rPr lang="en-US" b="1" dirty="0"/>
            <a:t>Key Goals</a:t>
          </a:r>
          <a:endParaRPr lang="en-US" dirty="0"/>
        </a:p>
      </dgm:t>
    </dgm:pt>
    <dgm:pt modelId="{16490812-95E2-4FAF-BA5F-93BFD59B4C2C}" type="parTrans" cxnId="{E32204DB-6F8E-4367-808E-2F74E4E1B49E}">
      <dgm:prSet/>
      <dgm:spPr/>
      <dgm:t>
        <a:bodyPr/>
        <a:lstStyle/>
        <a:p>
          <a:endParaRPr lang="en-US"/>
        </a:p>
      </dgm:t>
    </dgm:pt>
    <dgm:pt modelId="{730DC648-F1FF-4878-9E4B-82460166B32E}" type="sibTrans" cxnId="{E32204DB-6F8E-4367-808E-2F74E4E1B49E}">
      <dgm:prSet/>
      <dgm:spPr/>
      <dgm:t>
        <a:bodyPr/>
        <a:lstStyle/>
        <a:p>
          <a:endParaRPr lang="en-US"/>
        </a:p>
      </dgm:t>
    </dgm:pt>
    <dgm:pt modelId="{21D8F146-AA04-402B-B386-2BC0C7C10E70}">
      <dgm:prSet custT="1"/>
      <dgm:spPr/>
      <dgm:t>
        <a:bodyPr/>
        <a:lstStyle/>
        <a:p>
          <a:pPr>
            <a:lnSpc>
              <a:spcPct val="100000"/>
            </a:lnSpc>
          </a:pPr>
          <a:endParaRPr lang="en-US" sz="2400" dirty="0"/>
        </a:p>
      </dgm:t>
    </dgm:pt>
    <dgm:pt modelId="{F680962D-AC08-4CB1-B6A2-D46DE62D36DA}" type="parTrans" cxnId="{D774E284-4E75-4E00-96D6-E436033B54AF}">
      <dgm:prSet/>
      <dgm:spPr/>
      <dgm:t>
        <a:bodyPr/>
        <a:lstStyle/>
        <a:p>
          <a:endParaRPr lang="en-US"/>
        </a:p>
      </dgm:t>
    </dgm:pt>
    <dgm:pt modelId="{3CC5157E-1F73-48A3-8115-39E405B575AB}" type="sibTrans" cxnId="{D774E284-4E75-4E00-96D6-E436033B54AF}">
      <dgm:prSet/>
      <dgm:spPr/>
      <dgm:t>
        <a:bodyPr/>
        <a:lstStyle/>
        <a:p>
          <a:endParaRPr lang="en-US"/>
        </a:p>
      </dgm:t>
    </dgm:pt>
    <dgm:pt modelId="{FC7CB8D4-B6BE-4115-A9D0-27CC7F5910E8}" type="pres">
      <dgm:prSet presAssocID="{62B6E6AB-F594-46BF-8850-8ED0FB0E0D3D}" presName="root" presStyleCnt="0">
        <dgm:presLayoutVars>
          <dgm:dir/>
          <dgm:resizeHandles val="exact"/>
        </dgm:presLayoutVars>
      </dgm:prSet>
      <dgm:spPr/>
    </dgm:pt>
    <dgm:pt modelId="{868E3ECE-4EC9-410B-80EA-8D1B87AB4BA8}" type="pres">
      <dgm:prSet presAssocID="{029969D4-6770-4F76-9ED8-7521AC67BEA3}" presName="compNode" presStyleCnt="0"/>
      <dgm:spPr/>
    </dgm:pt>
    <dgm:pt modelId="{7123BB63-CBDC-4FCF-9C91-449A594D1701}" type="pres">
      <dgm:prSet presAssocID="{029969D4-6770-4F76-9ED8-7521AC67BEA3}" presName="iconRect" presStyleLbl="node1" presStyleIdx="0" presStyleCnt="1" custLinFactX="-31863" custLinFactY="-39095"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872D2F9C-4F9C-4509-B816-67B97587D3AE}" type="pres">
      <dgm:prSet presAssocID="{029969D4-6770-4F76-9ED8-7521AC67BEA3}" presName="iconSpace" presStyleCnt="0"/>
      <dgm:spPr/>
    </dgm:pt>
    <dgm:pt modelId="{F69A7353-90B6-4C73-A61C-EFB915BC6080}" type="pres">
      <dgm:prSet presAssocID="{029969D4-6770-4F76-9ED8-7521AC67BEA3}" presName="parTx" presStyleLbl="revTx" presStyleIdx="0" presStyleCnt="2" custLinFactY="-200000" custLinFactNeighborX="1548" custLinFactNeighborY="-217197">
        <dgm:presLayoutVars>
          <dgm:chMax val="0"/>
          <dgm:chPref val="0"/>
        </dgm:presLayoutVars>
      </dgm:prSet>
      <dgm:spPr/>
    </dgm:pt>
    <dgm:pt modelId="{EFE3A7D5-C70E-4382-8F61-7435C45F4E34}" type="pres">
      <dgm:prSet presAssocID="{029969D4-6770-4F76-9ED8-7521AC67BEA3}" presName="txSpace" presStyleCnt="0"/>
      <dgm:spPr/>
    </dgm:pt>
    <dgm:pt modelId="{A37CA86D-95DB-46DF-B2BD-1D3C18211373}" type="pres">
      <dgm:prSet presAssocID="{029969D4-6770-4F76-9ED8-7521AC67BEA3}" presName="desTx" presStyleLbl="revTx" presStyleIdx="1" presStyleCnt="2" custScaleX="134648" custLinFactY="-400000" custLinFactNeighborX="3734" custLinFactNeighborY="-491648">
        <dgm:presLayoutVars/>
      </dgm:prSet>
      <dgm:spPr/>
    </dgm:pt>
  </dgm:ptLst>
  <dgm:cxnLst>
    <dgm:cxn modelId="{95503814-1707-4426-9546-3F6B59D00845}" type="presOf" srcId="{62B6E6AB-F594-46BF-8850-8ED0FB0E0D3D}" destId="{FC7CB8D4-B6BE-4115-A9D0-27CC7F5910E8}" srcOrd="0" destOrd="0" presId="urn:microsoft.com/office/officeart/2018/5/layout/CenteredIconLabelDescriptionList"/>
    <dgm:cxn modelId="{D774E284-4E75-4E00-96D6-E436033B54AF}" srcId="{029969D4-6770-4F76-9ED8-7521AC67BEA3}" destId="{21D8F146-AA04-402B-B386-2BC0C7C10E70}" srcOrd="0" destOrd="0" parTransId="{F680962D-AC08-4CB1-B6A2-D46DE62D36DA}" sibTransId="{3CC5157E-1F73-48A3-8115-39E405B575AB}"/>
    <dgm:cxn modelId="{0F9EB799-AE0A-4F9D-9889-337BB2F17AED}" type="presOf" srcId="{21D8F146-AA04-402B-B386-2BC0C7C10E70}" destId="{A37CA86D-95DB-46DF-B2BD-1D3C18211373}" srcOrd="0" destOrd="0" presId="urn:microsoft.com/office/officeart/2018/5/layout/CenteredIconLabelDescriptionList"/>
    <dgm:cxn modelId="{8BE6BFD3-A873-47ED-BFF4-68C1B3CDD363}" type="presOf" srcId="{029969D4-6770-4F76-9ED8-7521AC67BEA3}" destId="{F69A7353-90B6-4C73-A61C-EFB915BC6080}" srcOrd="0" destOrd="0" presId="urn:microsoft.com/office/officeart/2018/5/layout/CenteredIconLabelDescriptionList"/>
    <dgm:cxn modelId="{E32204DB-6F8E-4367-808E-2F74E4E1B49E}" srcId="{62B6E6AB-F594-46BF-8850-8ED0FB0E0D3D}" destId="{029969D4-6770-4F76-9ED8-7521AC67BEA3}" srcOrd="0" destOrd="0" parTransId="{16490812-95E2-4FAF-BA5F-93BFD59B4C2C}" sibTransId="{730DC648-F1FF-4878-9E4B-82460166B32E}"/>
    <dgm:cxn modelId="{89B91094-321C-4336-A87B-4F8C06A35A81}" type="presParOf" srcId="{FC7CB8D4-B6BE-4115-A9D0-27CC7F5910E8}" destId="{868E3ECE-4EC9-410B-80EA-8D1B87AB4BA8}" srcOrd="0" destOrd="0" presId="urn:microsoft.com/office/officeart/2018/5/layout/CenteredIconLabelDescriptionList"/>
    <dgm:cxn modelId="{180275DA-374D-4DDB-AA69-0F633C495C7D}" type="presParOf" srcId="{868E3ECE-4EC9-410B-80EA-8D1B87AB4BA8}" destId="{7123BB63-CBDC-4FCF-9C91-449A594D1701}" srcOrd="0" destOrd="0" presId="urn:microsoft.com/office/officeart/2018/5/layout/CenteredIconLabelDescriptionList"/>
    <dgm:cxn modelId="{1D8C3CE3-5A1F-4671-9A49-709DE5239437}" type="presParOf" srcId="{868E3ECE-4EC9-410B-80EA-8D1B87AB4BA8}" destId="{872D2F9C-4F9C-4509-B816-67B97587D3AE}" srcOrd="1" destOrd="0" presId="urn:microsoft.com/office/officeart/2018/5/layout/CenteredIconLabelDescriptionList"/>
    <dgm:cxn modelId="{F8A215CE-2F22-4EBC-A153-4237DAFF2D94}" type="presParOf" srcId="{868E3ECE-4EC9-410B-80EA-8D1B87AB4BA8}" destId="{F69A7353-90B6-4C73-A61C-EFB915BC6080}" srcOrd="2" destOrd="0" presId="urn:microsoft.com/office/officeart/2018/5/layout/CenteredIconLabelDescriptionList"/>
    <dgm:cxn modelId="{A736D7E9-C4B7-4D64-8025-9832A6D2836A}" type="presParOf" srcId="{868E3ECE-4EC9-410B-80EA-8D1B87AB4BA8}" destId="{EFE3A7D5-C70E-4382-8F61-7435C45F4E34}" srcOrd="3" destOrd="0" presId="urn:microsoft.com/office/officeart/2018/5/layout/CenteredIconLabelDescriptionList"/>
    <dgm:cxn modelId="{35238FBC-89CB-450B-B841-ACF019B82916}" type="presParOf" srcId="{868E3ECE-4EC9-410B-80EA-8D1B87AB4BA8}" destId="{A37CA86D-95DB-46DF-B2BD-1D3C1821137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3BB63-CBDC-4FCF-9C91-449A594D1701}">
      <dsp:nvSpPr>
        <dsp:cNvPr id="0" name=""/>
        <dsp:cNvSpPr/>
      </dsp:nvSpPr>
      <dsp:spPr>
        <a:xfrm>
          <a:off x="698609" y="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9A7353-90B6-4C73-A61C-EFB915BC6080}">
      <dsp:nvSpPr>
        <dsp:cNvPr id="0" name=""/>
        <dsp:cNvSpPr/>
      </dsp:nvSpPr>
      <dsp:spPr>
        <a:xfrm>
          <a:off x="1355252" y="47994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kern="1200" dirty="0"/>
            <a:t>Key Goals</a:t>
          </a:r>
          <a:endParaRPr lang="en-US" sz="3600" kern="1200" dirty="0"/>
        </a:p>
      </dsp:txBody>
      <dsp:txXfrm>
        <a:off x="1355252" y="479947"/>
        <a:ext cx="4320000" cy="648000"/>
      </dsp:txXfrm>
    </dsp:sp>
    <dsp:sp modelId="{A37CA86D-95DB-46DF-B2BD-1D3C18211373}">
      <dsp:nvSpPr>
        <dsp:cNvPr id="0" name=""/>
        <dsp:cNvSpPr/>
      </dsp:nvSpPr>
      <dsp:spPr>
        <a:xfrm>
          <a:off x="701290" y="1794060"/>
          <a:ext cx="5816793" cy="234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endParaRPr lang="en-US" sz="2400" kern="1200" dirty="0"/>
        </a:p>
      </dsp:txBody>
      <dsp:txXfrm>
        <a:off x="701290" y="1794060"/>
        <a:ext cx="5816793" cy="23422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506BB1-61DB-4549-BADE-3576D2A2AF63}" type="datetimeFigureOut">
              <a:rPr lang="en-US" smtClean="0"/>
              <a:t>5/7/2024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22C57C-9172-ED4B-8AC9-BA59744D7760}" type="slidenum">
              <a:rPr lang="en-US" smtClean="0"/>
              <a:t>‹#›</a:t>
            </a:fld>
            <a:endParaRPr lang="en-US"/>
          </a:p>
        </p:txBody>
      </p:sp>
    </p:spTree>
    <p:extLst>
      <p:ext uri="{BB962C8B-B14F-4D97-AF65-F5344CB8AC3E}">
        <p14:creationId xmlns:p14="http://schemas.microsoft.com/office/powerpoint/2010/main" val="30969482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F6B13-5834-F44B-87BD-AE6900766A5F}"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35B28-77C5-9242-B518-7F2EBA0F1B74}" type="slidenum">
              <a:rPr lang="en-US" smtClean="0"/>
              <a:t>‹#›</a:t>
            </a:fld>
            <a:endParaRPr lang="en-US"/>
          </a:p>
        </p:txBody>
      </p:sp>
    </p:spTree>
    <p:extLst>
      <p:ext uri="{BB962C8B-B14F-4D97-AF65-F5344CB8AC3E}">
        <p14:creationId xmlns:p14="http://schemas.microsoft.com/office/powerpoint/2010/main" val="202900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of people who've participated; the community map graphic; anything to report from the REACH survey of interest</a:t>
            </a:r>
          </a:p>
          <a:p>
            <a:r>
              <a:rPr lang="en-US" sz="1200" kern="1200" dirty="0">
                <a:solidFill>
                  <a:schemeClr val="tx1"/>
                </a:solidFill>
                <a:effectLst/>
                <a:latin typeface="+mn-lt"/>
                <a:ea typeface="+mn-ea"/>
                <a:cs typeface="+mn-cs"/>
              </a:rPr>
              <a:t>Lab Manual - a community-driven initiative; update on its development</a:t>
            </a:r>
          </a:p>
          <a:p>
            <a:r>
              <a:rPr lang="en-US" sz="1200" kern="1200" dirty="0">
                <a:solidFill>
                  <a:schemeClr val="tx1"/>
                </a:solidFill>
                <a:effectLst/>
                <a:latin typeface="+mn-lt"/>
                <a:ea typeface="+mn-ea"/>
                <a:cs typeface="+mn-cs"/>
              </a:rPr>
              <a:t>Virtual REU - mentors from our community; 8 student posters at this meeting</a:t>
            </a:r>
          </a:p>
          <a:p>
            <a:r>
              <a:rPr lang="en-US" sz="1200" kern="1200" dirty="0">
                <a:solidFill>
                  <a:schemeClr val="tx1"/>
                </a:solidFill>
                <a:effectLst/>
                <a:latin typeface="+mn-lt"/>
                <a:ea typeface="+mn-ea"/>
                <a:cs typeface="+mn-cs"/>
              </a:rPr>
              <a:t>Ways to join the community - upcoming Spring webinars; lab manual pilot #2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E35B28-77C5-9242-B518-7F2EBA0F1B74}" type="slidenum">
              <a:rPr lang="en-US" smtClean="0"/>
              <a:t>1</a:t>
            </a:fld>
            <a:endParaRPr lang="en-US"/>
          </a:p>
        </p:txBody>
      </p:sp>
    </p:spTree>
    <p:extLst>
      <p:ext uri="{BB962C8B-B14F-4D97-AF65-F5344CB8AC3E}">
        <p14:creationId xmlns:p14="http://schemas.microsoft.com/office/powerpoint/2010/main" val="108601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35B28-77C5-9242-B518-7F2EBA0F1B74}" type="slidenum">
              <a:rPr lang="en-US" smtClean="0"/>
              <a:t>5</a:t>
            </a:fld>
            <a:endParaRPr lang="en-US"/>
          </a:p>
        </p:txBody>
      </p:sp>
    </p:spTree>
    <p:extLst>
      <p:ext uri="{BB962C8B-B14F-4D97-AF65-F5344CB8AC3E}">
        <p14:creationId xmlns:p14="http://schemas.microsoft.com/office/powerpoint/2010/main" val="311742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70.7% of 133 survey respondents indicated that they had been involved in one or more OOI Data Lab initiatives. As shown in Table 2, more than half indicated that they had visited that OOI Data Labs Project website, more than 1/3 indicated that they had joined the mailing list, roughly 1/5 indicated that they had used an OOI Data Exploration/Lab activity that they had created, and roughly 1/4 indicated that they had used an activity that someone else had created. </a:t>
            </a:r>
          </a:p>
          <a:p>
            <a:endParaRPr lang="en-US" dirty="0"/>
          </a:p>
        </p:txBody>
      </p:sp>
      <p:sp>
        <p:nvSpPr>
          <p:cNvPr id="4" name="Slide Number Placeholder 3"/>
          <p:cNvSpPr>
            <a:spLocks noGrp="1"/>
          </p:cNvSpPr>
          <p:nvPr>
            <p:ph type="sldNum" sz="quarter" idx="10"/>
          </p:nvPr>
        </p:nvSpPr>
        <p:spPr/>
        <p:txBody>
          <a:bodyPr/>
          <a:lstStyle/>
          <a:p>
            <a:fld id="{38E35B28-77C5-9242-B518-7F2EBA0F1B74}" type="slidenum">
              <a:rPr lang="en-US" smtClean="0"/>
              <a:t>7</a:t>
            </a:fld>
            <a:endParaRPr lang="en-US"/>
          </a:p>
        </p:txBody>
      </p:sp>
    </p:spTree>
    <p:extLst>
      <p:ext uri="{BB962C8B-B14F-4D97-AF65-F5344CB8AC3E}">
        <p14:creationId xmlns:p14="http://schemas.microsoft.com/office/powerpoint/2010/main" val="120149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35B28-77C5-9242-B518-7F2EBA0F1B74}" type="slidenum">
              <a:rPr lang="en-US" smtClean="0"/>
              <a:t>14</a:t>
            </a:fld>
            <a:endParaRPr lang="en-US"/>
          </a:p>
        </p:txBody>
      </p:sp>
    </p:spTree>
    <p:extLst>
      <p:ext uri="{BB962C8B-B14F-4D97-AF65-F5344CB8AC3E}">
        <p14:creationId xmlns:p14="http://schemas.microsoft.com/office/powerpoint/2010/main" val="2474816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5919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59192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6453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B3D22A-17E1-4003-A8E7-73F89BACEDBF}"/>
              </a:ext>
            </a:extLst>
          </p:cNvPr>
          <p:cNvPicPr>
            <a:picLocks noChangeAspect="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a:xfrm>
            <a:off x="0" y="182880"/>
            <a:ext cx="12192000" cy="583043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4"/>
            <a:ext cx="10515600" cy="13675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Footer Placeholder 9"/>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06071"/>
            <a:ext cx="5181600" cy="4437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06071"/>
            <a:ext cx="5181600" cy="4437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2" name="Slide Number Placeholder 11"/>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60704"/>
          </a:xfrm>
        </p:spPr>
        <p:txBody>
          <a:bodyPr/>
          <a:lstStyle/>
          <a:p>
            <a:r>
              <a:rPr lang="en-US"/>
              <a:t>Click to edit Master title style</a:t>
            </a:r>
          </a:p>
        </p:txBody>
      </p:sp>
      <p:sp>
        <p:nvSpPr>
          <p:cNvPr id="3" name="Text Placeholder 2"/>
          <p:cNvSpPr>
            <a:spLocks noGrp="1"/>
          </p:cNvSpPr>
          <p:nvPr>
            <p:ph type="body" idx="1"/>
          </p:nvPr>
        </p:nvSpPr>
        <p:spPr>
          <a:xfrm>
            <a:off x="839788" y="15332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57158"/>
            <a:ext cx="5157787" cy="35729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5332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57158"/>
            <a:ext cx="5183188" cy="3572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4" name="Slide Number Placeholder 13"/>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0" name="Slide Number Placeholder 9"/>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lvl1pPr>
              <a:defRPr/>
            </a:lvl1pPr>
          </a:lstStyle>
          <a:p>
            <a:r>
              <a:rPr lang="en-US">
                <a:solidFill>
                  <a:prstClr val="white"/>
                </a:solidFill>
              </a:rPr>
              <a:t>OOI FB 2020</a:t>
            </a:r>
            <a:endParaRPr lang="en-US" dirty="0">
              <a:solidFill>
                <a:prstClr val="white"/>
              </a:solidFill>
            </a:endParaRPr>
          </a:p>
        </p:txBody>
      </p:sp>
      <p:sp>
        <p:nvSpPr>
          <p:cNvPr id="9" name="Slide Number Placeholder 8"/>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10"/>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2" name="Slide Number Placeholder 11"/>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10"/>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2" name="Slide Number Placeholder 11"/>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602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19518"/>
            <a:ext cx="10515600" cy="44375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3"/>
          </p:nvPr>
        </p:nvSpPr>
        <p:spPr>
          <a:xfrm>
            <a:off x="1349189" y="6356350"/>
            <a:ext cx="2926976"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OOI FB 2020</a:t>
            </a:r>
            <a:endParaRPr lang="en-US" dirty="0">
              <a:solidFill>
                <a:prstClr val="white"/>
              </a:solidFill>
            </a:endParaRPr>
          </a:p>
        </p:txBody>
      </p:sp>
      <p:sp>
        <p:nvSpPr>
          <p:cNvPr id="12" name="Slide Number Placeholder 1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5EF5D831-06B2-D543-8946-72CD43B5155C}"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0" y="0"/>
            <a:ext cx="12192000" cy="83718"/>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84138"/>
            <a:ext cx="12192000" cy="83718"/>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55096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mailto:Anna.Pfeiffer-Herbert@stockton.edu" TargetMode="External"/><Relationship Id="rId4" Type="http://schemas.openxmlformats.org/officeDocument/2006/relationships/hyperlink" Target="mailto:mcdonnel@marine.rutger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atalab.marine.rutgers.edu/ocean-sciences-2024-workshop/"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230372" y="3757623"/>
            <a:ext cx="5952714" cy="1664473"/>
          </a:xfrm>
        </p:spPr>
        <p:txBody>
          <a:bodyPr>
            <a:normAutofit fontScale="92500"/>
          </a:bodyPr>
          <a:lstStyle/>
          <a:p>
            <a:pPr algn="l" defTabSz="987552">
              <a:spcBef>
                <a:spcPts val="1080"/>
              </a:spcBef>
            </a:pPr>
            <a:r>
              <a:rPr lang="en-US" sz="2000" kern="1200" dirty="0">
                <a:solidFill>
                  <a:schemeClr val="tx1"/>
                </a:solidFill>
                <a:latin typeface="Calibri" charset="0"/>
                <a:ea typeface="Calibri" charset="0"/>
                <a:cs typeface="Calibri" charset="0"/>
              </a:rPr>
              <a:t>Janice McDonnell, Sage </a:t>
            </a:r>
            <a:r>
              <a:rPr lang="en-US" sz="2000" kern="1200" dirty="0" err="1">
                <a:solidFill>
                  <a:schemeClr val="tx1"/>
                </a:solidFill>
                <a:latin typeface="Calibri" charset="0"/>
                <a:ea typeface="Calibri" charset="0"/>
                <a:cs typeface="Calibri" charset="0"/>
              </a:rPr>
              <a:t>Lichtenwalner</a:t>
            </a:r>
            <a:r>
              <a:rPr lang="en-US" sz="2000" kern="1200" dirty="0">
                <a:solidFill>
                  <a:schemeClr val="tx1"/>
                </a:solidFill>
                <a:latin typeface="Calibri" charset="0"/>
                <a:ea typeface="Calibri" charset="0"/>
                <a:cs typeface="Calibri" charset="0"/>
              </a:rPr>
              <a:t>, Rutgers University</a:t>
            </a:r>
            <a:endParaRPr lang="en-US" sz="2000" dirty="0">
              <a:solidFill>
                <a:schemeClr val="tx1"/>
              </a:solidFill>
            </a:endParaRPr>
          </a:p>
          <a:p>
            <a:pPr algn="l" defTabSz="987552">
              <a:spcBef>
                <a:spcPts val="1080"/>
              </a:spcBef>
            </a:pPr>
            <a:r>
              <a:rPr lang="en-US" sz="2000" kern="1200" dirty="0">
                <a:solidFill>
                  <a:schemeClr val="tx1"/>
                </a:solidFill>
                <a:latin typeface="Calibri" charset="0"/>
                <a:ea typeface="Calibri" charset="0"/>
                <a:cs typeface="Calibri" charset="0"/>
              </a:rPr>
              <a:t>Dr. Anna Pfeiffer-Herbert, </a:t>
            </a:r>
            <a:r>
              <a:rPr lang="en-US" sz="2000" dirty="0">
                <a:solidFill>
                  <a:schemeClr val="tx1"/>
                </a:solidFill>
              </a:rPr>
              <a:t>Stockton University </a:t>
            </a:r>
            <a:endParaRPr lang="en-US" sz="2000" kern="1200" dirty="0">
              <a:solidFill>
                <a:schemeClr val="tx1"/>
              </a:solidFill>
              <a:latin typeface="Calibri" charset="0"/>
              <a:ea typeface="Calibri" charset="0"/>
              <a:cs typeface="Calibri" charset="0"/>
            </a:endParaRPr>
          </a:p>
          <a:p>
            <a:pPr algn="l" defTabSz="987552">
              <a:spcBef>
                <a:spcPts val="1080"/>
              </a:spcBef>
            </a:pPr>
            <a:r>
              <a:rPr lang="en-US" sz="2000" kern="1200" dirty="0">
                <a:solidFill>
                  <a:schemeClr val="tx1"/>
                </a:solidFill>
                <a:latin typeface="Calibri" charset="0"/>
                <a:ea typeface="Calibri" charset="0"/>
                <a:cs typeface="Calibri" charset="0"/>
              </a:rPr>
              <a:t>Denise Bristol, Hillsborough Community College</a:t>
            </a:r>
            <a:endParaRPr lang="en-US" sz="2000" dirty="0">
              <a:solidFill>
                <a:schemeClr val="tx1"/>
              </a:solidFill>
            </a:endParaRPr>
          </a:p>
          <a:p>
            <a:pPr algn="l" defTabSz="987552">
              <a:spcBef>
                <a:spcPts val="1080"/>
              </a:spcBef>
            </a:pPr>
            <a:r>
              <a:rPr lang="en-US" sz="2000" kern="1200" dirty="0">
                <a:solidFill>
                  <a:schemeClr val="tx1"/>
                </a:solidFill>
                <a:latin typeface="Calibri" charset="0"/>
                <a:ea typeface="Calibri" charset="0"/>
                <a:cs typeface="Calibri" charset="0"/>
              </a:rPr>
              <a:t>Dr. Dax Soule, Queens College</a:t>
            </a:r>
            <a:endParaRPr lang="en-US" sz="2000" dirty="0">
              <a:solidFill>
                <a:schemeClr val="tx1"/>
              </a:solidFill>
            </a:endParaRPr>
          </a:p>
        </p:txBody>
      </p:sp>
      <p:sp>
        <p:nvSpPr>
          <p:cNvPr id="2" name="Title 1"/>
          <p:cNvSpPr>
            <a:spLocks noGrp="1"/>
          </p:cNvSpPr>
          <p:nvPr>
            <p:ph type="ctrTitle"/>
          </p:nvPr>
        </p:nvSpPr>
        <p:spPr>
          <a:xfrm>
            <a:off x="927641" y="927465"/>
            <a:ext cx="4464229" cy="2400161"/>
          </a:xfrm>
        </p:spPr>
        <p:txBody>
          <a:bodyPr anchor="ctr">
            <a:noAutofit/>
          </a:bodyPr>
          <a:lstStyle/>
          <a:p>
            <a:pPr defTabSz="987552"/>
            <a:r>
              <a:rPr lang="en-US" kern="1200" dirty="0">
                <a:solidFill>
                  <a:schemeClr val="tx1"/>
                </a:solidFill>
                <a:latin typeface="+mj-lt"/>
                <a:ea typeface="+mj-ea"/>
                <a:cs typeface="+mj-cs"/>
              </a:rPr>
              <a:t>An Update on the OOI Data Labs Project</a:t>
            </a:r>
            <a:br>
              <a:rPr lang="en-US" sz="4000" dirty="0">
                <a:solidFill>
                  <a:schemeClr val="tx1"/>
                </a:solidFill>
              </a:rPr>
            </a:br>
            <a:br>
              <a:rPr lang="en-US" sz="4000" kern="1200" dirty="0">
                <a:solidFill>
                  <a:schemeClr val="tx1"/>
                </a:solidFill>
                <a:latin typeface="+mj-lt"/>
                <a:ea typeface="+mj-ea"/>
                <a:cs typeface="+mj-cs"/>
              </a:rPr>
            </a:br>
            <a:r>
              <a:rPr lang="en-US" sz="2000" dirty="0">
                <a:solidFill>
                  <a:schemeClr val="tx1"/>
                </a:solidFill>
              </a:rPr>
              <a:t>May 8</a:t>
            </a:r>
            <a:r>
              <a:rPr lang="en-US" sz="2000" kern="1200" dirty="0">
                <a:solidFill>
                  <a:schemeClr val="tx1"/>
                </a:solidFill>
                <a:latin typeface="+mj-lt"/>
                <a:ea typeface="+mj-ea"/>
                <a:cs typeface="+mj-cs"/>
              </a:rPr>
              <a:t>, 2023</a:t>
            </a:r>
            <a:br>
              <a:rPr lang="en-US" sz="4000" kern="1200" dirty="0">
                <a:solidFill>
                  <a:schemeClr val="tx1"/>
                </a:solidFill>
                <a:latin typeface="+mj-lt"/>
                <a:ea typeface="+mj-ea"/>
                <a:cs typeface="+mj-cs"/>
              </a:rPr>
            </a:br>
            <a:endParaRPr lang="en-US" sz="4000" b="1" dirty="0">
              <a:solidFill>
                <a:schemeClr val="tx1"/>
              </a:solidFill>
            </a:endParaRPr>
          </a:p>
        </p:txBody>
      </p:sp>
      <p:sp>
        <p:nvSpPr>
          <p:cNvPr id="5" name="TextBox 4"/>
          <p:cNvSpPr txBox="1"/>
          <p:nvPr/>
        </p:nvSpPr>
        <p:spPr>
          <a:xfrm>
            <a:off x="5939484" y="5399938"/>
            <a:ext cx="3913494" cy="501516"/>
          </a:xfrm>
          <a:prstGeom prst="rect">
            <a:avLst/>
          </a:prstGeom>
          <a:noFill/>
        </p:spPr>
        <p:txBody>
          <a:bodyPr wrap="none" rtlCol="0">
            <a:spAutoFit/>
          </a:bodyPr>
          <a:lstStyle/>
          <a:p>
            <a:pPr algn="ctr" defTabSz="987552">
              <a:spcAft>
                <a:spcPts val="600"/>
              </a:spcAft>
            </a:pPr>
            <a:r>
              <a:rPr lang="en-US" sz="2592" kern="1200" dirty="0" err="1">
                <a:solidFill>
                  <a:schemeClr val="tx1"/>
                </a:solidFill>
                <a:latin typeface="Calibri" charset="0"/>
                <a:ea typeface="+mn-ea"/>
                <a:cs typeface="Calibri" charset="0"/>
              </a:rPr>
              <a:t>datalab.marine.rutgers.edu</a:t>
            </a:r>
            <a:endParaRPr lang="en-US" sz="2400" dirty="0"/>
          </a:p>
        </p:txBody>
      </p:sp>
      <p:pic>
        <p:nvPicPr>
          <p:cNvPr id="7" name="Picture 6" descr="A group of people looking at a project&#10;&#10;Description automatically generated">
            <a:extLst>
              <a:ext uri="{FF2B5EF4-FFF2-40B4-BE49-F238E27FC236}">
                <a16:creationId xmlns:a16="http://schemas.microsoft.com/office/drawing/2014/main" id="{EFB30887-82EE-E565-22D6-E0610E95E6E8}"/>
              </a:ext>
            </a:extLst>
          </p:cNvPr>
          <p:cNvPicPr>
            <a:picLocks noChangeAspect="1"/>
          </p:cNvPicPr>
          <p:nvPr/>
        </p:nvPicPr>
        <p:blipFill>
          <a:blip r:embed="rId3"/>
          <a:stretch>
            <a:fillRect/>
          </a:stretch>
        </p:blipFill>
        <p:spPr>
          <a:xfrm>
            <a:off x="5815012" y="228600"/>
            <a:ext cx="6146616" cy="5193496"/>
          </a:xfrm>
          <a:prstGeom prst="rect">
            <a:avLst/>
          </a:prstGeom>
          <a:effectLst>
            <a:softEdge rad="194539"/>
          </a:effectLst>
        </p:spPr>
      </p:pic>
    </p:spTree>
    <p:extLst>
      <p:ext uri="{BB962C8B-B14F-4D97-AF65-F5344CB8AC3E}">
        <p14:creationId xmlns:p14="http://schemas.microsoft.com/office/powerpoint/2010/main" val="112851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037F6-EF18-E7BF-8BC6-7D347CEBC4E0}"/>
              </a:ext>
            </a:extLst>
          </p:cNvPr>
          <p:cNvSpPr>
            <a:spLocks noGrp="1"/>
          </p:cNvSpPr>
          <p:nvPr>
            <p:ph type="title"/>
          </p:nvPr>
        </p:nvSpPr>
        <p:spPr>
          <a:xfrm>
            <a:off x="640080" y="329184"/>
            <a:ext cx="6894576" cy="1783080"/>
          </a:xfrm>
        </p:spPr>
        <p:txBody>
          <a:bodyPr anchor="b">
            <a:normAutofit/>
          </a:bodyPr>
          <a:lstStyle/>
          <a:p>
            <a:r>
              <a:rPr lang="en-US" sz="6100"/>
              <a:t>Data Labs workshop at OSM24</a:t>
            </a:r>
          </a:p>
        </p:txBody>
      </p:sp>
      <p:sp>
        <p:nvSpPr>
          <p:cNvPr id="16"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9328E3-B2D7-2EEE-0188-2C0DF843A2A5}"/>
              </a:ext>
            </a:extLst>
          </p:cNvPr>
          <p:cNvSpPr>
            <a:spLocks noGrp="1"/>
          </p:cNvSpPr>
          <p:nvPr>
            <p:ph idx="1"/>
          </p:nvPr>
        </p:nvSpPr>
        <p:spPr>
          <a:xfrm>
            <a:off x="640080" y="2706624"/>
            <a:ext cx="6894576" cy="3483864"/>
          </a:xfrm>
        </p:spPr>
        <p:txBody>
          <a:bodyPr>
            <a:normAutofit/>
          </a:bodyPr>
          <a:lstStyle/>
          <a:p>
            <a:pPr marL="0" indent="0">
              <a:spcAft>
                <a:spcPts val="600"/>
              </a:spcAft>
              <a:buNone/>
            </a:pPr>
            <a:r>
              <a:rPr lang="en-US" sz="1700"/>
              <a:t>Feedback from participants (workshop evaluation by SERC):</a:t>
            </a:r>
          </a:p>
          <a:p>
            <a:pPr lvl="1">
              <a:spcAft>
                <a:spcPts val="1200"/>
              </a:spcAft>
            </a:pPr>
            <a:r>
              <a:rPr lang="en-US" sz="1700"/>
              <a:t>All respondents were satisfied (28%) or very satisfied (72%) with the workshop experience</a:t>
            </a:r>
          </a:p>
          <a:p>
            <a:pPr lvl="1">
              <a:spcAft>
                <a:spcPts val="600"/>
              </a:spcAft>
            </a:pPr>
            <a:r>
              <a:rPr lang="en-US" sz="1700"/>
              <a:t>All respondents agreed or strongly agreed that the workshop goals were met, especially:</a:t>
            </a:r>
          </a:p>
          <a:p>
            <a:pPr lvl="2">
              <a:spcAft>
                <a:spcPts val="600"/>
              </a:spcAft>
            </a:pPr>
            <a:r>
              <a:rPr lang="en-US" sz="1700" i="1"/>
              <a:t>Learn about the OOI program and key science questions it addresses</a:t>
            </a:r>
          </a:p>
          <a:p>
            <a:pPr lvl="2">
              <a:spcAft>
                <a:spcPts val="600"/>
              </a:spcAft>
            </a:pPr>
            <a:r>
              <a:rPr lang="en-US" sz="1700" i="1"/>
              <a:t>Network with other professors interested in using oceanographic data</a:t>
            </a:r>
          </a:p>
          <a:p>
            <a:pPr lvl="1">
              <a:spcBef>
                <a:spcPts val="1200"/>
              </a:spcBef>
              <a:spcAft>
                <a:spcPts val="600"/>
              </a:spcAft>
            </a:pPr>
            <a:r>
              <a:rPr lang="en-US" sz="1700"/>
              <a:t>80% plan to use OOI Data Labs in their classes within the next year</a:t>
            </a:r>
          </a:p>
          <a:p>
            <a:pPr lvl="1"/>
            <a:endParaRPr lang="en-US" sz="1700"/>
          </a:p>
        </p:txBody>
      </p:sp>
      <p:pic>
        <p:nvPicPr>
          <p:cNvPr id="4" name="Picture 3">
            <a:extLst>
              <a:ext uri="{FF2B5EF4-FFF2-40B4-BE49-F238E27FC236}">
                <a16:creationId xmlns:a16="http://schemas.microsoft.com/office/drawing/2014/main" id="{BCC89090-BB4B-5F55-AA17-BA24E3FFD1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561"/>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6" name="Picture 5" descr="A group of people sitting around a table&#10;&#10;Description automatically generated">
            <a:extLst>
              <a:ext uri="{FF2B5EF4-FFF2-40B4-BE49-F238E27FC236}">
                <a16:creationId xmlns:a16="http://schemas.microsoft.com/office/drawing/2014/main" id="{B31AF3C0-AF74-6C0E-65F7-5A72EB5D22BE}"/>
              </a:ext>
            </a:extLst>
          </p:cNvPr>
          <p:cNvPicPr>
            <a:picLocks noChangeAspect="1"/>
          </p:cNvPicPr>
          <p:nvPr/>
        </p:nvPicPr>
        <p:blipFill rotWithShape="1">
          <a:blip r:embed="rId3">
            <a:extLst>
              <a:ext uri="{28A0092B-C50C-407E-A947-70E740481C1C}">
                <a14:useLocalDpi xmlns:a14="http://schemas.microsoft.com/office/drawing/2010/main" val="0"/>
              </a:ext>
            </a:extLst>
          </a:blip>
          <a:srcRect t="11699" r="1" b="2958"/>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285851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79013-C20E-3B85-05D5-88EBAA7947F9}"/>
              </a:ext>
            </a:extLst>
          </p:cNvPr>
          <p:cNvSpPr>
            <a:spLocks noGrp="1"/>
          </p:cNvSpPr>
          <p:nvPr>
            <p:ph type="title"/>
          </p:nvPr>
        </p:nvSpPr>
        <p:spPr>
          <a:xfrm>
            <a:off x="6739128" y="638089"/>
            <a:ext cx="4818888" cy="1476801"/>
          </a:xfrm>
        </p:spPr>
        <p:txBody>
          <a:bodyPr anchor="b">
            <a:normAutofit/>
          </a:bodyPr>
          <a:lstStyle/>
          <a:p>
            <a:r>
              <a:rPr lang="en-US" sz="4200"/>
              <a:t>Data Labs workshop at OSM24</a:t>
            </a:r>
          </a:p>
        </p:txBody>
      </p:sp>
      <p:pic>
        <p:nvPicPr>
          <p:cNvPr id="1026" name="Picture 2" descr="A white board with sticky notes on it&#10;&#10;Description automatically generated">
            <a:extLst>
              <a:ext uri="{FF2B5EF4-FFF2-40B4-BE49-F238E27FC236}">
                <a16:creationId xmlns:a16="http://schemas.microsoft.com/office/drawing/2014/main" id="{703FCBB1-6430-E8DD-CC42-BA40D508D3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290" t="58199" r="8486" b="26531"/>
          <a:stretch/>
        </p:blipFill>
        <p:spPr bwMode="auto">
          <a:xfrm>
            <a:off x="630936" y="1649205"/>
            <a:ext cx="5458968" cy="3559589"/>
          </a:xfrm>
          <a:prstGeom prst="rect">
            <a:avLst/>
          </a:prstGeom>
          <a:noFill/>
          <a:extLst>
            <a:ext uri="{909E8E84-426E-40DD-AFC4-6F175D3DCCD1}">
              <a14:hiddenFill xmlns:a14="http://schemas.microsoft.com/office/drawing/2010/main">
                <a:solidFill>
                  <a:srgbClr val="FFFFFF"/>
                </a:solidFill>
              </a14:hiddenFill>
            </a:ext>
          </a:extLst>
        </p:spPr>
      </p:pic>
      <p:sp>
        <p:nvSpPr>
          <p:cNvPr id="103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BF5774-8039-12C0-E79E-1F7C712939EB}"/>
              </a:ext>
            </a:extLst>
          </p:cNvPr>
          <p:cNvSpPr>
            <a:spLocks noGrp="1"/>
          </p:cNvSpPr>
          <p:nvPr>
            <p:ph idx="1"/>
          </p:nvPr>
        </p:nvSpPr>
        <p:spPr>
          <a:xfrm>
            <a:off x="6193972" y="2562003"/>
            <a:ext cx="5657959" cy="3550789"/>
          </a:xfrm>
        </p:spPr>
        <p:txBody>
          <a:bodyPr anchor="t">
            <a:noAutofit/>
          </a:bodyPr>
          <a:lstStyle/>
          <a:p>
            <a:r>
              <a:rPr lang="en-US" sz="2000" dirty="0"/>
              <a:t>Observations from small group discussions…faculty need:</a:t>
            </a:r>
          </a:p>
          <a:p>
            <a:pPr lvl="1"/>
            <a:r>
              <a:rPr lang="en-US" sz="2000" b="1" dirty="0"/>
              <a:t>well curated datasets </a:t>
            </a:r>
          </a:p>
          <a:p>
            <a:pPr lvl="1"/>
            <a:r>
              <a:rPr lang="en-US" sz="2000" dirty="0"/>
              <a:t>scaffolded activities that are ready to implement</a:t>
            </a:r>
          </a:p>
          <a:p>
            <a:pPr lvl="1"/>
            <a:r>
              <a:rPr lang="en-US" sz="2000" dirty="0"/>
              <a:t>examples from other professors</a:t>
            </a:r>
          </a:p>
          <a:p>
            <a:pPr lvl="1"/>
            <a:endParaRPr lang="en-US" sz="2000" dirty="0"/>
          </a:p>
          <a:p>
            <a:r>
              <a:rPr lang="en-US" sz="2000" dirty="0"/>
              <a:t>A subset of participants interested using OOI data for:</a:t>
            </a:r>
          </a:p>
          <a:p>
            <a:pPr lvl="1"/>
            <a:r>
              <a:rPr lang="en-US" sz="2000" dirty="0"/>
              <a:t>undergraduate research or upper-level open-ended inquiry</a:t>
            </a:r>
          </a:p>
          <a:p>
            <a:pPr lvl="1"/>
            <a:r>
              <a:rPr lang="en-US" sz="2000" dirty="0"/>
              <a:t>graduate student training in data science</a:t>
            </a:r>
          </a:p>
          <a:p>
            <a:pPr lvl="1"/>
            <a:r>
              <a:rPr lang="en-US" sz="2000" dirty="0"/>
              <a:t>developing curricular tools using </a:t>
            </a:r>
            <a:r>
              <a:rPr lang="en-US" sz="2000" dirty="0" err="1"/>
              <a:t>Jupyter</a:t>
            </a:r>
            <a:r>
              <a:rPr lang="en-US" sz="2000" dirty="0"/>
              <a:t> Hub </a:t>
            </a:r>
          </a:p>
        </p:txBody>
      </p:sp>
    </p:spTree>
    <p:extLst>
      <p:ext uri="{BB962C8B-B14F-4D97-AF65-F5344CB8AC3E}">
        <p14:creationId xmlns:p14="http://schemas.microsoft.com/office/powerpoint/2010/main" val="100953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D00F-7CFC-F8C4-F059-E81CB687838B}"/>
              </a:ext>
            </a:extLst>
          </p:cNvPr>
          <p:cNvSpPr>
            <a:spLocks noGrp="1"/>
          </p:cNvSpPr>
          <p:nvPr>
            <p:ph type="title"/>
          </p:nvPr>
        </p:nvSpPr>
        <p:spPr>
          <a:xfrm>
            <a:off x="481013" y="3752849"/>
            <a:ext cx="3290887" cy="2452687"/>
          </a:xfrm>
        </p:spPr>
        <p:txBody>
          <a:bodyPr anchor="ctr">
            <a:normAutofit/>
          </a:bodyPr>
          <a:lstStyle/>
          <a:p>
            <a:r>
              <a:rPr lang="en-US" sz="3600"/>
              <a:t>Upcoming: Mid-Atlantic Data Labs Workshop</a:t>
            </a:r>
          </a:p>
        </p:txBody>
      </p:sp>
      <p:pic>
        <p:nvPicPr>
          <p:cNvPr id="7" name="Picture 6" descr="A bridge over water with grass and trees&#10;&#10;Description automatically generated">
            <a:extLst>
              <a:ext uri="{FF2B5EF4-FFF2-40B4-BE49-F238E27FC236}">
                <a16:creationId xmlns:a16="http://schemas.microsoft.com/office/drawing/2014/main" id="{05AC86B8-287E-5077-BF37-84F1B23AA582}"/>
              </a:ext>
            </a:extLst>
          </p:cNvPr>
          <p:cNvPicPr>
            <a:picLocks noChangeAspect="1"/>
          </p:cNvPicPr>
          <p:nvPr/>
        </p:nvPicPr>
        <p:blipFill rotWithShape="1">
          <a:blip r:embed="rId2">
            <a:extLst>
              <a:ext uri="{28A0092B-C50C-407E-A947-70E740481C1C}">
                <a14:useLocalDpi xmlns:a14="http://schemas.microsoft.com/office/drawing/2010/main" val="0"/>
              </a:ext>
            </a:extLst>
          </a:blip>
          <a:srcRect t="338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5A60BA9-27C0-CDCC-D393-D35A8A564176}"/>
              </a:ext>
            </a:extLst>
          </p:cNvPr>
          <p:cNvSpPr>
            <a:spLocks noGrp="1"/>
          </p:cNvSpPr>
          <p:nvPr>
            <p:ph idx="1"/>
          </p:nvPr>
        </p:nvSpPr>
        <p:spPr>
          <a:xfrm>
            <a:off x="4223982" y="3752850"/>
            <a:ext cx="7485413" cy="2452687"/>
          </a:xfrm>
        </p:spPr>
        <p:txBody>
          <a:bodyPr anchor="ctr">
            <a:normAutofit/>
          </a:bodyPr>
          <a:lstStyle/>
          <a:p>
            <a:r>
              <a:rPr lang="en-US" sz="1800"/>
              <a:t>June 1-5 at University of North Carolina Wilmington</a:t>
            </a:r>
          </a:p>
          <a:p>
            <a:pPr marL="0" indent="0">
              <a:buNone/>
            </a:pPr>
            <a:endParaRPr lang="en-US" sz="1800"/>
          </a:p>
          <a:p>
            <a:r>
              <a:rPr lang="en-US" sz="1800"/>
              <a:t>Goals:</a:t>
            </a:r>
          </a:p>
          <a:p>
            <a:pPr lvl="1"/>
            <a:r>
              <a:rPr lang="en-US" sz="1800"/>
              <a:t>Expand network of professors using OOI data in the classroom</a:t>
            </a:r>
          </a:p>
          <a:p>
            <a:pPr lvl="1"/>
            <a:r>
              <a:rPr lang="en-US" sz="1800"/>
              <a:t>Introduce techniques for accessing OOI data</a:t>
            </a:r>
          </a:p>
          <a:p>
            <a:pPr lvl="1"/>
            <a:r>
              <a:rPr lang="en-US" sz="1800"/>
              <a:t>Brainstorm development of new Pioneer array curriculum</a:t>
            </a:r>
          </a:p>
        </p:txBody>
      </p:sp>
    </p:spTree>
    <p:extLst>
      <p:ext uri="{BB962C8B-B14F-4D97-AF65-F5344CB8AC3E}">
        <p14:creationId xmlns:p14="http://schemas.microsoft.com/office/powerpoint/2010/main" val="352835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BB387-5717-CF0F-123F-F4026D751CD8}"/>
              </a:ext>
            </a:extLst>
          </p:cNvPr>
          <p:cNvSpPr>
            <a:spLocks noGrp="1"/>
          </p:cNvSpPr>
          <p:nvPr>
            <p:ph type="title"/>
          </p:nvPr>
        </p:nvSpPr>
        <p:spPr>
          <a:xfrm>
            <a:off x="630936" y="640080"/>
            <a:ext cx="4818888" cy="1481328"/>
          </a:xfrm>
        </p:spPr>
        <p:txBody>
          <a:bodyPr anchor="b">
            <a:normAutofit/>
          </a:bodyPr>
          <a:lstStyle/>
          <a:p>
            <a:r>
              <a:rPr lang="en-US" sz="3800"/>
              <a:t>Building a Community of Practice</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F3994A-B1D4-A3DB-7200-46C4027B9AF1}"/>
              </a:ext>
            </a:extLst>
          </p:cNvPr>
          <p:cNvSpPr>
            <a:spLocks noGrp="1"/>
          </p:cNvSpPr>
          <p:nvPr>
            <p:ph idx="1"/>
          </p:nvPr>
        </p:nvSpPr>
        <p:spPr>
          <a:xfrm>
            <a:off x="630936" y="2660904"/>
            <a:ext cx="4818888" cy="3547872"/>
          </a:xfrm>
        </p:spPr>
        <p:txBody>
          <a:bodyPr anchor="t">
            <a:normAutofit/>
          </a:bodyPr>
          <a:lstStyle/>
          <a:p>
            <a:pPr marL="0" indent="0">
              <a:buNone/>
            </a:pPr>
            <a:r>
              <a:rPr lang="en-US" sz="1500" dirty="0"/>
              <a:t>Of the 116 we worked intensively with in workshops:</a:t>
            </a:r>
          </a:p>
          <a:p>
            <a:r>
              <a:rPr lang="en-US" sz="1500" dirty="0"/>
              <a:t>19 delivered OOI DL webinars, presenting the DL they had developed during workshop</a:t>
            </a:r>
          </a:p>
          <a:p>
            <a:r>
              <a:rPr lang="en-US" sz="1500" dirty="0"/>
              <a:t>11 became DL Fellows</a:t>
            </a:r>
          </a:p>
          <a:p>
            <a:r>
              <a:rPr lang="en-US" sz="1500" dirty="0"/>
              <a:t>11 are designing and building the DL Notebook</a:t>
            </a:r>
          </a:p>
          <a:p>
            <a:r>
              <a:rPr lang="en-US" sz="1500" dirty="0"/>
              <a:t>9  became peer presenters at mini workshops </a:t>
            </a:r>
          </a:p>
          <a:p>
            <a:r>
              <a:rPr lang="en-US" sz="1500" dirty="0"/>
              <a:t>10 presented on OOI at Ocean Sciences Meeting in San Diego, CA</a:t>
            </a:r>
          </a:p>
          <a:p>
            <a:r>
              <a:rPr lang="en-US" sz="1500" dirty="0"/>
              <a:t>13 volunteered to be an OOI Virtual REU mentor</a:t>
            </a:r>
          </a:p>
          <a:p>
            <a:r>
              <a:rPr lang="en-US" sz="1500" dirty="0"/>
              <a:t>20 participated as Lab Manual testers</a:t>
            </a:r>
          </a:p>
          <a:p>
            <a:r>
              <a:rPr lang="en-US" sz="1500" dirty="0"/>
              <a:t>The community is growing!</a:t>
            </a:r>
          </a:p>
          <a:p>
            <a:endParaRPr lang="en-US" sz="1500" dirty="0"/>
          </a:p>
          <a:p>
            <a:endParaRPr lang="en-US" sz="1500" dirty="0"/>
          </a:p>
        </p:txBody>
      </p:sp>
      <p:pic>
        <p:nvPicPr>
          <p:cNvPr id="6" name="Picture 5">
            <a:extLst>
              <a:ext uri="{FF2B5EF4-FFF2-40B4-BE49-F238E27FC236}">
                <a16:creationId xmlns:a16="http://schemas.microsoft.com/office/drawing/2014/main" id="{F67BE94B-73BE-6237-1B21-4FDC0805EF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1855" y="640080"/>
            <a:ext cx="4893353" cy="5577840"/>
          </a:xfrm>
          <a:prstGeom prst="rect">
            <a:avLst/>
          </a:prstGeom>
        </p:spPr>
      </p:pic>
      <p:sp>
        <p:nvSpPr>
          <p:cNvPr id="4" name="Footer Placeholder 3">
            <a:extLst>
              <a:ext uri="{FF2B5EF4-FFF2-40B4-BE49-F238E27FC236}">
                <a16:creationId xmlns:a16="http://schemas.microsoft.com/office/drawing/2014/main" id="{8F1F59F4-533C-0275-C496-A8BE41DFCCB0}"/>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a:t>OOI FB 2020</a:t>
            </a:r>
          </a:p>
        </p:txBody>
      </p:sp>
      <p:sp>
        <p:nvSpPr>
          <p:cNvPr id="5" name="Slide Number Placeholder 4">
            <a:extLst>
              <a:ext uri="{FF2B5EF4-FFF2-40B4-BE49-F238E27FC236}">
                <a16:creationId xmlns:a16="http://schemas.microsoft.com/office/drawing/2014/main" id="{14720D80-1630-95F8-90AB-B0B751D4316A}"/>
              </a:ext>
            </a:extLst>
          </p:cNvPr>
          <p:cNvSpPr>
            <a:spLocks noGrp="1"/>
          </p:cNvSpPr>
          <p:nvPr>
            <p:ph type="sldNum" sz="quarter" idx="11"/>
          </p:nvPr>
        </p:nvSpPr>
        <p:spPr>
          <a:xfrm>
            <a:off x="8610600" y="6356350"/>
            <a:ext cx="2743200" cy="365125"/>
          </a:xfrm>
        </p:spPr>
        <p:txBody>
          <a:bodyPr>
            <a:normAutofit/>
          </a:bodyPr>
          <a:lstStyle/>
          <a:p>
            <a:pPr>
              <a:spcAft>
                <a:spcPts val="600"/>
              </a:spcAft>
            </a:pPr>
            <a:fld id="{5EF5D831-06B2-D543-8946-72CD43B5155C}" type="slidenum">
              <a:rPr lang="en-US" smtClean="0"/>
              <a:pPr>
                <a:spcAft>
                  <a:spcPts val="600"/>
                </a:spcAft>
              </a:pPr>
              <a:t>13</a:t>
            </a:fld>
            <a:endParaRPr lang="en-US"/>
          </a:p>
        </p:txBody>
      </p:sp>
    </p:spTree>
    <p:extLst>
      <p:ext uri="{BB962C8B-B14F-4D97-AF65-F5344CB8AC3E}">
        <p14:creationId xmlns:p14="http://schemas.microsoft.com/office/powerpoint/2010/main" val="319652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86726FB-6CEE-B873-473A-4CB9DFFF3E79}"/>
              </a:ext>
            </a:extLst>
          </p:cNvPr>
          <p:cNvPicPr>
            <a:picLocks noChangeAspect="1"/>
          </p:cNvPicPr>
          <p:nvPr/>
        </p:nvPicPr>
        <p:blipFill rotWithShape="1">
          <a:blip r:embed="rId3">
            <a:alphaModFix amt="50000"/>
          </a:blip>
          <a:srcRect t="8008" b="16992"/>
          <a:stretch/>
        </p:blipFill>
        <p:spPr>
          <a:xfrm>
            <a:off x="20" y="1"/>
            <a:ext cx="12191980" cy="6857999"/>
          </a:xfrm>
          <a:prstGeom prst="rect">
            <a:avLst/>
          </a:prstGeom>
        </p:spPr>
      </p:pic>
      <p:sp>
        <p:nvSpPr>
          <p:cNvPr id="6" name="Title 5">
            <a:extLst>
              <a:ext uri="{FF2B5EF4-FFF2-40B4-BE49-F238E27FC236}">
                <a16:creationId xmlns:a16="http://schemas.microsoft.com/office/drawing/2014/main" id="{BC47C109-1194-39BB-7B35-79A3E4E11E0B}"/>
              </a:ext>
            </a:extLst>
          </p:cNvPr>
          <p:cNvSpPr>
            <a:spLocks noGrp="1"/>
          </p:cNvSpPr>
          <p:nvPr>
            <p:ph type="title"/>
          </p:nvPr>
        </p:nvSpPr>
        <p:spPr>
          <a:xfrm>
            <a:off x="615043" y="828447"/>
            <a:ext cx="10961914" cy="2900518"/>
          </a:xfrm>
        </p:spPr>
        <p:txBody>
          <a:bodyPr vert="horz" lIns="91440" tIns="45720" rIns="91440" bIns="45720" rtlCol="0" anchor="b">
            <a:normAutofit fontScale="90000"/>
          </a:bodyPr>
          <a:lstStyle/>
          <a:p>
            <a:pPr algn="ctr"/>
            <a:r>
              <a:rPr lang="en-US" sz="5100" dirty="0">
                <a:solidFill>
                  <a:srgbClr val="FFFFFF"/>
                </a:solidFill>
              </a:rPr>
              <a:t>Thank you!</a:t>
            </a:r>
            <a:br>
              <a:rPr lang="en-US" sz="5100" dirty="0">
                <a:solidFill>
                  <a:srgbClr val="FFFFFF"/>
                </a:solidFill>
              </a:rPr>
            </a:br>
            <a:br>
              <a:rPr lang="en-US" sz="5100" dirty="0">
                <a:solidFill>
                  <a:srgbClr val="FFFFFF"/>
                </a:solidFill>
              </a:rPr>
            </a:br>
            <a:r>
              <a:rPr lang="en-US" sz="5100" dirty="0">
                <a:hlinkClick r:id="rId4">
                  <a:extLst>
                    <a:ext uri="{A12FA001-AC4F-418D-AE19-62706E023703}">
                      <ahyp:hlinkClr xmlns:ahyp="http://schemas.microsoft.com/office/drawing/2018/hyperlinkcolor" val="tx"/>
                    </a:ext>
                  </a:extLst>
                </a:hlinkClick>
              </a:rPr>
              <a:t>mcdonnel@marine.rutgers.edu</a:t>
            </a:r>
            <a:br>
              <a:rPr lang="en-US" sz="5100" dirty="0"/>
            </a:br>
            <a:br>
              <a:rPr lang="en-US" sz="5100" dirty="0"/>
            </a:br>
            <a:r>
              <a:rPr lang="en-US" sz="5100" dirty="0" err="1">
                <a:hlinkClick r:id="rId5">
                  <a:extLst>
                    <a:ext uri="{A12FA001-AC4F-418D-AE19-62706E023703}">
                      <ahyp:hlinkClr xmlns:ahyp="http://schemas.microsoft.com/office/drawing/2018/hyperlinkcolor" val="tx"/>
                    </a:ext>
                  </a:extLst>
                </a:hlinkClick>
              </a:rPr>
              <a:t>Anna.Pfeiffer-Herbert@stockton.ed</a:t>
            </a:r>
            <a:r>
              <a:rPr lang="en-US" sz="5100" dirty="0" err="1"/>
              <a:t>u</a:t>
            </a:r>
            <a:r>
              <a:rPr lang="en-US" sz="5100" dirty="0"/>
              <a:t> </a:t>
            </a:r>
          </a:p>
        </p:txBody>
      </p:sp>
      <p:sp>
        <p:nvSpPr>
          <p:cNvPr id="4" name="Footer Placeholder 3">
            <a:extLst>
              <a:ext uri="{FF2B5EF4-FFF2-40B4-BE49-F238E27FC236}">
                <a16:creationId xmlns:a16="http://schemas.microsoft.com/office/drawing/2014/main" id="{AEDC963D-7335-134D-C52D-1DB2ED9F9D58}"/>
              </a:ext>
            </a:extLst>
          </p:cNvPr>
          <p:cNvSpPr>
            <a:spLocks noGrp="1"/>
          </p:cNvSpPr>
          <p:nvPr>
            <p:ph type="ftr" sz="quarter" idx="10"/>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OOI FB 2020</a:t>
            </a:r>
          </a:p>
        </p:txBody>
      </p:sp>
      <p:sp>
        <p:nvSpPr>
          <p:cNvPr id="5" name="Slide Number Placeholder 4">
            <a:extLst>
              <a:ext uri="{FF2B5EF4-FFF2-40B4-BE49-F238E27FC236}">
                <a16:creationId xmlns:a16="http://schemas.microsoft.com/office/drawing/2014/main" id="{E3E558B8-5715-691E-E3D8-BF30DDFEF46A}"/>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defRPr/>
            </a:pPr>
            <a:fld id="{5EF5D831-06B2-D543-8946-72CD43B5155C}" type="slidenum">
              <a:rPr lang="en-US">
                <a:solidFill>
                  <a:srgbClr val="FFFFFF"/>
                </a:solidFill>
                <a:latin typeface="Calibri" panose="020F0502020204030204"/>
              </a:rPr>
              <a:pPr>
                <a:spcAft>
                  <a:spcPts val="600"/>
                </a:spcAft>
                <a:defRPr/>
              </a:pPr>
              <a:t>14</a:t>
            </a:fld>
            <a:endParaRPr lang="en-US">
              <a:solidFill>
                <a:srgbClr val="FFFFFF"/>
              </a:solidFill>
              <a:latin typeface="Calibri" panose="020F0502020204030204"/>
            </a:endParaRPr>
          </a:p>
        </p:txBody>
      </p:sp>
    </p:spTree>
    <p:extLst>
      <p:ext uri="{BB962C8B-B14F-4D97-AF65-F5344CB8AC3E}">
        <p14:creationId xmlns:p14="http://schemas.microsoft.com/office/powerpoint/2010/main" val="30716925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B05D1-7D2D-17CA-0790-219C1B97685F}"/>
              </a:ext>
            </a:extLst>
          </p:cNvPr>
          <p:cNvSpPr>
            <a:spLocks noGrp="1"/>
          </p:cNvSpPr>
          <p:nvPr>
            <p:ph type="title"/>
          </p:nvPr>
        </p:nvSpPr>
        <p:spPr>
          <a:xfrm>
            <a:off x="640080" y="329184"/>
            <a:ext cx="6894576" cy="1783080"/>
          </a:xfrm>
        </p:spPr>
        <p:txBody>
          <a:bodyPr anchor="b">
            <a:normAutofit/>
          </a:bodyPr>
          <a:lstStyle/>
          <a:p>
            <a:r>
              <a:rPr lang="en-US" sz="6600"/>
              <a:t>OOI Data Labs 2.0</a:t>
            </a:r>
          </a:p>
        </p:txBody>
      </p:sp>
      <p:sp>
        <p:nvSpPr>
          <p:cNvPr id="1047"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FE3F9E4-DF9B-B740-C01D-386D05D2B253}"/>
              </a:ext>
            </a:extLst>
          </p:cNvPr>
          <p:cNvSpPr>
            <a:spLocks noGrp="1"/>
          </p:cNvSpPr>
          <p:nvPr>
            <p:ph idx="1"/>
          </p:nvPr>
        </p:nvSpPr>
        <p:spPr>
          <a:xfrm>
            <a:off x="640080" y="2706624"/>
            <a:ext cx="6894576" cy="3483864"/>
          </a:xfrm>
        </p:spPr>
        <p:txBody>
          <a:bodyPr>
            <a:normAutofit/>
          </a:bodyPr>
          <a:lstStyle/>
          <a:p>
            <a:pPr marL="0" indent="0">
              <a:buNone/>
            </a:pPr>
            <a:r>
              <a:rPr lang="en-US" sz="1400" b="1" dirty="0"/>
              <a:t>Tasks</a:t>
            </a:r>
          </a:p>
          <a:p>
            <a:r>
              <a:rPr lang="en-US" sz="1400" dirty="0"/>
              <a:t>Engage a new community of faculty capitalizing on the Pioneer Array relocation</a:t>
            </a:r>
          </a:p>
          <a:p>
            <a:pPr lvl="1"/>
            <a:r>
              <a:rPr lang="en-US" sz="1400" dirty="0"/>
              <a:t>Refresh our database of potential faculty</a:t>
            </a:r>
          </a:p>
          <a:p>
            <a:pPr lvl="1"/>
            <a:r>
              <a:rPr lang="en-US" sz="1400" dirty="0"/>
              <a:t>”Regional” workshop focused on Pioneer</a:t>
            </a:r>
          </a:p>
          <a:p>
            <a:r>
              <a:rPr lang="en-US" sz="1400" dirty="0"/>
              <a:t>Expand the collection of OOI education resources</a:t>
            </a:r>
          </a:p>
          <a:p>
            <a:pPr lvl="1"/>
            <a:r>
              <a:rPr lang="en-US" sz="1400" dirty="0"/>
              <a:t>Development Workshop</a:t>
            </a:r>
          </a:p>
          <a:p>
            <a:r>
              <a:rPr lang="en-US" sz="1400" dirty="0"/>
              <a:t>Continue to support the community</a:t>
            </a:r>
          </a:p>
          <a:p>
            <a:pPr lvl="1"/>
            <a:r>
              <a:rPr lang="en-US" sz="1400" dirty="0"/>
              <a:t>Two 1-day introductory workshops (e.g. OSM24)</a:t>
            </a:r>
          </a:p>
          <a:p>
            <a:pPr lvl="1"/>
            <a:r>
              <a:rPr lang="en-US" sz="1400" dirty="0"/>
              <a:t>Sharing resources</a:t>
            </a:r>
          </a:p>
          <a:p>
            <a:r>
              <a:rPr lang="en-US" sz="1400" dirty="0"/>
              <a:t>Evaluation</a:t>
            </a:r>
          </a:p>
          <a:p>
            <a:pPr lvl="1"/>
            <a:r>
              <a:rPr lang="en-US" sz="1400" dirty="0"/>
              <a:t>Needs Assessment to identify community needs</a:t>
            </a:r>
          </a:p>
          <a:p>
            <a:pPr lvl="1"/>
            <a:r>
              <a:rPr lang="en-US" sz="1400" dirty="0"/>
              <a:t>Reach Survey to measure long-term impact</a:t>
            </a:r>
          </a:p>
          <a:p>
            <a:endParaRPr lang="en-US" sz="1400" dirty="0"/>
          </a:p>
          <a:p>
            <a:pPr marL="0" indent="0">
              <a:buNone/>
            </a:pPr>
            <a:endParaRPr lang="en-US" sz="1400" dirty="0"/>
          </a:p>
        </p:txBody>
      </p:sp>
      <p:pic>
        <p:nvPicPr>
          <p:cNvPr id="1026" name="Picture 2" descr="Participants from our July OOI Data Lab Development Workshop">
            <a:extLst>
              <a:ext uri="{FF2B5EF4-FFF2-40B4-BE49-F238E27FC236}">
                <a16:creationId xmlns:a16="http://schemas.microsoft.com/office/drawing/2014/main" id="{3686F833-6221-4C06-8289-75D1E098C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73" r="7496" b="-3"/>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A6455FD-A315-7B00-4650-E909AE2C23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4656" r="-1" b="-1"/>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
        <p:nvSpPr>
          <p:cNvPr id="3" name="Footer Placeholder 2">
            <a:extLst>
              <a:ext uri="{FF2B5EF4-FFF2-40B4-BE49-F238E27FC236}">
                <a16:creationId xmlns:a16="http://schemas.microsoft.com/office/drawing/2014/main" id="{2976A6E5-F5DC-6EF8-4FE0-3FBEF6E1D87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a:t>OOIFB DSC 2023</a:t>
            </a:r>
          </a:p>
        </p:txBody>
      </p:sp>
      <p:sp>
        <p:nvSpPr>
          <p:cNvPr id="9" name="Slide Number Placeholder 8">
            <a:extLst>
              <a:ext uri="{FF2B5EF4-FFF2-40B4-BE49-F238E27FC236}">
                <a16:creationId xmlns:a16="http://schemas.microsoft.com/office/drawing/2014/main" id="{B5720802-328E-ECDD-8CE5-A8BEEA5D701A}"/>
              </a:ext>
            </a:extLst>
          </p:cNvPr>
          <p:cNvSpPr>
            <a:spLocks noGrp="1"/>
          </p:cNvSpPr>
          <p:nvPr>
            <p:ph type="sldNum" sz="quarter" idx="11"/>
          </p:nvPr>
        </p:nvSpPr>
        <p:spPr>
          <a:xfrm>
            <a:off x="8610600" y="6356350"/>
            <a:ext cx="2743200" cy="365125"/>
          </a:xfrm>
        </p:spPr>
        <p:txBody>
          <a:bodyPr>
            <a:normAutofit/>
          </a:bodyPr>
          <a:lstStyle/>
          <a:p>
            <a:pPr>
              <a:spcAft>
                <a:spcPts val="600"/>
              </a:spcAft>
            </a:pPr>
            <a:fld id="{5EF5D831-06B2-D543-8946-72CD43B5155C}" type="slidenum">
              <a:rPr lang="en-US" smtClean="0">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71932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3B7E3-684F-5E79-BFE0-F3CAB15BA3FD}"/>
              </a:ext>
            </a:extLst>
          </p:cNvPr>
          <p:cNvSpPr>
            <a:spLocks noGrp="1"/>
          </p:cNvSpPr>
          <p:nvPr>
            <p:ph type="title"/>
          </p:nvPr>
        </p:nvSpPr>
        <p:spPr>
          <a:xfrm>
            <a:off x="4298051" y="-1746490"/>
            <a:ext cx="8491574" cy="4461163"/>
          </a:xfrm>
        </p:spPr>
        <p:txBody>
          <a:bodyPr>
            <a:normAutofit/>
          </a:bodyPr>
          <a:lstStyle/>
          <a:p>
            <a:r>
              <a:rPr lang="en-US" dirty="0"/>
              <a:t>Project Team</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40CCF290-DC06-7EC3-9982-4995A0D4657A}"/>
              </a:ext>
            </a:extLst>
          </p:cNvPr>
          <p:cNvSpPr>
            <a:spLocks noGrp="1"/>
          </p:cNvSpPr>
          <p:nvPr>
            <p:ph type="ftr" sz="quarter" idx="10"/>
          </p:nvPr>
        </p:nvSpPr>
        <p:spPr>
          <a:xfrm>
            <a:off x="4038600" y="6356350"/>
            <a:ext cx="5251174" cy="365125"/>
          </a:xfrm>
        </p:spPr>
        <p:txBody>
          <a:bodyPr>
            <a:normAutofit/>
          </a:bodyPr>
          <a:lstStyle/>
          <a:p>
            <a:pPr>
              <a:spcAft>
                <a:spcPts val="600"/>
              </a:spcAft>
            </a:pPr>
            <a:r>
              <a:rPr lang="en-US"/>
              <a:t>OOI FB 2020</a:t>
            </a:r>
          </a:p>
        </p:txBody>
      </p:sp>
      <p:sp>
        <p:nvSpPr>
          <p:cNvPr id="5" name="Slide Number Placeholder 4">
            <a:extLst>
              <a:ext uri="{FF2B5EF4-FFF2-40B4-BE49-F238E27FC236}">
                <a16:creationId xmlns:a16="http://schemas.microsoft.com/office/drawing/2014/main" id="{FB157CDF-00CE-0433-1017-F3E9F7F5E036}"/>
              </a:ext>
            </a:extLst>
          </p:cNvPr>
          <p:cNvSpPr>
            <a:spLocks noGrp="1"/>
          </p:cNvSpPr>
          <p:nvPr>
            <p:ph type="sldNum" sz="quarter" idx="11"/>
          </p:nvPr>
        </p:nvSpPr>
        <p:spPr>
          <a:xfrm>
            <a:off x="9541564" y="6356350"/>
            <a:ext cx="1812235" cy="365125"/>
          </a:xfrm>
        </p:spPr>
        <p:txBody>
          <a:bodyPr>
            <a:normAutofit/>
          </a:bodyPr>
          <a:lstStyle/>
          <a:p>
            <a:pPr>
              <a:spcAft>
                <a:spcPts val="600"/>
              </a:spcAft>
            </a:pPr>
            <a:fld id="{5EF5D831-06B2-D543-8946-72CD43B5155C}" type="slidenum">
              <a:rPr lang="en-US" smtClean="0"/>
              <a:pPr>
                <a:spcAft>
                  <a:spcPts val="600"/>
                </a:spcAft>
              </a:pPr>
              <a:t>3</a:t>
            </a:fld>
            <a:endParaRPr lang="en-US"/>
          </a:p>
        </p:txBody>
      </p:sp>
      <p:pic>
        <p:nvPicPr>
          <p:cNvPr id="6" name="Picture 5">
            <a:extLst>
              <a:ext uri="{FF2B5EF4-FFF2-40B4-BE49-F238E27FC236}">
                <a16:creationId xmlns:a16="http://schemas.microsoft.com/office/drawing/2014/main" id="{C99D8289-18DB-DB72-5101-9AB218158AB2}"/>
              </a:ext>
            </a:extLst>
          </p:cNvPr>
          <p:cNvPicPr>
            <a:picLocks noChangeAspect="1"/>
          </p:cNvPicPr>
          <p:nvPr/>
        </p:nvPicPr>
        <p:blipFill>
          <a:blip r:embed="rId2"/>
          <a:stretch>
            <a:fillRect/>
          </a:stretch>
        </p:blipFill>
        <p:spPr>
          <a:xfrm>
            <a:off x="789318" y="2032142"/>
            <a:ext cx="1702886" cy="1702886"/>
          </a:xfrm>
          <a:prstGeom prst="rect">
            <a:avLst/>
          </a:prstGeom>
          <a:effectLst>
            <a:softEdge rad="88899"/>
          </a:effectLst>
        </p:spPr>
      </p:pic>
      <p:sp>
        <p:nvSpPr>
          <p:cNvPr id="7" name="TextBox 6">
            <a:extLst>
              <a:ext uri="{FF2B5EF4-FFF2-40B4-BE49-F238E27FC236}">
                <a16:creationId xmlns:a16="http://schemas.microsoft.com/office/drawing/2014/main" id="{6079CB39-A80C-9AED-7CAC-5BC5183EAC94}"/>
              </a:ext>
            </a:extLst>
          </p:cNvPr>
          <p:cNvSpPr txBox="1"/>
          <p:nvPr/>
        </p:nvSpPr>
        <p:spPr>
          <a:xfrm>
            <a:off x="9436177" y="3629919"/>
            <a:ext cx="2504186" cy="2435920"/>
          </a:xfrm>
          <a:prstGeom prst="rect">
            <a:avLst/>
          </a:prstGeom>
          <a:solidFill>
            <a:schemeClr val="bg2">
              <a:lumMod val="90000"/>
            </a:schemeClr>
          </a:solidFill>
          <a:effectLst>
            <a:softEdge rad="197121"/>
          </a:effectLst>
        </p:spPr>
        <p:txBody>
          <a:bodyPr wrap="square" rtlCol="0">
            <a:spAutoFit/>
          </a:bodyPr>
          <a:lstStyle/>
          <a:p>
            <a:endParaRPr lang="en-US" dirty="0"/>
          </a:p>
        </p:txBody>
      </p:sp>
      <p:sp>
        <p:nvSpPr>
          <p:cNvPr id="8" name="TextBox 7">
            <a:extLst>
              <a:ext uri="{FF2B5EF4-FFF2-40B4-BE49-F238E27FC236}">
                <a16:creationId xmlns:a16="http://schemas.microsoft.com/office/drawing/2014/main" id="{6C737672-D2E6-0FFA-2CC9-E565E7182686}"/>
              </a:ext>
            </a:extLst>
          </p:cNvPr>
          <p:cNvSpPr txBox="1"/>
          <p:nvPr/>
        </p:nvSpPr>
        <p:spPr>
          <a:xfrm>
            <a:off x="3843044" y="3974681"/>
            <a:ext cx="5366700" cy="2435920"/>
          </a:xfrm>
          <a:prstGeom prst="rect">
            <a:avLst/>
          </a:prstGeom>
          <a:solidFill>
            <a:schemeClr val="bg2">
              <a:lumMod val="90000"/>
            </a:schemeClr>
          </a:solidFill>
          <a:effectLst>
            <a:softEdge rad="95169"/>
          </a:effectLst>
        </p:spPr>
        <p:txBody>
          <a:bodyPr wrap="square" rtlCol="0">
            <a:spAutoFit/>
          </a:bodyPr>
          <a:lstStyle/>
          <a:p>
            <a:endParaRPr lang="en-US" dirty="0"/>
          </a:p>
        </p:txBody>
      </p:sp>
      <p:sp>
        <p:nvSpPr>
          <p:cNvPr id="9" name="TextBox 8">
            <a:extLst>
              <a:ext uri="{FF2B5EF4-FFF2-40B4-BE49-F238E27FC236}">
                <a16:creationId xmlns:a16="http://schemas.microsoft.com/office/drawing/2014/main" id="{0739A700-C043-2E85-5EEE-69A52C3B745A}"/>
              </a:ext>
            </a:extLst>
          </p:cNvPr>
          <p:cNvSpPr txBox="1"/>
          <p:nvPr/>
        </p:nvSpPr>
        <p:spPr>
          <a:xfrm>
            <a:off x="7097536" y="918431"/>
            <a:ext cx="5091415" cy="2435920"/>
          </a:xfrm>
          <a:prstGeom prst="rect">
            <a:avLst/>
          </a:prstGeom>
          <a:solidFill>
            <a:schemeClr val="bg2">
              <a:lumMod val="90000"/>
            </a:schemeClr>
          </a:solidFill>
          <a:effectLst>
            <a:softEdge rad="74009"/>
          </a:effectLst>
        </p:spPr>
        <p:txBody>
          <a:bodyPr wrap="square" rtlCol="0">
            <a:spAutoFit/>
          </a:bodyPr>
          <a:lstStyle/>
          <a:p>
            <a:endParaRPr lang="en-US" dirty="0"/>
          </a:p>
        </p:txBody>
      </p:sp>
      <p:sp>
        <p:nvSpPr>
          <p:cNvPr id="11" name="TextBox 10">
            <a:extLst>
              <a:ext uri="{FF2B5EF4-FFF2-40B4-BE49-F238E27FC236}">
                <a16:creationId xmlns:a16="http://schemas.microsoft.com/office/drawing/2014/main" id="{B9C85274-17B1-2BC9-1CDE-3B8481234FFD}"/>
              </a:ext>
            </a:extLst>
          </p:cNvPr>
          <p:cNvSpPr txBox="1"/>
          <p:nvPr/>
        </p:nvSpPr>
        <p:spPr>
          <a:xfrm>
            <a:off x="2991558" y="806320"/>
            <a:ext cx="4020061" cy="2435920"/>
          </a:xfrm>
          <a:prstGeom prst="rect">
            <a:avLst/>
          </a:prstGeom>
          <a:solidFill>
            <a:schemeClr val="bg2">
              <a:lumMod val="90000"/>
            </a:schemeClr>
          </a:solidFill>
          <a:effectLst>
            <a:softEdge rad="137741"/>
          </a:effectLst>
        </p:spPr>
        <p:txBody>
          <a:bodyPr wrap="square" rtlCol="0">
            <a:spAutoFit/>
          </a:bodyPr>
          <a:lstStyle/>
          <a:p>
            <a:endParaRPr lang="en-US" dirty="0"/>
          </a:p>
        </p:txBody>
      </p:sp>
      <p:pic>
        <p:nvPicPr>
          <p:cNvPr id="15" name="Picture 14">
            <a:extLst>
              <a:ext uri="{FF2B5EF4-FFF2-40B4-BE49-F238E27FC236}">
                <a16:creationId xmlns:a16="http://schemas.microsoft.com/office/drawing/2014/main" id="{07E8B002-2E2C-AA42-D21F-82E0B81327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10013" y="1107924"/>
            <a:ext cx="2170657" cy="2129811"/>
          </a:xfrm>
          <a:prstGeom prst="rect">
            <a:avLst/>
          </a:prstGeom>
        </p:spPr>
      </p:pic>
      <p:pic>
        <p:nvPicPr>
          <p:cNvPr id="16" name="Picture 15">
            <a:extLst>
              <a:ext uri="{FF2B5EF4-FFF2-40B4-BE49-F238E27FC236}">
                <a16:creationId xmlns:a16="http://schemas.microsoft.com/office/drawing/2014/main" id="{B4F2E2F2-2867-3499-1D7D-F8F55A07FE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37097" y="4272782"/>
            <a:ext cx="4772637" cy="1749455"/>
          </a:xfrm>
          <a:prstGeom prst="rect">
            <a:avLst/>
          </a:prstGeom>
        </p:spPr>
      </p:pic>
      <p:pic>
        <p:nvPicPr>
          <p:cNvPr id="17" name="Picture 16">
            <a:extLst>
              <a:ext uri="{FF2B5EF4-FFF2-40B4-BE49-F238E27FC236}">
                <a16:creationId xmlns:a16="http://schemas.microsoft.com/office/drawing/2014/main" id="{74814392-D014-04EC-8A1B-924EA332585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7740"/>
          <a:stretch/>
        </p:blipFill>
        <p:spPr>
          <a:xfrm>
            <a:off x="3633665" y="984495"/>
            <a:ext cx="2821765" cy="2132249"/>
          </a:xfrm>
          <a:prstGeom prst="rect">
            <a:avLst/>
          </a:prstGeom>
        </p:spPr>
      </p:pic>
      <p:pic>
        <p:nvPicPr>
          <p:cNvPr id="19" name="Picture 18">
            <a:extLst>
              <a:ext uri="{FF2B5EF4-FFF2-40B4-BE49-F238E27FC236}">
                <a16:creationId xmlns:a16="http://schemas.microsoft.com/office/drawing/2014/main" id="{BEE913EC-F6FF-6327-444F-E2517340568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64724" y="3985907"/>
            <a:ext cx="1013371" cy="1696666"/>
          </a:xfrm>
          <a:prstGeom prst="rect">
            <a:avLst/>
          </a:prstGeom>
        </p:spPr>
      </p:pic>
      <p:sp>
        <p:nvSpPr>
          <p:cNvPr id="20" name="TextBox 19">
            <a:extLst>
              <a:ext uri="{FF2B5EF4-FFF2-40B4-BE49-F238E27FC236}">
                <a16:creationId xmlns:a16="http://schemas.microsoft.com/office/drawing/2014/main" id="{1F3C440E-2250-21EA-95E0-EE142178657F}"/>
              </a:ext>
            </a:extLst>
          </p:cNvPr>
          <p:cNvSpPr txBox="1"/>
          <p:nvPr/>
        </p:nvSpPr>
        <p:spPr>
          <a:xfrm>
            <a:off x="7330247" y="3240210"/>
            <a:ext cx="2292364" cy="646331"/>
          </a:xfrm>
          <a:prstGeom prst="rect">
            <a:avLst/>
          </a:prstGeom>
          <a:solidFill>
            <a:schemeClr val="bg1"/>
          </a:solidFill>
          <a:ln>
            <a:noFill/>
          </a:ln>
        </p:spPr>
        <p:txBody>
          <a:bodyPr wrap="square" rtlCol="0">
            <a:spAutoFit/>
          </a:bodyPr>
          <a:lstStyle/>
          <a:p>
            <a:pPr algn="ctr"/>
            <a:r>
              <a:rPr lang="en-US" dirty="0">
                <a:latin typeface="+mj-lt"/>
              </a:rPr>
              <a:t>Dax Soule </a:t>
            </a:r>
          </a:p>
          <a:p>
            <a:r>
              <a:rPr lang="en-US" dirty="0">
                <a:latin typeface="+mj-lt"/>
              </a:rPr>
              <a:t>Queens College CUNY</a:t>
            </a:r>
          </a:p>
        </p:txBody>
      </p:sp>
      <p:sp>
        <p:nvSpPr>
          <p:cNvPr id="22" name="TextBox 21">
            <a:extLst>
              <a:ext uri="{FF2B5EF4-FFF2-40B4-BE49-F238E27FC236}">
                <a16:creationId xmlns:a16="http://schemas.microsoft.com/office/drawing/2014/main" id="{BD8C4F12-E433-7E07-707F-DC1453DBC435}"/>
              </a:ext>
            </a:extLst>
          </p:cNvPr>
          <p:cNvSpPr txBox="1"/>
          <p:nvPr/>
        </p:nvSpPr>
        <p:spPr>
          <a:xfrm>
            <a:off x="5548293" y="6059637"/>
            <a:ext cx="2459395" cy="646331"/>
          </a:xfrm>
          <a:prstGeom prst="rect">
            <a:avLst/>
          </a:prstGeom>
          <a:solidFill>
            <a:schemeClr val="bg1"/>
          </a:solidFill>
        </p:spPr>
        <p:txBody>
          <a:bodyPr wrap="square" rtlCol="0">
            <a:spAutoFit/>
          </a:bodyPr>
          <a:lstStyle/>
          <a:p>
            <a:pPr algn="ctr"/>
            <a:r>
              <a:rPr lang="en-US" dirty="0">
                <a:latin typeface="+mj-lt"/>
              </a:rPr>
              <a:t>Anna Pfeiffer-Herbert</a:t>
            </a:r>
          </a:p>
          <a:p>
            <a:r>
              <a:rPr lang="en-US" dirty="0">
                <a:latin typeface="+mj-lt"/>
              </a:rPr>
              <a:t>Stockton University</a:t>
            </a:r>
          </a:p>
        </p:txBody>
      </p:sp>
      <p:sp>
        <p:nvSpPr>
          <p:cNvPr id="24" name="TextBox 23">
            <a:extLst>
              <a:ext uri="{FF2B5EF4-FFF2-40B4-BE49-F238E27FC236}">
                <a16:creationId xmlns:a16="http://schemas.microsoft.com/office/drawing/2014/main" id="{03107357-25F9-E979-93B0-6612B7E2F34C}"/>
              </a:ext>
            </a:extLst>
          </p:cNvPr>
          <p:cNvSpPr txBox="1"/>
          <p:nvPr/>
        </p:nvSpPr>
        <p:spPr>
          <a:xfrm>
            <a:off x="3310186" y="3050098"/>
            <a:ext cx="3745406" cy="646331"/>
          </a:xfrm>
          <a:prstGeom prst="rect">
            <a:avLst/>
          </a:prstGeom>
          <a:solidFill>
            <a:schemeClr val="bg1"/>
          </a:solidFill>
        </p:spPr>
        <p:txBody>
          <a:bodyPr wrap="square" rtlCol="0">
            <a:spAutoFit/>
          </a:bodyPr>
          <a:lstStyle/>
          <a:p>
            <a:pPr algn="ctr"/>
            <a:r>
              <a:rPr lang="en-US" dirty="0">
                <a:latin typeface="+mj-lt"/>
              </a:rPr>
              <a:t>Janice McDonnell, Sage Lichtenwalner</a:t>
            </a:r>
          </a:p>
          <a:p>
            <a:pPr algn="ctr"/>
            <a:r>
              <a:rPr lang="en-US" dirty="0">
                <a:latin typeface="+mj-lt"/>
              </a:rPr>
              <a:t>Rutgers University</a:t>
            </a:r>
          </a:p>
        </p:txBody>
      </p:sp>
      <p:sp>
        <p:nvSpPr>
          <p:cNvPr id="25" name="TextBox 24">
            <a:extLst>
              <a:ext uri="{FF2B5EF4-FFF2-40B4-BE49-F238E27FC236}">
                <a16:creationId xmlns:a16="http://schemas.microsoft.com/office/drawing/2014/main" id="{354224DB-F1DB-3A8C-9EAC-B2F756418E8A}"/>
              </a:ext>
            </a:extLst>
          </p:cNvPr>
          <p:cNvSpPr txBox="1"/>
          <p:nvPr/>
        </p:nvSpPr>
        <p:spPr>
          <a:xfrm>
            <a:off x="9516207" y="5972032"/>
            <a:ext cx="2039390" cy="646331"/>
          </a:xfrm>
          <a:prstGeom prst="rect">
            <a:avLst/>
          </a:prstGeom>
          <a:solidFill>
            <a:schemeClr val="bg1"/>
          </a:solidFill>
        </p:spPr>
        <p:txBody>
          <a:bodyPr wrap="square" rtlCol="0">
            <a:spAutoFit/>
          </a:bodyPr>
          <a:lstStyle/>
          <a:p>
            <a:pPr algn="ctr"/>
            <a:r>
              <a:rPr lang="en-US" dirty="0">
                <a:latin typeface="+mj-lt"/>
              </a:rPr>
              <a:t>Denise Bristol</a:t>
            </a:r>
          </a:p>
          <a:p>
            <a:r>
              <a:rPr lang="en-US" dirty="0">
                <a:latin typeface="+mj-lt"/>
              </a:rPr>
              <a:t>Hillsborough CC</a:t>
            </a:r>
          </a:p>
        </p:txBody>
      </p:sp>
      <p:sp>
        <p:nvSpPr>
          <p:cNvPr id="26" name="TextBox 25">
            <a:extLst>
              <a:ext uri="{FF2B5EF4-FFF2-40B4-BE49-F238E27FC236}">
                <a16:creationId xmlns:a16="http://schemas.microsoft.com/office/drawing/2014/main" id="{37F8FA8F-A2B7-6B92-C843-8FB56AC50ECA}"/>
              </a:ext>
            </a:extLst>
          </p:cNvPr>
          <p:cNvSpPr txBox="1"/>
          <p:nvPr/>
        </p:nvSpPr>
        <p:spPr>
          <a:xfrm>
            <a:off x="9436177" y="122192"/>
            <a:ext cx="2427237" cy="584775"/>
          </a:xfrm>
          <a:prstGeom prst="rect">
            <a:avLst/>
          </a:prstGeom>
          <a:noFill/>
        </p:spPr>
        <p:txBody>
          <a:bodyPr wrap="square" rtlCol="0">
            <a:spAutoFit/>
          </a:bodyPr>
          <a:lstStyle/>
          <a:p>
            <a:r>
              <a:rPr lang="en-US" sz="1600" dirty="0">
                <a:latin typeface="+mj-lt"/>
              </a:rPr>
              <a:t>NSF Grant #1831625</a:t>
            </a:r>
          </a:p>
          <a:p>
            <a:r>
              <a:rPr lang="en-US" sz="1600" dirty="0">
                <a:latin typeface="+mj-lt"/>
              </a:rPr>
              <a:t>and # </a:t>
            </a:r>
            <a:r>
              <a:rPr lang="en-US" sz="1600" b="0" i="0" u="none" strike="noStrike" dirty="0">
                <a:solidFill>
                  <a:srgbClr val="000000"/>
                </a:solidFill>
                <a:effectLst/>
                <a:latin typeface="+mj-lt"/>
              </a:rPr>
              <a:t>2316075</a:t>
            </a:r>
            <a:endParaRPr lang="en-US" sz="1600" dirty="0">
              <a:latin typeface="+mj-lt"/>
            </a:endParaRPr>
          </a:p>
        </p:txBody>
      </p:sp>
      <p:pic>
        <p:nvPicPr>
          <p:cNvPr id="1026" name="Picture 2" descr="Kristin O'Connell">
            <a:extLst>
              <a:ext uri="{FF2B5EF4-FFF2-40B4-BE49-F238E27FC236}">
                <a16:creationId xmlns:a16="http://schemas.microsoft.com/office/drawing/2014/main" id="{6B95E353-5091-4E7E-826A-DADCE65138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5562" y="1325239"/>
            <a:ext cx="1690217" cy="139808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CD8E6F49-DC1B-D75A-E88C-59D1DCA9C222}"/>
              </a:ext>
            </a:extLst>
          </p:cNvPr>
          <p:cNvSpPr txBox="1"/>
          <p:nvPr/>
        </p:nvSpPr>
        <p:spPr>
          <a:xfrm>
            <a:off x="10066664" y="2883585"/>
            <a:ext cx="2025386" cy="646331"/>
          </a:xfrm>
          <a:prstGeom prst="rect">
            <a:avLst/>
          </a:prstGeom>
          <a:solidFill>
            <a:schemeClr val="bg1"/>
          </a:solidFill>
          <a:ln>
            <a:noFill/>
          </a:ln>
        </p:spPr>
        <p:txBody>
          <a:bodyPr wrap="square" rtlCol="0">
            <a:spAutoFit/>
          </a:bodyPr>
          <a:lstStyle/>
          <a:p>
            <a:r>
              <a:rPr lang="en-US" dirty="0">
                <a:latin typeface="+mj-lt"/>
              </a:rPr>
              <a:t>Kristin O’Connell</a:t>
            </a:r>
          </a:p>
          <a:p>
            <a:r>
              <a:rPr lang="en-US" dirty="0">
                <a:latin typeface="+mj-lt"/>
              </a:rPr>
              <a:t>SERC</a:t>
            </a:r>
          </a:p>
        </p:txBody>
      </p:sp>
    </p:spTree>
    <p:extLst>
      <p:ext uri="{BB962C8B-B14F-4D97-AF65-F5344CB8AC3E}">
        <p14:creationId xmlns:p14="http://schemas.microsoft.com/office/powerpoint/2010/main" val="6583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6" name="Content Placeholder 2">
            <a:extLst>
              <a:ext uri="{FF2B5EF4-FFF2-40B4-BE49-F238E27FC236}">
                <a16:creationId xmlns:a16="http://schemas.microsoft.com/office/drawing/2014/main" id="{D00F8AC8-B0AB-98A8-7EE7-8C6664483F49}"/>
              </a:ext>
            </a:extLst>
          </p:cNvPr>
          <p:cNvGraphicFramePr>
            <a:graphicFrameLocks noGrp="1"/>
          </p:cNvGraphicFramePr>
          <p:nvPr>
            <p:ph idx="1"/>
            <p:extLst>
              <p:ext uri="{D42A27DB-BD31-4B8C-83A1-F6EECF244321}">
                <p14:modId xmlns:p14="http://schemas.microsoft.com/office/powerpoint/2010/main" val="3952813125"/>
              </p:ext>
            </p:extLst>
          </p:nvPr>
        </p:nvGraphicFramePr>
        <p:xfrm>
          <a:off x="5191175" y="26599"/>
          <a:ext cx="6896757"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55586EC5-8654-264F-8CF7-9194CEC4135A}"/>
              </a:ext>
            </a:extLst>
          </p:cNvPr>
          <p:cNvSpPr>
            <a:spLocks noGrp="1"/>
          </p:cNvSpPr>
          <p:nvPr>
            <p:ph type="title"/>
          </p:nvPr>
        </p:nvSpPr>
        <p:spPr>
          <a:xfrm>
            <a:off x="865243" y="541606"/>
            <a:ext cx="3972339" cy="2027227"/>
          </a:xfrm>
        </p:spPr>
        <p:txBody>
          <a:bodyPr anchor="t">
            <a:normAutofit/>
          </a:bodyPr>
          <a:lstStyle/>
          <a:p>
            <a:r>
              <a:rPr lang="en-US" sz="4000" dirty="0">
                <a:solidFill>
                  <a:srgbClr val="FFFFFF"/>
                </a:solidFill>
              </a:rPr>
              <a:t>OOI </a:t>
            </a:r>
            <a:br>
              <a:rPr lang="en-US" sz="4000" dirty="0">
                <a:solidFill>
                  <a:srgbClr val="FFFFFF"/>
                </a:solidFill>
              </a:rPr>
            </a:br>
            <a:r>
              <a:rPr lang="en-US" sz="4000" dirty="0">
                <a:solidFill>
                  <a:srgbClr val="FFFFFF"/>
                </a:solidFill>
              </a:rPr>
              <a:t>Data Labs </a:t>
            </a:r>
            <a:br>
              <a:rPr lang="en-US" sz="4000" dirty="0">
                <a:solidFill>
                  <a:srgbClr val="FFFFFF"/>
                </a:solidFill>
              </a:rPr>
            </a:br>
            <a:r>
              <a:rPr lang="en-US" sz="4000" dirty="0">
                <a:solidFill>
                  <a:srgbClr val="FFFFFF"/>
                </a:solidFill>
              </a:rPr>
              <a:t>Project</a:t>
            </a:r>
          </a:p>
        </p:txBody>
      </p:sp>
      <p:sp>
        <p:nvSpPr>
          <p:cNvPr id="7" name="Footer Placeholder 6"/>
          <p:cNvSpPr>
            <a:spLocks noGrp="1"/>
          </p:cNvSpPr>
          <p:nvPr>
            <p:ph type="ftr" sz="quarter" idx="10"/>
          </p:nvPr>
        </p:nvSpPr>
        <p:spPr>
          <a:xfrm>
            <a:off x="4038600" y="6356350"/>
            <a:ext cx="4114800" cy="365125"/>
          </a:xfrm>
        </p:spPr>
        <p:txBody>
          <a:bodyPr>
            <a:normAutofit/>
          </a:bodyPr>
          <a:lstStyle/>
          <a:p>
            <a:pPr>
              <a:spcAft>
                <a:spcPts val="600"/>
              </a:spcAft>
            </a:pPr>
            <a:r>
              <a:rPr lang="en-US"/>
              <a:t>OOI FB 2020</a:t>
            </a:r>
          </a:p>
        </p:txBody>
      </p:sp>
      <p:sp>
        <p:nvSpPr>
          <p:cNvPr id="5" name="Slide Number Placeholder 4">
            <a:extLst>
              <a:ext uri="{FF2B5EF4-FFF2-40B4-BE49-F238E27FC236}">
                <a16:creationId xmlns:a16="http://schemas.microsoft.com/office/drawing/2014/main" id="{7F24A8F7-DB89-4645-9E05-8E2DAC551762}"/>
              </a:ext>
            </a:extLst>
          </p:cNvPr>
          <p:cNvSpPr>
            <a:spLocks noGrp="1"/>
          </p:cNvSpPr>
          <p:nvPr>
            <p:ph type="sldNum" sz="quarter" idx="11"/>
          </p:nvPr>
        </p:nvSpPr>
        <p:spPr>
          <a:xfrm>
            <a:off x="8610600" y="6356350"/>
            <a:ext cx="2743200" cy="365125"/>
          </a:xfrm>
        </p:spPr>
        <p:txBody>
          <a:bodyPr>
            <a:normAutofit/>
          </a:bodyPr>
          <a:lstStyle/>
          <a:p>
            <a:pPr>
              <a:spcAft>
                <a:spcPts val="600"/>
              </a:spcAft>
            </a:pPr>
            <a:fld id="{5EF5D831-06B2-D543-8946-72CD43B5155C}" type="slidenum">
              <a:rPr lang="en-US" smtClean="0"/>
              <a:pPr>
                <a:spcAft>
                  <a:spcPts val="600"/>
                </a:spcAft>
              </a:pPr>
              <a:t>4</a:t>
            </a:fld>
            <a:endParaRPr lang="en-US"/>
          </a:p>
        </p:txBody>
      </p:sp>
      <p:pic>
        <p:nvPicPr>
          <p:cNvPr id="4" name="Google Shape;94;p2">
            <a:extLst>
              <a:ext uri="{FF2B5EF4-FFF2-40B4-BE49-F238E27FC236}">
                <a16:creationId xmlns:a16="http://schemas.microsoft.com/office/drawing/2014/main" id="{701CF941-7CC1-4338-B5C1-C1BE0C773FCC}"/>
              </a:ext>
            </a:extLst>
          </p:cNvPr>
          <p:cNvPicPr preferRelativeResize="0"/>
          <p:nvPr/>
        </p:nvPicPr>
        <p:blipFill>
          <a:blip r:embed="rId7">
            <a:alphaModFix/>
          </a:blip>
          <a:stretch>
            <a:fillRect/>
          </a:stretch>
        </p:blipFill>
        <p:spPr>
          <a:xfrm>
            <a:off x="4201886" y="4013556"/>
            <a:ext cx="7358308" cy="2560079"/>
          </a:xfrm>
          <a:prstGeom prst="rect">
            <a:avLst/>
          </a:prstGeom>
          <a:noFill/>
          <a:ln>
            <a:noFill/>
          </a:ln>
          <a:effectLst>
            <a:softEdge rad="128579"/>
          </a:effectLst>
        </p:spPr>
      </p:pic>
      <p:sp>
        <p:nvSpPr>
          <p:cNvPr id="10" name="TextBox 9">
            <a:extLst>
              <a:ext uri="{FF2B5EF4-FFF2-40B4-BE49-F238E27FC236}">
                <a16:creationId xmlns:a16="http://schemas.microsoft.com/office/drawing/2014/main" id="{71D0E6E8-B186-5CAF-D485-5B2F671962C3}"/>
              </a:ext>
            </a:extLst>
          </p:cNvPr>
          <p:cNvSpPr txBox="1"/>
          <p:nvPr/>
        </p:nvSpPr>
        <p:spPr>
          <a:xfrm>
            <a:off x="5457943" y="1511400"/>
            <a:ext cx="6019852" cy="2585323"/>
          </a:xfrm>
          <a:prstGeom prst="rect">
            <a:avLst/>
          </a:prstGeom>
          <a:noFill/>
        </p:spPr>
        <p:txBody>
          <a:bodyPr wrap="square" rtlCol="0">
            <a:spAutoFit/>
          </a:bodyPr>
          <a:lstStyle/>
          <a:p>
            <a:pPr marL="285750" lvl="0" indent="-285750">
              <a:lnSpc>
                <a:spcPct val="100000"/>
              </a:lnSpc>
              <a:buFont typeface="Arial" panose="020B0604020202020204" pitchFamily="34" charset="0"/>
              <a:buChar char="•"/>
            </a:pPr>
            <a:r>
              <a:rPr lang="en-US" sz="2400" dirty="0"/>
              <a:t>Build a </a:t>
            </a:r>
            <a:r>
              <a:rPr lang="en-US" sz="2400" b="1" dirty="0"/>
              <a:t>Community of Practice (CoP) </a:t>
            </a:r>
            <a:r>
              <a:rPr lang="en-US" sz="2400" dirty="0"/>
              <a:t>of professors, interested in using OOI data with their undergraduate students:</a:t>
            </a:r>
          </a:p>
          <a:p>
            <a:pPr marL="285750" lvl="0" indent="-285750">
              <a:lnSpc>
                <a:spcPct val="100000"/>
              </a:lnSpc>
              <a:buFont typeface="Arial" panose="020B0604020202020204" pitchFamily="34" charset="0"/>
              <a:buChar char="•"/>
            </a:pPr>
            <a:endParaRPr lang="en-US" sz="2400" dirty="0"/>
          </a:p>
          <a:p>
            <a:pPr marL="285750" lvl="0" indent="-285750">
              <a:lnSpc>
                <a:spcPct val="100000"/>
              </a:lnSpc>
              <a:buFont typeface="Arial" panose="020B0604020202020204" pitchFamily="34" charset="0"/>
              <a:buChar char="•"/>
            </a:pPr>
            <a:r>
              <a:rPr lang="en-US" sz="2400" dirty="0"/>
              <a:t>Make OOI data more </a:t>
            </a:r>
            <a:r>
              <a:rPr lang="en-US" sz="2400" b="1" dirty="0"/>
              <a:t>accessible</a:t>
            </a:r>
            <a:r>
              <a:rPr lang="en-US" sz="2400" dirty="0"/>
              <a:t> to educators and students</a:t>
            </a:r>
          </a:p>
          <a:p>
            <a:endParaRPr lang="en-US" dirty="0"/>
          </a:p>
        </p:txBody>
      </p:sp>
    </p:spTree>
    <p:extLst>
      <p:ext uri="{BB962C8B-B14F-4D97-AF65-F5344CB8AC3E}">
        <p14:creationId xmlns:p14="http://schemas.microsoft.com/office/powerpoint/2010/main" val="348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91D6591E-9D85-C26A-7134-C0095F709031}"/>
              </a:ext>
            </a:extLst>
          </p:cNvPr>
          <p:cNvPicPr>
            <a:picLocks noChangeAspect="1"/>
          </p:cNvPicPr>
          <p:nvPr/>
        </p:nvPicPr>
        <p:blipFill>
          <a:blip r:embed="rId3"/>
          <a:stretch>
            <a:fillRect/>
          </a:stretch>
        </p:blipFill>
        <p:spPr>
          <a:xfrm>
            <a:off x="265176" y="136525"/>
            <a:ext cx="11658600" cy="4749189"/>
          </a:xfrm>
          <a:prstGeom prst="rect">
            <a:avLst/>
          </a:prstGeom>
        </p:spPr>
      </p:pic>
      <p:sp>
        <p:nvSpPr>
          <p:cNvPr id="5" name="Slide Number Placeholder 4"/>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5EF5D831-06B2-D543-8946-72CD43B5155C}"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425778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6DDCA9-A537-F9CC-4BC8-B0453CA64F3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2023-24</a:t>
            </a:r>
          </a:p>
        </p:txBody>
      </p:sp>
      <p:pic>
        <p:nvPicPr>
          <p:cNvPr id="7" name="Content Placeholder 6" descr="A blue background with text and icons&#10;&#10;Description automatically generated">
            <a:extLst>
              <a:ext uri="{FF2B5EF4-FFF2-40B4-BE49-F238E27FC236}">
                <a16:creationId xmlns:a16="http://schemas.microsoft.com/office/drawing/2014/main" id="{DB95E9BD-64AE-4BEE-2280-C77A3B8F14F1}"/>
              </a:ext>
            </a:extLst>
          </p:cNvPr>
          <p:cNvPicPr>
            <a:picLocks noChangeAspect="1"/>
          </p:cNvPicPr>
          <p:nvPr/>
        </p:nvPicPr>
        <p:blipFill rotWithShape="1">
          <a:blip r:embed="rId2"/>
          <a:srcRect t="22737" r="35093"/>
          <a:stretch/>
        </p:blipFill>
        <p:spPr>
          <a:xfrm>
            <a:off x="1566588" y="1675227"/>
            <a:ext cx="9058823" cy="4394199"/>
          </a:xfrm>
          <a:prstGeom prst="rect">
            <a:avLst/>
          </a:prstGeom>
        </p:spPr>
      </p:pic>
      <p:sp>
        <p:nvSpPr>
          <p:cNvPr id="4" name="Footer Placeholder 3">
            <a:extLst>
              <a:ext uri="{FF2B5EF4-FFF2-40B4-BE49-F238E27FC236}">
                <a16:creationId xmlns:a16="http://schemas.microsoft.com/office/drawing/2014/main" id="{5AF80E62-3FE5-A89F-6041-AFF5625C38E6}"/>
              </a:ext>
            </a:extLst>
          </p:cNvPr>
          <p:cNvSpPr>
            <a:spLocks noGrp="1"/>
          </p:cNvSpPr>
          <p:nvPr>
            <p:ph type="ftr" sz="quarter" idx="10"/>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OOI FB 2020</a:t>
            </a:r>
          </a:p>
        </p:txBody>
      </p:sp>
      <p:sp>
        <p:nvSpPr>
          <p:cNvPr id="5" name="Slide Number Placeholder 4">
            <a:extLst>
              <a:ext uri="{FF2B5EF4-FFF2-40B4-BE49-F238E27FC236}">
                <a16:creationId xmlns:a16="http://schemas.microsoft.com/office/drawing/2014/main" id="{E89F2510-FA73-224D-6874-E8790453C801}"/>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5EF5D831-06B2-D543-8946-72CD43B5155C}" type="slidenum">
              <a:rPr lang="en-US" smtClean="0">
                <a:solidFill>
                  <a:schemeClr val="tx1">
                    <a:tint val="75000"/>
                  </a:schemeClr>
                </a:solidFill>
              </a:rPr>
              <a:pPr>
                <a:spcAft>
                  <a:spcPts val="600"/>
                </a:spcAft>
              </a:pPr>
              <a:t>6</a:t>
            </a:fld>
            <a:endParaRPr lang="en-US">
              <a:solidFill>
                <a:schemeClr val="tx1">
                  <a:tint val="75000"/>
                </a:schemeClr>
              </a:solidFill>
            </a:endParaRPr>
          </a:p>
        </p:txBody>
      </p:sp>
    </p:spTree>
    <p:extLst>
      <p:ext uri="{BB962C8B-B14F-4D97-AF65-F5344CB8AC3E}">
        <p14:creationId xmlns:p14="http://schemas.microsoft.com/office/powerpoint/2010/main" val="238533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62738" y="455455"/>
            <a:ext cx="10515600" cy="1505883"/>
          </a:xfrm>
        </p:spPr>
        <p:txBody>
          <a:bodyPr vert="horz" lIns="91440" tIns="45720" rIns="91440" bIns="45720" rtlCol="0" anchor="ctr">
            <a:noAutofit/>
          </a:bodyPr>
          <a:lstStyle/>
          <a:p>
            <a:r>
              <a:rPr lang="en-US" sz="3200" kern="1200" dirty="0">
                <a:solidFill>
                  <a:schemeClr val="tx1"/>
                </a:solidFill>
                <a:latin typeface="+mj-lt"/>
                <a:ea typeface="+mj-ea"/>
                <a:cs typeface="+mj-cs"/>
              </a:rPr>
              <a:t>Community of Practice ~182 members</a:t>
            </a:r>
            <a:br>
              <a:rPr lang="en-US" sz="3200" kern="1200" dirty="0">
                <a:solidFill>
                  <a:schemeClr val="tx1"/>
                </a:solidFill>
                <a:latin typeface="+mj-lt"/>
                <a:ea typeface="+mj-ea"/>
                <a:cs typeface="+mj-cs"/>
              </a:rPr>
            </a:br>
            <a:r>
              <a:rPr lang="en-US" sz="2400" kern="1200" dirty="0">
                <a:solidFill>
                  <a:schemeClr val="tx1"/>
                </a:solidFill>
                <a:latin typeface="+mj-lt"/>
                <a:ea typeface="+mj-ea"/>
                <a:cs typeface="+mj-cs"/>
              </a:rPr>
              <a:t>70% (n=133) involved in one or more Data Lab initiatives</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60 Implementation workshop attendees (not pictured on map)</a:t>
            </a:r>
            <a:br>
              <a:rPr lang="en-US" sz="3200" kern="1200" dirty="0">
                <a:solidFill>
                  <a:schemeClr val="tx1"/>
                </a:solidFill>
                <a:latin typeface="+mj-lt"/>
                <a:ea typeface="+mj-ea"/>
                <a:cs typeface="+mj-cs"/>
              </a:rPr>
            </a:b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 </a:t>
            </a:r>
          </a:p>
        </p:txBody>
      </p:sp>
      <p:sp>
        <p:nvSpPr>
          <p:cNvPr id="5" name="Slide Number Placeholder 4"/>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5EF5D831-06B2-D543-8946-72CD43B5155C}" type="slidenum">
              <a:rPr lang="en-US" smtClean="0">
                <a:solidFill>
                  <a:schemeClr val="tx1">
                    <a:tint val="75000"/>
                  </a:schemeClr>
                </a:solidFill>
              </a:rPr>
              <a:pPr>
                <a:spcAft>
                  <a:spcPts val="600"/>
                </a:spcAft>
              </a:pPr>
              <a:t>7</a:t>
            </a:fld>
            <a:endParaRPr lang="en-US">
              <a:solidFill>
                <a:schemeClr val="tx1">
                  <a:tint val="75000"/>
                </a:schemeClr>
              </a:solidFill>
            </a:endParaRPr>
          </a:p>
        </p:txBody>
      </p:sp>
      <p:pic>
        <p:nvPicPr>
          <p:cNvPr id="4" name="Google Shape;97;p2">
            <a:extLst>
              <a:ext uri="{FF2B5EF4-FFF2-40B4-BE49-F238E27FC236}">
                <a16:creationId xmlns:a16="http://schemas.microsoft.com/office/drawing/2014/main" id="{4B3856F4-07FE-82A1-D0CF-7A44F287E787}"/>
              </a:ext>
            </a:extLst>
          </p:cNvPr>
          <p:cNvPicPr preferRelativeResize="0"/>
          <p:nvPr/>
        </p:nvPicPr>
        <p:blipFill rotWithShape="1">
          <a:blip r:embed="rId3">
            <a:alphaModFix/>
          </a:blip>
          <a:srcRect/>
          <a:stretch/>
        </p:blipFill>
        <p:spPr>
          <a:xfrm>
            <a:off x="427264" y="1394535"/>
            <a:ext cx="9271907" cy="5008010"/>
          </a:xfrm>
          <a:prstGeom prst="rect">
            <a:avLst/>
          </a:prstGeom>
          <a:noFill/>
          <a:ln>
            <a:noFill/>
          </a:ln>
        </p:spPr>
      </p:pic>
    </p:spTree>
    <p:extLst>
      <p:ext uri="{BB962C8B-B14F-4D97-AF65-F5344CB8AC3E}">
        <p14:creationId xmlns:p14="http://schemas.microsoft.com/office/powerpoint/2010/main" val="58233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9C8FA-3FD0-91A2-D849-1A557D893E9B}"/>
              </a:ext>
            </a:extLst>
          </p:cNvPr>
          <p:cNvSpPr>
            <a:spLocks noGrp="1"/>
          </p:cNvSpPr>
          <p:nvPr>
            <p:ph type="title"/>
          </p:nvPr>
        </p:nvSpPr>
        <p:spPr>
          <a:xfrm>
            <a:off x="838200" y="365125"/>
            <a:ext cx="10515600" cy="1325563"/>
          </a:xfrm>
        </p:spPr>
        <p:txBody>
          <a:bodyPr>
            <a:normAutofit/>
          </a:bodyPr>
          <a:lstStyle/>
          <a:p>
            <a:r>
              <a:rPr lang="en-US" sz="5400"/>
              <a:t>Data Labs workshop at OSM24</a:t>
            </a: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5A473F-C086-A6C4-09A9-A01B3C3A0810}"/>
              </a:ext>
            </a:extLst>
          </p:cNvPr>
          <p:cNvSpPr>
            <a:spLocks/>
          </p:cNvSpPr>
          <p:nvPr/>
        </p:nvSpPr>
        <p:spPr>
          <a:xfrm>
            <a:off x="1824546" y="2782181"/>
            <a:ext cx="4723929" cy="3023358"/>
          </a:xfrm>
          <a:prstGeom prst="rect">
            <a:avLst/>
          </a:prstGeom>
        </p:spPr>
        <p:txBody>
          <a:bodyPr>
            <a:normAutofit/>
          </a:bodyPr>
          <a:lstStyle/>
          <a:p>
            <a:pPr defTabSz="667512">
              <a:spcAft>
                <a:spcPts val="600"/>
              </a:spcAft>
            </a:pPr>
            <a:endParaRPr lang="en-US" sz="2000" kern="1200" dirty="0">
              <a:solidFill>
                <a:schemeClr val="tx1"/>
              </a:solidFill>
              <a:latin typeface="+mn-lt"/>
              <a:ea typeface="+mn-ea"/>
              <a:cs typeface="+mn-cs"/>
            </a:endParaRPr>
          </a:p>
          <a:p>
            <a:pPr defTabSz="667512">
              <a:spcAft>
                <a:spcPts val="600"/>
              </a:spcAft>
            </a:pPr>
            <a:r>
              <a:rPr lang="en-US" sz="2000" kern="1200" dirty="0">
                <a:solidFill>
                  <a:schemeClr val="tx1"/>
                </a:solidFill>
                <a:latin typeface="+mn-lt"/>
                <a:ea typeface="+mn-ea"/>
                <a:cs typeface="+mn-cs"/>
              </a:rPr>
              <a:t>34 participants from a wide range of institutions</a:t>
            </a:r>
          </a:p>
          <a:p>
            <a:pPr marL="333756" lvl="1" defTabSz="667512">
              <a:spcAft>
                <a:spcPts val="600"/>
              </a:spcAft>
            </a:pPr>
            <a:r>
              <a:rPr lang="en-US" sz="2000" kern="1200" dirty="0">
                <a:solidFill>
                  <a:schemeClr val="tx1"/>
                </a:solidFill>
                <a:latin typeface="+mn-lt"/>
                <a:ea typeface="+mn-ea"/>
                <a:cs typeface="+mn-cs"/>
              </a:rPr>
              <a:t>two-year community colleges, 4-year PUI, R1/R2,…</a:t>
            </a:r>
          </a:p>
          <a:p>
            <a:pPr defTabSz="667512">
              <a:spcAft>
                <a:spcPts val="600"/>
              </a:spcAft>
            </a:pPr>
            <a:endParaRPr lang="en-US" sz="2000" kern="1200" dirty="0">
              <a:solidFill>
                <a:schemeClr val="tx1"/>
              </a:solidFill>
              <a:latin typeface="+mn-lt"/>
              <a:ea typeface="+mn-ea"/>
              <a:cs typeface="+mn-cs"/>
            </a:endParaRPr>
          </a:p>
          <a:p>
            <a:pPr defTabSz="667512">
              <a:spcAft>
                <a:spcPts val="600"/>
              </a:spcAft>
            </a:pPr>
            <a:r>
              <a:rPr lang="en-US" sz="2000" kern="1200" dirty="0">
                <a:solidFill>
                  <a:schemeClr val="tx1"/>
                </a:solidFill>
                <a:latin typeface="+mn-lt"/>
                <a:ea typeface="+mn-ea"/>
                <a:cs typeface="+mn-cs"/>
              </a:rPr>
              <a:t>Four previous curriculum developers returned as peer mentors</a:t>
            </a:r>
            <a:endParaRPr lang="en-US" sz="2000" dirty="0"/>
          </a:p>
        </p:txBody>
      </p:sp>
      <p:pic>
        <p:nvPicPr>
          <p:cNvPr id="5" name="Picture 4" descr="A group of people sitting around a table with laptops&#10;&#10;Description automatically generated">
            <a:extLst>
              <a:ext uri="{FF2B5EF4-FFF2-40B4-BE49-F238E27FC236}">
                <a16:creationId xmlns:a16="http://schemas.microsoft.com/office/drawing/2014/main" id="{766362EC-8554-BC94-C713-7B9970EC1131}"/>
              </a:ext>
            </a:extLst>
          </p:cNvPr>
          <p:cNvPicPr>
            <a:picLocks noChangeAspect="1"/>
          </p:cNvPicPr>
          <p:nvPr/>
        </p:nvPicPr>
        <p:blipFill rotWithShape="1">
          <a:blip r:embed="rId2">
            <a:extLst>
              <a:ext uri="{28A0092B-C50C-407E-A947-70E740481C1C}">
                <a14:useLocalDpi xmlns:a14="http://schemas.microsoft.com/office/drawing/2010/main" val="0"/>
              </a:ext>
            </a:extLst>
          </a:blip>
          <a:srcRect l="15771" t="18085" b="-7503"/>
          <a:stretch/>
        </p:blipFill>
        <p:spPr>
          <a:xfrm>
            <a:off x="6795297" y="2861650"/>
            <a:ext cx="5393655" cy="4296493"/>
          </a:xfrm>
          <a:prstGeom prst="ellipse">
            <a:avLst/>
          </a:prstGeom>
        </p:spPr>
      </p:pic>
      <p:sp>
        <p:nvSpPr>
          <p:cNvPr id="7" name="Content Placeholder 2">
            <a:extLst>
              <a:ext uri="{FF2B5EF4-FFF2-40B4-BE49-F238E27FC236}">
                <a16:creationId xmlns:a16="http://schemas.microsoft.com/office/drawing/2014/main" id="{EC2F1E9D-7025-1E33-3B32-15F4B5EF21B8}"/>
              </a:ext>
            </a:extLst>
          </p:cNvPr>
          <p:cNvSpPr txBox="1">
            <a:spLocks/>
          </p:cNvSpPr>
          <p:nvPr/>
        </p:nvSpPr>
        <p:spPr>
          <a:xfrm>
            <a:off x="1824547" y="2228087"/>
            <a:ext cx="8318083" cy="2754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6878" indent="-166878" defTabSz="667512">
              <a:spcBef>
                <a:spcPts val="730"/>
              </a:spcBef>
            </a:pPr>
            <a:r>
              <a:rPr lang="en-US" sz="2044" kern="1200">
                <a:solidFill>
                  <a:schemeClr val="tx1"/>
                </a:solidFill>
                <a:latin typeface="+mn-lt"/>
                <a:ea typeface="+mn-ea"/>
                <a:cs typeface="+mn-cs"/>
              </a:rPr>
              <a:t>One day workshop during February 2024 Ocean Sciences Meeting in New Orleans</a:t>
            </a:r>
          </a:p>
          <a:p>
            <a:endParaRPr lang="en-US" dirty="0"/>
          </a:p>
        </p:txBody>
      </p:sp>
    </p:spTree>
    <p:extLst>
      <p:ext uri="{BB962C8B-B14F-4D97-AF65-F5344CB8AC3E}">
        <p14:creationId xmlns:p14="http://schemas.microsoft.com/office/powerpoint/2010/main" val="302007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0BFAC-F22D-523F-665E-5BFF3A8A60FB}"/>
              </a:ext>
            </a:extLst>
          </p:cNvPr>
          <p:cNvSpPr>
            <a:spLocks noGrp="1"/>
          </p:cNvSpPr>
          <p:nvPr>
            <p:ph type="title"/>
          </p:nvPr>
        </p:nvSpPr>
        <p:spPr>
          <a:xfrm>
            <a:off x="640080" y="329184"/>
            <a:ext cx="6894576" cy="1783080"/>
          </a:xfrm>
        </p:spPr>
        <p:txBody>
          <a:bodyPr anchor="b">
            <a:normAutofit/>
          </a:bodyPr>
          <a:lstStyle/>
          <a:p>
            <a:r>
              <a:rPr lang="en-US" sz="5400"/>
              <a:t>Data Labs workshop at OSM24</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52AA9E-F292-D9C5-E81B-FDEDC06FD011}"/>
              </a:ext>
            </a:extLst>
          </p:cNvPr>
          <p:cNvSpPr>
            <a:spLocks noGrp="1"/>
          </p:cNvSpPr>
          <p:nvPr>
            <p:ph idx="1"/>
          </p:nvPr>
        </p:nvSpPr>
        <p:spPr>
          <a:xfrm>
            <a:off x="640080" y="2706624"/>
            <a:ext cx="6894576" cy="3483864"/>
          </a:xfrm>
        </p:spPr>
        <p:txBody>
          <a:bodyPr>
            <a:normAutofit/>
          </a:bodyPr>
          <a:lstStyle/>
          <a:p>
            <a:r>
              <a:rPr lang="en-US" sz="1900"/>
              <a:t>Introduced OOI project history </a:t>
            </a:r>
          </a:p>
          <a:p>
            <a:r>
              <a:rPr lang="en-US" sz="1900"/>
              <a:t>Reviewed existing Data Labs educational resources</a:t>
            </a:r>
          </a:p>
          <a:p>
            <a:r>
              <a:rPr lang="en-US" sz="1900"/>
              <a:t>Discussed challenges and recommendations for teaching with authentic data</a:t>
            </a:r>
          </a:p>
          <a:p>
            <a:r>
              <a:rPr lang="en-US" sz="1900"/>
              <a:t>Facilitated individual curricular planning</a:t>
            </a:r>
          </a:p>
          <a:p>
            <a:r>
              <a:rPr lang="en-US" sz="1900"/>
              <a:t>Invited participants to stay involved in the Data Labs community</a:t>
            </a:r>
          </a:p>
          <a:p>
            <a:endParaRPr lang="en-US" sz="1900"/>
          </a:p>
          <a:p>
            <a:r>
              <a:rPr lang="en-US" sz="1900"/>
              <a:t>Full workshop agenda: </a:t>
            </a:r>
            <a:r>
              <a:rPr lang="en-US" sz="1900">
                <a:hlinkClick r:id="rId2"/>
              </a:rPr>
              <a:t>https://datalab.marine.rutgers.edu/ocean-sciences-2024-workshop/</a:t>
            </a:r>
            <a:r>
              <a:rPr lang="en-US" sz="1900"/>
              <a:t> </a:t>
            </a:r>
          </a:p>
        </p:txBody>
      </p:sp>
      <p:pic>
        <p:nvPicPr>
          <p:cNvPr id="10" name="Picture 9">
            <a:extLst>
              <a:ext uri="{FF2B5EF4-FFF2-40B4-BE49-F238E27FC236}">
                <a16:creationId xmlns:a16="http://schemas.microsoft.com/office/drawing/2014/main" id="{7DD1D258-4969-7114-B071-36D85E369026}"/>
              </a:ext>
            </a:extLst>
          </p:cNvPr>
          <p:cNvPicPr>
            <a:picLocks noChangeAspect="1"/>
          </p:cNvPicPr>
          <p:nvPr/>
        </p:nvPicPr>
        <p:blipFill>
          <a:blip r:embed="rId3"/>
          <a:stretch>
            <a:fillRect/>
          </a:stretch>
        </p:blipFill>
        <p:spPr>
          <a:xfrm>
            <a:off x="7863840" y="821324"/>
            <a:ext cx="4014216" cy="2445686"/>
          </a:xfrm>
          <a:prstGeom prst="rect">
            <a:avLst/>
          </a:prstGeom>
        </p:spPr>
      </p:pic>
      <p:pic>
        <p:nvPicPr>
          <p:cNvPr id="11" name="Picture 10">
            <a:extLst>
              <a:ext uri="{FF2B5EF4-FFF2-40B4-BE49-F238E27FC236}">
                <a16:creationId xmlns:a16="http://schemas.microsoft.com/office/drawing/2014/main" id="{5D4A6995-64BE-198C-0C77-C6C827C9B955}"/>
              </a:ext>
            </a:extLst>
          </p:cNvPr>
          <p:cNvPicPr>
            <a:picLocks noChangeAspect="1"/>
          </p:cNvPicPr>
          <p:nvPr/>
        </p:nvPicPr>
        <p:blipFill rotWithShape="1">
          <a:blip r:embed="rId4"/>
          <a:srcRect l="325" r="5302" b="6951"/>
          <a:stretch/>
        </p:blipFill>
        <p:spPr>
          <a:xfrm>
            <a:off x="7863840" y="4241461"/>
            <a:ext cx="3995928" cy="1851736"/>
          </a:xfrm>
          <a:prstGeom prst="rect">
            <a:avLst/>
          </a:prstGeom>
        </p:spPr>
      </p:pic>
    </p:spTree>
    <p:extLst>
      <p:ext uri="{BB962C8B-B14F-4D97-AF65-F5344CB8AC3E}">
        <p14:creationId xmlns:p14="http://schemas.microsoft.com/office/powerpoint/2010/main" val="476791721"/>
      </p:ext>
    </p:extLst>
  </p:cSld>
  <p:clrMapOvr>
    <a:masterClrMapping/>
  </p:clrMapOvr>
</p:sld>
</file>

<file path=ppt/theme/theme1.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27547</TotalTime>
  <Words>787</Words>
  <Application>Microsoft Office PowerPoint</Application>
  <PresentationFormat>Widescreen</PresentationFormat>
  <Paragraphs>114</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Cambria</vt:lpstr>
      <vt:lpstr>1_Office Theme</vt:lpstr>
      <vt:lpstr>An Update on the OOI Data Labs Project  May 8, 2023 </vt:lpstr>
      <vt:lpstr>OOI Data Labs 2.0</vt:lpstr>
      <vt:lpstr>Project Team</vt:lpstr>
      <vt:lpstr>OOI  Data Labs  Project</vt:lpstr>
      <vt:lpstr>PowerPoint Presentation</vt:lpstr>
      <vt:lpstr>2023-24</vt:lpstr>
      <vt:lpstr>Community of Practice ~182 members 70% (n=133) involved in one or more Data Lab initiatives ** 60 Implementation workshop attendees (not pictured on map)   </vt:lpstr>
      <vt:lpstr>Data Labs workshop at OSM24</vt:lpstr>
      <vt:lpstr>Data Labs workshop at OSM24</vt:lpstr>
      <vt:lpstr>Data Labs workshop at OSM24</vt:lpstr>
      <vt:lpstr>Data Labs workshop at OSM24</vt:lpstr>
      <vt:lpstr>Upcoming: Mid-Atlantic Data Labs Workshop</vt:lpstr>
      <vt:lpstr>Building a Community of Practice</vt:lpstr>
      <vt:lpstr>Thank you!  mcdonnel@marine.rutgers.edu  Anna.Pfeiffer-Herbert@stockton.edu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Pfeiffer-Herbert, Anna</cp:lastModifiedBy>
  <cp:revision>353</cp:revision>
  <dcterms:created xsi:type="dcterms:W3CDTF">2015-11-30T20:15:52Z</dcterms:created>
  <dcterms:modified xsi:type="dcterms:W3CDTF">2024-05-07T16:35:06Z</dcterms:modified>
  <cp:category/>
</cp:coreProperties>
</file>