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9"/>
  </p:notesMasterIdLst>
  <p:sldIdLst>
    <p:sldId id="505" r:id="rId2"/>
    <p:sldId id="510" r:id="rId3"/>
    <p:sldId id="511" r:id="rId4"/>
    <p:sldId id="512" r:id="rId5"/>
    <p:sldId id="513" r:id="rId6"/>
    <p:sldId id="259" r:id="rId7"/>
    <p:sldId id="286" r:id="rId8"/>
    <p:sldId id="256" r:id="rId9"/>
    <p:sldId id="280" r:id="rId10"/>
    <p:sldId id="281" r:id="rId11"/>
    <p:sldId id="261" r:id="rId12"/>
    <p:sldId id="257" r:id="rId13"/>
    <p:sldId id="506" r:id="rId14"/>
    <p:sldId id="264" r:id="rId15"/>
    <p:sldId id="507" r:id="rId16"/>
    <p:sldId id="508" r:id="rId17"/>
    <p:sldId id="25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F926F33-3B87-37DE-3A0C-B8D506C67838}" name="Bristol, Denise" initials="DB" userId="S::dbristol@hccfl.edu::51aac897-3e38-4a22-92d3-a09fba1b2271" providerId="AD"/>
  <p188:author id="{76357CB8-8508-8730-D438-FD97153F1AEE}" name="Pfeiffer-Herbert, Anna" initials="AP" userId="S::Anna.Pfeiffer-Herbert@stockton.edu::a17e6f19-4b7b-46ea-b2a2-f85d5972d73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E1C8"/>
    <a:srgbClr val="FAFBCB"/>
    <a:srgbClr val="F1F6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89452" autoAdjust="0"/>
  </p:normalViewPr>
  <p:slideViewPr>
    <p:cSldViewPr snapToGrid="0" showGuides="1">
      <p:cViewPr varScale="1">
        <p:scale>
          <a:sx n="113" d="100"/>
          <a:sy n="113" d="100"/>
        </p:scale>
        <p:origin x="97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5EADD7-7E9B-4134-8C39-82063CC745E7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54CADC-B653-4159-8C99-1FFA862ECE8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Fly into Newark – (Take NJ Transit to Princeton Junction and Uber/Lyft to Chauncey Center Princeton)</a:t>
          </a:r>
        </a:p>
      </dgm:t>
    </dgm:pt>
    <dgm:pt modelId="{AB66E21F-C565-408F-9541-21D086B8EBED}" type="parTrans" cxnId="{5C14F7C9-3EBF-4B93-94B6-72DEDF184B28}">
      <dgm:prSet/>
      <dgm:spPr/>
      <dgm:t>
        <a:bodyPr/>
        <a:lstStyle/>
        <a:p>
          <a:endParaRPr lang="en-US" sz="1800"/>
        </a:p>
      </dgm:t>
    </dgm:pt>
    <dgm:pt modelId="{D1B8B176-B9DA-4D20-A0E7-E059312C4D01}" type="sibTrans" cxnId="{5C14F7C9-3EBF-4B93-94B6-72DEDF184B28}">
      <dgm:prSet/>
      <dgm:spPr/>
      <dgm:t>
        <a:bodyPr/>
        <a:lstStyle/>
        <a:p>
          <a:endParaRPr lang="en-US" sz="1800"/>
        </a:p>
      </dgm:t>
    </dgm:pt>
    <dgm:pt modelId="{D6B0B19C-1D45-455C-941B-ED346E62F11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Fly into Phily – (Take Uber/Lyft to Chauncey Center, Princeton)</a:t>
          </a:r>
        </a:p>
      </dgm:t>
    </dgm:pt>
    <dgm:pt modelId="{37859E45-CADB-4560-ACA3-FEF63E1CF539}" type="parTrans" cxnId="{D1A257CB-5397-42F2-B674-13E6A885A647}">
      <dgm:prSet/>
      <dgm:spPr/>
      <dgm:t>
        <a:bodyPr/>
        <a:lstStyle/>
        <a:p>
          <a:endParaRPr lang="en-US" sz="1800"/>
        </a:p>
      </dgm:t>
    </dgm:pt>
    <dgm:pt modelId="{F3280434-25C9-4E57-9BD1-B6239CAE48D8}" type="sibTrans" cxnId="{D1A257CB-5397-42F2-B674-13E6A885A647}">
      <dgm:prSet/>
      <dgm:spPr/>
      <dgm:t>
        <a:bodyPr/>
        <a:lstStyle/>
        <a:p>
          <a:endParaRPr lang="en-US" sz="1800"/>
        </a:p>
      </dgm:t>
    </dgm:pt>
    <dgm:pt modelId="{8DD4CD27-6AB1-4101-A824-0887CC04342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Travel will be reimbursed please save all receipts</a:t>
          </a:r>
        </a:p>
      </dgm:t>
    </dgm:pt>
    <dgm:pt modelId="{68D6F24D-B02E-499E-896A-28D3810567CC}" type="parTrans" cxnId="{AB7EE18F-A662-411E-AB83-07BDE872AB6C}">
      <dgm:prSet/>
      <dgm:spPr/>
      <dgm:t>
        <a:bodyPr/>
        <a:lstStyle/>
        <a:p>
          <a:endParaRPr lang="en-US" sz="1800"/>
        </a:p>
      </dgm:t>
    </dgm:pt>
    <dgm:pt modelId="{75ED1F62-5A97-49BC-917A-AEF3171D0A1A}" type="sibTrans" cxnId="{AB7EE18F-A662-411E-AB83-07BDE872AB6C}">
      <dgm:prSet/>
      <dgm:spPr/>
      <dgm:t>
        <a:bodyPr/>
        <a:lstStyle/>
        <a:p>
          <a:endParaRPr lang="en-US" sz="1800"/>
        </a:p>
      </dgm:t>
    </dgm:pt>
    <dgm:pt modelId="{601A65C5-DF64-4A7D-BD3A-4C3B63D3F1C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/>
            <a:t>Stipend $450 is provided for your participation in the workshop</a:t>
          </a:r>
        </a:p>
      </dgm:t>
    </dgm:pt>
    <dgm:pt modelId="{F9E64A64-3585-4051-BAC9-2CA58FD0D2E6}" type="parTrans" cxnId="{0CFB5362-64F2-4E80-B088-6B1AD292A044}">
      <dgm:prSet/>
      <dgm:spPr/>
      <dgm:t>
        <a:bodyPr/>
        <a:lstStyle/>
        <a:p>
          <a:endParaRPr lang="en-US" sz="1800"/>
        </a:p>
      </dgm:t>
    </dgm:pt>
    <dgm:pt modelId="{5CB96E6F-6E6F-4ABC-877A-9A03A043A813}" type="sibTrans" cxnId="{0CFB5362-64F2-4E80-B088-6B1AD292A044}">
      <dgm:prSet/>
      <dgm:spPr/>
      <dgm:t>
        <a:bodyPr/>
        <a:lstStyle/>
        <a:p>
          <a:endParaRPr lang="en-US" sz="1800"/>
        </a:p>
      </dgm:t>
    </dgm:pt>
    <dgm:pt modelId="{D8883C81-1C68-4C92-B8F6-0340C4893941}" type="pres">
      <dgm:prSet presAssocID="{375EADD7-7E9B-4134-8C39-82063CC745E7}" presName="root" presStyleCnt="0">
        <dgm:presLayoutVars>
          <dgm:dir/>
          <dgm:resizeHandles val="exact"/>
        </dgm:presLayoutVars>
      </dgm:prSet>
      <dgm:spPr/>
    </dgm:pt>
    <dgm:pt modelId="{3F8013E3-1EDF-4170-BE0C-A5368BD6BFB5}" type="pres">
      <dgm:prSet presAssocID="{0D54CADC-B653-4159-8C99-1FFA862ECE85}" presName="compNode" presStyleCnt="0"/>
      <dgm:spPr/>
    </dgm:pt>
    <dgm:pt modelId="{89A2094B-5C6D-4C8D-92D1-E2BDF6FEAF04}" type="pres">
      <dgm:prSet presAssocID="{0D54CADC-B653-4159-8C99-1FFA862ECE85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2A521394-CCFC-4C86-B836-BF8C5254A364}" type="pres">
      <dgm:prSet presAssocID="{0D54CADC-B653-4159-8C99-1FFA862ECE85}" presName="spaceRect" presStyleCnt="0"/>
      <dgm:spPr/>
    </dgm:pt>
    <dgm:pt modelId="{F48D256C-C074-4713-B706-D33B0C61B010}" type="pres">
      <dgm:prSet presAssocID="{0D54CADC-B653-4159-8C99-1FFA862ECE85}" presName="textRect" presStyleLbl="revTx" presStyleIdx="0" presStyleCnt="4">
        <dgm:presLayoutVars>
          <dgm:chMax val="1"/>
          <dgm:chPref val="1"/>
        </dgm:presLayoutVars>
      </dgm:prSet>
      <dgm:spPr/>
    </dgm:pt>
    <dgm:pt modelId="{C6F9F09D-84A9-4657-9F8F-84A9AB07AD18}" type="pres">
      <dgm:prSet presAssocID="{D1B8B176-B9DA-4D20-A0E7-E059312C4D01}" presName="sibTrans" presStyleCnt="0"/>
      <dgm:spPr/>
    </dgm:pt>
    <dgm:pt modelId="{BAA3244C-F1DD-4B68-A2F4-7F36624994ED}" type="pres">
      <dgm:prSet presAssocID="{D6B0B19C-1D45-455C-941B-ED346E62F117}" presName="compNode" presStyleCnt="0"/>
      <dgm:spPr/>
    </dgm:pt>
    <dgm:pt modelId="{3D6CAE9F-D09F-43F5-A17C-7FC9912AA7B4}" type="pres">
      <dgm:prSet presAssocID="{D6B0B19C-1D45-455C-941B-ED346E62F117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lot"/>
        </a:ext>
      </dgm:extLst>
    </dgm:pt>
    <dgm:pt modelId="{849028A7-5DB5-44E6-9D22-59FE7724DFA8}" type="pres">
      <dgm:prSet presAssocID="{D6B0B19C-1D45-455C-941B-ED346E62F117}" presName="spaceRect" presStyleCnt="0"/>
      <dgm:spPr/>
    </dgm:pt>
    <dgm:pt modelId="{F6B5B31C-8359-477D-95F9-EFF0D4016642}" type="pres">
      <dgm:prSet presAssocID="{D6B0B19C-1D45-455C-941B-ED346E62F117}" presName="textRect" presStyleLbl="revTx" presStyleIdx="1" presStyleCnt="4">
        <dgm:presLayoutVars>
          <dgm:chMax val="1"/>
          <dgm:chPref val="1"/>
        </dgm:presLayoutVars>
      </dgm:prSet>
      <dgm:spPr/>
    </dgm:pt>
    <dgm:pt modelId="{750D5647-D8C1-4647-A071-D862BD30DD97}" type="pres">
      <dgm:prSet presAssocID="{F3280434-25C9-4E57-9BD1-B6239CAE48D8}" presName="sibTrans" presStyleCnt="0"/>
      <dgm:spPr/>
    </dgm:pt>
    <dgm:pt modelId="{F74C8245-4936-422B-AA98-2E7B015FA6DA}" type="pres">
      <dgm:prSet presAssocID="{8DD4CD27-6AB1-4101-A824-0887CC04342C}" presName="compNode" presStyleCnt="0"/>
      <dgm:spPr/>
    </dgm:pt>
    <dgm:pt modelId="{1193C2FF-E0BF-4FD4-8261-DCCE29D59DAB}" type="pres">
      <dgm:prSet presAssocID="{8DD4CD27-6AB1-4101-A824-0887CC04342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uitcase"/>
        </a:ext>
      </dgm:extLst>
    </dgm:pt>
    <dgm:pt modelId="{2A327122-30BB-4EA2-9401-E8A14B71530A}" type="pres">
      <dgm:prSet presAssocID="{8DD4CD27-6AB1-4101-A824-0887CC04342C}" presName="spaceRect" presStyleCnt="0"/>
      <dgm:spPr/>
    </dgm:pt>
    <dgm:pt modelId="{25814233-B0E3-49E3-8F76-E79B650E17AC}" type="pres">
      <dgm:prSet presAssocID="{8DD4CD27-6AB1-4101-A824-0887CC04342C}" presName="textRect" presStyleLbl="revTx" presStyleIdx="2" presStyleCnt="4">
        <dgm:presLayoutVars>
          <dgm:chMax val="1"/>
          <dgm:chPref val="1"/>
        </dgm:presLayoutVars>
      </dgm:prSet>
      <dgm:spPr/>
    </dgm:pt>
    <dgm:pt modelId="{70809F47-06FB-4623-AEA1-21F4023637F7}" type="pres">
      <dgm:prSet presAssocID="{75ED1F62-5A97-49BC-917A-AEF3171D0A1A}" presName="sibTrans" presStyleCnt="0"/>
      <dgm:spPr/>
    </dgm:pt>
    <dgm:pt modelId="{5FEF0A95-B106-4B73-A7F8-B02648F2F37B}" type="pres">
      <dgm:prSet presAssocID="{601A65C5-DF64-4A7D-BD3A-4C3B63D3F1C9}" presName="compNode" presStyleCnt="0"/>
      <dgm:spPr/>
    </dgm:pt>
    <dgm:pt modelId="{CFAC8AD4-6972-476B-A71F-158CB821C3B8}" type="pres">
      <dgm:prSet presAssocID="{601A65C5-DF64-4A7D-BD3A-4C3B63D3F1C9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8F904827-66FE-4F0F-A553-C73FDF803BBB}" type="pres">
      <dgm:prSet presAssocID="{601A65C5-DF64-4A7D-BD3A-4C3B63D3F1C9}" presName="spaceRect" presStyleCnt="0"/>
      <dgm:spPr/>
    </dgm:pt>
    <dgm:pt modelId="{EDDED002-480D-4836-BC4A-72B51DE38B80}" type="pres">
      <dgm:prSet presAssocID="{601A65C5-DF64-4A7D-BD3A-4C3B63D3F1C9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990AD13-C2B6-4BAF-A352-0EA4C4974D8C}" type="presOf" srcId="{8DD4CD27-6AB1-4101-A824-0887CC04342C}" destId="{25814233-B0E3-49E3-8F76-E79B650E17AC}" srcOrd="0" destOrd="0" presId="urn:microsoft.com/office/officeart/2018/2/layout/IconLabelList"/>
    <dgm:cxn modelId="{C1327460-1AFD-4ECC-88A5-57EB429EF047}" type="presOf" srcId="{601A65C5-DF64-4A7D-BD3A-4C3B63D3F1C9}" destId="{EDDED002-480D-4836-BC4A-72B51DE38B80}" srcOrd="0" destOrd="0" presId="urn:microsoft.com/office/officeart/2018/2/layout/IconLabelList"/>
    <dgm:cxn modelId="{0CFB5362-64F2-4E80-B088-6B1AD292A044}" srcId="{375EADD7-7E9B-4134-8C39-82063CC745E7}" destId="{601A65C5-DF64-4A7D-BD3A-4C3B63D3F1C9}" srcOrd="3" destOrd="0" parTransId="{F9E64A64-3585-4051-BAC9-2CA58FD0D2E6}" sibTransId="{5CB96E6F-6E6F-4ABC-877A-9A03A043A813}"/>
    <dgm:cxn modelId="{85B41084-E90A-48A2-AFE8-59E6E6A02D88}" type="presOf" srcId="{0D54CADC-B653-4159-8C99-1FFA862ECE85}" destId="{F48D256C-C074-4713-B706-D33B0C61B010}" srcOrd="0" destOrd="0" presId="urn:microsoft.com/office/officeart/2018/2/layout/IconLabelList"/>
    <dgm:cxn modelId="{22B92085-01DD-4AEB-BA70-3AE5DF88D06D}" type="presOf" srcId="{375EADD7-7E9B-4134-8C39-82063CC745E7}" destId="{D8883C81-1C68-4C92-B8F6-0340C4893941}" srcOrd="0" destOrd="0" presId="urn:microsoft.com/office/officeart/2018/2/layout/IconLabelList"/>
    <dgm:cxn modelId="{AB7EE18F-A662-411E-AB83-07BDE872AB6C}" srcId="{375EADD7-7E9B-4134-8C39-82063CC745E7}" destId="{8DD4CD27-6AB1-4101-A824-0887CC04342C}" srcOrd="2" destOrd="0" parTransId="{68D6F24D-B02E-499E-896A-28D3810567CC}" sibTransId="{75ED1F62-5A97-49BC-917A-AEF3171D0A1A}"/>
    <dgm:cxn modelId="{5C14F7C9-3EBF-4B93-94B6-72DEDF184B28}" srcId="{375EADD7-7E9B-4134-8C39-82063CC745E7}" destId="{0D54CADC-B653-4159-8C99-1FFA862ECE85}" srcOrd="0" destOrd="0" parTransId="{AB66E21F-C565-408F-9541-21D086B8EBED}" sibTransId="{D1B8B176-B9DA-4D20-A0E7-E059312C4D01}"/>
    <dgm:cxn modelId="{D1A257CB-5397-42F2-B674-13E6A885A647}" srcId="{375EADD7-7E9B-4134-8C39-82063CC745E7}" destId="{D6B0B19C-1D45-455C-941B-ED346E62F117}" srcOrd="1" destOrd="0" parTransId="{37859E45-CADB-4560-ACA3-FEF63E1CF539}" sibTransId="{F3280434-25C9-4E57-9BD1-B6239CAE48D8}"/>
    <dgm:cxn modelId="{5F8369E0-F091-43C3-8A52-1AFE067C5BE8}" type="presOf" srcId="{D6B0B19C-1D45-455C-941B-ED346E62F117}" destId="{F6B5B31C-8359-477D-95F9-EFF0D4016642}" srcOrd="0" destOrd="0" presId="urn:microsoft.com/office/officeart/2018/2/layout/IconLabelList"/>
    <dgm:cxn modelId="{0114B474-7AF2-4825-9373-13A8C4B601E5}" type="presParOf" srcId="{D8883C81-1C68-4C92-B8F6-0340C4893941}" destId="{3F8013E3-1EDF-4170-BE0C-A5368BD6BFB5}" srcOrd="0" destOrd="0" presId="urn:microsoft.com/office/officeart/2018/2/layout/IconLabelList"/>
    <dgm:cxn modelId="{6F62D07D-40BF-4096-B9F2-9661A723C8B9}" type="presParOf" srcId="{3F8013E3-1EDF-4170-BE0C-A5368BD6BFB5}" destId="{89A2094B-5C6D-4C8D-92D1-E2BDF6FEAF04}" srcOrd="0" destOrd="0" presId="urn:microsoft.com/office/officeart/2018/2/layout/IconLabelList"/>
    <dgm:cxn modelId="{241D3593-1BD7-4BE2-9A07-F8EF1D828C8A}" type="presParOf" srcId="{3F8013E3-1EDF-4170-BE0C-A5368BD6BFB5}" destId="{2A521394-CCFC-4C86-B836-BF8C5254A364}" srcOrd="1" destOrd="0" presId="urn:microsoft.com/office/officeart/2018/2/layout/IconLabelList"/>
    <dgm:cxn modelId="{EE001337-ADCA-4293-B536-3B4637148385}" type="presParOf" srcId="{3F8013E3-1EDF-4170-BE0C-A5368BD6BFB5}" destId="{F48D256C-C074-4713-B706-D33B0C61B010}" srcOrd="2" destOrd="0" presId="urn:microsoft.com/office/officeart/2018/2/layout/IconLabelList"/>
    <dgm:cxn modelId="{0825C1D7-FF86-4697-AA79-FE7302CDB3DA}" type="presParOf" srcId="{D8883C81-1C68-4C92-B8F6-0340C4893941}" destId="{C6F9F09D-84A9-4657-9F8F-84A9AB07AD18}" srcOrd="1" destOrd="0" presId="urn:microsoft.com/office/officeart/2018/2/layout/IconLabelList"/>
    <dgm:cxn modelId="{0A03F556-E5F0-4B22-B359-6B81840757B9}" type="presParOf" srcId="{D8883C81-1C68-4C92-B8F6-0340C4893941}" destId="{BAA3244C-F1DD-4B68-A2F4-7F36624994ED}" srcOrd="2" destOrd="0" presId="urn:microsoft.com/office/officeart/2018/2/layout/IconLabelList"/>
    <dgm:cxn modelId="{0F775C18-07E5-4F8D-B4FF-5852D0837933}" type="presParOf" srcId="{BAA3244C-F1DD-4B68-A2F4-7F36624994ED}" destId="{3D6CAE9F-D09F-43F5-A17C-7FC9912AA7B4}" srcOrd="0" destOrd="0" presId="urn:microsoft.com/office/officeart/2018/2/layout/IconLabelList"/>
    <dgm:cxn modelId="{12926414-6817-4A37-A4AF-39267CA21654}" type="presParOf" srcId="{BAA3244C-F1DD-4B68-A2F4-7F36624994ED}" destId="{849028A7-5DB5-44E6-9D22-59FE7724DFA8}" srcOrd="1" destOrd="0" presId="urn:microsoft.com/office/officeart/2018/2/layout/IconLabelList"/>
    <dgm:cxn modelId="{306B32B1-6AF7-4D63-8848-F92660CF551D}" type="presParOf" srcId="{BAA3244C-F1DD-4B68-A2F4-7F36624994ED}" destId="{F6B5B31C-8359-477D-95F9-EFF0D4016642}" srcOrd="2" destOrd="0" presId="urn:microsoft.com/office/officeart/2018/2/layout/IconLabelList"/>
    <dgm:cxn modelId="{32B52ED3-BC92-48EB-AA1C-3C29A5F19785}" type="presParOf" srcId="{D8883C81-1C68-4C92-B8F6-0340C4893941}" destId="{750D5647-D8C1-4647-A071-D862BD30DD97}" srcOrd="3" destOrd="0" presId="urn:microsoft.com/office/officeart/2018/2/layout/IconLabelList"/>
    <dgm:cxn modelId="{B20BFFBB-2682-4FB2-A804-7651C579E80F}" type="presParOf" srcId="{D8883C81-1C68-4C92-B8F6-0340C4893941}" destId="{F74C8245-4936-422B-AA98-2E7B015FA6DA}" srcOrd="4" destOrd="0" presId="urn:microsoft.com/office/officeart/2018/2/layout/IconLabelList"/>
    <dgm:cxn modelId="{1F0770F4-DAAE-4045-9103-0BD6E8CD9A2B}" type="presParOf" srcId="{F74C8245-4936-422B-AA98-2E7B015FA6DA}" destId="{1193C2FF-E0BF-4FD4-8261-DCCE29D59DAB}" srcOrd="0" destOrd="0" presId="urn:microsoft.com/office/officeart/2018/2/layout/IconLabelList"/>
    <dgm:cxn modelId="{3BBDB166-9C76-4BC5-A411-4D6D723846C3}" type="presParOf" srcId="{F74C8245-4936-422B-AA98-2E7B015FA6DA}" destId="{2A327122-30BB-4EA2-9401-E8A14B71530A}" srcOrd="1" destOrd="0" presId="urn:microsoft.com/office/officeart/2018/2/layout/IconLabelList"/>
    <dgm:cxn modelId="{D2641939-4D32-4487-8C4F-BAA4AA36DA4F}" type="presParOf" srcId="{F74C8245-4936-422B-AA98-2E7B015FA6DA}" destId="{25814233-B0E3-49E3-8F76-E79B650E17AC}" srcOrd="2" destOrd="0" presId="urn:microsoft.com/office/officeart/2018/2/layout/IconLabelList"/>
    <dgm:cxn modelId="{67D273C0-CDA0-4609-8EF1-6599E71A6FA7}" type="presParOf" srcId="{D8883C81-1C68-4C92-B8F6-0340C4893941}" destId="{70809F47-06FB-4623-AEA1-21F4023637F7}" srcOrd="5" destOrd="0" presId="urn:microsoft.com/office/officeart/2018/2/layout/IconLabelList"/>
    <dgm:cxn modelId="{0ECC47A9-28C7-4F46-AEFC-D998A3C63FA0}" type="presParOf" srcId="{D8883C81-1C68-4C92-B8F6-0340C4893941}" destId="{5FEF0A95-B106-4B73-A7F8-B02648F2F37B}" srcOrd="6" destOrd="0" presId="urn:microsoft.com/office/officeart/2018/2/layout/IconLabelList"/>
    <dgm:cxn modelId="{08D42F87-30E8-43AF-A5BC-14BC8BB309CD}" type="presParOf" srcId="{5FEF0A95-B106-4B73-A7F8-B02648F2F37B}" destId="{CFAC8AD4-6972-476B-A71F-158CB821C3B8}" srcOrd="0" destOrd="0" presId="urn:microsoft.com/office/officeart/2018/2/layout/IconLabelList"/>
    <dgm:cxn modelId="{643BA176-3E56-4327-B3F4-E766A2272497}" type="presParOf" srcId="{5FEF0A95-B106-4B73-A7F8-B02648F2F37B}" destId="{8F904827-66FE-4F0F-A553-C73FDF803BBB}" srcOrd="1" destOrd="0" presId="urn:microsoft.com/office/officeart/2018/2/layout/IconLabelList"/>
    <dgm:cxn modelId="{00C316C1-5877-4AF9-B714-2A9584070AFA}" type="presParOf" srcId="{5FEF0A95-B106-4B73-A7F8-B02648F2F37B}" destId="{EDDED002-480D-4836-BC4A-72B51DE38B80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A2094B-5C6D-4C8D-92D1-E2BDF6FEAF04}">
      <dsp:nvSpPr>
        <dsp:cNvPr id="0" name=""/>
        <dsp:cNvSpPr/>
      </dsp:nvSpPr>
      <dsp:spPr>
        <a:xfrm>
          <a:off x="1405789" y="768329"/>
          <a:ext cx="1115610" cy="111561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D256C-C074-4713-B706-D33B0C61B010}">
      <dsp:nvSpPr>
        <dsp:cNvPr id="0" name=""/>
        <dsp:cNvSpPr/>
      </dsp:nvSpPr>
      <dsp:spPr>
        <a:xfrm>
          <a:off x="724027" y="2319199"/>
          <a:ext cx="2479133" cy="13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Fly into Newark – (Take NJ Transit to Princeton Junction and Uber/Lyft to Chauncey Center Princeton)</a:t>
          </a:r>
        </a:p>
      </dsp:txBody>
      <dsp:txXfrm>
        <a:off x="724027" y="2319199"/>
        <a:ext cx="2479133" cy="1350000"/>
      </dsp:txXfrm>
    </dsp:sp>
    <dsp:sp modelId="{3D6CAE9F-D09F-43F5-A17C-7FC9912AA7B4}">
      <dsp:nvSpPr>
        <dsp:cNvPr id="0" name=""/>
        <dsp:cNvSpPr/>
      </dsp:nvSpPr>
      <dsp:spPr>
        <a:xfrm>
          <a:off x="4318771" y="768329"/>
          <a:ext cx="1115610" cy="111561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5B31C-8359-477D-95F9-EFF0D4016642}">
      <dsp:nvSpPr>
        <dsp:cNvPr id="0" name=""/>
        <dsp:cNvSpPr/>
      </dsp:nvSpPr>
      <dsp:spPr>
        <a:xfrm>
          <a:off x="3637009" y="2319199"/>
          <a:ext cx="2479133" cy="13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Fly into Phily – (Take Uber/Lyft to Chauncey Center, Princeton)</a:t>
          </a:r>
        </a:p>
      </dsp:txBody>
      <dsp:txXfrm>
        <a:off x="3637009" y="2319199"/>
        <a:ext cx="2479133" cy="1350000"/>
      </dsp:txXfrm>
    </dsp:sp>
    <dsp:sp modelId="{1193C2FF-E0BF-4FD4-8261-DCCE29D59DAB}">
      <dsp:nvSpPr>
        <dsp:cNvPr id="0" name=""/>
        <dsp:cNvSpPr/>
      </dsp:nvSpPr>
      <dsp:spPr>
        <a:xfrm>
          <a:off x="7231752" y="768329"/>
          <a:ext cx="1115610" cy="111561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814233-B0E3-49E3-8F76-E79B650E17AC}">
      <dsp:nvSpPr>
        <dsp:cNvPr id="0" name=""/>
        <dsp:cNvSpPr/>
      </dsp:nvSpPr>
      <dsp:spPr>
        <a:xfrm>
          <a:off x="6549991" y="2319199"/>
          <a:ext cx="2479133" cy="13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Travel will be reimbursed please save all receipts</a:t>
          </a:r>
        </a:p>
      </dsp:txBody>
      <dsp:txXfrm>
        <a:off x="6549991" y="2319199"/>
        <a:ext cx="2479133" cy="1350000"/>
      </dsp:txXfrm>
    </dsp:sp>
    <dsp:sp modelId="{CFAC8AD4-6972-476B-A71F-158CB821C3B8}">
      <dsp:nvSpPr>
        <dsp:cNvPr id="0" name=""/>
        <dsp:cNvSpPr/>
      </dsp:nvSpPr>
      <dsp:spPr>
        <a:xfrm>
          <a:off x="10144734" y="768329"/>
          <a:ext cx="1115610" cy="111561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ED002-480D-4836-BC4A-72B51DE38B80}">
      <dsp:nvSpPr>
        <dsp:cNvPr id="0" name=""/>
        <dsp:cNvSpPr/>
      </dsp:nvSpPr>
      <dsp:spPr>
        <a:xfrm>
          <a:off x="9462972" y="2319199"/>
          <a:ext cx="2479133" cy="135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/>
            <a:t>Stipend $450 is provided for your participation in the workshop</a:t>
          </a:r>
        </a:p>
      </dsp:txBody>
      <dsp:txXfrm>
        <a:off x="9462972" y="2319199"/>
        <a:ext cx="2479133" cy="135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4B4436-E021-4B1E-BCA5-3F7DE86516FD}" type="datetimeFigureOut">
              <a:rPr lang="en-US" smtClean="0"/>
              <a:t>9/3/24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649D17-F741-4561-9223-A53F7EDD83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558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24480bda7b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24480bda7b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"/>
              <a:buFont typeface="Calibri"/>
              <a:buNone/>
            </a:pPr>
            <a:endParaRPr sz="1200" b="0" i="0" u="none" strike="noStrike" cap="none">
              <a:solidFill>
                <a:srgbClr val="FF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42" name="Google Shape;44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Mention that we are open to additional ideas! But we need some idea of the topics before the workshop so that we can start thinking about data sources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649D17-F741-4561-9223-A53F7EDD83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95496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224480bda7b_0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224480bda7b_0_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24480bda7b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24480bda7b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5051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Ocean Data Labs 2024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10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5919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591922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2019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72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3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84735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2" name="Footer Placeholder 9">
            <a:extLst>
              <a:ext uri="{FF2B5EF4-FFF2-40B4-BE49-F238E27FC236}">
                <a16:creationId xmlns:a16="http://schemas.microsoft.com/office/drawing/2014/main" id="{909A5B28-FFC5-7CEE-E846-15A9DB7129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9189" y="6356350"/>
            <a:ext cx="2926976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Ocean Data Labs 2024</a:t>
            </a:r>
          </a:p>
        </p:txBody>
      </p:sp>
    </p:spTree>
    <p:extLst>
      <p:ext uri="{BB962C8B-B14F-4D97-AF65-F5344CB8AC3E}">
        <p14:creationId xmlns:p14="http://schemas.microsoft.com/office/powerpoint/2010/main" val="74565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Ocean Data Labs 2024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35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B3D22A-17E1-4003-A8E7-73F89BACED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41" b="55724"/>
          <a:stretch/>
        </p:blipFill>
        <p:spPr>
          <a:xfrm>
            <a:off x="0" y="182880"/>
            <a:ext cx="12192000" cy="583043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3675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Ocean Data Labs 2024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5619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06071"/>
            <a:ext cx="5181600" cy="4437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06071"/>
            <a:ext cx="5181600" cy="443752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Ocean Data Labs 2024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6408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0607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533246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357158"/>
            <a:ext cx="5157787" cy="357299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33246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357158"/>
            <a:ext cx="5183188" cy="35729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Ocean Data Labs 2024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28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Ocean Data Labs 2024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46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>
                <a:solidFill>
                  <a:prstClr val="white"/>
                </a:solidFill>
              </a:rPr>
              <a:t>Ocean Data Labs 2024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269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Ocean Data Labs 2024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502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Ocean Data Labs 2024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133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02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19518"/>
            <a:ext cx="10515600" cy="44375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1349189" y="6356350"/>
            <a:ext cx="29269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prstClr val="white"/>
                </a:solidFill>
              </a:rPr>
              <a:t>Ocean Data Labs 2024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83718"/>
          </a:xfrm>
          <a:prstGeom prst="rect">
            <a:avLst/>
          </a:prstGeom>
          <a:solidFill>
            <a:srgbClr val="5656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84138"/>
            <a:ext cx="12192000" cy="83718"/>
          </a:xfrm>
          <a:prstGeom prst="rect">
            <a:avLst/>
          </a:prstGeom>
          <a:solidFill>
            <a:srgbClr val="FFC42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390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4.safelinks.protection.outlook.com/?url=https%3A%2F%2Fdocs.google.com%2Fforms%2Fd%2Fe%2F1FAIpQLSexSZ-Asj2zanuFEvvXoPrI02GDpz14nxl3Vs6Zzpg0jrNCAg%2Fviewform%3Fusp%3Dsharing&amp;data=05%7C02%7Cdbristol%40hccfl.edu%7C6d0cc47f203b4eff335808dccb6ec3a0%7C6c031f94c402433a92d22d3ce8516da3%7C0%7C0%7C638608923815569161%7CUnknown%7CTWFpbGZsb3d8eyJWIjoiMC4wLjAwMDAiLCJQIjoiV2luMzIiLCJBTiI6Ik1haWwiLCJXVCI6Mn0%3D%7C0%7C%7C%7C&amp;sdata=j261t4VXEppYjKTfYLBJERfc01IbHugBBjVKWmpL3C4%3D&amp;reserved=0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png"/><Relationship Id="rId4" Type="http://schemas.openxmlformats.org/officeDocument/2006/relationships/hyperlink" Target="https://docs.google.com/forms/d/e/1FAIpQLSexSZ-Asj2zanuFEvvXoPrI02GDpz14nxl3Vs6Zzpg0jrNCAg/viewform?usp=sharin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1850" y="1860323"/>
            <a:ext cx="5290750" cy="1655762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Data Labs Design Workshop</a:t>
            </a:r>
          </a:p>
          <a:p>
            <a:r>
              <a:rPr lang="en-US" sz="3600" dirty="0"/>
              <a:t>2024</a:t>
            </a:r>
          </a:p>
          <a:p>
            <a:endParaRPr lang="en-US" i="1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74468" y="5115697"/>
            <a:ext cx="3602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charset="0"/>
                <a:ea typeface="Calibri" charset="0"/>
                <a:cs typeface="Calibri" charset="0"/>
              </a:rPr>
              <a:t>datalab.marine.rutgers.edu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FDB4B0-ACA2-DD12-3B47-BE2784E77A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862" y="772884"/>
            <a:ext cx="6216288" cy="4093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5116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42A3A-271A-0629-C46B-29AB1C336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Manual 3.0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FE564-CD73-2588-0CBF-ABB06F1668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Develop 2-3 new chapters</a:t>
            </a:r>
          </a:p>
          <a:p>
            <a:pPr lvl="1"/>
            <a:r>
              <a:rPr lang="en-US" dirty="0"/>
              <a:t>Define fundamental concepts</a:t>
            </a:r>
          </a:p>
          <a:p>
            <a:pPr lvl="1"/>
            <a:r>
              <a:rPr lang="en-US" dirty="0"/>
              <a:t>Locate relevant OOI data and design concept for interactive data visualizations</a:t>
            </a:r>
          </a:p>
          <a:p>
            <a:pPr lvl="1"/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</a:t>
            </a:r>
            <a:r>
              <a:rPr lang="en-US" b="0" i="0" u="none" strike="noStrike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surrounding content to blend with the existing lab manual structure</a:t>
            </a:r>
          </a:p>
          <a:p>
            <a:endParaRPr lang="en-US" dirty="0"/>
          </a:p>
          <a:p>
            <a:r>
              <a:rPr lang="en-US" dirty="0"/>
              <a:t>Update existing chapters</a:t>
            </a:r>
          </a:p>
          <a:p>
            <a:pPr lvl="1"/>
            <a:r>
              <a:rPr lang="en-US" dirty="0"/>
              <a:t>Revise hooks, background information, or questions</a:t>
            </a:r>
          </a:p>
          <a:p>
            <a:pPr lvl="1"/>
            <a:r>
              <a:rPr lang="en-US" dirty="0"/>
              <a:t>Improve scaffolding</a:t>
            </a:r>
          </a:p>
          <a:p>
            <a:pPr lvl="1"/>
            <a:r>
              <a:rPr lang="en-US" dirty="0"/>
              <a:t>Update datasets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1364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558742" y="46294"/>
            <a:ext cx="10515600" cy="106026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algn="ctr"/>
            <a:r>
              <a:rPr lang="en" dirty="0"/>
              <a:t>New topics suggested by needs assessment</a:t>
            </a:r>
            <a:endParaRPr dirty="0"/>
          </a:p>
        </p:txBody>
      </p:sp>
      <p:sp>
        <p:nvSpPr>
          <p:cNvPr id="87" name="Google Shape;87;p18"/>
          <p:cNvSpPr txBox="1">
            <a:spLocks noGrp="1"/>
          </p:cNvSpPr>
          <p:nvPr>
            <p:ph sz="half" idx="1"/>
          </p:nvPr>
        </p:nvSpPr>
        <p:spPr>
          <a:xfrm>
            <a:off x="217713" y="987553"/>
            <a:ext cx="6487887" cy="495604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" sz="8000" b="1" dirty="0"/>
              <a:t>Natural hazards</a:t>
            </a:r>
            <a:endParaRPr sz="8000" b="1" dirty="0"/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" sz="8000" dirty="0"/>
              <a:t>Storm events/impacts (e.g., Hurricane Debby passage near Pioneer array)</a:t>
            </a:r>
            <a:endParaRPr sz="8000" dirty="0"/>
          </a:p>
          <a:p>
            <a:pPr lvl="1" indent="-372524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" sz="7200" dirty="0"/>
              <a:t>Wind, waves, temperature, precipitation</a:t>
            </a:r>
            <a:endParaRPr sz="7200" dirty="0"/>
          </a:p>
          <a:p>
            <a:pPr lvl="1" indent="-372524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" sz="7200" dirty="0"/>
              <a:t>Detect land runoff at MAB Pioneer (estuarine plumes)</a:t>
            </a:r>
            <a:endParaRPr sz="7200" dirty="0"/>
          </a:p>
          <a:p>
            <a:pPr lvl="1" indent="-372524"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" sz="7200" dirty="0"/>
              <a:t>Coastal tide gauge data for storm surge detection</a:t>
            </a:r>
            <a:endParaRPr sz="72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" sz="8000" b="1" dirty="0"/>
              <a:t>Fronts, eddies, water masses</a:t>
            </a:r>
            <a:endParaRPr sz="8000" b="1" dirty="0"/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" sz="8000" dirty="0"/>
              <a:t>Compare SST spatial data with OOI sensors</a:t>
            </a:r>
            <a:endParaRPr sz="8000" dirty="0"/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" sz="8000" dirty="0"/>
              <a:t>Water mass T-S characteristics (e.g., slope, shelf, and estuarine water masses near MAB Pioneer)</a:t>
            </a:r>
            <a:endParaRPr sz="8000" dirty="0"/>
          </a:p>
          <a:p>
            <a:pPr marL="0" indent="0">
              <a:lnSpc>
                <a:spcPct val="120000"/>
              </a:lnSpc>
              <a:spcBef>
                <a:spcPts val="1200"/>
              </a:spcBef>
              <a:buNone/>
            </a:pPr>
            <a:r>
              <a:rPr lang="en" sz="8000" b="1" dirty="0"/>
              <a:t>Tides</a:t>
            </a:r>
            <a:endParaRPr sz="8000" b="1" dirty="0"/>
          </a:p>
          <a:p>
            <a:pPr>
              <a:lnSpc>
                <a:spcPct val="120000"/>
              </a:lnSpc>
              <a:spcBef>
                <a:spcPts val="0"/>
              </a:spcBef>
              <a:buSzPct val="100000"/>
            </a:pPr>
            <a:r>
              <a:rPr lang="en" sz="8000" dirty="0"/>
              <a:t>Shelf vs. NOAA coastal tide gauges (inshore estuaries, outer coast, offshore)</a:t>
            </a:r>
            <a:endParaRPr sz="8000" dirty="0"/>
          </a:p>
          <a:p>
            <a:pPr>
              <a:buSzPct val="100000"/>
            </a:pPr>
            <a:r>
              <a:rPr lang="en" sz="8000" dirty="0"/>
              <a:t>Interesting impacts of tides? (e.g., earthquake frequency, hydrothermal fluid flux at Axial Seamount)</a:t>
            </a:r>
            <a:endParaRPr sz="8000" dirty="0"/>
          </a:p>
          <a:p>
            <a:pPr indent="0">
              <a:spcBef>
                <a:spcPts val="1600"/>
              </a:spcBef>
              <a:buNone/>
            </a:pPr>
            <a:endParaRPr dirty="0"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ECD627-E878-1051-9F94-3BFB7F4945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91350" y="1225559"/>
            <a:ext cx="5135335" cy="4718042"/>
          </a:xfrm>
        </p:spPr>
        <p:txBody>
          <a:bodyPr>
            <a:normAutofit fontScale="25000" lnSpcReduction="20000"/>
          </a:bodyPr>
          <a:lstStyle/>
          <a:p>
            <a:pPr marL="0" indent="0">
              <a:spcBef>
                <a:spcPts val="1600"/>
              </a:spcBef>
              <a:buNone/>
            </a:pPr>
            <a:r>
              <a:rPr lang="en-US" sz="8000" b="1" dirty="0"/>
              <a:t>Climate change - temperature</a:t>
            </a:r>
          </a:p>
          <a:p>
            <a:pPr>
              <a:spcBef>
                <a:spcPts val="1600"/>
              </a:spcBef>
              <a:buSzPct val="100000"/>
            </a:pPr>
            <a:r>
              <a:rPr lang="en-US" sz="8000" dirty="0"/>
              <a:t>Long-term temperature trends at Station Papa</a:t>
            </a:r>
          </a:p>
          <a:p>
            <a:pPr>
              <a:buSzPct val="100000"/>
            </a:pPr>
            <a:r>
              <a:rPr lang="en-US" sz="8000" dirty="0"/>
              <a:t>Compare OOI temperature data to </a:t>
            </a:r>
            <a:r>
              <a:rPr lang="en-US" sz="8000" dirty="0" err="1"/>
              <a:t>climatologies</a:t>
            </a:r>
            <a:r>
              <a:rPr lang="en-US" sz="8000" dirty="0"/>
              <a:t> (surface and subsurface)</a:t>
            </a:r>
          </a:p>
          <a:p>
            <a:pPr marL="0" indent="0">
              <a:spcBef>
                <a:spcPts val="1600"/>
              </a:spcBef>
              <a:buNone/>
            </a:pPr>
            <a:r>
              <a:rPr lang="en-US" sz="8000" b="1" dirty="0"/>
              <a:t>Climate change - carbon</a:t>
            </a:r>
          </a:p>
          <a:p>
            <a:pPr>
              <a:spcBef>
                <a:spcPts val="1600"/>
              </a:spcBef>
              <a:buSzPct val="100000"/>
            </a:pPr>
            <a:r>
              <a:rPr lang="en-US" sz="8000" dirty="0"/>
              <a:t>CO</a:t>
            </a:r>
            <a:r>
              <a:rPr lang="en-US" sz="8000" baseline="-25000" dirty="0"/>
              <a:t>2</a:t>
            </a:r>
            <a:r>
              <a:rPr lang="en-US" sz="8000" dirty="0"/>
              <a:t> air-sea flux and ocean acidification</a:t>
            </a:r>
          </a:p>
          <a:p>
            <a:pPr>
              <a:buSzPct val="100000"/>
            </a:pPr>
            <a:r>
              <a:rPr lang="en-US" sz="8000" dirty="0"/>
              <a:t>Impacts on organisms and ecosystems</a:t>
            </a:r>
          </a:p>
          <a:p>
            <a:pPr marL="0" indent="0">
              <a:buSzPct val="100000"/>
              <a:buNone/>
            </a:pPr>
            <a:endParaRPr lang="en-US" sz="8000" dirty="0"/>
          </a:p>
          <a:p>
            <a:pPr marL="0" indent="0">
              <a:buSzPct val="100000"/>
              <a:buNone/>
            </a:pPr>
            <a:r>
              <a:rPr lang="en-US" sz="8000" b="1" dirty="0"/>
              <a:t>Other topics mentioned</a:t>
            </a:r>
            <a:r>
              <a:rPr lang="en-US" sz="8000" dirty="0"/>
              <a:t>: Subduction zone processes, rip currents, tsunamis, rogue waves</a:t>
            </a:r>
            <a:endParaRPr lang="en-US" sz="9600" dirty="0"/>
          </a:p>
          <a:p>
            <a:endParaRPr lang="en-US" sz="2400" dirty="0"/>
          </a:p>
        </p:txBody>
      </p:sp>
      <p:sp>
        <p:nvSpPr>
          <p:cNvPr id="88" name="Google Shape;88;p18"/>
          <p:cNvSpPr txBox="1"/>
          <p:nvPr/>
        </p:nvSpPr>
        <p:spPr>
          <a:xfrm>
            <a:off x="7128282" y="5321282"/>
            <a:ext cx="4998403" cy="622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2400" i="1" dirty="0">
                <a:solidFill>
                  <a:schemeClr val="dk2"/>
                </a:solidFill>
              </a:rPr>
              <a:t>Aiming for 2-3 new topics at most</a:t>
            </a:r>
            <a:endParaRPr sz="2400" i="1" dirty="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oogle Shape;444;p21">
            <a:extLst>
              <a:ext uri="{FF2B5EF4-FFF2-40B4-BE49-F238E27FC236}">
                <a16:creationId xmlns:a16="http://schemas.microsoft.com/office/drawing/2014/main" id="{751F32FE-8EB0-FF31-E8FD-66E5EFBD29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256572"/>
              </p:ext>
            </p:extLst>
          </p:nvPr>
        </p:nvGraphicFramePr>
        <p:xfrm>
          <a:off x="529835" y="183333"/>
          <a:ext cx="11132329" cy="637883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7370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953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837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Trebuchet MS"/>
                          <a:cs typeface="Arial" panose="020B0604020202020204" pitchFamily="34" charset="0"/>
                          <a:sym typeface="Trebuchet MS"/>
                        </a:rPr>
                        <a:t>Topic</a:t>
                      </a:r>
                      <a:endParaRPr sz="20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1D64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2000" b="1" i="0" u="none" strike="noStrike" cap="none" dirty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Trebuchet MS"/>
                          <a:cs typeface="Arial" panose="020B0604020202020204" pitchFamily="34" charset="0"/>
                          <a:sym typeface="Trebuchet MS"/>
                        </a:rPr>
                        <a:t>Lab Manual 3.0 Chapter</a:t>
                      </a:r>
                      <a:endParaRPr sz="20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1D64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82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400" b="0" i="0" u="none" strike="noStrike" cap="none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Trebuchet MS"/>
                          <a:cs typeface="Arial" panose="020B0604020202020204" pitchFamily="34" charset="0"/>
                          <a:sym typeface="Trebuchet MS"/>
                        </a:rPr>
                        <a:t>Ocean technology</a:t>
                      </a:r>
                      <a:endParaRPr sz="1400" b="0" i="0" u="none" strike="noStrike" cap="none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"/>
                        <a:cs typeface="Arial" panose="020B0604020202020204" pitchFamily="34" charset="0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8E1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400" b="1" u="none" strike="noStrike" cap="none" dirty="0">
                          <a:latin typeface="Arial" panose="020B0604020202020204" pitchFamily="34" charset="0"/>
                          <a:ea typeface="Trebuchet MS"/>
                          <a:cs typeface="Arial" panose="020B0604020202020204" pitchFamily="34" charset="0"/>
                          <a:sym typeface="Trebuchet MS"/>
                        </a:rPr>
                        <a:t>Lab 1</a:t>
                      </a:r>
                      <a:r>
                        <a:rPr lang="en-US" sz="1400" u="none" strike="noStrike" cap="none" dirty="0">
                          <a:latin typeface="Arial" panose="020B0604020202020204" pitchFamily="34" charset="0"/>
                          <a:ea typeface="Trebuchet MS"/>
                          <a:cs typeface="Arial" panose="020B0604020202020204" pitchFamily="34" charset="0"/>
                          <a:sym typeface="Trebuchet MS"/>
                        </a:rPr>
                        <a:t>: Introduction to the OOI, the collection of oceanographic data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rebuchet MS"/>
                        </a:rPr>
                        <a:t>Add: people and careers, more on technology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8E1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1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Geography and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AF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 pitchFamily="34" charset="0"/>
                        <a:buNone/>
                      </a:pPr>
                      <a:r>
                        <a:rPr lang="en-US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rebuchet MS"/>
                        </a:rPr>
                        <a:t>Charts and Mapping – MAB setting, General geography, Lat/Long, Bathymetry, ocean floor features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AF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78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en-US" sz="1400" u="none" strike="noStrike" cap="none" dirty="0">
                          <a:latin typeface="Arial" panose="020B0604020202020204" pitchFamily="34" charset="0"/>
                          <a:ea typeface="Trebuchet MS"/>
                          <a:cs typeface="Arial" panose="020B0604020202020204" pitchFamily="34" charset="0"/>
                          <a:sym typeface="Trebuchet MS"/>
                        </a:rPr>
                        <a:t>Data skills for </a:t>
                      </a:r>
                      <a:r>
                        <a:rPr lang="en-US" sz="1400" u="none" strike="noStrike" cap="none" dirty="0" err="1">
                          <a:latin typeface="Arial" panose="020B0604020202020204" pitchFamily="34" charset="0"/>
                          <a:ea typeface="Trebuchet MS"/>
                          <a:cs typeface="Arial" panose="020B0604020202020204" pitchFamily="34" charset="0"/>
                          <a:sym typeface="Trebuchet MS"/>
                        </a:rPr>
                        <a:t>oce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8E1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b="1" u="none" strike="noStrike" cap="none" dirty="0">
                          <a:latin typeface="Arial" panose="020B0604020202020204" pitchFamily="34" charset="0"/>
                          <a:ea typeface="Trebuchet MS"/>
                          <a:cs typeface="Arial" panose="020B0604020202020204" pitchFamily="34" charset="0"/>
                          <a:sym typeface="Trebuchet MS"/>
                        </a:rPr>
                        <a:t>Lab 2</a:t>
                      </a:r>
                      <a:r>
                        <a:rPr lang="en-US" sz="1400" u="none" strike="noStrike" cap="none" dirty="0">
                          <a:latin typeface="Arial" panose="020B0604020202020204" pitchFamily="34" charset="0"/>
                          <a:ea typeface="Trebuchet MS"/>
                          <a:cs typeface="Arial" panose="020B0604020202020204" pitchFamily="34" charset="0"/>
                          <a:sym typeface="Trebuchet MS"/>
                        </a:rPr>
                        <a:t>: Building data skills – add graph types</a:t>
                      </a:r>
                    </a:p>
                  </a:txBody>
                  <a:tcPr marL="91450" marR="91450" marT="45725" marB="45725">
                    <a:solidFill>
                      <a:srgbClr val="F8E1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3588564"/>
                  </a:ext>
                </a:extLst>
              </a:tr>
              <a:tr h="5441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400" u="none" strike="noStrike" cap="none" dirty="0">
                          <a:latin typeface="Arial" panose="020B0604020202020204" pitchFamily="34" charset="0"/>
                          <a:ea typeface="Trebuchet MS"/>
                          <a:cs typeface="Arial" panose="020B0604020202020204" pitchFamily="34" charset="0"/>
                          <a:sym typeface="Trebuchet MS"/>
                        </a:rPr>
                        <a:t>Marine Geology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400" u="none" strike="noStrike" cap="none" dirty="0">
                          <a:latin typeface="Arial" panose="020B0604020202020204" pitchFamily="34" charset="0"/>
                          <a:ea typeface="Trebuchet MS"/>
                          <a:cs typeface="Arial" panose="020B0604020202020204" pitchFamily="34" charset="0"/>
                          <a:sym typeface="Trebuchet MS"/>
                        </a:rPr>
                        <a:t>Tsunami</a:t>
                      </a:r>
                    </a:p>
                  </a:txBody>
                  <a:tcPr marL="91450" marR="91450" marT="45725" marB="45725">
                    <a:solidFill>
                      <a:srgbClr val="F8E1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400" b="1" u="none" strike="noStrike" cap="none" dirty="0">
                          <a:latin typeface="Arial" panose="020B0604020202020204" pitchFamily="34" charset="0"/>
                          <a:ea typeface="Trebuchet MS"/>
                          <a:cs typeface="Arial" panose="020B0604020202020204" pitchFamily="34" charset="0"/>
                          <a:sym typeface="Trebuchet MS"/>
                        </a:rPr>
                        <a:t>Lab 3</a:t>
                      </a:r>
                      <a:r>
                        <a:rPr lang="en-US" sz="1400" u="none" strike="noStrike" cap="none" dirty="0">
                          <a:latin typeface="Arial" panose="020B0604020202020204" pitchFamily="34" charset="0"/>
                          <a:ea typeface="Trebuchet MS"/>
                          <a:cs typeface="Arial" panose="020B0604020202020204" pitchFamily="34" charset="0"/>
                          <a:sym typeface="Trebuchet MS"/>
                        </a:rPr>
                        <a:t>: Plate tectonics and the seafloor – improve scaffolding 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8E1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5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en-US" sz="1400" u="none" strike="noStrike" cap="none" dirty="0">
                          <a:latin typeface="Arial" panose="020B0604020202020204" pitchFamily="34" charset="0"/>
                          <a:ea typeface="Trebuchet MS"/>
                          <a:cs typeface="Arial" panose="020B0604020202020204" pitchFamily="34" charset="0"/>
                          <a:sym typeface="Trebuchet MS"/>
                        </a:rPr>
                        <a:t>Volcanic eruptions</a:t>
                      </a:r>
                    </a:p>
                  </a:txBody>
                  <a:tcPr marL="91450" marR="91450" marT="45725" marB="45725">
                    <a:solidFill>
                      <a:srgbClr val="F8E1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en-US" sz="1400" b="1" u="none" strike="noStrike" cap="none" dirty="0">
                          <a:latin typeface="Arial" panose="020B0604020202020204" pitchFamily="34" charset="0"/>
                          <a:ea typeface="Trebuchet MS"/>
                          <a:cs typeface="Arial" panose="020B0604020202020204" pitchFamily="34" charset="0"/>
                          <a:sym typeface="Trebuchet MS"/>
                        </a:rPr>
                        <a:t>Lab 4</a:t>
                      </a:r>
                      <a:r>
                        <a:rPr lang="en-US" sz="1400" u="none" strike="noStrike" cap="none" dirty="0">
                          <a:latin typeface="Arial" panose="020B0604020202020204" pitchFamily="34" charset="0"/>
                          <a:ea typeface="Trebuchet MS"/>
                          <a:cs typeface="Arial" panose="020B0604020202020204" pitchFamily="34" charset="0"/>
                          <a:sym typeface="Trebuchet MS"/>
                        </a:rPr>
                        <a:t>: Seafloor changes in a volcanically active setting– improve scaffolding </a:t>
                      </a:r>
                      <a:endParaRPr lang="en-US"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8E1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2512039"/>
                  </a:ext>
                </a:extLst>
              </a:tr>
              <a:tr h="377501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400" u="none" strike="noStrike" cap="none" dirty="0">
                          <a:latin typeface="Arial" panose="020B0604020202020204" pitchFamily="34" charset="0"/>
                          <a:ea typeface="Trebuchet MS"/>
                          <a:cs typeface="Arial" panose="020B0604020202020204" pitchFamily="34" charset="0"/>
                          <a:sym typeface="Trebuchet MS"/>
                        </a:rPr>
                        <a:t>Ocean Chemistry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400" b="1" u="none" strike="noStrike" cap="none" dirty="0">
                          <a:latin typeface="Arial" panose="020B0604020202020204" pitchFamily="34" charset="0"/>
                          <a:ea typeface="Trebuchet MS"/>
                          <a:cs typeface="Arial" panose="020B0604020202020204" pitchFamily="34" charset="0"/>
                          <a:sym typeface="Trebuchet MS"/>
                        </a:rPr>
                        <a:t>Lab 5</a:t>
                      </a:r>
                      <a:r>
                        <a:rPr lang="en-US" sz="1400" u="none" strike="noStrike" cap="none" dirty="0">
                          <a:latin typeface="Arial" panose="020B0604020202020204" pitchFamily="34" charset="0"/>
                          <a:ea typeface="Trebuchet MS"/>
                          <a:cs typeface="Arial" panose="020B0604020202020204" pitchFamily="34" charset="0"/>
                          <a:sym typeface="Trebuchet MS"/>
                        </a:rPr>
                        <a:t>: Investigating density stratification  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039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</a:t>
                      </a:r>
                      <a:r>
                        <a:rPr lang="en-US" sz="1400" u="none" strike="noStrike" cap="non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Oce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400" b="1" u="none" strike="noStrike" cap="none" dirty="0">
                          <a:latin typeface="Arial" panose="020B0604020202020204" pitchFamily="34" charset="0"/>
                          <a:ea typeface="Trebuchet MS"/>
                          <a:cs typeface="Arial" panose="020B0604020202020204" pitchFamily="34" charset="0"/>
                          <a:sym typeface="Trebuchet MS"/>
                        </a:rPr>
                        <a:t>Lab 6</a:t>
                      </a:r>
                      <a:r>
                        <a:rPr lang="en-US" sz="1400" u="none" strike="noStrike" cap="none" dirty="0">
                          <a:latin typeface="Arial" panose="020B0604020202020204" pitchFamily="34" charset="0"/>
                          <a:ea typeface="Trebuchet MS"/>
                          <a:cs typeface="Arial" panose="020B0604020202020204" pitchFamily="34" charset="0"/>
                          <a:sym typeface="Trebuchet MS"/>
                        </a:rPr>
                        <a:t>: Waves generated by large storms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418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Physical </a:t>
                      </a:r>
                      <a:r>
                        <a:rPr lang="en-US" sz="1400" u="none" strike="noStrike" cap="non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Oce</a:t>
                      </a:r>
                      <a:r>
                        <a:rPr lang="en-US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 Fronts, </a:t>
                      </a:r>
                      <a:r>
                        <a:rPr lang="en-US" sz="1400" u="none" strike="noStrike" cap="none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Eddys</a:t>
                      </a:r>
                      <a:r>
                        <a:rPr lang="en-US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water masses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AFBC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Compare SST spatial data with OOI sensors – use eddies/satellite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Water mass TS characteristics (e.g., slope, shelf, estuarine water masses near MAB Pioneer)</a:t>
                      </a:r>
                    </a:p>
                  </a:txBody>
                  <a:tcPr marL="91450" marR="91450" marT="45725" marB="45725">
                    <a:solidFill>
                      <a:srgbClr val="FAF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1122130"/>
                  </a:ext>
                </a:extLst>
              </a:tr>
              <a:tr h="32011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400" u="none" strike="noStrike" cap="none" dirty="0">
                          <a:latin typeface="Arial" panose="020B0604020202020204" pitchFamily="34" charset="0"/>
                          <a:ea typeface="Trebuchet MS"/>
                          <a:cs typeface="Arial" panose="020B0604020202020204" pitchFamily="34" charset="0"/>
                          <a:sym typeface="Trebuchet MS"/>
                        </a:rPr>
                        <a:t>Bio </a:t>
                      </a:r>
                      <a:r>
                        <a:rPr lang="en-US" sz="1400" u="none" strike="noStrike" cap="none" dirty="0" err="1">
                          <a:latin typeface="Arial" panose="020B0604020202020204" pitchFamily="34" charset="0"/>
                          <a:ea typeface="Trebuchet MS"/>
                          <a:cs typeface="Arial" panose="020B0604020202020204" pitchFamily="34" charset="0"/>
                          <a:sym typeface="Trebuchet MS"/>
                        </a:rPr>
                        <a:t>Oce</a:t>
                      </a:r>
                      <a:endParaRPr lang="en-US" sz="1400" u="none" strike="noStrike" cap="none" dirty="0">
                        <a:latin typeface="Arial" panose="020B0604020202020204" pitchFamily="34" charset="0"/>
                        <a:ea typeface="Trebuchet MS"/>
                        <a:cs typeface="Arial" panose="020B0604020202020204" pitchFamily="34" charset="0"/>
                        <a:sym typeface="Trebuchet MS"/>
                      </a:endParaRPr>
                    </a:p>
                  </a:txBody>
                  <a:tcPr marL="91450" marR="91450" marT="45725" marB="45725">
                    <a:solidFill>
                      <a:srgbClr val="F8E1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400" b="1" u="none" strike="noStrike" cap="none" dirty="0">
                          <a:latin typeface="Arial" panose="020B0604020202020204" pitchFamily="34" charset="0"/>
                          <a:ea typeface="Trebuchet MS"/>
                          <a:cs typeface="Arial" panose="020B0604020202020204" pitchFamily="34" charset="0"/>
                          <a:sym typeface="Trebuchet MS"/>
                        </a:rPr>
                        <a:t>Lab 7</a:t>
                      </a:r>
                      <a:r>
                        <a:rPr lang="en-US" sz="1400" u="none" strike="noStrike" cap="none" dirty="0">
                          <a:latin typeface="Arial" panose="020B0604020202020204" pitchFamily="34" charset="0"/>
                          <a:ea typeface="Trebuchet MS"/>
                          <a:cs typeface="Arial" panose="020B0604020202020204" pitchFamily="34" charset="0"/>
                          <a:sym typeface="Trebuchet MS"/>
                        </a:rPr>
                        <a:t>: Primary production – update with new data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8E1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15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  <a:tabLst/>
                        <a:defRPr/>
                      </a:pPr>
                      <a:r>
                        <a:rPr lang="en-US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  <a:sym typeface="Trebuchet MS"/>
                        </a:rPr>
                        <a:t>Physical/Bio </a:t>
                      </a:r>
                      <a:r>
                        <a:rPr lang="en-US" sz="1400" u="none" strike="noStrike" cap="none" dirty="0" err="1">
                          <a:latin typeface="Arial" panose="020B0604020202020204" pitchFamily="34" charset="0"/>
                          <a:cs typeface="Arial" panose="020B0604020202020204" pitchFamily="34" charset="0"/>
                          <a:sym typeface="Trebuchet MS"/>
                        </a:rPr>
                        <a:t>Oce</a:t>
                      </a:r>
                      <a:endParaRPr lang="en-US"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8E1C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u="none" strike="noStrike" cap="none" dirty="0">
                          <a:latin typeface="Arial" panose="020B0604020202020204" pitchFamily="34" charset="0"/>
                          <a:ea typeface="Trebuchet MS"/>
                          <a:cs typeface="Arial" panose="020B0604020202020204" pitchFamily="34" charset="0"/>
                          <a:sym typeface="Trebuchet MS"/>
                        </a:rPr>
                        <a:t>Lab 8</a:t>
                      </a:r>
                      <a:r>
                        <a:rPr lang="en-US" sz="1400" u="none" strike="noStrike" cap="none" dirty="0">
                          <a:latin typeface="Arial" panose="020B0604020202020204" pitchFamily="34" charset="0"/>
                          <a:ea typeface="Trebuchet MS"/>
                          <a:cs typeface="Arial" panose="020B0604020202020204" pitchFamily="34" charset="0"/>
                          <a:sym typeface="Trebuchet MS"/>
                        </a:rPr>
                        <a:t>: Anoxic events– update with new data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8E1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873656"/>
                  </a:ext>
                </a:extLst>
              </a:tr>
              <a:tr h="527776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Natural Hazards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AFB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Hurricanes – storm surge vs tide/ Coastal Tides vs. shelf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Tsunamis, Coastal flooding, </a:t>
                      </a:r>
                    </a:p>
                  </a:txBody>
                  <a:tcPr marL="91450" marR="91450" marT="45725" marB="45725">
                    <a:solidFill>
                      <a:srgbClr val="FAF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5276392"/>
                  </a:ext>
                </a:extLst>
              </a:tr>
              <a:tr h="76825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400" u="none" strike="noStrike" cap="none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Climate change</a:t>
                      </a:r>
                      <a:endParaRPr sz="1400" u="none" strike="noStrike" cap="none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0" marR="91450" marT="45725" marB="45725">
                    <a:solidFill>
                      <a:srgbClr val="FAFBCB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Ocean Acidification - CO2 air-sea flux and ocean acidification, </a:t>
                      </a:r>
                    </a:p>
                    <a:p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Impacts to organisms, HAB’s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Temperature trends</a:t>
                      </a:r>
                    </a:p>
                  </a:txBody>
                  <a:tcPr marL="91450" marR="91450" marT="45725" marB="45725">
                    <a:solidFill>
                      <a:srgbClr val="FAFBC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417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87211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72230F3-0066-0D97-7E1A-7B2BC9C1D5A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AAE37F5-A77C-D485-4590-1FEF598113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Python Activity Development</a:t>
            </a:r>
          </a:p>
        </p:txBody>
      </p:sp>
    </p:spTree>
    <p:extLst>
      <p:ext uri="{BB962C8B-B14F-4D97-AF65-F5344CB8AC3E}">
        <p14:creationId xmlns:p14="http://schemas.microsoft.com/office/powerpoint/2010/main" val="10867510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r>
              <a:rPr lang="en" dirty="0"/>
              <a:t>Python Activity Development Goals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08" name="Google Shape;108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85000" lnSpcReduction="10000"/>
          </a:bodyPr>
          <a:lstStyle/>
          <a:p>
            <a:pPr marL="0" indent="0">
              <a:spcAft>
                <a:spcPts val="1600"/>
              </a:spcAft>
              <a:buNone/>
            </a:pPr>
            <a:r>
              <a:rPr lang="en-US" dirty="0">
                <a:solidFill>
                  <a:srgbClr val="000000"/>
                </a:solidFill>
                <a:latin typeface="+mj-lt"/>
              </a:rPr>
              <a:t>During the workshop, we will develop a set of “next-level” python-based activities that…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>
                <a:solidFill>
                  <a:srgbClr val="000000"/>
                </a:solidFill>
                <a:latin typeface="+mj-lt"/>
              </a:rPr>
              <a:t>Support upper-level undergraduate (or beginning graduate) oceanography courses.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>
                <a:solidFill>
                  <a:srgbClr val="000000"/>
                </a:solidFill>
                <a:latin typeface="+mj-lt"/>
              </a:rPr>
              <a:t>Introduce students to accessing and visualizing OOI datasets using simple code blocks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>
                <a:solidFill>
                  <a:srgbClr val="000000"/>
                </a:solidFill>
                <a:latin typeface="+mj-lt"/>
              </a:rPr>
              <a:t>Use real-world data that allows students to explore advanced oceanographic concepts and data analysis techniques</a:t>
            </a:r>
          </a:p>
          <a:p>
            <a:pPr marL="285750" indent="-285750">
              <a:spcAft>
                <a:spcPts val="1600"/>
              </a:spcAft>
            </a:pPr>
            <a:r>
              <a:rPr lang="en-US" dirty="0">
                <a:solidFill>
                  <a:srgbClr val="000000"/>
                </a:solidFill>
                <a:latin typeface="+mj-lt"/>
              </a:rPr>
              <a:t>Incorporates 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+mj-lt"/>
              </a:rPr>
              <a:t>appropriate scaffolding to ensure that neither instructors nor students are required to have prior coding experience to effectively implement the activities</a:t>
            </a:r>
            <a:endParaRPr lang="en-US" dirty="0">
              <a:solidFill>
                <a:srgbClr val="000000"/>
              </a:solidFill>
              <a:latin typeface="+mj-lt"/>
            </a:endParaRPr>
          </a:p>
          <a:p>
            <a:pPr marL="285750" indent="-285750">
              <a:spcAft>
                <a:spcPts val="1600"/>
              </a:spcAft>
            </a:pPr>
            <a:r>
              <a:rPr lang="en-US" b="0" i="0" u="none" strike="noStrike" dirty="0">
                <a:solidFill>
                  <a:srgbClr val="000000"/>
                </a:solidFill>
                <a:effectLst/>
                <a:latin typeface="+mj-lt"/>
              </a:rPr>
              <a:t>Effectively engages students in data exploration and interpretation.  </a:t>
            </a:r>
          </a:p>
          <a:p>
            <a:pPr marL="895335" lvl="1" indent="-285750">
              <a:spcAft>
                <a:spcPts val="1600"/>
              </a:spcAft>
            </a:pPr>
            <a:r>
              <a:rPr lang="en-US" dirty="0">
                <a:solidFill>
                  <a:srgbClr val="000000"/>
                </a:solidFill>
                <a:latin typeface="+mj-lt"/>
              </a:rPr>
              <a:t>I</a:t>
            </a:r>
            <a:r>
              <a:rPr lang="en-US" b="0" i="0" u="none" strike="noStrike" dirty="0">
                <a:solidFill>
                  <a:srgbClr val="000000"/>
                </a:solidFill>
                <a:effectLst/>
                <a:latin typeface="+mj-lt"/>
              </a:rPr>
              <a:t>.e. these activities should be more than a tutorial, but also not a coding textbook.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E3825-C256-CF94-9222-B919FF5CA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it is NOT…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5F9CE-A2E2-278A-E252-7E7B04B9BA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 full data analysis or data science “textbook.”</a:t>
            </a:r>
          </a:p>
          <a:p>
            <a:pPr lvl="1"/>
            <a:r>
              <a:rPr lang="en-US" dirty="0"/>
              <a:t>A few already exist.  </a:t>
            </a:r>
          </a:p>
          <a:p>
            <a:pPr lvl="1"/>
            <a:r>
              <a:rPr lang="en-US" dirty="0"/>
              <a:t>Is there a need for an OOI or undergrad ocean-focused one?  (If so, next project)</a:t>
            </a:r>
          </a:p>
          <a:p>
            <a:endParaRPr lang="en-US" dirty="0"/>
          </a:p>
          <a:p>
            <a:r>
              <a:rPr lang="en-US" dirty="0"/>
              <a:t>A set of python activities that extend existing “lab manual” chapters.</a:t>
            </a:r>
          </a:p>
          <a:p>
            <a:pPr lvl="1"/>
            <a:r>
              <a:rPr lang="en-US" dirty="0"/>
              <a:t>Labs may have similar topics, but the 2 manuals should be independent.</a:t>
            </a:r>
          </a:p>
          <a:p>
            <a:pPr lvl="1"/>
            <a:endParaRPr lang="en-US" dirty="0"/>
          </a:p>
          <a:p>
            <a:r>
              <a:rPr lang="en-US" dirty="0"/>
              <a:t>Notebooks to support the existing Data Labs manual</a:t>
            </a:r>
          </a:p>
          <a:p>
            <a:pPr lvl="1"/>
            <a:r>
              <a:rPr lang="en-US" dirty="0"/>
              <a:t>Nice idea, but how useful?</a:t>
            </a:r>
          </a:p>
          <a:p>
            <a:endParaRPr lang="en-US" dirty="0"/>
          </a:p>
          <a:p>
            <a:r>
              <a:rPr lang="en-US" dirty="0"/>
              <a:t>A basic data analysis guide or a full “how to access and use OOI data” using python (or another language) for upper-level undergrad research.</a:t>
            </a:r>
          </a:p>
          <a:p>
            <a:pPr lvl="1"/>
            <a:r>
              <a:rPr lang="en-US" dirty="0"/>
              <a:t>Finding the balance between tutorial and activity is key.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D46DB-DB20-5D4C-F6E6-46DD997A916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15</a:t>
            </a:fld>
            <a:endParaRPr lang="e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61D9B0-8D93-109C-8B71-DE5E44F630B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2024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1438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E3395-DEED-EF38-69DA-B397D18724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dirty="0"/>
              <a:t>Draft Workshop Discussion Plan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ED8D1E-3D9D-67ED-48CF-0DBB1BBD7CCE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Target Audience / Courses</a:t>
            </a:r>
          </a:p>
          <a:p>
            <a:r>
              <a:rPr lang="en-US" dirty="0"/>
              <a:t>Lab Manual Format</a:t>
            </a:r>
          </a:p>
          <a:p>
            <a:pPr lvl="1"/>
            <a:r>
              <a:rPr lang="en-US" dirty="0"/>
              <a:t>E.g. Jupyter Book</a:t>
            </a:r>
          </a:p>
          <a:p>
            <a:r>
              <a:rPr lang="en-US" dirty="0"/>
              <a:t>Overall Lab Manual Structure</a:t>
            </a:r>
          </a:p>
          <a:p>
            <a:pPr lvl="1"/>
            <a:r>
              <a:rPr lang="en-US" dirty="0"/>
              <a:t>Likely mirror the Inro book?  (see right)</a:t>
            </a:r>
          </a:p>
          <a:p>
            <a:r>
              <a:rPr lang="en-US" dirty="0"/>
              <a:t>Activity Structure / Pedagogy</a:t>
            </a:r>
          </a:p>
          <a:p>
            <a:r>
              <a:rPr lang="en-US" dirty="0"/>
              <a:t>Topic Selection</a:t>
            </a:r>
          </a:p>
          <a:p>
            <a:pPr lvl="1"/>
            <a:r>
              <a:rPr lang="en-US" dirty="0"/>
              <a:t>Ocean Concepts</a:t>
            </a:r>
          </a:p>
          <a:p>
            <a:pPr lvl="1"/>
            <a:r>
              <a:rPr lang="en-US" dirty="0"/>
              <a:t>Data Analysis Skills</a:t>
            </a:r>
          </a:p>
          <a:p>
            <a:pPr lvl="1"/>
            <a:r>
              <a:rPr lang="en-US" dirty="0"/>
              <a:t>Events and Cool dataset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6447413-D401-8461-A226-E18B83A652A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Proposed Structure</a:t>
            </a:r>
          </a:p>
          <a:p>
            <a:r>
              <a:rPr lang="en-US" dirty="0"/>
              <a:t>Lab Chapter 1</a:t>
            </a:r>
          </a:p>
          <a:p>
            <a:pPr lvl="1"/>
            <a:r>
              <a:rPr lang="en-US" dirty="0"/>
              <a:t>An introduction to exploring OOI data using Python Notebooks</a:t>
            </a:r>
          </a:p>
          <a:p>
            <a:r>
              <a:rPr lang="en-US" dirty="0"/>
              <a:t>Chapter 2</a:t>
            </a:r>
          </a:p>
          <a:p>
            <a:pPr lvl="1"/>
            <a:r>
              <a:rPr lang="en-US" dirty="0"/>
              <a:t>An intro to plotting oceanographic datasets</a:t>
            </a:r>
          </a:p>
          <a:p>
            <a:r>
              <a:rPr lang="en-US" dirty="0"/>
              <a:t>Chapter 3+</a:t>
            </a:r>
          </a:p>
          <a:p>
            <a:pPr lvl="1"/>
            <a:r>
              <a:rPr lang="en-US" dirty="0"/>
              <a:t>Assorted activities that delve into…</a:t>
            </a:r>
          </a:p>
          <a:p>
            <a:pPr lvl="2"/>
            <a:r>
              <a:rPr lang="en-US" dirty="0"/>
              <a:t>data processing techniques (e.g. averaging) </a:t>
            </a:r>
          </a:p>
          <a:p>
            <a:pPr lvl="2"/>
            <a:r>
              <a:rPr lang="en-US" dirty="0"/>
              <a:t>data skills (e.g. reading and interpreting graphs) </a:t>
            </a:r>
          </a:p>
          <a:p>
            <a:pPr lvl="2"/>
            <a:r>
              <a:rPr lang="en-US" dirty="0"/>
              <a:t>oceanographic concepts, events and stories.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36DE5-F520-0112-D894-4F98DDEFD7F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7B8D53-1CB6-A7A7-9573-C0EDD632633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16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541735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 dirty="0"/>
              <a:t>Roles for Design Fellows</a:t>
            </a:r>
            <a:endParaRPr dirty="0"/>
          </a:p>
        </p:txBody>
      </p:sp>
      <p:sp>
        <p:nvSpPr>
          <p:cNvPr id="67" name="Google Shape;67;p15"/>
          <p:cNvSpPr txBox="1">
            <a:spLocks noGrp="1"/>
          </p:cNvSpPr>
          <p:nvPr>
            <p:ph sz="half" idx="1"/>
          </p:nvPr>
        </p:nvSpPr>
        <p:spPr>
          <a:xfrm>
            <a:off x="600075" y="1506070"/>
            <a:ext cx="5181600" cy="443752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en" b="1" dirty="0"/>
              <a:t>Lab Manual Authors (~4 teams)</a:t>
            </a:r>
            <a:endParaRPr b="1" dirty="0"/>
          </a:p>
          <a:p>
            <a:pPr lvl="1"/>
            <a:r>
              <a:rPr lang="en" dirty="0"/>
              <a:t>Revisions to existing chapters</a:t>
            </a:r>
            <a:endParaRPr dirty="0"/>
          </a:p>
          <a:p>
            <a:pPr lvl="1"/>
            <a:r>
              <a:rPr lang="en" dirty="0"/>
              <a:t>Develop new chapters</a:t>
            </a:r>
            <a:endParaRPr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A3699F-B342-FEDA-28B1-728B5E24C5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06070"/>
            <a:ext cx="5667376" cy="4437529"/>
          </a:xfrm>
        </p:spPr>
        <p:txBody>
          <a:bodyPr>
            <a:normAutofit/>
          </a:bodyPr>
          <a:lstStyle/>
          <a:p>
            <a:r>
              <a:rPr lang="en-US" b="1" dirty="0"/>
              <a:t>Python Activity Authors (~4 teams)</a:t>
            </a:r>
          </a:p>
          <a:p>
            <a:pPr lvl="1"/>
            <a:r>
              <a:rPr lang="en-US" dirty="0"/>
              <a:t>Define scope and structure</a:t>
            </a:r>
          </a:p>
          <a:p>
            <a:pPr lvl="1"/>
            <a:r>
              <a:rPr lang="en-US" dirty="0"/>
              <a:t>Develop sample activities</a:t>
            </a:r>
          </a:p>
          <a:p>
            <a:pPr lvl="2"/>
            <a:r>
              <a:rPr lang="en-US" dirty="0"/>
              <a:t>Work in teams with Python and curriculum development expertise</a:t>
            </a:r>
          </a:p>
          <a:p>
            <a:endParaRPr lang="en-US" dirty="0"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B5ACE6E5-0666-6A33-750D-331EC8A049E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Ocean Data Labs 2024</a:t>
            </a:r>
          </a:p>
        </p:txBody>
      </p:sp>
      <p:sp>
        <p:nvSpPr>
          <p:cNvPr id="4" name="Google Shape;67;p15">
            <a:extLst>
              <a:ext uri="{FF2B5EF4-FFF2-40B4-BE49-F238E27FC236}">
                <a16:creationId xmlns:a16="http://schemas.microsoft.com/office/drawing/2014/main" id="{7AE8ED78-396A-280E-FAEB-3EE3BE092BF5}"/>
              </a:ext>
            </a:extLst>
          </p:cNvPr>
          <p:cNvSpPr txBox="1">
            <a:spLocks/>
          </p:cNvSpPr>
          <p:nvPr/>
        </p:nvSpPr>
        <p:spPr>
          <a:xfrm>
            <a:off x="2235777" y="3385698"/>
            <a:ext cx="7857530" cy="113450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/>
              <a:t>Bridge: </a:t>
            </a:r>
            <a:r>
              <a:rPr lang="en-US" sz="2400" dirty="0"/>
              <a:t>Contribute to Python activity design discussions, assist with locating data for lab manual activities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6D94E6-C0AF-D9EE-CE61-D34E904D6CDC}"/>
              </a:ext>
            </a:extLst>
          </p:cNvPr>
          <p:cNvSpPr txBox="1"/>
          <p:nvPr/>
        </p:nvSpPr>
        <p:spPr>
          <a:xfrm>
            <a:off x="442912" y="4724068"/>
            <a:ext cx="116527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Fill out this form to let us know what role/topics you are most interested in:</a:t>
            </a:r>
          </a:p>
          <a:p>
            <a:r>
              <a:rPr lang="en-US" sz="1200" b="0" i="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hlinkClick r:id="rId3" tooltip="Original URL: https://docs.google.com/forms/d/e/1FAIpQLSexSZ-Asj2zanuFEvvXoPrI02GDpz14nxl3Vs6Zzpg0jrNCAg/viewform?usp=sharing. Click or tap if you trust this link."/>
              </a:rPr>
              <a:t>https://docs.google.com/forms/d/e/1FAIpQLSexSZ-Asj2zanuFEvvXoPrI02GDpz14nxl3Vs6Zzpg0jrNCAg/viewform?usp=sharing</a:t>
            </a:r>
            <a:endParaRPr lang="en-US" sz="1200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2B57EE40-1FC6-3A8C-2F3F-7B4A5E9DF5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308" y="3978951"/>
            <a:ext cx="1964648" cy="196464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5239E-FE3C-59F4-1526-AE191A3B28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9CD6A2-8670-423A-82A3-61EC220A62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Goals for today’s call: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1- Review travel logistics for the workshop – what to expect/bring.</a:t>
            </a:r>
          </a:p>
          <a:p>
            <a:pPr marL="0" indent="0">
              <a:buNone/>
            </a:pPr>
            <a:r>
              <a:rPr lang="en-US" dirty="0"/>
              <a:t>2- Expectations as a workshop participant.</a:t>
            </a:r>
          </a:p>
          <a:p>
            <a:pPr marL="0" indent="0">
              <a:buNone/>
            </a:pPr>
            <a:r>
              <a:rPr lang="en-US" dirty="0"/>
              <a:t>3- Answer your questions/concerns.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8CD56B-71D5-80E8-F317-D47A48648CF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65B952-8B99-4A54-62EE-51E75ECC47A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2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319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 descr="A hotel room with a bed and a couch&#10;&#10;Description automatically generated">
            <a:extLst>
              <a:ext uri="{FF2B5EF4-FFF2-40B4-BE49-F238E27FC236}">
                <a16:creationId xmlns:a16="http://schemas.microsoft.com/office/drawing/2014/main" id="{162030D3-000F-1644-DBCF-6E95362DA7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22" r="-1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E2FBF7-239C-3783-A75F-05CEAC63C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>
                <a:solidFill>
                  <a:schemeClr val="tx1">
                    <a:lumMod val="85000"/>
                    <a:lumOff val="15000"/>
                  </a:schemeClr>
                </a:solidFill>
              </a:rPr>
              <a:t>Chauncey Center in Princeton NJ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025BA2-ECEE-7522-C02A-0661CD9BA02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r>
              <a:rPr lang="en-US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Ocean Data Labs 2024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BCF6E4-73BC-D503-4766-C125DAF84C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457200">
              <a:spcAft>
                <a:spcPts val="600"/>
              </a:spcAft>
            </a:pPr>
            <a:fld id="{5EF5D831-06B2-D543-8946-72CD43B5155C}" type="slidenum">
              <a:rPr lang="en-US">
                <a:solidFill>
                  <a:srgbClr val="FFFFFF"/>
                </a:solidFill>
              </a:rPr>
              <a:pPr defTabSz="457200"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10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2E505-6D38-E20E-C1EF-5D0926798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Logistics </a:t>
            </a:r>
            <a:endParaRPr lang="en-US" dirty="0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50883BBF-CC46-D7E9-8B5F-0AAC4E621DB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9979154"/>
              </p:ext>
            </p:extLst>
          </p:nvPr>
        </p:nvGraphicFramePr>
        <p:xfrm>
          <a:off x="-225778" y="1519518"/>
          <a:ext cx="12666134" cy="4437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553B0F-C962-3932-F315-0C5DF8CFD5F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5DBCD7-141D-7B1B-DE46-8058088B5C0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4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43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7BCC4-9C6C-E7E6-840D-B7680F65D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to Bring/Expect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588FD2-3D8B-97B3-2896-5EF1397F52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Casual and comfortable clothes </a:t>
            </a:r>
          </a:p>
          <a:p>
            <a:r>
              <a:rPr lang="en-US" dirty="0"/>
              <a:t>Bring laptop if you have one</a:t>
            </a:r>
          </a:p>
          <a:p>
            <a:r>
              <a:rPr lang="en-US" dirty="0"/>
              <a:t>Syllabus/stories/worksheets/examples of how you have used Data Labs in the past</a:t>
            </a:r>
          </a:p>
          <a:p>
            <a:r>
              <a:rPr lang="en-US" dirty="0"/>
              <a:t>We will be going into Princeton on </a:t>
            </a:r>
            <a:r>
              <a:rPr lang="en-US" b="1" dirty="0"/>
              <a:t>Friday October 18</a:t>
            </a:r>
            <a:r>
              <a:rPr lang="en-US" b="1" baseline="30000" dirty="0"/>
              <a:t>th</a:t>
            </a:r>
            <a:r>
              <a:rPr lang="en-US" b="1" dirty="0"/>
              <a:t> </a:t>
            </a:r>
            <a:r>
              <a:rPr lang="en-US" dirty="0"/>
              <a:t>for dinner and time to tour town. Please let us know if you will be joining us.</a:t>
            </a:r>
          </a:p>
          <a:p>
            <a:r>
              <a:rPr lang="en-US" dirty="0"/>
              <a:t>I will schedule car service to get you back to the airports on Sunday. Please let me know if you don’t want to be included in the car pool.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AE5E9A-7AC5-CC57-FF47-4BE57F0E77A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prstClr val="white"/>
                </a:solidFill>
              </a:rPr>
              <a:t>Ocean Data Labs 2024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719A43-B8FF-827C-78D9-6316A5AB26B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EF5D831-06B2-D543-8946-72CD43B5155C}" type="slidenum">
              <a:rPr lang="en-US" smtClean="0">
                <a:solidFill>
                  <a:prstClr val="white"/>
                </a:solidFill>
              </a:rPr>
              <a:pPr/>
              <a:t>5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757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"/>
          <p:cNvSpPr txBox="1"/>
          <p:nvPr/>
        </p:nvSpPr>
        <p:spPr>
          <a:xfrm>
            <a:off x="6636049" y="3751783"/>
            <a:ext cx="2663609" cy="2044591"/>
          </a:xfrm>
          <a:prstGeom prst="rect">
            <a:avLst/>
          </a:prstGeom>
          <a:solidFill>
            <a:srgbClr val="14396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"/>
          <p:cNvSpPr txBox="1">
            <a:spLocks noGrp="1"/>
          </p:cNvSpPr>
          <p:nvPr>
            <p:ph type="title"/>
          </p:nvPr>
        </p:nvSpPr>
        <p:spPr>
          <a:xfrm>
            <a:off x="2390262" y="251961"/>
            <a:ext cx="8491574" cy="9108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Data Labs Project Team</a:t>
            </a:r>
            <a:endParaRPr/>
          </a:p>
        </p:txBody>
      </p:sp>
      <p:sp>
        <p:nvSpPr>
          <p:cNvPr id="202" name="Google Shape;202;p2"/>
          <p:cNvSpPr txBox="1">
            <a:spLocks noGrp="1"/>
          </p:cNvSpPr>
          <p:nvPr>
            <p:ph type="sldNum" idx="12"/>
          </p:nvPr>
        </p:nvSpPr>
        <p:spPr>
          <a:xfrm>
            <a:off x="8610605" y="6356353"/>
            <a:ext cx="274319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"/>
              <a:buFont typeface="Cambria"/>
              <a:buNone/>
              <a:defRPr sz="12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Cambria"/>
              <a:buNone/>
            </a:pPr>
            <a:fld id="{00000000-1234-1234-1234-123412341234}" type="slidenum">
              <a:rPr lang="en-US" smtClean="0"/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100"/>
                <a:buFont typeface="Cambria"/>
                <a:buNone/>
              </a:pPr>
              <a:t>6</a:t>
            </a:fld>
            <a:endParaRPr sz="1100" b="0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03" name="Google Shape;20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490" y="0"/>
            <a:ext cx="1073699" cy="1073699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"/>
          <p:cNvSpPr txBox="1"/>
          <p:nvPr/>
        </p:nvSpPr>
        <p:spPr>
          <a:xfrm>
            <a:off x="9382653" y="1058143"/>
            <a:ext cx="2743784" cy="2544956"/>
          </a:xfrm>
          <a:prstGeom prst="rect">
            <a:avLst/>
          </a:prstGeom>
          <a:solidFill>
            <a:srgbClr val="14396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"/>
          <p:cNvSpPr txBox="1"/>
          <p:nvPr/>
        </p:nvSpPr>
        <p:spPr>
          <a:xfrm>
            <a:off x="5075650" y="1104377"/>
            <a:ext cx="2802600" cy="2265000"/>
          </a:xfrm>
          <a:prstGeom prst="rect">
            <a:avLst/>
          </a:prstGeom>
          <a:solidFill>
            <a:srgbClr val="14396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"/>
          <p:cNvSpPr txBox="1"/>
          <p:nvPr/>
        </p:nvSpPr>
        <p:spPr>
          <a:xfrm>
            <a:off x="2113800" y="3888901"/>
            <a:ext cx="2802600" cy="2034600"/>
          </a:xfrm>
          <a:prstGeom prst="rect">
            <a:avLst/>
          </a:prstGeom>
          <a:solidFill>
            <a:srgbClr val="14396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"/>
          <p:cNvSpPr txBox="1"/>
          <p:nvPr/>
        </p:nvSpPr>
        <p:spPr>
          <a:xfrm>
            <a:off x="-8310" y="1064315"/>
            <a:ext cx="4020061" cy="2435920"/>
          </a:xfrm>
          <a:prstGeom prst="rect">
            <a:avLst/>
          </a:prstGeom>
          <a:solidFill>
            <a:srgbClr val="14396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51271" y="4084094"/>
            <a:ext cx="1927777" cy="1891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"/>
          <p:cNvPicPr preferRelativeResize="0"/>
          <p:nvPr/>
        </p:nvPicPr>
        <p:blipFill rotWithShape="1">
          <a:blip r:embed="rId5">
            <a:alphaModFix/>
          </a:blip>
          <a:srcRect l="27739"/>
          <a:stretch/>
        </p:blipFill>
        <p:spPr>
          <a:xfrm>
            <a:off x="198325" y="1216175"/>
            <a:ext cx="3606800" cy="2725456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"/>
          <p:cNvSpPr txBox="1"/>
          <p:nvPr/>
        </p:nvSpPr>
        <p:spPr>
          <a:xfrm>
            <a:off x="2053750" y="5626225"/>
            <a:ext cx="30219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Dax Soule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Queens College CUNY</a:t>
            </a:r>
            <a:endParaRPr/>
          </a:p>
        </p:txBody>
      </p:sp>
      <p:sp>
        <p:nvSpPr>
          <p:cNvPr id="211" name="Google Shape;211;p2"/>
          <p:cNvSpPr txBox="1"/>
          <p:nvPr/>
        </p:nvSpPr>
        <p:spPr>
          <a:xfrm>
            <a:off x="53004" y="3369426"/>
            <a:ext cx="4172786" cy="615553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Janice McDonnell, Sage Lichtenwalner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Rutgers University</a:t>
            </a:r>
            <a:endParaRPr/>
          </a:p>
        </p:txBody>
      </p:sp>
      <p:pic>
        <p:nvPicPr>
          <p:cNvPr id="212" name="Google Shape;212;p2" descr="Kristin O'Connell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824462" y="3888902"/>
            <a:ext cx="2286771" cy="189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"/>
          <p:cNvSpPr txBox="1"/>
          <p:nvPr/>
        </p:nvSpPr>
        <p:spPr>
          <a:xfrm>
            <a:off x="9462453" y="3328609"/>
            <a:ext cx="2882400" cy="861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Denise Bristol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Hillsborough Community College</a:t>
            </a:r>
            <a:endParaRPr/>
          </a:p>
        </p:txBody>
      </p:sp>
      <p:sp>
        <p:nvSpPr>
          <p:cNvPr id="214" name="Google Shape;214;p2"/>
          <p:cNvSpPr txBox="1"/>
          <p:nvPr/>
        </p:nvSpPr>
        <p:spPr>
          <a:xfrm>
            <a:off x="6526650" y="5626225"/>
            <a:ext cx="28824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Kristin O’Connell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SERC</a:t>
            </a:r>
            <a:endParaRPr/>
          </a:p>
        </p:txBody>
      </p:sp>
      <p:pic>
        <p:nvPicPr>
          <p:cNvPr id="215" name="Google Shape;215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721599" y="1245396"/>
            <a:ext cx="1880375" cy="20532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47250" y="1150946"/>
            <a:ext cx="2459400" cy="2262666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"/>
          <p:cNvSpPr txBox="1"/>
          <p:nvPr/>
        </p:nvSpPr>
        <p:spPr>
          <a:xfrm>
            <a:off x="4988100" y="3251575"/>
            <a:ext cx="3021900" cy="615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Anna Pfeiffer-Herbert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Stockton University</a:t>
            </a:r>
            <a:endParaRPr/>
          </a:p>
        </p:txBody>
      </p:sp>
      <p:sp>
        <p:nvSpPr>
          <p:cNvPr id="2" name="Footer Placeholder 3">
            <a:extLst>
              <a:ext uri="{FF2B5EF4-FFF2-40B4-BE49-F238E27FC236}">
                <a16:creationId xmlns:a16="http://schemas.microsoft.com/office/drawing/2014/main" id="{D939A2DD-E28E-E5B0-30FA-A2AF2DDDF68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9189" y="6356350"/>
            <a:ext cx="2926976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Ocean Data Labs 2024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r>
              <a:rPr lang="en" dirty="0"/>
              <a:t>Workshop Goals:</a:t>
            </a:r>
            <a:endParaRPr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94B13B-6084-FF03-8254-24E4CF1A6D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5388"/>
            <a:ext cx="10515600" cy="4531660"/>
          </a:xfrm>
        </p:spPr>
        <p:txBody>
          <a:bodyPr>
            <a:normAutofit/>
          </a:bodyPr>
          <a:lstStyle/>
          <a:p>
            <a:pPr marL="514350" indent="-514350" rtl="0" fontAlgn="base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Review OOI Data Lab Manual design structure and scaffolding</a:t>
            </a:r>
          </a:p>
          <a:p>
            <a:pPr marL="514350" indent="-514350" rtl="0" fontAlgn="base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Discuss framework and audience for classroom activities using Python notebooks to access OOI data </a:t>
            </a:r>
          </a:p>
          <a:p>
            <a:pPr marL="514350" indent="-514350">
              <a:spcBef>
                <a:spcPts val="1800"/>
              </a:spcBef>
              <a:buFont typeface="+mj-lt"/>
              <a:buAutoNum type="arabicPeriod"/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Design 2-3 new Lab Manual chapters based on community needs assessment and update selected existing Lab Manual activities</a:t>
            </a:r>
          </a:p>
          <a:p>
            <a:pPr marL="514350" indent="-514350" rtl="0" fontAlgn="base">
              <a:spcBef>
                <a:spcPts val="18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US" sz="2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evelop Python-based data analysis activities appropriate for novice programmers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B70CB9A-E771-A48B-E196-8B61BA68AB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349189" y="6356350"/>
            <a:ext cx="2926976" cy="365125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</a:rPr>
              <a:t>Ocean Data Labs 2024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F93035D0-11BD-64DB-8C42-9E16564503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C51D13-0F47-3542-D144-C59A766B555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OOI Data Lab Manual 3.0</a:t>
            </a:r>
          </a:p>
        </p:txBody>
      </p:sp>
    </p:spTree>
    <p:extLst>
      <p:ext uri="{BB962C8B-B14F-4D97-AF65-F5344CB8AC3E}">
        <p14:creationId xmlns:p14="http://schemas.microsoft.com/office/powerpoint/2010/main" val="37489137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4" name="Google Shape;444;p21"/>
          <p:cNvGraphicFramePr/>
          <p:nvPr>
            <p:extLst>
              <p:ext uri="{D42A27DB-BD31-4B8C-83A1-F6EECF244321}">
                <p14:modId xmlns:p14="http://schemas.microsoft.com/office/powerpoint/2010/main" val="3026612634"/>
              </p:ext>
            </p:extLst>
          </p:nvPr>
        </p:nvGraphicFramePr>
        <p:xfrm>
          <a:off x="3325091" y="1183194"/>
          <a:ext cx="8532425" cy="465350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7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59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Topic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1D649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1" i="0" u="none" strike="noStrike" cap="none" dirty="0">
                          <a:solidFill>
                            <a:schemeClr val="lt1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Lab Manual 2.0 Chapter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1D64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98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Ocean geography</a:t>
                      </a:r>
                      <a:endParaRPr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Ocean technology</a:t>
                      </a:r>
                      <a:endParaRPr sz="1400" b="0" i="0" u="none" strike="noStrike" cap="non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Lab 1</a:t>
                      </a:r>
                      <a:r>
                        <a:rPr lang="en-US" sz="18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: Introduction to the OOI, the collection of oceanographic data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Data skills for oceanography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CE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Lab 2</a:t>
                      </a:r>
                      <a:r>
                        <a:rPr lang="en-US" sz="18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: Building data skills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C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28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Marine Geology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Lab 3</a:t>
                      </a:r>
                      <a:r>
                        <a:rPr lang="en-US" sz="18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: Plate tectonics and the seafloor</a:t>
                      </a:r>
                      <a:endParaRPr sz="1400" u="none" strike="noStrike" cap="none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Lab 4</a:t>
                      </a:r>
                      <a:r>
                        <a:rPr lang="en-US" sz="18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: Seafloor changes in a volcanically active setting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51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Ocean Chemistry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CE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Lab 5</a:t>
                      </a:r>
                      <a:r>
                        <a:rPr lang="en-US" sz="18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: Investigating density stratification 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C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Physical Oceanography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1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Lab 6</a:t>
                      </a:r>
                      <a:r>
                        <a:rPr lang="en-US" sz="18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: Waves generated by large storms</a:t>
                      </a:r>
                      <a:endParaRPr sz="14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3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u="none" strike="noStrike" cap="none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Biological Oceanography</a:t>
                      </a:r>
                      <a:endParaRPr sz="1400" u="none" strike="noStrike" cap="none"/>
                    </a:p>
                  </a:txBody>
                  <a:tcPr marL="91450" marR="91450" marT="45725" marB="45725">
                    <a:solidFill>
                      <a:srgbClr val="DCEC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Trebuchet MS"/>
                        <a:buNone/>
                      </a:pPr>
                      <a:r>
                        <a:rPr lang="en-US" sz="1800" b="1" u="none" strike="noStrike" cap="none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Lab 7</a:t>
                      </a:r>
                      <a:r>
                        <a:rPr lang="en-US" sz="1800" u="none" strike="noStrike" cap="none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: Primary production </a:t>
                      </a:r>
                      <a:br>
                        <a:rPr lang="en-US" sz="1800" u="none" strike="noStrike" cap="none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</a:br>
                      <a:r>
                        <a:rPr lang="en-US" sz="1800" b="1" u="none" strike="noStrike" cap="none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Lab 8</a:t>
                      </a:r>
                      <a:r>
                        <a:rPr lang="en-US" sz="1800" u="none" strike="noStrike" cap="none" dirty="0">
                          <a:latin typeface="Trebuchet MS"/>
                          <a:ea typeface="Trebuchet MS"/>
                          <a:cs typeface="Trebuchet MS"/>
                          <a:sym typeface="Trebuchet MS"/>
                        </a:rPr>
                        <a:t>: Anoxic events</a:t>
                      </a:r>
                      <a:endParaRPr sz="1400" u="none" strike="noStrike" cap="none" dirty="0"/>
                    </a:p>
                  </a:txBody>
                  <a:tcPr marL="91450" marR="91450" marT="45725" marB="45725">
                    <a:solidFill>
                      <a:srgbClr val="DC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45" name="Google Shape;445;p21"/>
          <p:cNvSpPr txBox="1">
            <a:spLocks noGrp="1"/>
          </p:cNvSpPr>
          <p:nvPr>
            <p:ph type="title"/>
          </p:nvPr>
        </p:nvSpPr>
        <p:spPr>
          <a:xfrm>
            <a:off x="838201" y="163479"/>
            <a:ext cx="10515598" cy="1060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Calibri"/>
              <a:buNone/>
            </a:pPr>
            <a:r>
              <a:rPr lang="en-US" sz="3959" b="0" i="0" u="none" strike="noStrike" cap="none" dirty="0">
                <a:solidFill>
                  <a:schemeClr val="dk1"/>
                </a:solidFill>
              </a:rPr>
              <a:t>Alignment to Intro </a:t>
            </a:r>
            <a:r>
              <a:rPr lang="en-US" sz="3959" dirty="0"/>
              <a:t>O</a:t>
            </a:r>
            <a:r>
              <a:rPr lang="en-US" sz="3959" b="0" i="0" u="none" strike="noStrike" cap="none" dirty="0">
                <a:solidFill>
                  <a:schemeClr val="dk1"/>
                </a:solidFill>
              </a:rPr>
              <a:t>ceanography curriculum</a:t>
            </a:r>
            <a:endParaRPr dirty="0"/>
          </a:p>
        </p:txBody>
      </p:sp>
      <p:pic>
        <p:nvPicPr>
          <p:cNvPr id="446" name="Google Shape;446;p21" descr="Cover_EO12_smal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998" y="4357774"/>
            <a:ext cx="1195350" cy="157198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47" name="Google Shape;447;p21"/>
          <p:cNvCxnSpPr/>
          <p:nvPr/>
        </p:nvCxnSpPr>
        <p:spPr>
          <a:xfrm>
            <a:off x="2180361" y="3490261"/>
            <a:ext cx="935477" cy="0"/>
          </a:xfrm>
          <a:prstGeom prst="straightConnector1">
            <a:avLst/>
          </a:prstGeom>
          <a:noFill/>
          <a:ln w="57150" cap="flat" cmpd="sng">
            <a:solidFill>
              <a:schemeClr val="accent2"/>
            </a:solidFill>
            <a:prstDash val="solid"/>
            <a:round/>
            <a:headEnd type="none" w="sm" len="sm"/>
            <a:tailEnd type="triangle" w="lg" len="lg"/>
          </a:ln>
        </p:spPr>
      </p:cxnSp>
      <p:grpSp>
        <p:nvGrpSpPr>
          <p:cNvPr id="448" name="Google Shape;448;p21"/>
          <p:cNvGrpSpPr/>
          <p:nvPr/>
        </p:nvGrpSpPr>
        <p:grpSpPr>
          <a:xfrm>
            <a:off x="968141" y="3300222"/>
            <a:ext cx="355909" cy="365125"/>
            <a:chOff x="2316039" y="2171142"/>
            <a:chExt cx="645300" cy="667061"/>
          </a:xfrm>
        </p:grpSpPr>
        <p:cxnSp>
          <p:nvCxnSpPr>
            <p:cNvPr id="449" name="Google Shape;449;p21"/>
            <p:cNvCxnSpPr/>
            <p:nvPr/>
          </p:nvCxnSpPr>
          <p:spPr>
            <a:xfrm>
              <a:off x="2316039" y="2512276"/>
              <a:ext cx="645300" cy="0"/>
            </a:xfrm>
            <a:prstGeom prst="straightConnector1">
              <a:avLst/>
            </a:prstGeom>
            <a:noFill/>
            <a:ln w="762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0" name="Google Shape;450;p21"/>
            <p:cNvCxnSpPr/>
            <p:nvPr/>
          </p:nvCxnSpPr>
          <p:spPr>
            <a:xfrm rot="10800000">
              <a:off x="2638689" y="2171142"/>
              <a:ext cx="1" cy="667061"/>
            </a:xfrm>
            <a:prstGeom prst="straightConnector1">
              <a:avLst/>
            </a:prstGeom>
            <a:noFill/>
            <a:ln w="76200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452" name="Google Shape;452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0000" y="1986475"/>
            <a:ext cx="1195350" cy="107735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53" name="Google Shape;453;p21"/>
          <p:cNvSpPr txBox="1"/>
          <p:nvPr/>
        </p:nvSpPr>
        <p:spPr>
          <a:xfrm>
            <a:off x="204585" y="1244267"/>
            <a:ext cx="2289409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OOI science themes 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and data availability</a:t>
            </a:r>
            <a:endParaRPr sz="1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21"/>
          <p:cNvSpPr txBox="1"/>
          <p:nvPr/>
        </p:nvSpPr>
        <p:spPr>
          <a:xfrm>
            <a:off x="0" y="3690574"/>
            <a:ext cx="264810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rebuchet MS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Trebuchet MS"/>
                <a:ea typeface="Trebuchet MS"/>
                <a:cs typeface="Trebuchet MS"/>
                <a:sym typeface="Trebuchet MS"/>
              </a:rPr>
              <a:t>common Oceanography textbooks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alibri-Cambria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217</TotalTime>
  <Words>1333</Words>
  <Application>Microsoft Macintosh PowerPoint</Application>
  <PresentationFormat>Widescreen</PresentationFormat>
  <Paragraphs>199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Arial</vt:lpstr>
      <vt:lpstr>Calibri</vt:lpstr>
      <vt:lpstr>Cambria</vt:lpstr>
      <vt:lpstr>Trebuchet MS</vt:lpstr>
      <vt:lpstr>1_Office Theme</vt:lpstr>
      <vt:lpstr>PowerPoint Presentation</vt:lpstr>
      <vt:lpstr>Welcome!</vt:lpstr>
      <vt:lpstr>Chauncey Center in Princeton NJ</vt:lpstr>
      <vt:lpstr>Logistics </vt:lpstr>
      <vt:lpstr>What to Bring/Expect</vt:lpstr>
      <vt:lpstr>Data Labs Project Team</vt:lpstr>
      <vt:lpstr>Workshop Goals:</vt:lpstr>
      <vt:lpstr>OOI Data Lab Manual 3.0</vt:lpstr>
      <vt:lpstr>Alignment to Intro Oceanography curriculum</vt:lpstr>
      <vt:lpstr>Lab Manual 3.0 Plan</vt:lpstr>
      <vt:lpstr>New topics suggested by needs assessment</vt:lpstr>
      <vt:lpstr>PowerPoint Presentation</vt:lpstr>
      <vt:lpstr>Python Activity Development</vt:lpstr>
      <vt:lpstr>Python Activity Development Goals</vt:lpstr>
      <vt:lpstr>What it is NOT…</vt:lpstr>
      <vt:lpstr>Draft Workshop Discussion Plan</vt:lpstr>
      <vt:lpstr>Roles for Design Fellows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Bristol, Denise</dc:creator>
  <cp:lastModifiedBy>Janice McDonnell</cp:lastModifiedBy>
  <cp:revision>9</cp:revision>
  <dcterms:created xsi:type="dcterms:W3CDTF">2024-08-30T17:00:09Z</dcterms:created>
  <dcterms:modified xsi:type="dcterms:W3CDTF">2024-09-03T14:55:41Z</dcterms:modified>
</cp:coreProperties>
</file>