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7"/>
  </p:notesMasterIdLst>
  <p:sldIdLst>
    <p:sldId id="256" r:id="rId2"/>
    <p:sldId id="1096" r:id="rId3"/>
    <p:sldId id="1101" r:id="rId4"/>
    <p:sldId id="1102" r:id="rId5"/>
    <p:sldId id="1116" r:id="rId6"/>
    <p:sldId id="288" r:id="rId7"/>
    <p:sldId id="289" r:id="rId8"/>
    <p:sldId id="291" r:id="rId9"/>
    <p:sldId id="292" r:id="rId10"/>
    <p:sldId id="293" r:id="rId11"/>
    <p:sldId id="294" r:id="rId12"/>
    <p:sldId id="296" r:id="rId13"/>
    <p:sldId id="298" r:id="rId14"/>
    <p:sldId id="299" r:id="rId15"/>
    <p:sldId id="1126" r:id="rId16"/>
    <p:sldId id="1119" r:id="rId17"/>
    <p:sldId id="1097" r:id="rId18"/>
    <p:sldId id="1071" r:id="rId19"/>
    <p:sldId id="1103" r:id="rId20"/>
    <p:sldId id="1125" r:id="rId21"/>
    <p:sldId id="1124" r:id="rId22"/>
    <p:sldId id="1120" r:id="rId23"/>
    <p:sldId id="1099" r:id="rId24"/>
    <p:sldId id="1111" r:id="rId25"/>
    <p:sldId id="979" r:id="rId26"/>
    <p:sldId id="980" r:id="rId27"/>
    <p:sldId id="981" r:id="rId28"/>
    <p:sldId id="982" r:id="rId29"/>
    <p:sldId id="983" r:id="rId30"/>
    <p:sldId id="984" r:id="rId31"/>
    <p:sldId id="991" r:id="rId32"/>
    <p:sldId id="276" r:id="rId33"/>
    <p:sldId id="517" r:id="rId34"/>
    <p:sldId id="257" r:id="rId35"/>
    <p:sldId id="1123" r:id="rId36"/>
    <p:sldId id="1035" r:id="rId37"/>
    <p:sldId id="1042" r:id="rId38"/>
    <p:sldId id="1122" r:id="rId39"/>
    <p:sldId id="1098" r:id="rId40"/>
    <p:sldId id="1109" r:id="rId41"/>
    <p:sldId id="275" r:id="rId42"/>
    <p:sldId id="1107" r:id="rId43"/>
    <p:sldId id="1106" r:id="rId44"/>
    <p:sldId id="1105" r:id="rId45"/>
    <p:sldId id="1104" r:id="rId46"/>
    <p:sldId id="1065" r:id="rId47"/>
    <p:sldId id="1068" r:id="rId48"/>
    <p:sldId id="266" r:id="rId49"/>
    <p:sldId id="1128" r:id="rId50"/>
    <p:sldId id="1121" r:id="rId51"/>
    <p:sldId id="1100" r:id="rId52"/>
    <p:sldId id="1118" r:id="rId53"/>
    <p:sldId id="1113" r:id="rId54"/>
    <p:sldId id="592" r:id="rId55"/>
    <p:sldId id="1127" r:id="rId56"/>
    <p:sldId id="1134" r:id="rId57"/>
    <p:sldId id="1138" r:id="rId58"/>
    <p:sldId id="1129" r:id="rId59"/>
    <p:sldId id="1133" r:id="rId60"/>
    <p:sldId id="1130" r:id="rId61"/>
    <p:sldId id="1135" r:id="rId62"/>
    <p:sldId id="1137" r:id="rId63"/>
    <p:sldId id="1132" r:id="rId64"/>
    <p:sldId id="1131" r:id="rId65"/>
    <p:sldId id="1136" r:id="rId6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6" roundtripDataSignature="AMtx7miOGs30Cts35hnreQXYMLNdiukiR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a Pfeiffer-Herbert" initials="" lastIdx="4" clrIdx="0"/>
  <p:cmAuthor id="1" name="Sage Lichtenwalner" initials=""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6BA4FA-357E-4F90-A6A5-A7C2614712EF}" v="8" dt="2024-09-05T21:30:21.464"/>
  </p1510:revLst>
</p1510:revInfo>
</file>

<file path=ppt/tableStyles.xml><?xml version="1.0" encoding="utf-8"?>
<a:tblStyleLst xmlns:a="http://schemas.openxmlformats.org/drawingml/2006/main" def="{325E22FA-BC0D-477A-AA62-1E4911E89655}">
  <a:tblStyle styleId="{325E22FA-BC0D-477A-AA62-1E4911E89655}"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AE0E62B-4EC8-4ADC-87AA-B742ECA1BF12}" styleName="Table_1">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03"/>
    <p:restoredTop sz="93537" autoAdjust="0"/>
  </p:normalViewPr>
  <p:slideViewPr>
    <p:cSldViewPr snapToGrid="0" showGuides="1">
      <p:cViewPr varScale="1">
        <p:scale>
          <a:sx n="115" d="100"/>
          <a:sy n="115" d="100"/>
        </p:scale>
        <p:origin x="920" y="192"/>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112"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commentAuthors" Target="commentAuthor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113"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customschemas.google.com/relationships/presentationmetadata" Target="meta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feiffer-Herbert, Anna" userId="a17e6f19-4b7b-46ea-b2a2-f85d5972d734" providerId="ADAL" clId="{B16BA4FA-357E-4F90-A6A5-A7C2614712EF}"/>
    <pc:docChg chg="undo custSel delSld modSld">
      <pc:chgData name="Pfeiffer-Herbert, Anna" userId="a17e6f19-4b7b-46ea-b2a2-f85d5972d734" providerId="ADAL" clId="{B16BA4FA-357E-4F90-A6A5-A7C2614712EF}" dt="2024-09-05T21:34:53.192" v="55" actId="1076"/>
      <pc:docMkLst>
        <pc:docMk/>
      </pc:docMkLst>
      <pc:sldChg chg="del">
        <pc:chgData name="Pfeiffer-Herbert, Anna" userId="a17e6f19-4b7b-46ea-b2a2-f85d5972d734" providerId="ADAL" clId="{B16BA4FA-357E-4F90-A6A5-A7C2614712EF}" dt="2024-09-05T21:12:09.207" v="0" actId="47"/>
        <pc:sldMkLst>
          <pc:docMk/>
          <pc:sldMk cId="3148721164" sldId="257"/>
        </pc:sldMkLst>
      </pc:sldChg>
      <pc:sldChg chg="modAnim">
        <pc:chgData name="Pfeiffer-Herbert, Anna" userId="a17e6f19-4b7b-46ea-b2a2-f85d5972d734" providerId="ADAL" clId="{B16BA4FA-357E-4F90-A6A5-A7C2614712EF}" dt="2024-09-05T21:30:21.462" v="31"/>
        <pc:sldMkLst>
          <pc:docMk/>
          <pc:sldMk cId="0" sldId="258"/>
        </pc:sldMkLst>
      </pc:sldChg>
      <pc:sldChg chg="modNotesTx">
        <pc:chgData name="Pfeiffer-Herbert, Anna" userId="a17e6f19-4b7b-46ea-b2a2-f85d5972d734" providerId="ADAL" clId="{B16BA4FA-357E-4F90-A6A5-A7C2614712EF}" dt="2024-09-05T21:30:55.122" v="33" actId="5793"/>
        <pc:sldMkLst>
          <pc:docMk/>
          <pc:sldMk cId="0" sldId="263"/>
        </pc:sldMkLst>
      </pc:sldChg>
      <pc:sldChg chg="del">
        <pc:chgData name="Pfeiffer-Herbert, Anna" userId="a17e6f19-4b7b-46ea-b2a2-f85d5972d734" providerId="ADAL" clId="{B16BA4FA-357E-4F90-A6A5-A7C2614712EF}" dt="2024-09-05T21:12:15.104" v="1" actId="47"/>
        <pc:sldMkLst>
          <pc:docMk/>
          <pc:sldMk cId="2664150416" sldId="266"/>
        </pc:sldMkLst>
      </pc:sldChg>
      <pc:sldChg chg="del">
        <pc:chgData name="Pfeiffer-Herbert, Anna" userId="a17e6f19-4b7b-46ea-b2a2-f85d5972d734" providerId="ADAL" clId="{B16BA4FA-357E-4F90-A6A5-A7C2614712EF}" dt="2024-09-05T21:12:17.564" v="2" actId="47"/>
        <pc:sldMkLst>
          <pc:docMk/>
          <pc:sldMk cId="0" sldId="267"/>
        </pc:sldMkLst>
      </pc:sldChg>
      <pc:sldChg chg="del">
        <pc:chgData name="Pfeiffer-Herbert, Anna" userId="a17e6f19-4b7b-46ea-b2a2-f85d5972d734" providerId="ADAL" clId="{B16BA4FA-357E-4F90-A6A5-A7C2614712EF}" dt="2024-09-05T21:12:19.587" v="3" actId="47"/>
        <pc:sldMkLst>
          <pc:docMk/>
          <pc:sldMk cId="0" sldId="268"/>
        </pc:sldMkLst>
      </pc:sldChg>
      <pc:sldChg chg="del">
        <pc:chgData name="Pfeiffer-Herbert, Anna" userId="a17e6f19-4b7b-46ea-b2a2-f85d5972d734" providerId="ADAL" clId="{B16BA4FA-357E-4F90-A6A5-A7C2614712EF}" dt="2024-09-05T21:12:20.696" v="4" actId="47"/>
        <pc:sldMkLst>
          <pc:docMk/>
          <pc:sldMk cId="0" sldId="269"/>
        </pc:sldMkLst>
      </pc:sldChg>
      <pc:sldChg chg="modNotesTx">
        <pc:chgData name="Pfeiffer-Herbert, Anna" userId="a17e6f19-4b7b-46ea-b2a2-f85d5972d734" providerId="ADAL" clId="{B16BA4FA-357E-4F90-A6A5-A7C2614712EF}" dt="2024-09-05T21:31:03.222" v="34" actId="20577"/>
        <pc:sldMkLst>
          <pc:docMk/>
          <pc:sldMk cId="0" sldId="272"/>
        </pc:sldMkLst>
      </pc:sldChg>
      <pc:sldChg chg="modNotesTx">
        <pc:chgData name="Pfeiffer-Herbert, Anna" userId="a17e6f19-4b7b-46ea-b2a2-f85d5972d734" providerId="ADAL" clId="{B16BA4FA-357E-4F90-A6A5-A7C2614712EF}" dt="2024-09-05T21:31:12.883" v="35" actId="20577"/>
        <pc:sldMkLst>
          <pc:docMk/>
          <pc:sldMk cId="0" sldId="275"/>
        </pc:sldMkLst>
      </pc:sldChg>
      <pc:sldChg chg="delSp mod delAnim modAnim">
        <pc:chgData name="Pfeiffer-Herbert, Anna" userId="a17e6f19-4b7b-46ea-b2a2-f85d5972d734" providerId="ADAL" clId="{B16BA4FA-357E-4F90-A6A5-A7C2614712EF}" dt="2024-09-05T21:28:12.972" v="30"/>
        <pc:sldMkLst>
          <pc:docMk/>
          <pc:sldMk cId="0" sldId="278"/>
        </pc:sldMkLst>
        <pc:spChg chg="del">
          <ac:chgData name="Pfeiffer-Herbert, Anna" userId="a17e6f19-4b7b-46ea-b2a2-f85d5972d734" providerId="ADAL" clId="{B16BA4FA-357E-4F90-A6A5-A7C2614712EF}" dt="2024-09-05T21:27:19.241" v="24" actId="478"/>
          <ac:spMkLst>
            <pc:docMk/>
            <pc:sldMk cId="0" sldId="278"/>
            <ac:spMk id="366" creationId="{00000000-0000-0000-0000-000000000000}"/>
          </ac:spMkLst>
        </pc:spChg>
        <pc:spChg chg="del">
          <ac:chgData name="Pfeiffer-Herbert, Anna" userId="a17e6f19-4b7b-46ea-b2a2-f85d5972d734" providerId="ADAL" clId="{B16BA4FA-357E-4F90-A6A5-A7C2614712EF}" dt="2024-09-05T21:27:22.889" v="25" actId="478"/>
          <ac:spMkLst>
            <pc:docMk/>
            <pc:sldMk cId="0" sldId="278"/>
            <ac:spMk id="367" creationId="{00000000-0000-0000-0000-000000000000}"/>
          </ac:spMkLst>
        </pc:spChg>
      </pc:sldChg>
      <pc:sldChg chg="modNotesTx">
        <pc:chgData name="Pfeiffer-Herbert, Anna" userId="a17e6f19-4b7b-46ea-b2a2-f85d5972d734" providerId="ADAL" clId="{B16BA4FA-357E-4F90-A6A5-A7C2614712EF}" dt="2024-09-05T21:12:38.280" v="6" actId="6549"/>
        <pc:sldMkLst>
          <pc:docMk/>
          <pc:sldMk cId="0" sldId="279"/>
        </pc:sldMkLst>
      </pc:sldChg>
      <pc:sldChg chg="del">
        <pc:chgData name="Pfeiffer-Herbert, Anna" userId="a17e6f19-4b7b-46ea-b2a2-f85d5972d734" providerId="ADAL" clId="{B16BA4FA-357E-4F90-A6A5-A7C2614712EF}" dt="2024-09-05T21:12:30.280" v="5" actId="47"/>
        <pc:sldMkLst>
          <pc:docMk/>
          <pc:sldMk cId="0" sldId="280"/>
        </pc:sldMkLst>
      </pc:sldChg>
      <pc:sldChg chg="modSp mod">
        <pc:chgData name="Pfeiffer-Herbert, Anna" userId="a17e6f19-4b7b-46ea-b2a2-f85d5972d734" providerId="ADAL" clId="{B16BA4FA-357E-4F90-A6A5-A7C2614712EF}" dt="2024-09-05T21:32:30.474" v="39" actId="1076"/>
        <pc:sldMkLst>
          <pc:docMk/>
          <pc:sldMk cId="0" sldId="282"/>
        </pc:sldMkLst>
        <pc:spChg chg="mod">
          <ac:chgData name="Pfeiffer-Herbert, Anna" userId="a17e6f19-4b7b-46ea-b2a2-f85d5972d734" providerId="ADAL" clId="{B16BA4FA-357E-4F90-A6A5-A7C2614712EF}" dt="2024-09-05T21:32:18.950" v="37" actId="27636"/>
          <ac:spMkLst>
            <pc:docMk/>
            <pc:sldMk cId="0" sldId="282"/>
            <ac:spMk id="398" creationId="{00000000-0000-0000-0000-000000000000}"/>
          </ac:spMkLst>
        </pc:spChg>
        <pc:picChg chg="mod">
          <ac:chgData name="Pfeiffer-Herbert, Anna" userId="a17e6f19-4b7b-46ea-b2a2-f85d5972d734" providerId="ADAL" clId="{B16BA4FA-357E-4F90-A6A5-A7C2614712EF}" dt="2024-09-05T21:32:30.474" v="39" actId="1076"/>
          <ac:picMkLst>
            <pc:docMk/>
            <pc:sldMk cId="0" sldId="282"/>
            <ac:picMk id="399" creationId="{00000000-0000-0000-0000-000000000000}"/>
          </ac:picMkLst>
        </pc:picChg>
      </pc:sldChg>
      <pc:sldChg chg="modSp mod">
        <pc:chgData name="Pfeiffer-Herbert, Anna" userId="a17e6f19-4b7b-46ea-b2a2-f85d5972d734" providerId="ADAL" clId="{B16BA4FA-357E-4F90-A6A5-A7C2614712EF}" dt="2024-09-05T21:32:59.941" v="45" actId="14100"/>
        <pc:sldMkLst>
          <pc:docMk/>
          <pc:sldMk cId="0" sldId="283"/>
        </pc:sldMkLst>
        <pc:spChg chg="mod">
          <ac:chgData name="Pfeiffer-Herbert, Anna" userId="a17e6f19-4b7b-46ea-b2a2-f85d5972d734" providerId="ADAL" clId="{B16BA4FA-357E-4F90-A6A5-A7C2614712EF}" dt="2024-09-05T21:32:54.280" v="44" actId="404"/>
          <ac:spMkLst>
            <pc:docMk/>
            <pc:sldMk cId="0" sldId="283"/>
            <ac:spMk id="405" creationId="{00000000-0000-0000-0000-000000000000}"/>
          </ac:spMkLst>
        </pc:spChg>
        <pc:spChg chg="mod">
          <ac:chgData name="Pfeiffer-Herbert, Anna" userId="a17e6f19-4b7b-46ea-b2a2-f85d5972d734" providerId="ADAL" clId="{B16BA4FA-357E-4F90-A6A5-A7C2614712EF}" dt="2024-09-05T21:32:59.941" v="45" actId="14100"/>
          <ac:spMkLst>
            <pc:docMk/>
            <pc:sldMk cId="0" sldId="283"/>
            <ac:spMk id="406" creationId="{00000000-0000-0000-0000-000000000000}"/>
          </ac:spMkLst>
        </pc:spChg>
      </pc:sldChg>
      <pc:sldChg chg="modSp mod modNotes">
        <pc:chgData name="Pfeiffer-Herbert, Anna" userId="a17e6f19-4b7b-46ea-b2a2-f85d5972d734" providerId="ADAL" clId="{B16BA4FA-357E-4F90-A6A5-A7C2614712EF}" dt="2024-09-05T21:33:28.818" v="54" actId="1076"/>
        <pc:sldMkLst>
          <pc:docMk/>
          <pc:sldMk cId="0" sldId="284"/>
        </pc:sldMkLst>
        <pc:spChg chg="mod">
          <ac:chgData name="Pfeiffer-Herbert, Anna" userId="a17e6f19-4b7b-46ea-b2a2-f85d5972d734" providerId="ADAL" clId="{B16BA4FA-357E-4F90-A6A5-A7C2614712EF}" dt="2024-09-05T21:33:28.818" v="54" actId="1076"/>
          <ac:spMkLst>
            <pc:docMk/>
            <pc:sldMk cId="0" sldId="284"/>
            <ac:spMk id="417" creationId="{00000000-0000-0000-0000-000000000000}"/>
          </ac:spMkLst>
        </pc:spChg>
      </pc:sldChg>
      <pc:sldChg chg="del">
        <pc:chgData name="Pfeiffer-Herbert, Anna" userId="a17e6f19-4b7b-46ea-b2a2-f85d5972d734" providerId="ADAL" clId="{B16BA4FA-357E-4F90-A6A5-A7C2614712EF}" dt="2024-09-05T21:13:06.367" v="8" actId="47"/>
        <pc:sldMkLst>
          <pc:docMk/>
          <pc:sldMk cId="0" sldId="286"/>
        </pc:sldMkLst>
      </pc:sldChg>
      <pc:sldChg chg="del">
        <pc:chgData name="Pfeiffer-Herbert, Anna" userId="a17e6f19-4b7b-46ea-b2a2-f85d5972d734" providerId="ADAL" clId="{B16BA4FA-357E-4F90-A6A5-A7C2614712EF}" dt="2024-09-05T21:13:09.887" v="9" actId="47"/>
        <pc:sldMkLst>
          <pc:docMk/>
          <pc:sldMk cId="0" sldId="287"/>
        </pc:sldMkLst>
      </pc:sldChg>
      <pc:sldChg chg="del">
        <pc:chgData name="Pfeiffer-Herbert, Anna" userId="a17e6f19-4b7b-46ea-b2a2-f85d5972d734" providerId="ADAL" clId="{B16BA4FA-357E-4F90-A6A5-A7C2614712EF}" dt="2024-09-05T21:13:27.947" v="10" actId="47"/>
        <pc:sldMkLst>
          <pc:docMk/>
          <pc:sldMk cId="0" sldId="290"/>
        </pc:sldMkLst>
      </pc:sldChg>
      <pc:sldChg chg="del">
        <pc:chgData name="Pfeiffer-Herbert, Anna" userId="a17e6f19-4b7b-46ea-b2a2-f85d5972d734" providerId="ADAL" clId="{B16BA4FA-357E-4F90-A6A5-A7C2614712EF}" dt="2024-09-05T21:13:32.245" v="11" actId="47"/>
        <pc:sldMkLst>
          <pc:docMk/>
          <pc:sldMk cId="0" sldId="295"/>
        </pc:sldMkLst>
      </pc:sldChg>
      <pc:sldChg chg="modSp mod">
        <pc:chgData name="Pfeiffer-Herbert, Anna" userId="a17e6f19-4b7b-46ea-b2a2-f85d5972d734" providerId="ADAL" clId="{B16BA4FA-357E-4F90-A6A5-A7C2614712EF}" dt="2024-09-05T21:34:53.192" v="55" actId="1076"/>
        <pc:sldMkLst>
          <pc:docMk/>
          <pc:sldMk cId="598497290" sldId="296"/>
        </pc:sldMkLst>
        <pc:spChg chg="mod">
          <ac:chgData name="Pfeiffer-Herbert, Anna" userId="a17e6f19-4b7b-46ea-b2a2-f85d5972d734" providerId="ADAL" clId="{B16BA4FA-357E-4F90-A6A5-A7C2614712EF}" dt="2024-09-05T21:34:53.192" v="55" actId="1076"/>
          <ac:spMkLst>
            <pc:docMk/>
            <pc:sldMk cId="598497290" sldId="296"/>
            <ac:spMk id="527" creationId="{00000000-0000-0000-0000-000000000000}"/>
          </ac:spMkLst>
        </pc:spChg>
      </pc:sldChg>
      <pc:sldChg chg="del">
        <pc:chgData name="Pfeiffer-Herbert, Anna" userId="a17e6f19-4b7b-46ea-b2a2-f85d5972d734" providerId="ADAL" clId="{B16BA4FA-357E-4F90-A6A5-A7C2614712EF}" dt="2024-09-05T21:13:33.801" v="12" actId="47"/>
        <pc:sldMkLst>
          <pc:docMk/>
          <pc:sldMk cId="0" sldId="297"/>
        </pc:sldMkLst>
      </pc:sldChg>
      <pc:sldChg chg="del">
        <pc:chgData name="Pfeiffer-Herbert, Anna" userId="a17e6f19-4b7b-46ea-b2a2-f85d5972d734" providerId="ADAL" clId="{B16BA4FA-357E-4F90-A6A5-A7C2614712EF}" dt="2024-09-05T21:13:35.696" v="13" actId="47"/>
        <pc:sldMkLst>
          <pc:docMk/>
          <pc:sldMk cId="0" sldId="300"/>
        </pc:sldMkLst>
      </pc:sldChg>
      <pc:sldChg chg="del">
        <pc:chgData name="Pfeiffer-Herbert, Anna" userId="a17e6f19-4b7b-46ea-b2a2-f85d5972d734" providerId="ADAL" clId="{B16BA4FA-357E-4F90-A6A5-A7C2614712EF}" dt="2024-09-05T21:13:36.599" v="14" actId="47"/>
        <pc:sldMkLst>
          <pc:docMk/>
          <pc:sldMk cId="0" sldId="301"/>
        </pc:sldMkLst>
      </pc:sldChg>
      <pc:sldChg chg="modSp mod modAnim">
        <pc:chgData name="Pfeiffer-Herbert, Anna" userId="a17e6f19-4b7b-46ea-b2a2-f85d5972d734" providerId="ADAL" clId="{B16BA4FA-357E-4F90-A6A5-A7C2614712EF}" dt="2024-09-05T21:14:30.929" v="23"/>
        <pc:sldMkLst>
          <pc:docMk/>
          <pc:sldMk cId="0" sldId="302"/>
        </pc:sldMkLst>
        <pc:spChg chg="mod">
          <ac:chgData name="Pfeiffer-Herbert, Anna" userId="a17e6f19-4b7b-46ea-b2a2-f85d5972d734" providerId="ADAL" clId="{B16BA4FA-357E-4F90-A6A5-A7C2614712EF}" dt="2024-09-05T21:14:12.048" v="21" actId="27636"/>
          <ac:spMkLst>
            <pc:docMk/>
            <pc:sldMk cId="0" sldId="302"/>
            <ac:spMk id="586" creationId="{00000000-0000-0000-0000-000000000000}"/>
          </ac:spMkLst>
        </pc:spChg>
      </pc:sldChg>
      <pc:sldChg chg="del">
        <pc:chgData name="Pfeiffer-Herbert, Anna" userId="a17e6f19-4b7b-46ea-b2a2-f85d5972d734" providerId="ADAL" clId="{B16BA4FA-357E-4F90-A6A5-A7C2614712EF}" dt="2024-09-05T21:13:54.531" v="15" actId="47"/>
        <pc:sldMkLst>
          <pc:docMk/>
          <pc:sldMk cId="0" sldId="304"/>
        </pc:sldMkLst>
      </pc:sldChg>
      <pc:sldChg chg="del">
        <pc:chgData name="Pfeiffer-Herbert, Anna" userId="a17e6f19-4b7b-46ea-b2a2-f85d5972d734" providerId="ADAL" clId="{B16BA4FA-357E-4F90-A6A5-A7C2614712EF}" dt="2024-09-05T21:13:55.602" v="16" actId="47"/>
        <pc:sldMkLst>
          <pc:docMk/>
          <pc:sldMk cId="0" sldId="305"/>
        </pc:sldMkLst>
      </pc:sldChg>
      <pc:sldChg chg="del">
        <pc:chgData name="Pfeiffer-Herbert, Anna" userId="a17e6f19-4b7b-46ea-b2a2-f85d5972d734" providerId="ADAL" clId="{B16BA4FA-357E-4F90-A6A5-A7C2614712EF}" dt="2024-09-05T21:13:57.749" v="17" actId="47"/>
        <pc:sldMkLst>
          <pc:docMk/>
          <pc:sldMk cId="0" sldId="306"/>
        </pc:sldMkLst>
      </pc:sldChg>
      <pc:sldChg chg="del">
        <pc:chgData name="Pfeiffer-Herbert, Anna" userId="a17e6f19-4b7b-46ea-b2a2-f85d5972d734" providerId="ADAL" clId="{B16BA4FA-357E-4F90-A6A5-A7C2614712EF}" dt="2024-09-05T21:13:59.344" v="18" actId="47"/>
        <pc:sldMkLst>
          <pc:docMk/>
          <pc:sldMk cId="0" sldId="307"/>
        </pc:sldMkLst>
      </pc:sldChg>
      <pc:sldMasterChg chg="delSldLayout">
        <pc:chgData name="Pfeiffer-Herbert, Anna" userId="a17e6f19-4b7b-46ea-b2a2-f85d5972d734" providerId="ADAL" clId="{B16BA4FA-357E-4F90-A6A5-A7C2614712EF}" dt="2024-09-05T21:13:55.602" v="16" actId="47"/>
        <pc:sldMasterMkLst>
          <pc:docMk/>
          <pc:sldMasterMk cId="0" sldId="2147483648"/>
        </pc:sldMasterMkLst>
        <pc:sldLayoutChg chg="del">
          <pc:chgData name="Pfeiffer-Herbert, Anna" userId="a17e6f19-4b7b-46ea-b2a2-f85d5972d734" providerId="ADAL" clId="{B16BA4FA-357E-4F90-A6A5-A7C2614712EF}" dt="2024-09-05T21:13:55.602" v="16" actId="47"/>
          <pc:sldLayoutMkLst>
            <pc:docMk/>
            <pc:sldMasterMk cId="0" sldId="2147483648"/>
            <pc:sldLayoutMk cId="0" sldId="2147483655"/>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Sales</c:v>
                </c:pt>
              </c:strCache>
            </c:strRef>
          </c:tx>
          <c:spPr>
            <a:solidFill>
              <a:schemeClr val="accent1"/>
            </a:solidFill>
            <a:ln>
              <a:noFill/>
            </a:ln>
            <a:effectLst/>
          </c:spPr>
          <c:invertIfNegative val="0"/>
          <c:cat>
            <c:strRef>
              <c:f>Sheet1!$A$2:$A$6</c:f>
              <c:strCache>
                <c:ptCount val="5"/>
                <c:pt idx="0">
                  <c:v>Very comfortable</c:v>
                </c:pt>
                <c:pt idx="1">
                  <c:v>Comfortable</c:v>
                </c:pt>
                <c:pt idx="2">
                  <c:v>Moderately comfortable</c:v>
                </c:pt>
                <c:pt idx="3">
                  <c:v>Slightly comfortable</c:v>
                </c:pt>
                <c:pt idx="4">
                  <c:v>Not comfortable at all</c:v>
                </c:pt>
              </c:strCache>
            </c:strRef>
          </c:cat>
          <c:val>
            <c:numRef>
              <c:f>Sheet1!$B$2:$B$6</c:f>
              <c:numCache>
                <c:formatCode>General</c:formatCode>
                <c:ptCount val="5"/>
                <c:pt idx="0">
                  <c:v>5</c:v>
                </c:pt>
                <c:pt idx="1">
                  <c:v>7</c:v>
                </c:pt>
                <c:pt idx="2">
                  <c:v>10</c:v>
                </c:pt>
                <c:pt idx="3">
                  <c:v>7</c:v>
                </c:pt>
                <c:pt idx="4">
                  <c:v>1</c:v>
                </c:pt>
              </c:numCache>
            </c:numRef>
          </c:val>
          <c:extLst>
            <c:ext xmlns:c16="http://schemas.microsoft.com/office/drawing/2014/chart" uri="{C3380CC4-5D6E-409C-BE32-E72D297353CC}">
              <c16:uniqueId val="{00000000-221D-0C4C-B4C2-20B432AB4906}"/>
            </c:ext>
          </c:extLst>
        </c:ser>
        <c:dLbls>
          <c:showLegendKey val="0"/>
          <c:showVal val="0"/>
          <c:showCatName val="0"/>
          <c:showSerName val="0"/>
          <c:showPercent val="0"/>
          <c:showBubbleSize val="0"/>
        </c:dLbls>
        <c:gapWidth val="219"/>
        <c:overlap val="-27"/>
        <c:axId val="1375864560"/>
        <c:axId val="1376404016"/>
      </c:barChart>
      <c:valAx>
        <c:axId val="13764040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4"/>
                </a:solidFill>
                <a:latin typeface="+mn-lt"/>
                <a:ea typeface="+mn-ea"/>
                <a:cs typeface="+mn-cs"/>
              </a:defRPr>
            </a:pPr>
            <a:endParaRPr lang="en-US"/>
          </a:p>
        </c:txPr>
        <c:crossAx val="1375864560"/>
        <c:crosses val="autoZero"/>
        <c:crossBetween val="between"/>
      </c:valAx>
      <c:catAx>
        <c:axId val="1375864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4"/>
                </a:solidFill>
                <a:latin typeface="+mn-lt"/>
                <a:ea typeface="+mn-ea"/>
                <a:cs typeface="+mn-cs"/>
              </a:defRPr>
            </a:pPr>
            <a:endParaRPr lang="en-US"/>
          </a:p>
        </c:txPr>
        <c:crossAx val="1376404016"/>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accent4"/>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image" Target="../media/image39.svg"/><Relationship Id="rId16" Type="http://schemas.openxmlformats.org/officeDocument/2006/relationships/image" Target="../media/image53.svg"/><Relationship Id="rId1" Type="http://schemas.openxmlformats.org/officeDocument/2006/relationships/image" Target="../media/image38.png"/><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51.svg"/></Relationships>
</file>

<file path=ppt/diagrams/_rels/data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diagrams/_rels/drawing3.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image" Target="../media/image39.svg"/><Relationship Id="rId16" Type="http://schemas.openxmlformats.org/officeDocument/2006/relationships/image" Target="../media/image53.svg"/><Relationship Id="rId1" Type="http://schemas.openxmlformats.org/officeDocument/2006/relationships/image" Target="../media/image38.png"/><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51.svg"/></Relationships>
</file>

<file path=ppt/diagrams/_rels/drawing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33F967-F37D-9D45-8E28-D2D4A59A8E4A}" type="doc">
      <dgm:prSet loTypeId="urn:microsoft.com/office/officeart/2005/8/layout/hChevron3" loCatId="" qsTypeId="urn:microsoft.com/office/officeart/2005/8/quickstyle/simple3" qsCatId="simple" csTypeId="urn:microsoft.com/office/officeart/2005/8/colors/colorful1" csCatId="colorful" phldr="1"/>
      <dgm:spPr/>
    </dgm:pt>
    <dgm:pt modelId="{613719D7-05B2-8349-8687-25322B306290}">
      <dgm:prSet phldrT="[Text]"/>
      <dgm:spPr/>
      <dgm:t>
        <a:bodyPr/>
        <a:lstStyle/>
        <a:p>
          <a:r>
            <a:rPr lang="en-US" dirty="0"/>
            <a:t>Identify Target Scientific Concepts &amp; Skills</a:t>
          </a:r>
        </a:p>
      </dgm:t>
    </dgm:pt>
    <dgm:pt modelId="{FA6FA3CE-651B-9244-8596-0ACEBA4C17C6}" type="parTrans" cxnId="{EE3157C3-C026-DB4D-881D-4FE8DD33CFFF}">
      <dgm:prSet/>
      <dgm:spPr/>
      <dgm:t>
        <a:bodyPr/>
        <a:lstStyle/>
        <a:p>
          <a:endParaRPr lang="en-US"/>
        </a:p>
      </dgm:t>
    </dgm:pt>
    <dgm:pt modelId="{06DE9ED4-6E59-D647-BBE1-87B62A091E10}" type="sibTrans" cxnId="{EE3157C3-C026-DB4D-881D-4FE8DD33CFFF}">
      <dgm:prSet/>
      <dgm:spPr/>
      <dgm:t>
        <a:bodyPr/>
        <a:lstStyle/>
        <a:p>
          <a:endParaRPr lang="en-US"/>
        </a:p>
      </dgm:t>
    </dgm:pt>
    <dgm:pt modelId="{EFC0AE31-A1D3-0D41-8D1B-0763C3247381}">
      <dgm:prSet phldrT="[Text]"/>
      <dgm:spPr/>
      <dgm:t>
        <a:bodyPr/>
        <a:lstStyle/>
        <a:p>
          <a:r>
            <a:rPr lang="en-US" dirty="0"/>
            <a:t>Match Educational Goals with Instrumentation</a:t>
          </a:r>
        </a:p>
      </dgm:t>
    </dgm:pt>
    <dgm:pt modelId="{2C5AB438-072A-B04D-B887-5A65E697FD31}" type="parTrans" cxnId="{33DD8ED1-9EBD-D641-8C9A-F2C6F44771BF}">
      <dgm:prSet/>
      <dgm:spPr/>
      <dgm:t>
        <a:bodyPr/>
        <a:lstStyle/>
        <a:p>
          <a:endParaRPr lang="en-US"/>
        </a:p>
      </dgm:t>
    </dgm:pt>
    <dgm:pt modelId="{03E78493-84DD-BF43-BE44-EE5217314789}" type="sibTrans" cxnId="{33DD8ED1-9EBD-D641-8C9A-F2C6F44771BF}">
      <dgm:prSet/>
      <dgm:spPr/>
      <dgm:t>
        <a:bodyPr/>
        <a:lstStyle/>
        <a:p>
          <a:endParaRPr lang="en-US"/>
        </a:p>
      </dgm:t>
    </dgm:pt>
    <dgm:pt modelId="{5955477C-93FC-4C43-A4EE-84C8366AC0BB}">
      <dgm:prSet phldrT="[Text]"/>
      <dgm:spPr/>
      <dgm:t>
        <a:bodyPr/>
        <a:lstStyle/>
        <a:p>
          <a:r>
            <a:rPr lang="en-US" dirty="0"/>
            <a:t>Find Available Instrument Data</a:t>
          </a:r>
        </a:p>
      </dgm:t>
    </dgm:pt>
    <dgm:pt modelId="{63B0DD27-D499-CF4B-AE15-540ED557CE2C}" type="parTrans" cxnId="{59764E69-BDB7-C842-BB62-D62800062771}">
      <dgm:prSet/>
      <dgm:spPr/>
      <dgm:t>
        <a:bodyPr/>
        <a:lstStyle/>
        <a:p>
          <a:endParaRPr lang="en-US"/>
        </a:p>
      </dgm:t>
    </dgm:pt>
    <dgm:pt modelId="{F9234E4F-0A19-B34C-9065-D5AD1E5B1DE0}" type="sibTrans" cxnId="{59764E69-BDB7-C842-BB62-D62800062771}">
      <dgm:prSet/>
      <dgm:spPr/>
      <dgm:t>
        <a:bodyPr/>
        <a:lstStyle/>
        <a:p>
          <a:endParaRPr lang="en-US"/>
        </a:p>
      </dgm:t>
    </dgm:pt>
    <dgm:pt modelId="{4C7B2583-E529-A143-8DD2-87CE76792893}">
      <dgm:prSet phldrT="[Text]"/>
      <dgm:spPr/>
      <dgm:t>
        <a:bodyPr/>
        <a:lstStyle/>
        <a:p>
          <a:r>
            <a:rPr lang="en-US" dirty="0"/>
            <a:t>Cleanup the Dataset</a:t>
          </a:r>
        </a:p>
      </dgm:t>
    </dgm:pt>
    <dgm:pt modelId="{508A9151-77E8-A94D-BDF7-F12CD3636EC0}" type="parTrans" cxnId="{1D86788E-CE70-E347-829E-3CA4EE1461F0}">
      <dgm:prSet/>
      <dgm:spPr/>
      <dgm:t>
        <a:bodyPr/>
        <a:lstStyle/>
        <a:p>
          <a:endParaRPr lang="en-US"/>
        </a:p>
      </dgm:t>
    </dgm:pt>
    <dgm:pt modelId="{3F06D6A9-D352-5B4B-BFE4-E209F32EE56A}" type="sibTrans" cxnId="{1D86788E-CE70-E347-829E-3CA4EE1461F0}">
      <dgm:prSet/>
      <dgm:spPr/>
      <dgm:t>
        <a:bodyPr/>
        <a:lstStyle/>
        <a:p>
          <a:endParaRPr lang="en-US"/>
        </a:p>
      </dgm:t>
    </dgm:pt>
    <dgm:pt modelId="{95BB3B28-B772-594B-868D-D8B2FAFC33AA}">
      <dgm:prSet phldrT="[Text]"/>
      <dgm:spPr/>
      <dgm:t>
        <a:bodyPr/>
        <a:lstStyle/>
        <a:p>
          <a:r>
            <a:rPr lang="en-US" dirty="0"/>
            <a:t>Add Context &amp; Educational Surrounds</a:t>
          </a:r>
        </a:p>
      </dgm:t>
    </dgm:pt>
    <dgm:pt modelId="{A69298B1-4A90-6343-BD83-4E28AB9C31B8}" type="parTrans" cxnId="{3EF4D0C7-DC89-AB49-AE36-939D1E889BC6}">
      <dgm:prSet/>
      <dgm:spPr/>
      <dgm:t>
        <a:bodyPr/>
        <a:lstStyle/>
        <a:p>
          <a:endParaRPr lang="en-US"/>
        </a:p>
      </dgm:t>
    </dgm:pt>
    <dgm:pt modelId="{7CC2BC14-C587-FD43-BFCE-002832334F87}" type="sibTrans" cxnId="{3EF4D0C7-DC89-AB49-AE36-939D1E889BC6}">
      <dgm:prSet/>
      <dgm:spPr/>
      <dgm:t>
        <a:bodyPr/>
        <a:lstStyle/>
        <a:p>
          <a:endParaRPr lang="en-US"/>
        </a:p>
      </dgm:t>
    </dgm:pt>
    <dgm:pt modelId="{F4BE5B62-05E8-CA43-8FF1-CA12B755ED61}">
      <dgm:prSet phldrT="[Text]"/>
      <dgm:spPr/>
      <dgm:t>
        <a:bodyPr/>
        <a:lstStyle/>
        <a:p>
          <a:r>
            <a:rPr lang="en-US" dirty="0"/>
            <a:t>Build Interactive Visualizations</a:t>
          </a:r>
        </a:p>
      </dgm:t>
    </dgm:pt>
    <dgm:pt modelId="{3CAA0D48-FD59-6047-A529-A71418839F4F}" type="parTrans" cxnId="{5C22A4A3-14C0-C945-B9C1-C26E695D77BA}">
      <dgm:prSet/>
      <dgm:spPr/>
      <dgm:t>
        <a:bodyPr/>
        <a:lstStyle/>
        <a:p>
          <a:endParaRPr lang="en-US"/>
        </a:p>
      </dgm:t>
    </dgm:pt>
    <dgm:pt modelId="{0206BB31-69E5-4041-88CF-4D5002B51F42}" type="sibTrans" cxnId="{5C22A4A3-14C0-C945-B9C1-C26E695D77BA}">
      <dgm:prSet/>
      <dgm:spPr/>
      <dgm:t>
        <a:bodyPr/>
        <a:lstStyle/>
        <a:p>
          <a:endParaRPr lang="en-US"/>
        </a:p>
      </dgm:t>
    </dgm:pt>
    <dgm:pt modelId="{BB855AF0-53BC-C846-B7B3-CAFB6E2CE112}" type="pres">
      <dgm:prSet presAssocID="{0933F967-F37D-9D45-8E28-D2D4A59A8E4A}" presName="Name0" presStyleCnt="0">
        <dgm:presLayoutVars>
          <dgm:dir/>
          <dgm:resizeHandles val="exact"/>
        </dgm:presLayoutVars>
      </dgm:prSet>
      <dgm:spPr/>
    </dgm:pt>
    <dgm:pt modelId="{94ABB21E-2AC9-AB46-B027-88413759A4DB}" type="pres">
      <dgm:prSet presAssocID="{613719D7-05B2-8349-8687-25322B306290}" presName="parTxOnly" presStyleLbl="node1" presStyleIdx="0" presStyleCnt="6">
        <dgm:presLayoutVars>
          <dgm:bulletEnabled val="1"/>
        </dgm:presLayoutVars>
      </dgm:prSet>
      <dgm:spPr/>
    </dgm:pt>
    <dgm:pt modelId="{7BA446F0-A123-004D-951C-0778DC323C0C}" type="pres">
      <dgm:prSet presAssocID="{06DE9ED4-6E59-D647-BBE1-87B62A091E10}" presName="parSpace" presStyleCnt="0"/>
      <dgm:spPr/>
    </dgm:pt>
    <dgm:pt modelId="{439246E2-3202-E94D-8AEE-34AD8AA3F193}" type="pres">
      <dgm:prSet presAssocID="{EFC0AE31-A1D3-0D41-8D1B-0763C3247381}" presName="parTxOnly" presStyleLbl="node1" presStyleIdx="1" presStyleCnt="6">
        <dgm:presLayoutVars>
          <dgm:bulletEnabled val="1"/>
        </dgm:presLayoutVars>
      </dgm:prSet>
      <dgm:spPr/>
    </dgm:pt>
    <dgm:pt modelId="{CE6EDD9A-FE59-AA47-88BB-694B52A2EF21}" type="pres">
      <dgm:prSet presAssocID="{03E78493-84DD-BF43-BE44-EE5217314789}" presName="parSpace" presStyleCnt="0"/>
      <dgm:spPr/>
    </dgm:pt>
    <dgm:pt modelId="{83E176AD-D9D6-D643-BD33-73D36DBFBBCE}" type="pres">
      <dgm:prSet presAssocID="{5955477C-93FC-4C43-A4EE-84C8366AC0BB}" presName="parTxOnly" presStyleLbl="node1" presStyleIdx="2" presStyleCnt="6">
        <dgm:presLayoutVars>
          <dgm:bulletEnabled val="1"/>
        </dgm:presLayoutVars>
      </dgm:prSet>
      <dgm:spPr/>
    </dgm:pt>
    <dgm:pt modelId="{F18CF2A7-5FB4-4E46-9970-F8773C67E3CE}" type="pres">
      <dgm:prSet presAssocID="{F9234E4F-0A19-B34C-9065-D5AD1E5B1DE0}" presName="parSpace" presStyleCnt="0"/>
      <dgm:spPr/>
    </dgm:pt>
    <dgm:pt modelId="{0B17E1BD-56FE-0441-AAC3-F6600DF1F308}" type="pres">
      <dgm:prSet presAssocID="{4C7B2583-E529-A143-8DD2-87CE76792893}" presName="parTxOnly" presStyleLbl="node1" presStyleIdx="3" presStyleCnt="6">
        <dgm:presLayoutVars>
          <dgm:bulletEnabled val="1"/>
        </dgm:presLayoutVars>
      </dgm:prSet>
      <dgm:spPr/>
    </dgm:pt>
    <dgm:pt modelId="{CC6F9CB8-FE59-3D41-B31A-BD8AC7518220}" type="pres">
      <dgm:prSet presAssocID="{3F06D6A9-D352-5B4B-BFE4-E209F32EE56A}" presName="parSpace" presStyleCnt="0"/>
      <dgm:spPr/>
    </dgm:pt>
    <dgm:pt modelId="{475E0F1C-7E2D-784B-B4B0-FB5A33A6EA21}" type="pres">
      <dgm:prSet presAssocID="{F4BE5B62-05E8-CA43-8FF1-CA12B755ED61}" presName="parTxOnly" presStyleLbl="node1" presStyleIdx="4" presStyleCnt="6">
        <dgm:presLayoutVars>
          <dgm:bulletEnabled val="1"/>
        </dgm:presLayoutVars>
      </dgm:prSet>
      <dgm:spPr/>
    </dgm:pt>
    <dgm:pt modelId="{98EB67D8-70B7-594E-9A94-62923BAEDFEE}" type="pres">
      <dgm:prSet presAssocID="{0206BB31-69E5-4041-88CF-4D5002B51F42}" presName="parSpace" presStyleCnt="0"/>
      <dgm:spPr/>
    </dgm:pt>
    <dgm:pt modelId="{407EB856-0279-EC48-96E6-9B8F813B8D73}" type="pres">
      <dgm:prSet presAssocID="{95BB3B28-B772-594B-868D-D8B2FAFC33AA}" presName="parTxOnly" presStyleLbl="node1" presStyleIdx="5" presStyleCnt="6">
        <dgm:presLayoutVars>
          <dgm:bulletEnabled val="1"/>
        </dgm:presLayoutVars>
      </dgm:prSet>
      <dgm:spPr/>
    </dgm:pt>
  </dgm:ptLst>
  <dgm:cxnLst>
    <dgm:cxn modelId="{013AE311-3D85-8F4E-AA95-B077B18258E0}" type="presOf" srcId="{EFC0AE31-A1D3-0D41-8D1B-0763C3247381}" destId="{439246E2-3202-E94D-8AEE-34AD8AA3F193}" srcOrd="0" destOrd="0" presId="urn:microsoft.com/office/officeart/2005/8/layout/hChevron3"/>
    <dgm:cxn modelId="{B43CF63C-E67F-3C48-8E88-2CB9A5A286BC}" type="presOf" srcId="{F4BE5B62-05E8-CA43-8FF1-CA12B755ED61}" destId="{475E0F1C-7E2D-784B-B4B0-FB5A33A6EA21}" srcOrd="0" destOrd="0" presId="urn:microsoft.com/office/officeart/2005/8/layout/hChevron3"/>
    <dgm:cxn modelId="{71F32267-C4D1-554A-9199-9F68FC626C8B}" type="presOf" srcId="{613719D7-05B2-8349-8687-25322B306290}" destId="{94ABB21E-2AC9-AB46-B027-88413759A4DB}" srcOrd="0" destOrd="0" presId="urn:microsoft.com/office/officeart/2005/8/layout/hChevron3"/>
    <dgm:cxn modelId="{59764E69-BDB7-C842-BB62-D62800062771}" srcId="{0933F967-F37D-9D45-8E28-D2D4A59A8E4A}" destId="{5955477C-93FC-4C43-A4EE-84C8366AC0BB}" srcOrd="2" destOrd="0" parTransId="{63B0DD27-D499-CF4B-AE15-540ED557CE2C}" sibTransId="{F9234E4F-0A19-B34C-9065-D5AD1E5B1DE0}"/>
    <dgm:cxn modelId="{1D86788E-CE70-E347-829E-3CA4EE1461F0}" srcId="{0933F967-F37D-9D45-8E28-D2D4A59A8E4A}" destId="{4C7B2583-E529-A143-8DD2-87CE76792893}" srcOrd="3" destOrd="0" parTransId="{508A9151-77E8-A94D-BDF7-F12CD3636EC0}" sibTransId="{3F06D6A9-D352-5B4B-BFE4-E209F32EE56A}"/>
    <dgm:cxn modelId="{E4D8A996-5EDB-D14A-8AC3-5BDE0BEBF0F3}" type="presOf" srcId="{0933F967-F37D-9D45-8E28-D2D4A59A8E4A}" destId="{BB855AF0-53BC-C846-B7B3-CAFB6E2CE112}" srcOrd="0" destOrd="0" presId="urn:microsoft.com/office/officeart/2005/8/layout/hChevron3"/>
    <dgm:cxn modelId="{5C22A4A3-14C0-C945-B9C1-C26E695D77BA}" srcId="{0933F967-F37D-9D45-8E28-D2D4A59A8E4A}" destId="{F4BE5B62-05E8-CA43-8FF1-CA12B755ED61}" srcOrd="4" destOrd="0" parTransId="{3CAA0D48-FD59-6047-A529-A71418839F4F}" sibTransId="{0206BB31-69E5-4041-88CF-4D5002B51F42}"/>
    <dgm:cxn modelId="{624CB9AC-FE3B-CD46-9712-1E9D565384BC}" type="presOf" srcId="{95BB3B28-B772-594B-868D-D8B2FAFC33AA}" destId="{407EB856-0279-EC48-96E6-9B8F813B8D73}" srcOrd="0" destOrd="0" presId="urn:microsoft.com/office/officeart/2005/8/layout/hChevron3"/>
    <dgm:cxn modelId="{42D8B4BE-3EF7-A746-806B-457E5B34EF1D}" type="presOf" srcId="{5955477C-93FC-4C43-A4EE-84C8366AC0BB}" destId="{83E176AD-D9D6-D643-BD33-73D36DBFBBCE}" srcOrd="0" destOrd="0" presId="urn:microsoft.com/office/officeart/2005/8/layout/hChevron3"/>
    <dgm:cxn modelId="{EE3157C3-C026-DB4D-881D-4FE8DD33CFFF}" srcId="{0933F967-F37D-9D45-8E28-D2D4A59A8E4A}" destId="{613719D7-05B2-8349-8687-25322B306290}" srcOrd="0" destOrd="0" parTransId="{FA6FA3CE-651B-9244-8596-0ACEBA4C17C6}" sibTransId="{06DE9ED4-6E59-D647-BBE1-87B62A091E10}"/>
    <dgm:cxn modelId="{C02CF1C6-8336-FD4F-AE4D-69C1A69BC470}" type="presOf" srcId="{4C7B2583-E529-A143-8DD2-87CE76792893}" destId="{0B17E1BD-56FE-0441-AAC3-F6600DF1F308}" srcOrd="0" destOrd="0" presId="urn:microsoft.com/office/officeart/2005/8/layout/hChevron3"/>
    <dgm:cxn modelId="{3EF4D0C7-DC89-AB49-AE36-939D1E889BC6}" srcId="{0933F967-F37D-9D45-8E28-D2D4A59A8E4A}" destId="{95BB3B28-B772-594B-868D-D8B2FAFC33AA}" srcOrd="5" destOrd="0" parTransId="{A69298B1-4A90-6343-BD83-4E28AB9C31B8}" sibTransId="{7CC2BC14-C587-FD43-BFCE-002832334F87}"/>
    <dgm:cxn modelId="{33DD8ED1-9EBD-D641-8C9A-F2C6F44771BF}" srcId="{0933F967-F37D-9D45-8E28-D2D4A59A8E4A}" destId="{EFC0AE31-A1D3-0D41-8D1B-0763C3247381}" srcOrd="1" destOrd="0" parTransId="{2C5AB438-072A-B04D-B887-5A65E697FD31}" sibTransId="{03E78493-84DD-BF43-BE44-EE5217314789}"/>
    <dgm:cxn modelId="{0C73B76C-2F91-6D45-B5D0-B4F19EBEAB06}" type="presParOf" srcId="{BB855AF0-53BC-C846-B7B3-CAFB6E2CE112}" destId="{94ABB21E-2AC9-AB46-B027-88413759A4DB}" srcOrd="0" destOrd="0" presId="urn:microsoft.com/office/officeart/2005/8/layout/hChevron3"/>
    <dgm:cxn modelId="{EC262BAA-3AAF-9E40-8F3C-EEC7E970F813}" type="presParOf" srcId="{BB855AF0-53BC-C846-B7B3-CAFB6E2CE112}" destId="{7BA446F0-A123-004D-951C-0778DC323C0C}" srcOrd="1" destOrd="0" presId="urn:microsoft.com/office/officeart/2005/8/layout/hChevron3"/>
    <dgm:cxn modelId="{8A031C28-1037-2149-8CE0-DB624552105A}" type="presParOf" srcId="{BB855AF0-53BC-C846-B7B3-CAFB6E2CE112}" destId="{439246E2-3202-E94D-8AEE-34AD8AA3F193}" srcOrd="2" destOrd="0" presId="urn:microsoft.com/office/officeart/2005/8/layout/hChevron3"/>
    <dgm:cxn modelId="{B663B589-A720-D441-9F05-96AD91533252}" type="presParOf" srcId="{BB855AF0-53BC-C846-B7B3-CAFB6E2CE112}" destId="{CE6EDD9A-FE59-AA47-88BB-694B52A2EF21}" srcOrd="3" destOrd="0" presId="urn:microsoft.com/office/officeart/2005/8/layout/hChevron3"/>
    <dgm:cxn modelId="{3690E502-845B-E14C-AC27-87ED3C9A7EFB}" type="presParOf" srcId="{BB855AF0-53BC-C846-B7B3-CAFB6E2CE112}" destId="{83E176AD-D9D6-D643-BD33-73D36DBFBBCE}" srcOrd="4" destOrd="0" presId="urn:microsoft.com/office/officeart/2005/8/layout/hChevron3"/>
    <dgm:cxn modelId="{BA867C5E-927C-FD4B-A69B-2B85F1C198E2}" type="presParOf" srcId="{BB855AF0-53BC-C846-B7B3-CAFB6E2CE112}" destId="{F18CF2A7-5FB4-4E46-9970-F8773C67E3CE}" srcOrd="5" destOrd="0" presId="urn:microsoft.com/office/officeart/2005/8/layout/hChevron3"/>
    <dgm:cxn modelId="{E51E9642-C8B5-AA43-B34A-24191CC7EFEE}" type="presParOf" srcId="{BB855AF0-53BC-C846-B7B3-CAFB6E2CE112}" destId="{0B17E1BD-56FE-0441-AAC3-F6600DF1F308}" srcOrd="6" destOrd="0" presId="urn:microsoft.com/office/officeart/2005/8/layout/hChevron3"/>
    <dgm:cxn modelId="{8C496889-A186-8848-B283-3D9050BEDB18}" type="presParOf" srcId="{BB855AF0-53BC-C846-B7B3-CAFB6E2CE112}" destId="{CC6F9CB8-FE59-3D41-B31A-BD8AC7518220}" srcOrd="7" destOrd="0" presId="urn:microsoft.com/office/officeart/2005/8/layout/hChevron3"/>
    <dgm:cxn modelId="{08CDA15C-4F97-E242-9C28-ED218CD717DA}" type="presParOf" srcId="{BB855AF0-53BC-C846-B7B3-CAFB6E2CE112}" destId="{475E0F1C-7E2D-784B-B4B0-FB5A33A6EA21}" srcOrd="8" destOrd="0" presId="urn:microsoft.com/office/officeart/2005/8/layout/hChevron3"/>
    <dgm:cxn modelId="{97D77AF9-473E-1549-81EA-5C582B6BADB1}" type="presParOf" srcId="{BB855AF0-53BC-C846-B7B3-CAFB6E2CE112}" destId="{98EB67D8-70B7-594E-9A94-62923BAEDFEE}" srcOrd="9" destOrd="0" presId="urn:microsoft.com/office/officeart/2005/8/layout/hChevron3"/>
    <dgm:cxn modelId="{289F0388-B64B-2149-B335-583BBE40A56D}" type="presParOf" srcId="{BB855AF0-53BC-C846-B7B3-CAFB6E2CE112}" destId="{407EB856-0279-EC48-96E6-9B8F813B8D73}" srcOrd="1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33F967-F37D-9D45-8E28-D2D4A59A8E4A}" type="doc">
      <dgm:prSet loTypeId="urn:microsoft.com/office/officeart/2005/8/layout/hChevron3" loCatId="" qsTypeId="urn:microsoft.com/office/officeart/2005/8/quickstyle/simple3" qsCatId="simple" csTypeId="urn:microsoft.com/office/officeart/2005/8/colors/colorful1" csCatId="colorful" phldr="1"/>
      <dgm:spPr/>
    </dgm:pt>
    <dgm:pt modelId="{613719D7-05B2-8349-8687-25322B306290}">
      <dgm:prSet phldrT="[Text]"/>
      <dgm:spPr/>
      <dgm:t>
        <a:bodyPr/>
        <a:lstStyle/>
        <a:p>
          <a:r>
            <a:rPr lang="en-US" dirty="0"/>
            <a:t>Identify Target Scientific Concepts &amp; Skills</a:t>
          </a:r>
        </a:p>
      </dgm:t>
    </dgm:pt>
    <dgm:pt modelId="{FA6FA3CE-651B-9244-8596-0ACEBA4C17C6}" type="parTrans" cxnId="{EE3157C3-C026-DB4D-881D-4FE8DD33CFFF}">
      <dgm:prSet/>
      <dgm:spPr/>
      <dgm:t>
        <a:bodyPr/>
        <a:lstStyle/>
        <a:p>
          <a:endParaRPr lang="en-US"/>
        </a:p>
      </dgm:t>
    </dgm:pt>
    <dgm:pt modelId="{06DE9ED4-6E59-D647-BBE1-87B62A091E10}" type="sibTrans" cxnId="{EE3157C3-C026-DB4D-881D-4FE8DD33CFFF}">
      <dgm:prSet/>
      <dgm:spPr/>
      <dgm:t>
        <a:bodyPr/>
        <a:lstStyle/>
        <a:p>
          <a:endParaRPr lang="en-US"/>
        </a:p>
      </dgm:t>
    </dgm:pt>
    <dgm:pt modelId="{EFC0AE31-A1D3-0D41-8D1B-0763C3247381}">
      <dgm:prSet phldrT="[Text]"/>
      <dgm:spPr/>
      <dgm:t>
        <a:bodyPr/>
        <a:lstStyle/>
        <a:p>
          <a:r>
            <a:rPr lang="en-US" dirty="0"/>
            <a:t>Match Educational Goals with Instrumentation</a:t>
          </a:r>
        </a:p>
      </dgm:t>
    </dgm:pt>
    <dgm:pt modelId="{2C5AB438-072A-B04D-B887-5A65E697FD31}" type="parTrans" cxnId="{33DD8ED1-9EBD-D641-8C9A-F2C6F44771BF}">
      <dgm:prSet/>
      <dgm:spPr/>
      <dgm:t>
        <a:bodyPr/>
        <a:lstStyle/>
        <a:p>
          <a:endParaRPr lang="en-US"/>
        </a:p>
      </dgm:t>
    </dgm:pt>
    <dgm:pt modelId="{03E78493-84DD-BF43-BE44-EE5217314789}" type="sibTrans" cxnId="{33DD8ED1-9EBD-D641-8C9A-F2C6F44771BF}">
      <dgm:prSet/>
      <dgm:spPr/>
      <dgm:t>
        <a:bodyPr/>
        <a:lstStyle/>
        <a:p>
          <a:endParaRPr lang="en-US"/>
        </a:p>
      </dgm:t>
    </dgm:pt>
    <dgm:pt modelId="{5955477C-93FC-4C43-A4EE-84C8366AC0BB}">
      <dgm:prSet phldrT="[Text]"/>
      <dgm:spPr/>
      <dgm:t>
        <a:bodyPr/>
        <a:lstStyle/>
        <a:p>
          <a:r>
            <a:rPr lang="en-US" dirty="0"/>
            <a:t>Find Available Instrument Data</a:t>
          </a:r>
        </a:p>
      </dgm:t>
    </dgm:pt>
    <dgm:pt modelId="{63B0DD27-D499-CF4B-AE15-540ED557CE2C}" type="parTrans" cxnId="{59764E69-BDB7-C842-BB62-D62800062771}">
      <dgm:prSet/>
      <dgm:spPr/>
      <dgm:t>
        <a:bodyPr/>
        <a:lstStyle/>
        <a:p>
          <a:endParaRPr lang="en-US"/>
        </a:p>
      </dgm:t>
    </dgm:pt>
    <dgm:pt modelId="{F9234E4F-0A19-B34C-9065-D5AD1E5B1DE0}" type="sibTrans" cxnId="{59764E69-BDB7-C842-BB62-D62800062771}">
      <dgm:prSet/>
      <dgm:spPr/>
      <dgm:t>
        <a:bodyPr/>
        <a:lstStyle/>
        <a:p>
          <a:endParaRPr lang="en-US"/>
        </a:p>
      </dgm:t>
    </dgm:pt>
    <dgm:pt modelId="{4C7B2583-E529-A143-8DD2-87CE76792893}">
      <dgm:prSet phldrT="[Text]"/>
      <dgm:spPr/>
      <dgm:t>
        <a:bodyPr/>
        <a:lstStyle/>
        <a:p>
          <a:r>
            <a:rPr lang="en-US" dirty="0"/>
            <a:t>Cleanup the Dataset</a:t>
          </a:r>
        </a:p>
      </dgm:t>
    </dgm:pt>
    <dgm:pt modelId="{508A9151-77E8-A94D-BDF7-F12CD3636EC0}" type="parTrans" cxnId="{1D86788E-CE70-E347-829E-3CA4EE1461F0}">
      <dgm:prSet/>
      <dgm:spPr/>
      <dgm:t>
        <a:bodyPr/>
        <a:lstStyle/>
        <a:p>
          <a:endParaRPr lang="en-US"/>
        </a:p>
      </dgm:t>
    </dgm:pt>
    <dgm:pt modelId="{3F06D6A9-D352-5B4B-BFE4-E209F32EE56A}" type="sibTrans" cxnId="{1D86788E-CE70-E347-829E-3CA4EE1461F0}">
      <dgm:prSet/>
      <dgm:spPr/>
      <dgm:t>
        <a:bodyPr/>
        <a:lstStyle/>
        <a:p>
          <a:endParaRPr lang="en-US"/>
        </a:p>
      </dgm:t>
    </dgm:pt>
    <dgm:pt modelId="{95BB3B28-B772-594B-868D-D8B2FAFC33AA}">
      <dgm:prSet phldrT="[Text]"/>
      <dgm:spPr/>
      <dgm:t>
        <a:bodyPr/>
        <a:lstStyle/>
        <a:p>
          <a:r>
            <a:rPr lang="en-US" dirty="0"/>
            <a:t>Add Context &amp; Educational Surrounds</a:t>
          </a:r>
        </a:p>
      </dgm:t>
    </dgm:pt>
    <dgm:pt modelId="{A69298B1-4A90-6343-BD83-4E28AB9C31B8}" type="parTrans" cxnId="{3EF4D0C7-DC89-AB49-AE36-939D1E889BC6}">
      <dgm:prSet/>
      <dgm:spPr/>
      <dgm:t>
        <a:bodyPr/>
        <a:lstStyle/>
        <a:p>
          <a:endParaRPr lang="en-US"/>
        </a:p>
      </dgm:t>
    </dgm:pt>
    <dgm:pt modelId="{7CC2BC14-C587-FD43-BFCE-002832334F87}" type="sibTrans" cxnId="{3EF4D0C7-DC89-AB49-AE36-939D1E889BC6}">
      <dgm:prSet/>
      <dgm:spPr/>
      <dgm:t>
        <a:bodyPr/>
        <a:lstStyle/>
        <a:p>
          <a:endParaRPr lang="en-US"/>
        </a:p>
      </dgm:t>
    </dgm:pt>
    <dgm:pt modelId="{F4BE5B62-05E8-CA43-8FF1-CA12B755ED61}">
      <dgm:prSet phldrT="[Text]"/>
      <dgm:spPr/>
      <dgm:t>
        <a:bodyPr/>
        <a:lstStyle/>
        <a:p>
          <a:r>
            <a:rPr lang="en-US" dirty="0"/>
            <a:t>Build Interactive Visualizations</a:t>
          </a:r>
        </a:p>
      </dgm:t>
    </dgm:pt>
    <dgm:pt modelId="{3CAA0D48-FD59-6047-A529-A71418839F4F}" type="parTrans" cxnId="{5C22A4A3-14C0-C945-B9C1-C26E695D77BA}">
      <dgm:prSet/>
      <dgm:spPr/>
      <dgm:t>
        <a:bodyPr/>
        <a:lstStyle/>
        <a:p>
          <a:endParaRPr lang="en-US"/>
        </a:p>
      </dgm:t>
    </dgm:pt>
    <dgm:pt modelId="{0206BB31-69E5-4041-88CF-4D5002B51F42}" type="sibTrans" cxnId="{5C22A4A3-14C0-C945-B9C1-C26E695D77BA}">
      <dgm:prSet/>
      <dgm:spPr/>
      <dgm:t>
        <a:bodyPr/>
        <a:lstStyle/>
        <a:p>
          <a:endParaRPr lang="en-US"/>
        </a:p>
      </dgm:t>
    </dgm:pt>
    <dgm:pt modelId="{BB855AF0-53BC-C846-B7B3-CAFB6E2CE112}" type="pres">
      <dgm:prSet presAssocID="{0933F967-F37D-9D45-8E28-D2D4A59A8E4A}" presName="Name0" presStyleCnt="0">
        <dgm:presLayoutVars>
          <dgm:dir/>
          <dgm:resizeHandles val="exact"/>
        </dgm:presLayoutVars>
      </dgm:prSet>
      <dgm:spPr/>
    </dgm:pt>
    <dgm:pt modelId="{94ABB21E-2AC9-AB46-B027-88413759A4DB}" type="pres">
      <dgm:prSet presAssocID="{613719D7-05B2-8349-8687-25322B306290}" presName="parTxOnly" presStyleLbl="node1" presStyleIdx="0" presStyleCnt="6">
        <dgm:presLayoutVars>
          <dgm:bulletEnabled val="1"/>
        </dgm:presLayoutVars>
      </dgm:prSet>
      <dgm:spPr/>
    </dgm:pt>
    <dgm:pt modelId="{7BA446F0-A123-004D-951C-0778DC323C0C}" type="pres">
      <dgm:prSet presAssocID="{06DE9ED4-6E59-D647-BBE1-87B62A091E10}" presName="parSpace" presStyleCnt="0"/>
      <dgm:spPr/>
    </dgm:pt>
    <dgm:pt modelId="{439246E2-3202-E94D-8AEE-34AD8AA3F193}" type="pres">
      <dgm:prSet presAssocID="{EFC0AE31-A1D3-0D41-8D1B-0763C3247381}" presName="parTxOnly" presStyleLbl="node1" presStyleIdx="1" presStyleCnt="6">
        <dgm:presLayoutVars>
          <dgm:bulletEnabled val="1"/>
        </dgm:presLayoutVars>
      </dgm:prSet>
      <dgm:spPr/>
    </dgm:pt>
    <dgm:pt modelId="{CE6EDD9A-FE59-AA47-88BB-694B52A2EF21}" type="pres">
      <dgm:prSet presAssocID="{03E78493-84DD-BF43-BE44-EE5217314789}" presName="parSpace" presStyleCnt="0"/>
      <dgm:spPr/>
    </dgm:pt>
    <dgm:pt modelId="{83E176AD-D9D6-D643-BD33-73D36DBFBBCE}" type="pres">
      <dgm:prSet presAssocID="{5955477C-93FC-4C43-A4EE-84C8366AC0BB}" presName="parTxOnly" presStyleLbl="node1" presStyleIdx="2" presStyleCnt="6">
        <dgm:presLayoutVars>
          <dgm:bulletEnabled val="1"/>
        </dgm:presLayoutVars>
      </dgm:prSet>
      <dgm:spPr/>
    </dgm:pt>
    <dgm:pt modelId="{F18CF2A7-5FB4-4E46-9970-F8773C67E3CE}" type="pres">
      <dgm:prSet presAssocID="{F9234E4F-0A19-B34C-9065-D5AD1E5B1DE0}" presName="parSpace" presStyleCnt="0"/>
      <dgm:spPr/>
    </dgm:pt>
    <dgm:pt modelId="{0B17E1BD-56FE-0441-AAC3-F6600DF1F308}" type="pres">
      <dgm:prSet presAssocID="{4C7B2583-E529-A143-8DD2-87CE76792893}" presName="parTxOnly" presStyleLbl="node1" presStyleIdx="3" presStyleCnt="6">
        <dgm:presLayoutVars>
          <dgm:bulletEnabled val="1"/>
        </dgm:presLayoutVars>
      </dgm:prSet>
      <dgm:spPr/>
    </dgm:pt>
    <dgm:pt modelId="{CC6F9CB8-FE59-3D41-B31A-BD8AC7518220}" type="pres">
      <dgm:prSet presAssocID="{3F06D6A9-D352-5B4B-BFE4-E209F32EE56A}" presName="parSpace" presStyleCnt="0"/>
      <dgm:spPr/>
    </dgm:pt>
    <dgm:pt modelId="{475E0F1C-7E2D-784B-B4B0-FB5A33A6EA21}" type="pres">
      <dgm:prSet presAssocID="{F4BE5B62-05E8-CA43-8FF1-CA12B755ED61}" presName="parTxOnly" presStyleLbl="node1" presStyleIdx="4" presStyleCnt="6">
        <dgm:presLayoutVars>
          <dgm:bulletEnabled val="1"/>
        </dgm:presLayoutVars>
      </dgm:prSet>
      <dgm:spPr/>
    </dgm:pt>
    <dgm:pt modelId="{98EB67D8-70B7-594E-9A94-62923BAEDFEE}" type="pres">
      <dgm:prSet presAssocID="{0206BB31-69E5-4041-88CF-4D5002B51F42}" presName="parSpace" presStyleCnt="0"/>
      <dgm:spPr/>
    </dgm:pt>
    <dgm:pt modelId="{407EB856-0279-EC48-96E6-9B8F813B8D73}" type="pres">
      <dgm:prSet presAssocID="{95BB3B28-B772-594B-868D-D8B2FAFC33AA}" presName="parTxOnly" presStyleLbl="node1" presStyleIdx="5" presStyleCnt="6">
        <dgm:presLayoutVars>
          <dgm:bulletEnabled val="1"/>
        </dgm:presLayoutVars>
      </dgm:prSet>
      <dgm:spPr/>
    </dgm:pt>
  </dgm:ptLst>
  <dgm:cxnLst>
    <dgm:cxn modelId="{013AE311-3D85-8F4E-AA95-B077B18258E0}" type="presOf" srcId="{EFC0AE31-A1D3-0D41-8D1B-0763C3247381}" destId="{439246E2-3202-E94D-8AEE-34AD8AA3F193}" srcOrd="0" destOrd="0" presId="urn:microsoft.com/office/officeart/2005/8/layout/hChevron3"/>
    <dgm:cxn modelId="{B43CF63C-E67F-3C48-8E88-2CB9A5A286BC}" type="presOf" srcId="{F4BE5B62-05E8-CA43-8FF1-CA12B755ED61}" destId="{475E0F1C-7E2D-784B-B4B0-FB5A33A6EA21}" srcOrd="0" destOrd="0" presId="urn:microsoft.com/office/officeart/2005/8/layout/hChevron3"/>
    <dgm:cxn modelId="{71F32267-C4D1-554A-9199-9F68FC626C8B}" type="presOf" srcId="{613719D7-05B2-8349-8687-25322B306290}" destId="{94ABB21E-2AC9-AB46-B027-88413759A4DB}" srcOrd="0" destOrd="0" presId="urn:microsoft.com/office/officeart/2005/8/layout/hChevron3"/>
    <dgm:cxn modelId="{59764E69-BDB7-C842-BB62-D62800062771}" srcId="{0933F967-F37D-9D45-8E28-D2D4A59A8E4A}" destId="{5955477C-93FC-4C43-A4EE-84C8366AC0BB}" srcOrd="2" destOrd="0" parTransId="{63B0DD27-D499-CF4B-AE15-540ED557CE2C}" sibTransId="{F9234E4F-0A19-B34C-9065-D5AD1E5B1DE0}"/>
    <dgm:cxn modelId="{1D86788E-CE70-E347-829E-3CA4EE1461F0}" srcId="{0933F967-F37D-9D45-8E28-D2D4A59A8E4A}" destId="{4C7B2583-E529-A143-8DD2-87CE76792893}" srcOrd="3" destOrd="0" parTransId="{508A9151-77E8-A94D-BDF7-F12CD3636EC0}" sibTransId="{3F06D6A9-D352-5B4B-BFE4-E209F32EE56A}"/>
    <dgm:cxn modelId="{E4D8A996-5EDB-D14A-8AC3-5BDE0BEBF0F3}" type="presOf" srcId="{0933F967-F37D-9D45-8E28-D2D4A59A8E4A}" destId="{BB855AF0-53BC-C846-B7B3-CAFB6E2CE112}" srcOrd="0" destOrd="0" presId="urn:microsoft.com/office/officeart/2005/8/layout/hChevron3"/>
    <dgm:cxn modelId="{5C22A4A3-14C0-C945-B9C1-C26E695D77BA}" srcId="{0933F967-F37D-9D45-8E28-D2D4A59A8E4A}" destId="{F4BE5B62-05E8-CA43-8FF1-CA12B755ED61}" srcOrd="4" destOrd="0" parTransId="{3CAA0D48-FD59-6047-A529-A71418839F4F}" sibTransId="{0206BB31-69E5-4041-88CF-4D5002B51F42}"/>
    <dgm:cxn modelId="{624CB9AC-FE3B-CD46-9712-1E9D565384BC}" type="presOf" srcId="{95BB3B28-B772-594B-868D-D8B2FAFC33AA}" destId="{407EB856-0279-EC48-96E6-9B8F813B8D73}" srcOrd="0" destOrd="0" presId="urn:microsoft.com/office/officeart/2005/8/layout/hChevron3"/>
    <dgm:cxn modelId="{42D8B4BE-3EF7-A746-806B-457E5B34EF1D}" type="presOf" srcId="{5955477C-93FC-4C43-A4EE-84C8366AC0BB}" destId="{83E176AD-D9D6-D643-BD33-73D36DBFBBCE}" srcOrd="0" destOrd="0" presId="urn:microsoft.com/office/officeart/2005/8/layout/hChevron3"/>
    <dgm:cxn modelId="{EE3157C3-C026-DB4D-881D-4FE8DD33CFFF}" srcId="{0933F967-F37D-9D45-8E28-D2D4A59A8E4A}" destId="{613719D7-05B2-8349-8687-25322B306290}" srcOrd="0" destOrd="0" parTransId="{FA6FA3CE-651B-9244-8596-0ACEBA4C17C6}" sibTransId="{06DE9ED4-6E59-D647-BBE1-87B62A091E10}"/>
    <dgm:cxn modelId="{C02CF1C6-8336-FD4F-AE4D-69C1A69BC470}" type="presOf" srcId="{4C7B2583-E529-A143-8DD2-87CE76792893}" destId="{0B17E1BD-56FE-0441-AAC3-F6600DF1F308}" srcOrd="0" destOrd="0" presId="urn:microsoft.com/office/officeart/2005/8/layout/hChevron3"/>
    <dgm:cxn modelId="{3EF4D0C7-DC89-AB49-AE36-939D1E889BC6}" srcId="{0933F967-F37D-9D45-8E28-D2D4A59A8E4A}" destId="{95BB3B28-B772-594B-868D-D8B2FAFC33AA}" srcOrd="5" destOrd="0" parTransId="{A69298B1-4A90-6343-BD83-4E28AB9C31B8}" sibTransId="{7CC2BC14-C587-FD43-BFCE-002832334F87}"/>
    <dgm:cxn modelId="{33DD8ED1-9EBD-D641-8C9A-F2C6F44771BF}" srcId="{0933F967-F37D-9D45-8E28-D2D4A59A8E4A}" destId="{EFC0AE31-A1D3-0D41-8D1B-0763C3247381}" srcOrd="1" destOrd="0" parTransId="{2C5AB438-072A-B04D-B887-5A65E697FD31}" sibTransId="{03E78493-84DD-BF43-BE44-EE5217314789}"/>
    <dgm:cxn modelId="{0C73B76C-2F91-6D45-B5D0-B4F19EBEAB06}" type="presParOf" srcId="{BB855AF0-53BC-C846-B7B3-CAFB6E2CE112}" destId="{94ABB21E-2AC9-AB46-B027-88413759A4DB}" srcOrd="0" destOrd="0" presId="urn:microsoft.com/office/officeart/2005/8/layout/hChevron3"/>
    <dgm:cxn modelId="{EC262BAA-3AAF-9E40-8F3C-EEC7E970F813}" type="presParOf" srcId="{BB855AF0-53BC-C846-B7B3-CAFB6E2CE112}" destId="{7BA446F0-A123-004D-951C-0778DC323C0C}" srcOrd="1" destOrd="0" presId="urn:microsoft.com/office/officeart/2005/8/layout/hChevron3"/>
    <dgm:cxn modelId="{8A031C28-1037-2149-8CE0-DB624552105A}" type="presParOf" srcId="{BB855AF0-53BC-C846-B7B3-CAFB6E2CE112}" destId="{439246E2-3202-E94D-8AEE-34AD8AA3F193}" srcOrd="2" destOrd="0" presId="urn:microsoft.com/office/officeart/2005/8/layout/hChevron3"/>
    <dgm:cxn modelId="{B663B589-A720-D441-9F05-96AD91533252}" type="presParOf" srcId="{BB855AF0-53BC-C846-B7B3-CAFB6E2CE112}" destId="{CE6EDD9A-FE59-AA47-88BB-694B52A2EF21}" srcOrd="3" destOrd="0" presId="urn:microsoft.com/office/officeart/2005/8/layout/hChevron3"/>
    <dgm:cxn modelId="{3690E502-845B-E14C-AC27-87ED3C9A7EFB}" type="presParOf" srcId="{BB855AF0-53BC-C846-B7B3-CAFB6E2CE112}" destId="{83E176AD-D9D6-D643-BD33-73D36DBFBBCE}" srcOrd="4" destOrd="0" presId="urn:microsoft.com/office/officeart/2005/8/layout/hChevron3"/>
    <dgm:cxn modelId="{BA867C5E-927C-FD4B-A69B-2B85F1C198E2}" type="presParOf" srcId="{BB855AF0-53BC-C846-B7B3-CAFB6E2CE112}" destId="{F18CF2A7-5FB4-4E46-9970-F8773C67E3CE}" srcOrd="5" destOrd="0" presId="urn:microsoft.com/office/officeart/2005/8/layout/hChevron3"/>
    <dgm:cxn modelId="{E51E9642-C8B5-AA43-B34A-24191CC7EFEE}" type="presParOf" srcId="{BB855AF0-53BC-C846-B7B3-CAFB6E2CE112}" destId="{0B17E1BD-56FE-0441-AAC3-F6600DF1F308}" srcOrd="6" destOrd="0" presId="urn:microsoft.com/office/officeart/2005/8/layout/hChevron3"/>
    <dgm:cxn modelId="{8C496889-A186-8848-B283-3D9050BEDB18}" type="presParOf" srcId="{BB855AF0-53BC-C846-B7B3-CAFB6E2CE112}" destId="{CC6F9CB8-FE59-3D41-B31A-BD8AC7518220}" srcOrd="7" destOrd="0" presId="urn:microsoft.com/office/officeart/2005/8/layout/hChevron3"/>
    <dgm:cxn modelId="{08CDA15C-4F97-E242-9C28-ED218CD717DA}" type="presParOf" srcId="{BB855AF0-53BC-C846-B7B3-CAFB6E2CE112}" destId="{475E0F1C-7E2D-784B-B4B0-FB5A33A6EA21}" srcOrd="8" destOrd="0" presId="urn:microsoft.com/office/officeart/2005/8/layout/hChevron3"/>
    <dgm:cxn modelId="{97D77AF9-473E-1549-81EA-5C582B6BADB1}" type="presParOf" srcId="{BB855AF0-53BC-C846-B7B3-CAFB6E2CE112}" destId="{98EB67D8-70B7-594E-9A94-62923BAEDFEE}" srcOrd="9" destOrd="0" presId="urn:microsoft.com/office/officeart/2005/8/layout/hChevron3"/>
    <dgm:cxn modelId="{289F0388-B64B-2149-B335-583BBE40A56D}" type="presParOf" srcId="{BB855AF0-53BC-C846-B7B3-CAFB6E2CE112}" destId="{407EB856-0279-EC48-96E6-9B8F813B8D73}"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00FBC4-3F9B-456B-AB07-C062E4D290B1}"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BFBB9CC1-6C6B-4342-8A72-A5FD65A12582}">
      <dgm:prSet custT="1"/>
      <dgm:spPr/>
      <dgm:t>
        <a:bodyPr/>
        <a:lstStyle/>
        <a:p>
          <a:r>
            <a:rPr lang="en-US" sz="1800" b="0" i="0" dirty="0"/>
            <a:t>Ocean Concepts</a:t>
          </a:r>
          <a:endParaRPr lang="en-US" sz="1800" dirty="0"/>
        </a:p>
      </dgm:t>
    </dgm:pt>
    <dgm:pt modelId="{36D386F6-76D8-4AB3-9066-8AB271D02B0C}" type="parTrans" cxnId="{D8EBB709-7BFD-49D9-9DFF-6802583AD5F1}">
      <dgm:prSet/>
      <dgm:spPr/>
      <dgm:t>
        <a:bodyPr/>
        <a:lstStyle/>
        <a:p>
          <a:endParaRPr lang="en-US" sz="2400"/>
        </a:p>
      </dgm:t>
    </dgm:pt>
    <dgm:pt modelId="{D835105D-0708-420E-82BF-F51A26E57220}" type="sibTrans" cxnId="{D8EBB709-7BFD-49D9-9DFF-6802583AD5F1}">
      <dgm:prSet/>
      <dgm:spPr/>
      <dgm:t>
        <a:bodyPr/>
        <a:lstStyle/>
        <a:p>
          <a:endParaRPr lang="en-US" sz="2400"/>
        </a:p>
      </dgm:t>
    </dgm:pt>
    <dgm:pt modelId="{EE7D8519-D557-4C78-9C78-E5A58E81CC0B}">
      <dgm:prSet custT="1"/>
      <dgm:spPr/>
      <dgm:t>
        <a:bodyPr/>
        <a:lstStyle/>
        <a:p>
          <a:r>
            <a:rPr lang="en-US" sz="1800" b="0" i="0" dirty="0"/>
            <a:t>Data Analysis Skills &amp; Techniques</a:t>
          </a:r>
          <a:endParaRPr lang="en-US" sz="1800" dirty="0"/>
        </a:p>
      </dgm:t>
    </dgm:pt>
    <dgm:pt modelId="{F04D5A5C-8E6E-4EF1-9B45-30043F4CA09A}" type="parTrans" cxnId="{A15C7D5C-164B-4512-B092-ECE4B9700D26}">
      <dgm:prSet/>
      <dgm:spPr/>
      <dgm:t>
        <a:bodyPr/>
        <a:lstStyle/>
        <a:p>
          <a:endParaRPr lang="en-US" sz="2400"/>
        </a:p>
      </dgm:t>
    </dgm:pt>
    <dgm:pt modelId="{7E34D6A4-E590-4E8D-AE2A-D1BE6B388E0C}" type="sibTrans" cxnId="{A15C7D5C-164B-4512-B092-ECE4B9700D26}">
      <dgm:prSet/>
      <dgm:spPr/>
      <dgm:t>
        <a:bodyPr/>
        <a:lstStyle/>
        <a:p>
          <a:endParaRPr lang="en-US" sz="2400"/>
        </a:p>
      </dgm:t>
    </dgm:pt>
    <dgm:pt modelId="{5840EC43-9A48-48D7-BE0B-EABC3CDCE12A}">
      <dgm:prSet custT="1"/>
      <dgm:spPr/>
      <dgm:t>
        <a:bodyPr/>
        <a:lstStyle/>
        <a:p>
          <a:r>
            <a:rPr lang="en-US" sz="1800" b="0" i="0" dirty="0"/>
            <a:t>Data Visualization / Data Literacy</a:t>
          </a:r>
          <a:endParaRPr lang="en-US" sz="1800" dirty="0"/>
        </a:p>
      </dgm:t>
    </dgm:pt>
    <dgm:pt modelId="{496C77BA-86E4-4226-BB7D-CB053B650C2E}" type="parTrans" cxnId="{E8899ABB-E20D-4C4B-9B9B-7C8745076168}">
      <dgm:prSet/>
      <dgm:spPr/>
      <dgm:t>
        <a:bodyPr/>
        <a:lstStyle/>
        <a:p>
          <a:endParaRPr lang="en-US" sz="2400"/>
        </a:p>
      </dgm:t>
    </dgm:pt>
    <dgm:pt modelId="{0663B823-EA6A-4230-A6BA-D7B234285F33}" type="sibTrans" cxnId="{E8899ABB-E20D-4C4B-9B9B-7C8745076168}">
      <dgm:prSet/>
      <dgm:spPr/>
      <dgm:t>
        <a:bodyPr/>
        <a:lstStyle/>
        <a:p>
          <a:endParaRPr lang="en-US" sz="2400"/>
        </a:p>
      </dgm:t>
    </dgm:pt>
    <dgm:pt modelId="{10E25B30-481A-435F-B359-42AFCE80F7EB}">
      <dgm:prSet custT="1"/>
      <dgm:spPr/>
      <dgm:t>
        <a:bodyPr/>
        <a:lstStyle/>
        <a:p>
          <a:r>
            <a:rPr lang="en-US" sz="1800" b="0" i="0" dirty="0"/>
            <a:t>Coding Skills &amp; Techniques</a:t>
          </a:r>
          <a:endParaRPr lang="en-US" sz="1800" dirty="0"/>
        </a:p>
      </dgm:t>
    </dgm:pt>
    <dgm:pt modelId="{6441B454-D671-42B8-BBDB-7E4483D84DCD}" type="parTrans" cxnId="{919E7EB5-B67F-462D-8B78-848E872136E6}">
      <dgm:prSet/>
      <dgm:spPr/>
      <dgm:t>
        <a:bodyPr/>
        <a:lstStyle/>
        <a:p>
          <a:endParaRPr lang="en-US" sz="2400"/>
        </a:p>
      </dgm:t>
    </dgm:pt>
    <dgm:pt modelId="{06A6883F-630D-44F9-A7A9-C9E0AEDE0D01}" type="sibTrans" cxnId="{919E7EB5-B67F-462D-8B78-848E872136E6}">
      <dgm:prSet/>
      <dgm:spPr/>
      <dgm:t>
        <a:bodyPr/>
        <a:lstStyle/>
        <a:p>
          <a:endParaRPr lang="en-US" sz="2400"/>
        </a:p>
      </dgm:t>
    </dgm:pt>
    <dgm:pt modelId="{F9E0ACAE-3DDB-4E2A-ADE7-9139813B767E}">
      <dgm:prSet custT="1"/>
      <dgm:spPr/>
      <dgm:t>
        <a:bodyPr/>
        <a:lstStyle/>
        <a:p>
          <a:r>
            <a:rPr lang="en-US" sz="1800" b="0" i="0" dirty="0"/>
            <a:t>OOI Instruments</a:t>
          </a:r>
          <a:endParaRPr lang="en-US" sz="1800" dirty="0"/>
        </a:p>
      </dgm:t>
    </dgm:pt>
    <dgm:pt modelId="{CA3E540C-76D0-48A9-A9B7-F6921131DBDD}" type="parTrans" cxnId="{B6DEED35-0F6F-416A-8A35-E7EE6C7A9AAF}">
      <dgm:prSet/>
      <dgm:spPr/>
      <dgm:t>
        <a:bodyPr/>
        <a:lstStyle/>
        <a:p>
          <a:endParaRPr lang="en-US" sz="2400"/>
        </a:p>
      </dgm:t>
    </dgm:pt>
    <dgm:pt modelId="{A47CE169-4563-4ADB-A3A4-00A82FB15501}" type="sibTrans" cxnId="{B6DEED35-0F6F-416A-8A35-E7EE6C7A9AAF}">
      <dgm:prSet/>
      <dgm:spPr/>
      <dgm:t>
        <a:bodyPr/>
        <a:lstStyle/>
        <a:p>
          <a:endParaRPr lang="en-US" sz="2400"/>
        </a:p>
      </dgm:t>
    </dgm:pt>
    <dgm:pt modelId="{162086BA-C5B8-44F1-A608-31334C7163D3}">
      <dgm:prSet custT="1"/>
      <dgm:spPr/>
      <dgm:t>
        <a:bodyPr/>
        <a:lstStyle/>
        <a:p>
          <a:r>
            <a:rPr lang="en-US" sz="1800" b="0" i="0" dirty="0"/>
            <a:t>Cool Events </a:t>
          </a:r>
          <a:endParaRPr lang="en-US" sz="1800" dirty="0"/>
        </a:p>
      </dgm:t>
    </dgm:pt>
    <dgm:pt modelId="{AAD31066-657E-423D-A658-DACB4AF2E380}" type="parTrans" cxnId="{7BC6E408-F3EC-4C1D-ABD1-963B998CB8FE}">
      <dgm:prSet/>
      <dgm:spPr/>
      <dgm:t>
        <a:bodyPr/>
        <a:lstStyle/>
        <a:p>
          <a:endParaRPr lang="en-US" sz="2400"/>
        </a:p>
      </dgm:t>
    </dgm:pt>
    <dgm:pt modelId="{EBA7C17A-CEF5-4E7A-9A64-784314A18E08}" type="sibTrans" cxnId="{7BC6E408-F3EC-4C1D-ABD1-963B998CB8FE}">
      <dgm:prSet/>
      <dgm:spPr/>
      <dgm:t>
        <a:bodyPr/>
        <a:lstStyle/>
        <a:p>
          <a:endParaRPr lang="en-US" sz="2400"/>
        </a:p>
      </dgm:t>
    </dgm:pt>
    <dgm:pt modelId="{D6BFEA14-1A08-4DA4-B815-F80B95EE796C}">
      <dgm:prSet custT="1"/>
      <dgm:spPr/>
      <dgm:t>
        <a:bodyPr/>
        <a:lstStyle/>
        <a:p>
          <a:r>
            <a:rPr lang="en-US" sz="1800" b="0" i="0" dirty="0"/>
            <a:t>Cool Datasets</a:t>
          </a:r>
          <a:endParaRPr lang="en-US" sz="1800" dirty="0"/>
        </a:p>
      </dgm:t>
    </dgm:pt>
    <dgm:pt modelId="{8963273D-F325-4156-B4C4-5574131E0749}" type="parTrans" cxnId="{AB4ED49E-FD04-46B0-B938-4B1D74352067}">
      <dgm:prSet/>
      <dgm:spPr/>
      <dgm:t>
        <a:bodyPr/>
        <a:lstStyle/>
        <a:p>
          <a:endParaRPr lang="en-US" sz="2400"/>
        </a:p>
      </dgm:t>
    </dgm:pt>
    <dgm:pt modelId="{7942356E-40DD-4495-9D32-6D03033B673F}" type="sibTrans" cxnId="{AB4ED49E-FD04-46B0-B938-4B1D74352067}">
      <dgm:prSet/>
      <dgm:spPr/>
      <dgm:t>
        <a:bodyPr/>
        <a:lstStyle/>
        <a:p>
          <a:endParaRPr lang="en-US" sz="2400"/>
        </a:p>
      </dgm:t>
    </dgm:pt>
    <dgm:pt modelId="{63CE4C9B-1F79-4D3D-AAE0-BCD593AAD5FC}">
      <dgm:prSet custT="1"/>
      <dgm:spPr/>
      <dgm:t>
        <a:bodyPr/>
        <a:lstStyle/>
        <a:p>
          <a:r>
            <a:rPr lang="en-US" sz="1800" b="0" i="0" dirty="0"/>
            <a:t>Cool Stories</a:t>
          </a:r>
          <a:endParaRPr lang="en-US" sz="1800" dirty="0"/>
        </a:p>
      </dgm:t>
    </dgm:pt>
    <dgm:pt modelId="{31707556-17EE-42F6-8AA8-517BE6BA34DA}" type="parTrans" cxnId="{4228EE6F-1BE0-4068-ADEE-49B2A0A916F3}">
      <dgm:prSet/>
      <dgm:spPr/>
      <dgm:t>
        <a:bodyPr/>
        <a:lstStyle/>
        <a:p>
          <a:endParaRPr lang="en-US" sz="2400"/>
        </a:p>
      </dgm:t>
    </dgm:pt>
    <dgm:pt modelId="{D33E2D3C-F39A-4926-A6D6-8438A6B07101}" type="sibTrans" cxnId="{4228EE6F-1BE0-4068-ADEE-49B2A0A916F3}">
      <dgm:prSet/>
      <dgm:spPr/>
      <dgm:t>
        <a:bodyPr/>
        <a:lstStyle/>
        <a:p>
          <a:endParaRPr lang="en-US" sz="2400"/>
        </a:p>
      </dgm:t>
    </dgm:pt>
    <dgm:pt modelId="{56B6C44B-379B-4A45-B336-3A4287525A8A}" type="pres">
      <dgm:prSet presAssocID="{FE00FBC4-3F9B-456B-AB07-C062E4D290B1}" presName="root" presStyleCnt="0">
        <dgm:presLayoutVars>
          <dgm:dir/>
          <dgm:resizeHandles val="exact"/>
        </dgm:presLayoutVars>
      </dgm:prSet>
      <dgm:spPr/>
    </dgm:pt>
    <dgm:pt modelId="{90CFB525-1B73-41DF-ABDB-B4E635555F5D}" type="pres">
      <dgm:prSet presAssocID="{BFBB9CC1-6C6B-4342-8A72-A5FD65A12582}" presName="compNode" presStyleCnt="0"/>
      <dgm:spPr/>
    </dgm:pt>
    <dgm:pt modelId="{ABD90E71-418B-45CF-8869-F5A72B6AAEFA}" type="pres">
      <dgm:prSet presAssocID="{BFBB9CC1-6C6B-4342-8A72-A5FD65A12582}"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sh"/>
        </a:ext>
      </dgm:extLst>
    </dgm:pt>
    <dgm:pt modelId="{AB11CDDD-0022-4EC7-818D-A92E2A136168}" type="pres">
      <dgm:prSet presAssocID="{BFBB9CC1-6C6B-4342-8A72-A5FD65A12582}" presName="spaceRect" presStyleCnt="0"/>
      <dgm:spPr/>
    </dgm:pt>
    <dgm:pt modelId="{6A98A7AB-0D21-4FBF-80BB-357F1221F866}" type="pres">
      <dgm:prSet presAssocID="{BFBB9CC1-6C6B-4342-8A72-A5FD65A12582}" presName="textRect" presStyleLbl="revTx" presStyleIdx="0" presStyleCnt="8">
        <dgm:presLayoutVars>
          <dgm:chMax val="1"/>
          <dgm:chPref val="1"/>
        </dgm:presLayoutVars>
      </dgm:prSet>
      <dgm:spPr/>
    </dgm:pt>
    <dgm:pt modelId="{375D775C-1036-4A91-937B-75BD97624880}" type="pres">
      <dgm:prSet presAssocID="{D835105D-0708-420E-82BF-F51A26E57220}" presName="sibTrans" presStyleCnt="0"/>
      <dgm:spPr/>
    </dgm:pt>
    <dgm:pt modelId="{2919787B-03D5-4605-9C69-1FC572A4D838}" type="pres">
      <dgm:prSet presAssocID="{EE7D8519-D557-4C78-9C78-E5A58E81CC0B}" presName="compNode" presStyleCnt="0"/>
      <dgm:spPr/>
    </dgm:pt>
    <dgm:pt modelId="{8D493DC3-E364-4ACD-8E96-7A11C2D4DA64}" type="pres">
      <dgm:prSet presAssocID="{EE7D8519-D557-4C78-9C78-E5A58E81CC0B}"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70452E8A-FBC5-4442-89D5-488B202EB134}" type="pres">
      <dgm:prSet presAssocID="{EE7D8519-D557-4C78-9C78-E5A58E81CC0B}" presName="spaceRect" presStyleCnt="0"/>
      <dgm:spPr/>
    </dgm:pt>
    <dgm:pt modelId="{BD8B4490-9432-402B-8952-77280C11F37C}" type="pres">
      <dgm:prSet presAssocID="{EE7D8519-D557-4C78-9C78-E5A58E81CC0B}" presName="textRect" presStyleLbl="revTx" presStyleIdx="1" presStyleCnt="8">
        <dgm:presLayoutVars>
          <dgm:chMax val="1"/>
          <dgm:chPref val="1"/>
        </dgm:presLayoutVars>
      </dgm:prSet>
      <dgm:spPr/>
    </dgm:pt>
    <dgm:pt modelId="{EE612F53-964B-48E8-A4B1-0F7A2B4BA131}" type="pres">
      <dgm:prSet presAssocID="{7E34D6A4-E590-4E8D-AE2A-D1BE6B388E0C}" presName="sibTrans" presStyleCnt="0"/>
      <dgm:spPr/>
    </dgm:pt>
    <dgm:pt modelId="{62F1E874-2931-4B13-9182-C8EF2755E0DE}" type="pres">
      <dgm:prSet presAssocID="{5840EC43-9A48-48D7-BE0B-EABC3CDCE12A}" presName="compNode" presStyleCnt="0"/>
      <dgm:spPr/>
    </dgm:pt>
    <dgm:pt modelId="{862D02D2-EFE5-40D8-95BA-C6D9BD5A6AF0}" type="pres">
      <dgm:prSet presAssocID="{5840EC43-9A48-48D7-BE0B-EABC3CDCE12A}"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r chart"/>
        </a:ext>
      </dgm:extLst>
    </dgm:pt>
    <dgm:pt modelId="{FC1E428A-0ACD-4DBA-85BB-B81EB4E8733E}" type="pres">
      <dgm:prSet presAssocID="{5840EC43-9A48-48D7-BE0B-EABC3CDCE12A}" presName="spaceRect" presStyleCnt="0"/>
      <dgm:spPr/>
    </dgm:pt>
    <dgm:pt modelId="{FA11FB90-04DA-45E7-968A-30856CD09452}" type="pres">
      <dgm:prSet presAssocID="{5840EC43-9A48-48D7-BE0B-EABC3CDCE12A}" presName="textRect" presStyleLbl="revTx" presStyleIdx="2" presStyleCnt="8">
        <dgm:presLayoutVars>
          <dgm:chMax val="1"/>
          <dgm:chPref val="1"/>
        </dgm:presLayoutVars>
      </dgm:prSet>
      <dgm:spPr/>
    </dgm:pt>
    <dgm:pt modelId="{B0A84275-2687-43B8-85BC-8C84B39222B9}" type="pres">
      <dgm:prSet presAssocID="{0663B823-EA6A-4230-A6BA-D7B234285F33}" presName="sibTrans" presStyleCnt="0"/>
      <dgm:spPr/>
    </dgm:pt>
    <dgm:pt modelId="{92A176EE-76B8-4BCA-93D2-CBDED75A3A75}" type="pres">
      <dgm:prSet presAssocID="{10E25B30-481A-435F-B359-42AFCE80F7EB}" presName="compNode" presStyleCnt="0"/>
      <dgm:spPr/>
    </dgm:pt>
    <dgm:pt modelId="{519BE71C-1F83-4565-BFB9-807593C9C1E6}" type="pres">
      <dgm:prSet presAssocID="{10E25B30-481A-435F-B359-42AFCE80F7EB}"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ears"/>
        </a:ext>
      </dgm:extLst>
    </dgm:pt>
    <dgm:pt modelId="{CCBEC523-EF71-4D54-998F-B98B96EBD41C}" type="pres">
      <dgm:prSet presAssocID="{10E25B30-481A-435F-B359-42AFCE80F7EB}" presName="spaceRect" presStyleCnt="0"/>
      <dgm:spPr/>
    </dgm:pt>
    <dgm:pt modelId="{BD8BEFD5-49D9-4334-9463-3444378AABF1}" type="pres">
      <dgm:prSet presAssocID="{10E25B30-481A-435F-B359-42AFCE80F7EB}" presName="textRect" presStyleLbl="revTx" presStyleIdx="3" presStyleCnt="8">
        <dgm:presLayoutVars>
          <dgm:chMax val="1"/>
          <dgm:chPref val="1"/>
        </dgm:presLayoutVars>
      </dgm:prSet>
      <dgm:spPr/>
    </dgm:pt>
    <dgm:pt modelId="{BF851241-4693-4CC7-9AF1-7D81F3640584}" type="pres">
      <dgm:prSet presAssocID="{06A6883F-630D-44F9-A7A9-C9E0AEDE0D01}" presName="sibTrans" presStyleCnt="0"/>
      <dgm:spPr/>
    </dgm:pt>
    <dgm:pt modelId="{4A47D1AE-7F61-406E-9E7B-8C24EDA816A6}" type="pres">
      <dgm:prSet presAssocID="{F9E0ACAE-3DDB-4E2A-ADE7-9139813B767E}" presName="compNode" presStyleCnt="0"/>
      <dgm:spPr/>
    </dgm:pt>
    <dgm:pt modelId="{4D28BDF3-8D29-44B4-B445-0352FDA64F22}" type="pres">
      <dgm:prSet presAssocID="{F9E0ACAE-3DDB-4E2A-ADE7-9139813B767E}"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usic"/>
        </a:ext>
      </dgm:extLst>
    </dgm:pt>
    <dgm:pt modelId="{7C9CEEB5-F939-4527-AF37-BEB8849E3BED}" type="pres">
      <dgm:prSet presAssocID="{F9E0ACAE-3DDB-4E2A-ADE7-9139813B767E}" presName="spaceRect" presStyleCnt="0"/>
      <dgm:spPr/>
    </dgm:pt>
    <dgm:pt modelId="{08EB8131-B15F-4441-8EC7-3E7558E5FAA8}" type="pres">
      <dgm:prSet presAssocID="{F9E0ACAE-3DDB-4E2A-ADE7-9139813B767E}" presName="textRect" presStyleLbl="revTx" presStyleIdx="4" presStyleCnt="8">
        <dgm:presLayoutVars>
          <dgm:chMax val="1"/>
          <dgm:chPref val="1"/>
        </dgm:presLayoutVars>
      </dgm:prSet>
      <dgm:spPr/>
    </dgm:pt>
    <dgm:pt modelId="{33833869-EDF5-4EC5-93FF-CC2BB92B37E8}" type="pres">
      <dgm:prSet presAssocID="{A47CE169-4563-4ADB-A3A4-00A82FB15501}" presName="sibTrans" presStyleCnt="0"/>
      <dgm:spPr/>
    </dgm:pt>
    <dgm:pt modelId="{50B4428B-A5AC-4FAF-8AAE-9AA00BAE0E91}" type="pres">
      <dgm:prSet presAssocID="{162086BA-C5B8-44F1-A608-31334C7163D3}" presName="compNode" presStyleCnt="0"/>
      <dgm:spPr/>
    </dgm:pt>
    <dgm:pt modelId="{64C964BF-5889-4DF7-8F0F-338BF32D5D25}" type="pres">
      <dgm:prSet presAssocID="{162086BA-C5B8-44F1-A608-31334C7163D3}"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Dance"/>
        </a:ext>
      </dgm:extLst>
    </dgm:pt>
    <dgm:pt modelId="{08928506-2DDF-4FA8-89E1-7E762F3AC785}" type="pres">
      <dgm:prSet presAssocID="{162086BA-C5B8-44F1-A608-31334C7163D3}" presName="spaceRect" presStyleCnt="0"/>
      <dgm:spPr/>
    </dgm:pt>
    <dgm:pt modelId="{79CA7D99-9165-4059-9652-C6892B7303F0}" type="pres">
      <dgm:prSet presAssocID="{162086BA-C5B8-44F1-A608-31334C7163D3}" presName="textRect" presStyleLbl="revTx" presStyleIdx="5" presStyleCnt="8">
        <dgm:presLayoutVars>
          <dgm:chMax val="1"/>
          <dgm:chPref val="1"/>
        </dgm:presLayoutVars>
      </dgm:prSet>
      <dgm:spPr/>
    </dgm:pt>
    <dgm:pt modelId="{893579C1-4C79-4044-85F7-75100289478A}" type="pres">
      <dgm:prSet presAssocID="{EBA7C17A-CEF5-4E7A-9A64-784314A18E08}" presName="sibTrans" presStyleCnt="0"/>
      <dgm:spPr/>
    </dgm:pt>
    <dgm:pt modelId="{46528DAD-BF07-4B43-ACD9-BB598EF54AE7}" type="pres">
      <dgm:prSet presAssocID="{D6BFEA14-1A08-4DA4-B815-F80B95EE796C}" presName="compNode" presStyleCnt="0"/>
      <dgm:spPr/>
    </dgm:pt>
    <dgm:pt modelId="{A65F7834-C6E9-44DD-9CCC-8F9FAD2580F2}" type="pres">
      <dgm:prSet presAssocID="{D6BFEA14-1A08-4DA4-B815-F80B95EE796C}"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Thermometer"/>
        </a:ext>
      </dgm:extLst>
    </dgm:pt>
    <dgm:pt modelId="{F1DECC69-F434-48E1-A81E-360486E5FE24}" type="pres">
      <dgm:prSet presAssocID="{D6BFEA14-1A08-4DA4-B815-F80B95EE796C}" presName="spaceRect" presStyleCnt="0"/>
      <dgm:spPr/>
    </dgm:pt>
    <dgm:pt modelId="{8E4EFC4B-8B0D-4915-8F70-960E8FF1B5CC}" type="pres">
      <dgm:prSet presAssocID="{D6BFEA14-1A08-4DA4-B815-F80B95EE796C}" presName="textRect" presStyleLbl="revTx" presStyleIdx="6" presStyleCnt="8">
        <dgm:presLayoutVars>
          <dgm:chMax val="1"/>
          <dgm:chPref val="1"/>
        </dgm:presLayoutVars>
      </dgm:prSet>
      <dgm:spPr/>
    </dgm:pt>
    <dgm:pt modelId="{EECA27B2-311C-44EB-8502-57BB106A6415}" type="pres">
      <dgm:prSet presAssocID="{7942356E-40DD-4495-9D32-6D03033B673F}" presName="sibTrans" presStyleCnt="0"/>
      <dgm:spPr/>
    </dgm:pt>
    <dgm:pt modelId="{5A253753-0482-4171-9EEF-7A4054A37E5B}" type="pres">
      <dgm:prSet presAssocID="{63CE4C9B-1F79-4D3D-AAE0-BCD593AAD5FC}" presName="compNode" presStyleCnt="0"/>
      <dgm:spPr/>
    </dgm:pt>
    <dgm:pt modelId="{2C82D8C8-80AD-4B26-9C57-590ADE074AD9}" type="pres">
      <dgm:prSet presAssocID="{63CE4C9B-1F79-4D3D-AAE0-BCD593AAD5FC}"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Grinning Face with No Fill"/>
        </a:ext>
      </dgm:extLst>
    </dgm:pt>
    <dgm:pt modelId="{9A102E5D-8ADC-4CDF-A5ED-739A21F8E82E}" type="pres">
      <dgm:prSet presAssocID="{63CE4C9B-1F79-4D3D-AAE0-BCD593AAD5FC}" presName="spaceRect" presStyleCnt="0"/>
      <dgm:spPr/>
    </dgm:pt>
    <dgm:pt modelId="{0A644FB4-0937-494C-B46A-98356D1A72DF}" type="pres">
      <dgm:prSet presAssocID="{63CE4C9B-1F79-4D3D-AAE0-BCD593AAD5FC}" presName="textRect" presStyleLbl="revTx" presStyleIdx="7" presStyleCnt="8">
        <dgm:presLayoutVars>
          <dgm:chMax val="1"/>
          <dgm:chPref val="1"/>
        </dgm:presLayoutVars>
      </dgm:prSet>
      <dgm:spPr/>
    </dgm:pt>
  </dgm:ptLst>
  <dgm:cxnLst>
    <dgm:cxn modelId="{E0969806-72A9-4B64-A044-3D4AAB83F820}" type="presOf" srcId="{D6BFEA14-1A08-4DA4-B815-F80B95EE796C}" destId="{8E4EFC4B-8B0D-4915-8F70-960E8FF1B5CC}" srcOrd="0" destOrd="0" presId="urn:microsoft.com/office/officeart/2018/2/layout/IconLabelList"/>
    <dgm:cxn modelId="{7BC6E408-F3EC-4C1D-ABD1-963B998CB8FE}" srcId="{FE00FBC4-3F9B-456B-AB07-C062E4D290B1}" destId="{162086BA-C5B8-44F1-A608-31334C7163D3}" srcOrd="5" destOrd="0" parTransId="{AAD31066-657E-423D-A658-DACB4AF2E380}" sibTransId="{EBA7C17A-CEF5-4E7A-9A64-784314A18E08}"/>
    <dgm:cxn modelId="{D8EBB709-7BFD-49D9-9DFF-6802583AD5F1}" srcId="{FE00FBC4-3F9B-456B-AB07-C062E4D290B1}" destId="{BFBB9CC1-6C6B-4342-8A72-A5FD65A12582}" srcOrd="0" destOrd="0" parTransId="{36D386F6-76D8-4AB3-9066-8AB271D02B0C}" sibTransId="{D835105D-0708-420E-82BF-F51A26E57220}"/>
    <dgm:cxn modelId="{A0528E0D-9B39-4312-AB6D-15C1EFDFC483}" type="presOf" srcId="{10E25B30-481A-435F-B359-42AFCE80F7EB}" destId="{BD8BEFD5-49D9-4334-9463-3444378AABF1}" srcOrd="0" destOrd="0" presId="urn:microsoft.com/office/officeart/2018/2/layout/IconLabelList"/>
    <dgm:cxn modelId="{0D15B327-AAB9-43F8-8569-7D06FD5BDEF9}" type="presOf" srcId="{FE00FBC4-3F9B-456B-AB07-C062E4D290B1}" destId="{56B6C44B-379B-4A45-B336-3A4287525A8A}" srcOrd="0" destOrd="0" presId="urn:microsoft.com/office/officeart/2018/2/layout/IconLabelList"/>
    <dgm:cxn modelId="{B6DEED35-0F6F-416A-8A35-E7EE6C7A9AAF}" srcId="{FE00FBC4-3F9B-456B-AB07-C062E4D290B1}" destId="{F9E0ACAE-3DDB-4E2A-ADE7-9139813B767E}" srcOrd="4" destOrd="0" parTransId="{CA3E540C-76D0-48A9-A9B7-F6921131DBDD}" sibTransId="{A47CE169-4563-4ADB-A3A4-00A82FB15501}"/>
    <dgm:cxn modelId="{869E704B-8022-4292-9839-C468B9EBBE27}" type="presOf" srcId="{BFBB9CC1-6C6B-4342-8A72-A5FD65A12582}" destId="{6A98A7AB-0D21-4FBF-80BB-357F1221F866}" srcOrd="0" destOrd="0" presId="urn:microsoft.com/office/officeart/2018/2/layout/IconLabelList"/>
    <dgm:cxn modelId="{A15C7D5C-164B-4512-B092-ECE4B9700D26}" srcId="{FE00FBC4-3F9B-456B-AB07-C062E4D290B1}" destId="{EE7D8519-D557-4C78-9C78-E5A58E81CC0B}" srcOrd="1" destOrd="0" parTransId="{F04D5A5C-8E6E-4EF1-9B45-30043F4CA09A}" sibTransId="{7E34D6A4-E590-4E8D-AE2A-D1BE6B388E0C}"/>
    <dgm:cxn modelId="{C6974B60-A612-452F-8097-4C15593CB226}" type="presOf" srcId="{5840EC43-9A48-48D7-BE0B-EABC3CDCE12A}" destId="{FA11FB90-04DA-45E7-968A-30856CD09452}" srcOrd="0" destOrd="0" presId="urn:microsoft.com/office/officeart/2018/2/layout/IconLabelList"/>
    <dgm:cxn modelId="{ECD3776F-2212-4284-A60B-812325B53331}" type="presOf" srcId="{162086BA-C5B8-44F1-A608-31334C7163D3}" destId="{79CA7D99-9165-4059-9652-C6892B7303F0}" srcOrd="0" destOrd="0" presId="urn:microsoft.com/office/officeart/2018/2/layout/IconLabelList"/>
    <dgm:cxn modelId="{4228EE6F-1BE0-4068-ADEE-49B2A0A916F3}" srcId="{FE00FBC4-3F9B-456B-AB07-C062E4D290B1}" destId="{63CE4C9B-1F79-4D3D-AAE0-BCD593AAD5FC}" srcOrd="7" destOrd="0" parTransId="{31707556-17EE-42F6-8AA8-517BE6BA34DA}" sibTransId="{D33E2D3C-F39A-4926-A6D6-8438A6B07101}"/>
    <dgm:cxn modelId="{B05C8D9D-59D1-4073-969F-228192F8177B}" type="presOf" srcId="{EE7D8519-D557-4C78-9C78-E5A58E81CC0B}" destId="{BD8B4490-9432-402B-8952-77280C11F37C}" srcOrd="0" destOrd="0" presId="urn:microsoft.com/office/officeart/2018/2/layout/IconLabelList"/>
    <dgm:cxn modelId="{AB4ED49E-FD04-46B0-B938-4B1D74352067}" srcId="{FE00FBC4-3F9B-456B-AB07-C062E4D290B1}" destId="{D6BFEA14-1A08-4DA4-B815-F80B95EE796C}" srcOrd="6" destOrd="0" parTransId="{8963273D-F325-4156-B4C4-5574131E0749}" sibTransId="{7942356E-40DD-4495-9D32-6D03033B673F}"/>
    <dgm:cxn modelId="{919E7EB5-B67F-462D-8B78-848E872136E6}" srcId="{FE00FBC4-3F9B-456B-AB07-C062E4D290B1}" destId="{10E25B30-481A-435F-B359-42AFCE80F7EB}" srcOrd="3" destOrd="0" parTransId="{6441B454-D671-42B8-BBDB-7E4483D84DCD}" sibTransId="{06A6883F-630D-44F9-A7A9-C9E0AEDE0D01}"/>
    <dgm:cxn modelId="{E8899ABB-E20D-4C4B-9B9B-7C8745076168}" srcId="{FE00FBC4-3F9B-456B-AB07-C062E4D290B1}" destId="{5840EC43-9A48-48D7-BE0B-EABC3CDCE12A}" srcOrd="2" destOrd="0" parTransId="{496C77BA-86E4-4226-BB7D-CB053B650C2E}" sibTransId="{0663B823-EA6A-4230-A6BA-D7B234285F33}"/>
    <dgm:cxn modelId="{109F39C0-2193-46DB-9CA6-D9710587348D}" type="presOf" srcId="{63CE4C9B-1F79-4D3D-AAE0-BCD593AAD5FC}" destId="{0A644FB4-0937-494C-B46A-98356D1A72DF}" srcOrd="0" destOrd="0" presId="urn:microsoft.com/office/officeart/2018/2/layout/IconLabelList"/>
    <dgm:cxn modelId="{1CE9C2EB-BC33-45F6-B63C-3D0F02295A0E}" type="presOf" srcId="{F9E0ACAE-3DDB-4E2A-ADE7-9139813B767E}" destId="{08EB8131-B15F-4441-8EC7-3E7558E5FAA8}" srcOrd="0" destOrd="0" presId="urn:microsoft.com/office/officeart/2018/2/layout/IconLabelList"/>
    <dgm:cxn modelId="{D6D019BD-1F6C-4921-A947-3548ED7080A9}" type="presParOf" srcId="{56B6C44B-379B-4A45-B336-3A4287525A8A}" destId="{90CFB525-1B73-41DF-ABDB-B4E635555F5D}" srcOrd="0" destOrd="0" presId="urn:microsoft.com/office/officeart/2018/2/layout/IconLabelList"/>
    <dgm:cxn modelId="{2A1963C1-47E3-4758-B75B-BC3413BC6BE9}" type="presParOf" srcId="{90CFB525-1B73-41DF-ABDB-B4E635555F5D}" destId="{ABD90E71-418B-45CF-8869-F5A72B6AAEFA}" srcOrd="0" destOrd="0" presId="urn:microsoft.com/office/officeart/2018/2/layout/IconLabelList"/>
    <dgm:cxn modelId="{A4D41FEB-848A-44E8-BFFF-1DCBA42F5811}" type="presParOf" srcId="{90CFB525-1B73-41DF-ABDB-B4E635555F5D}" destId="{AB11CDDD-0022-4EC7-818D-A92E2A136168}" srcOrd="1" destOrd="0" presId="urn:microsoft.com/office/officeart/2018/2/layout/IconLabelList"/>
    <dgm:cxn modelId="{3405F319-5106-421B-A128-6468E7B980CF}" type="presParOf" srcId="{90CFB525-1B73-41DF-ABDB-B4E635555F5D}" destId="{6A98A7AB-0D21-4FBF-80BB-357F1221F866}" srcOrd="2" destOrd="0" presId="urn:microsoft.com/office/officeart/2018/2/layout/IconLabelList"/>
    <dgm:cxn modelId="{216BFEF8-A943-4493-A633-5E502FDE09A9}" type="presParOf" srcId="{56B6C44B-379B-4A45-B336-3A4287525A8A}" destId="{375D775C-1036-4A91-937B-75BD97624880}" srcOrd="1" destOrd="0" presId="urn:microsoft.com/office/officeart/2018/2/layout/IconLabelList"/>
    <dgm:cxn modelId="{E5B50D15-2D83-4E4F-8CA7-88B05DCF78B0}" type="presParOf" srcId="{56B6C44B-379B-4A45-B336-3A4287525A8A}" destId="{2919787B-03D5-4605-9C69-1FC572A4D838}" srcOrd="2" destOrd="0" presId="urn:microsoft.com/office/officeart/2018/2/layout/IconLabelList"/>
    <dgm:cxn modelId="{19CA8047-F8F7-4D88-8B5F-DE76B692BED1}" type="presParOf" srcId="{2919787B-03D5-4605-9C69-1FC572A4D838}" destId="{8D493DC3-E364-4ACD-8E96-7A11C2D4DA64}" srcOrd="0" destOrd="0" presId="urn:microsoft.com/office/officeart/2018/2/layout/IconLabelList"/>
    <dgm:cxn modelId="{A6DC7A7D-7852-407D-B4E2-48AD76F35F24}" type="presParOf" srcId="{2919787B-03D5-4605-9C69-1FC572A4D838}" destId="{70452E8A-FBC5-4442-89D5-488B202EB134}" srcOrd="1" destOrd="0" presId="urn:microsoft.com/office/officeart/2018/2/layout/IconLabelList"/>
    <dgm:cxn modelId="{D3F2E0DA-1F60-42CB-ADC7-A99350706D37}" type="presParOf" srcId="{2919787B-03D5-4605-9C69-1FC572A4D838}" destId="{BD8B4490-9432-402B-8952-77280C11F37C}" srcOrd="2" destOrd="0" presId="urn:microsoft.com/office/officeart/2018/2/layout/IconLabelList"/>
    <dgm:cxn modelId="{1A7AF9B5-1D7B-453C-8769-B2D4F1C2D775}" type="presParOf" srcId="{56B6C44B-379B-4A45-B336-3A4287525A8A}" destId="{EE612F53-964B-48E8-A4B1-0F7A2B4BA131}" srcOrd="3" destOrd="0" presId="urn:microsoft.com/office/officeart/2018/2/layout/IconLabelList"/>
    <dgm:cxn modelId="{347947C3-4150-471D-BABA-36FA4258BDAF}" type="presParOf" srcId="{56B6C44B-379B-4A45-B336-3A4287525A8A}" destId="{62F1E874-2931-4B13-9182-C8EF2755E0DE}" srcOrd="4" destOrd="0" presId="urn:microsoft.com/office/officeart/2018/2/layout/IconLabelList"/>
    <dgm:cxn modelId="{CEA4EF13-2F07-4EF5-8B9F-88EEE64B5564}" type="presParOf" srcId="{62F1E874-2931-4B13-9182-C8EF2755E0DE}" destId="{862D02D2-EFE5-40D8-95BA-C6D9BD5A6AF0}" srcOrd="0" destOrd="0" presId="urn:microsoft.com/office/officeart/2018/2/layout/IconLabelList"/>
    <dgm:cxn modelId="{6A5D4D1A-166D-441D-AEE3-5A8223D6AB97}" type="presParOf" srcId="{62F1E874-2931-4B13-9182-C8EF2755E0DE}" destId="{FC1E428A-0ACD-4DBA-85BB-B81EB4E8733E}" srcOrd="1" destOrd="0" presId="urn:microsoft.com/office/officeart/2018/2/layout/IconLabelList"/>
    <dgm:cxn modelId="{4C01A25F-FBC5-4533-8A07-44E427A2F85E}" type="presParOf" srcId="{62F1E874-2931-4B13-9182-C8EF2755E0DE}" destId="{FA11FB90-04DA-45E7-968A-30856CD09452}" srcOrd="2" destOrd="0" presId="urn:microsoft.com/office/officeart/2018/2/layout/IconLabelList"/>
    <dgm:cxn modelId="{DA32290C-F939-4F0D-8082-B613C7EA70BD}" type="presParOf" srcId="{56B6C44B-379B-4A45-B336-3A4287525A8A}" destId="{B0A84275-2687-43B8-85BC-8C84B39222B9}" srcOrd="5" destOrd="0" presId="urn:microsoft.com/office/officeart/2018/2/layout/IconLabelList"/>
    <dgm:cxn modelId="{FB4A394F-4293-47B2-93D8-A114FE3E7846}" type="presParOf" srcId="{56B6C44B-379B-4A45-B336-3A4287525A8A}" destId="{92A176EE-76B8-4BCA-93D2-CBDED75A3A75}" srcOrd="6" destOrd="0" presId="urn:microsoft.com/office/officeart/2018/2/layout/IconLabelList"/>
    <dgm:cxn modelId="{D0DD607E-20F8-406D-B49A-6A68458CE4D3}" type="presParOf" srcId="{92A176EE-76B8-4BCA-93D2-CBDED75A3A75}" destId="{519BE71C-1F83-4565-BFB9-807593C9C1E6}" srcOrd="0" destOrd="0" presId="urn:microsoft.com/office/officeart/2018/2/layout/IconLabelList"/>
    <dgm:cxn modelId="{D8468007-ABF9-4D2F-B419-61F8E06D2159}" type="presParOf" srcId="{92A176EE-76B8-4BCA-93D2-CBDED75A3A75}" destId="{CCBEC523-EF71-4D54-998F-B98B96EBD41C}" srcOrd="1" destOrd="0" presId="urn:microsoft.com/office/officeart/2018/2/layout/IconLabelList"/>
    <dgm:cxn modelId="{58FAA2B4-4678-487B-995C-0EAB98C9D04F}" type="presParOf" srcId="{92A176EE-76B8-4BCA-93D2-CBDED75A3A75}" destId="{BD8BEFD5-49D9-4334-9463-3444378AABF1}" srcOrd="2" destOrd="0" presId="urn:microsoft.com/office/officeart/2018/2/layout/IconLabelList"/>
    <dgm:cxn modelId="{48790748-D815-4159-8139-581C03718D56}" type="presParOf" srcId="{56B6C44B-379B-4A45-B336-3A4287525A8A}" destId="{BF851241-4693-4CC7-9AF1-7D81F3640584}" srcOrd="7" destOrd="0" presId="urn:microsoft.com/office/officeart/2018/2/layout/IconLabelList"/>
    <dgm:cxn modelId="{BFBE0FEE-D7FE-4851-8217-6AD10E472D7C}" type="presParOf" srcId="{56B6C44B-379B-4A45-B336-3A4287525A8A}" destId="{4A47D1AE-7F61-406E-9E7B-8C24EDA816A6}" srcOrd="8" destOrd="0" presId="urn:microsoft.com/office/officeart/2018/2/layout/IconLabelList"/>
    <dgm:cxn modelId="{718B120E-F490-4D71-A9A8-465A066B9164}" type="presParOf" srcId="{4A47D1AE-7F61-406E-9E7B-8C24EDA816A6}" destId="{4D28BDF3-8D29-44B4-B445-0352FDA64F22}" srcOrd="0" destOrd="0" presId="urn:microsoft.com/office/officeart/2018/2/layout/IconLabelList"/>
    <dgm:cxn modelId="{DE0836F9-BC88-4BD5-B738-272AD1882FF2}" type="presParOf" srcId="{4A47D1AE-7F61-406E-9E7B-8C24EDA816A6}" destId="{7C9CEEB5-F939-4527-AF37-BEB8849E3BED}" srcOrd="1" destOrd="0" presId="urn:microsoft.com/office/officeart/2018/2/layout/IconLabelList"/>
    <dgm:cxn modelId="{90583E02-F298-4A70-83A2-1470BC7D54E1}" type="presParOf" srcId="{4A47D1AE-7F61-406E-9E7B-8C24EDA816A6}" destId="{08EB8131-B15F-4441-8EC7-3E7558E5FAA8}" srcOrd="2" destOrd="0" presId="urn:microsoft.com/office/officeart/2018/2/layout/IconLabelList"/>
    <dgm:cxn modelId="{FA644625-D5F7-4FB3-9152-87A8980CB144}" type="presParOf" srcId="{56B6C44B-379B-4A45-B336-3A4287525A8A}" destId="{33833869-EDF5-4EC5-93FF-CC2BB92B37E8}" srcOrd="9" destOrd="0" presId="urn:microsoft.com/office/officeart/2018/2/layout/IconLabelList"/>
    <dgm:cxn modelId="{CF0CFE52-D91B-406A-AC59-4934E04BF2A3}" type="presParOf" srcId="{56B6C44B-379B-4A45-B336-3A4287525A8A}" destId="{50B4428B-A5AC-4FAF-8AAE-9AA00BAE0E91}" srcOrd="10" destOrd="0" presId="urn:microsoft.com/office/officeart/2018/2/layout/IconLabelList"/>
    <dgm:cxn modelId="{F6297F76-5F2E-47B3-B5D7-E0DF94BD1E6B}" type="presParOf" srcId="{50B4428B-A5AC-4FAF-8AAE-9AA00BAE0E91}" destId="{64C964BF-5889-4DF7-8F0F-338BF32D5D25}" srcOrd="0" destOrd="0" presId="urn:microsoft.com/office/officeart/2018/2/layout/IconLabelList"/>
    <dgm:cxn modelId="{305BA6BF-6DD3-457F-BF9A-DA908DC00B1F}" type="presParOf" srcId="{50B4428B-A5AC-4FAF-8AAE-9AA00BAE0E91}" destId="{08928506-2DDF-4FA8-89E1-7E762F3AC785}" srcOrd="1" destOrd="0" presId="urn:microsoft.com/office/officeart/2018/2/layout/IconLabelList"/>
    <dgm:cxn modelId="{7E02C769-892B-44D7-80CF-C491E67CFD1E}" type="presParOf" srcId="{50B4428B-A5AC-4FAF-8AAE-9AA00BAE0E91}" destId="{79CA7D99-9165-4059-9652-C6892B7303F0}" srcOrd="2" destOrd="0" presId="urn:microsoft.com/office/officeart/2018/2/layout/IconLabelList"/>
    <dgm:cxn modelId="{71A15169-8F48-4454-A3BF-5F22810B1E6A}" type="presParOf" srcId="{56B6C44B-379B-4A45-B336-3A4287525A8A}" destId="{893579C1-4C79-4044-85F7-75100289478A}" srcOrd="11" destOrd="0" presId="urn:microsoft.com/office/officeart/2018/2/layout/IconLabelList"/>
    <dgm:cxn modelId="{EB102FD7-484F-414D-AB53-A03AB041BE8D}" type="presParOf" srcId="{56B6C44B-379B-4A45-B336-3A4287525A8A}" destId="{46528DAD-BF07-4B43-ACD9-BB598EF54AE7}" srcOrd="12" destOrd="0" presId="urn:microsoft.com/office/officeart/2018/2/layout/IconLabelList"/>
    <dgm:cxn modelId="{90AAC34E-EB63-44D3-9EAB-95AFBA2FECF1}" type="presParOf" srcId="{46528DAD-BF07-4B43-ACD9-BB598EF54AE7}" destId="{A65F7834-C6E9-44DD-9CCC-8F9FAD2580F2}" srcOrd="0" destOrd="0" presId="urn:microsoft.com/office/officeart/2018/2/layout/IconLabelList"/>
    <dgm:cxn modelId="{5BC4D33A-A177-4E3D-9428-BF4D066C44D2}" type="presParOf" srcId="{46528DAD-BF07-4B43-ACD9-BB598EF54AE7}" destId="{F1DECC69-F434-48E1-A81E-360486E5FE24}" srcOrd="1" destOrd="0" presId="urn:microsoft.com/office/officeart/2018/2/layout/IconLabelList"/>
    <dgm:cxn modelId="{B55027C7-21E0-4BCA-AF70-7316553B81EE}" type="presParOf" srcId="{46528DAD-BF07-4B43-ACD9-BB598EF54AE7}" destId="{8E4EFC4B-8B0D-4915-8F70-960E8FF1B5CC}" srcOrd="2" destOrd="0" presId="urn:microsoft.com/office/officeart/2018/2/layout/IconLabelList"/>
    <dgm:cxn modelId="{49459F1E-156C-46FF-8261-1ECF15B9B9D1}" type="presParOf" srcId="{56B6C44B-379B-4A45-B336-3A4287525A8A}" destId="{EECA27B2-311C-44EB-8502-57BB106A6415}" srcOrd="13" destOrd="0" presId="urn:microsoft.com/office/officeart/2018/2/layout/IconLabelList"/>
    <dgm:cxn modelId="{56C2E401-EE8C-4D79-BC40-07B105A9CA24}" type="presParOf" srcId="{56B6C44B-379B-4A45-B336-3A4287525A8A}" destId="{5A253753-0482-4171-9EEF-7A4054A37E5B}" srcOrd="14" destOrd="0" presId="urn:microsoft.com/office/officeart/2018/2/layout/IconLabelList"/>
    <dgm:cxn modelId="{14D30A98-96BC-4DD5-AFF3-3A93A72F4DD6}" type="presParOf" srcId="{5A253753-0482-4171-9EEF-7A4054A37E5B}" destId="{2C82D8C8-80AD-4B26-9C57-590ADE074AD9}" srcOrd="0" destOrd="0" presId="urn:microsoft.com/office/officeart/2018/2/layout/IconLabelList"/>
    <dgm:cxn modelId="{3F47C479-D7CA-4B5A-957E-FA370D45D33C}" type="presParOf" srcId="{5A253753-0482-4171-9EEF-7A4054A37E5B}" destId="{9A102E5D-8ADC-4CDF-A5ED-739A21F8E82E}" srcOrd="1" destOrd="0" presId="urn:microsoft.com/office/officeart/2018/2/layout/IconLabelList"/>
    <dgm:cxn modelId="{24D6020C-BC6C-4F6B-9590-57BF37122E4E}" type="presParOf" srcId="{5A253753-0482-4171-9EEF-7A4054A37E5B}" destId="{0A644FB4-0937-494C-B46A-98356D1A72DF}"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C40E3BC-852F-F542-BF42-74EB24DD361D}" type="doc">
      <dgm:prSet loTypeId="urn:microsoft.com/office/officeart/2005/8/layout/hChevron3" loCatId="" qsTypeId="urn:microsoft.com/office/officeart/2005/8/quickstyle/simple1" qsCatId="simple" csTypeId="urn:microsoft.com/office/officeart/2005/8/colors/colorful1" csCatId="colorful" phldr="1"/>
      <dgm:spPr/>
    </dgm:pt>
    <dgm:pt modelId="{84485C3D-81FC-7245-A76D-EC319B043B70}">
      <dgm:prSet phldrT="[Text]"/>
      <dgm:spPr/>
      <dgm:t>
        <a:bodyPr/>
        <a:lstStyle/>
        <a:p>
          <a:r>
            <a:rPr lang="en-US" dirty="0"/>
            <a:t>Discover</a:t>
          </a:r>
        </a:p>
      </dgm:t>
    </dgm:pt>
    <dgm:pt modelId="{253B1EFF-04B8-CE4A-9A68-68C9D749DF5D}" type="parTrans" cxnId="{CA4C1CE6-7DDA-E842-AB27-61D32815E733}">
      <dgm:prSet/>
      <dgm:spPr/>
      <dgm:t>
        <a:bodyPr/>
        <a:lstStyle/>
        <a:p>
          <a:endParaRPr lang="en-US"/>
        </a:p>
      </dgm:t>
    </dgm:pt>
    <dgm:pt modelId="{F86D294E-B87F-4447-BEBD-6535F3BD168C}" type="sibTrans" cxnId="{CA4C1CE6-7DDA-E842-AB27-61D32815E733}">
      <dgm:prSet/>
      <dgm:spPr/>
      <dgm:t>
        <a:bodyPr/>
        <a:lstStyle/>
        <a:p>
          <a:endParaRPr lang="en-US"/>
        </a:p>
      </dgm:t>
    </dgm:pt>
    <dgm:pt modelId="{6FF8B764-232D-DC4C-BD9D-236BDFD531DB}">
      <dgm:prSet phldrT="[Text]"/>
      <dgm:spPr/>
      <dgm:t>
        <a:bodyPr/>
        <a:lstStyle/>
        <a:p>
          <a:r>
            <a:rPr lang="en-US" dirty="0"/>
            <a:t>Download</a:t>
          </a:r>
        </a:p>
      </dgm:t>
    </dgm:pt>
    <dgm:pt modelId="{3E539ADB-E7E6-3E45-AA74-5C946943B8E7}" type="parTrans" cxnId="{43304BC0-AEE4-214C-B66E-67FF1195374A}">
      <dgm:prSet/>
      <dgm:spPr/>
      <dgm:t>
        <a:bodyPr/>
        <a:lstStyle/>
        <a:p>
          <a:endParaRPr lang="en-US"/>
        </a:p>
      </dgm:t>
    </dgm:pt>
    <dgm:pt modelId="{F1FE55EF-4D8C-C641-B60E-94AAD4BD0797}" type="sibTrans" cxnId="{43304BC0-AEE4-214C-B66E-67FF1195374A}">
      <dgm:prSet/>
      <dgm:spPr/>
      <dgm:t>
        <a:bodyPr/>
        <a:lstStyle/>
        <a:p>
          <a:endParaRPr lang="en-US"/>
        </a:p>
      </dgm:t>
    </dgm:pt>
    <dgm:pt modelId="{10CF2F86-4B39-D943-AA19-29A4B82766C8}">
      <dgm:prSet phldrT="[Text]"/>
      <dgm:spPr/>
      <dgm:t>
        <a:bodyPr/>
        <a:lstStyle/>
        <a:p>
          <a:r>
            <a:rPr lang="en-US" dirty="0"/>
            <a:t>Plot</a:t>
          </a:r>
        </a:p>
      </dgm:t>
    </dgm:pt>
    <dgm:pt modelId="{331DA4C0-BB08-AF49-8243-2B8992BDF803}" type="parTrans" cxnId="{EC2F6D60-5CC4-3B44-A457-7FF5C0C8D86E}">
      <dgm:prSet/>
      <dgm:spPr/>
      <dgm:t>
        <a:bodyPr/>
        <a:lstStyle/>
        <a:p>
          <a:endParaRPr lang="en-US"/>
        </a:p>
      </dgm:t>
    </dgm:pt>
    <dgm:pt modelId="{9624497F-9293-5042-82FF-A28EA04DB104}" type="sibTrans" cxnId="{EC2F6D60-5CC4-3B44-A457-7FF5C0C8D86E}">
      <dgm:prSet/>
      <dgm:spPr/>
      <dgm:t>
        <a:bodyPr/>
        <a:lstStyle/>
        <a:p>
          <a:endParaRPr lang="en-US"/>
        </a:p>
      </dgm:t>
    </dgm:pt>
    <dgm:pt modelId="{1B51AEEC-8273-0C4F-8912-C85C5B311F13}">
      <dgm:prSet phldrT="[Text]"/>
      <dgm:spPr/>
      <dgm:t>
        <a:bodyPr/>
        <a:lstStyle/>
        <a:p>
          <a:r>
            <a:rPr lang="en-US" dirty="0"/>
            <a:t>Analyze</a:t>
          </a:r>
        </a:p>
      </dgm:t>
    </dgm:pt>
    <dgm:pt modelId="{36F43464-8988-B849-9098-63225791F271}" type="parTrans" cxnId="{2CA1F9B1-142D-9B42-A4C9-8947F7A71966}">
      <dgm:prSet/>
      <dgm:spPr/>
      <dgm:t>
        <a:bodyPr/>
        <a:lstStyle/>
        <a:p>
          <a:endParaRPr lang="en-US"/>
        </a:p>
      </dgm:t>
    </dgm:pt>
    <dgm:pt modelId="{CE7C816F-82FE-3247-97BC-0CE24C05F944}" type="sibTrans" cxnId="{2CA1F9B1-142D-9B42-A4C9-8947F7A71966}">
      <dgm:prSet/>
      <dgm:spPr/>
      <dgm:t>
        <a:bodyPr/>
        <a:lstStyle/>
        <a:p>
          <a:endParaRPr lang="en-US"/>
        </a:p>
      </dgm:t>
    </dgm:pt>
    <dgm:pt modelId="{58D1F32C-762D-9340-8A01-8D269615D63E}">
      <dgm:prSet phldrT="[Text]"/>
      <dgm:spPr/>
      <dgm:t>
        <a:bodyPr/>
        <a:lstStyle/>
        <a:p>
          <a:r>
            <a:rPr lang="en-US" dirty="0"/>
            <a:t>Filter</a:t>
          </a:r>
        </a:p>
      </dgm:t>
    </dgm:pt>
    <dgm:pt modelId="{74C2FFED-BFED-7E45-A787-A444C940E0B8}" type="parTrans" cxnId="{DD6D7B0B-C1CC-F44C-926D-A3538892746B}">
      <dgm:prSet/>
      <dgm:spPr/>
      <dgm:t>
        <a:bodyPr/>
        <a:lstStyle/>
        <a:p>
          <a:endParaRPr lang="en-US"/>
        </a:p>
      </dgm:t>
    </dgm:pt>
    <dgm:pt modelId="{4B82BE4D-EB6F-AE48-AF9C-148977CA0FC9}" type="sibTrans" cxnId="{DD6D7B0B-C1CC-F44C-926D-A3538892746B}">
      <dgm:prSet/>
      <dgm:spPr/>
      <dgm:t>
        <a:bodyPr/>
        <a:lstStyle/>
        <a:p>
          <a:endParaRPr lang="en-US"/>
        </a:p>
      </dgm:t>
    </dgm:pt>
    <dgm:pt modelId="{8256745F-B671-DD46-8013-2E17C176F743}" type="pres">
      <dgm:prSet presAssocID="{BC40E3BC-852F-F542-BF42-74EB24DD361D}" presName="Name0" presStyleCnt="0">
        <dgm:presLayoutVars>
          <dgm:dir/>
          <dgm:resizeHandles val="exact"/>
        </dgm:presLayoutVars>
      </dgm:prSet>
      <dgm:spPr/>
    </dgm:pt>
    <dgm:pt modelId="{B0CF9C02-6E82-734E-90B5-8D5037EBBBAE}" type="pres">
      <dgm:prSet presAssocID="{84485C3D-81FC-7245-A76D-EC319B043B70}" presName="parTxOnly" presStyleLbl="node1" presStyleIdx="0" presStyleCnt="5">
        <dgm:presLayoutVars>
          <dgm:bulletEnabled val="1"/>
        </dgm:presLayoutVars>
      </dgm:prSet>
      <dgm:spPr/>
    </dgm:pt>
    <dgm:pt modelId="{1677D285-7E7A-EE4C-B324-B8A15020C41E}" type="pres">
      <dgm:prSet presAssocID="{F86D294E-B87F-4447-BEBD-6535F3BD168C}" presName="parSpace" presStyleCnt="0"/>
      <dgm:spPr/>
    </dgm:pt>
    <dgm:pt modelId="{89F95AE5-0E09-4445-AE2C-2C041D8C16B5}" type="pres">
      <dgm:prSet presAssocID="{6FF8B764-232D-DC4C-BD9D-236BDFD531DB}" presName="parTxOnly" presStyleLbl="node1" presStyleIdx="1" presStyleCnt="5">
        <dgm:presLayoutVars>
          <dgm:bulletEnabled val="1"/>
        </dgm:presLayoutVars>
      </dgm:prSet>
      <dgm:spPr/>
    </dgm:pt>
    <dgm:pt modelId="{06CAF07B-FDBB-EB48-80AC-6B880003A4A5}" type="pres">
      <dgm:prSet presAssocID="{F1FE55EF-4D8C-C641-B60E-94AAD4BD0797}" presName="parSpace" presStyleCnt="0"/>
      <dgm:spPr/>
    </dgm:pt>
    <dgm:pt modelId="{BB10000E-C211-5842-A32F-F89C59C33013}" type="pres">
      <dgm:prSet presAssocID="{58D1F32C-762D-9340-8A01-8D269615D63E}" presName="parTxOnly" presStyleLbl="node1" presStyleIdx="2" presStyleCnt="5">
        <dgm:presLayoutVars>
          <dgm:bulletEnabled val="1"/>
        </dgm:presLayoutVars>
      </dgm:prSet>
      <dgm:spPr/>
    </dgm:pt>
    <dgm:pt modelId="{B494595A-10BA-F64A-A744-A8DB0F995359}" type="pres">
      <dgm:prSet presAssocID="{4B82BE4D-EB6F-AE48-AF9C-148977CA0FC9}" presName="parSpace" presStyleCnt="0"/>
      <dgm:spPr/>
    </dgm:pt>
    <dgm:pt modelId="{161ED979-BDF4-EC4D-9337-D5D4E03975E8}" type="pres">
      <dgm:prSet presAssocID="{10CF2F86-4B39-D943-AA19-29A4B82766C8}" presName="parTxOnly" presStyleLbl="node1" presStyleIdx="3" presStyleCnt="5">
        <dgm:presLayoutVars>
          <dgm:bulletEnabled val="1"/>
        </dgm:presLayoutVars>
      </dgm:prSet>
      <dgm:spPr/>
    </dgm:pt>
    <dgm:pt modelId="{21590B47-DD3C-5843-AD23-5F2BE1F135D9}" type="pres">
      <dgm:prSet presAssocID="{9624497F-9293-5042-82FF-A28EA04DB104}" presName="parSpace" presStyleCnt="0"/>
      <dgm:spPr/>
    </dgm:pt>
    <dgm:pt modelId="{14751238-3464-FA40-A5BD-A9AA538A474A}" type="pres">
      <dgm:prSet presAssocID="{1B51AEEC-8273-0C4F-8912-C85C5B311F13}" presName="parTxOnly" presStyleLbl="node1" presStyleIdx="4" presStyleCnt="5">
        <dgm:presLayoutVars>
          <dgm:bulletEnabled val="1"/>
        </dgm:presLayoutVars>
      </dgm:prSet>
      <dgm:spPr/>
    </dgm:pt>
  </dgm:ptLst>
  <dgm:cxnLst>
    <dgm:cxn modelId="{DD6D7B0B-C1CC-F44C-926D-A3538892746B}" srcId="{BC40E3BC-852F-F542-BF42-74EB24DD361D}" destId="{58D1F32C-762D-9340-8A01-8D269615D63E}" srcOrd="2" destOrd="0" parTransId="{74C2FFED-BFED-7E45-A787-A444C940E0B8}" sibTransId="{4B82BE4D-EB6F-AE48-AF9C-148977CA0FC9}"/>
    <dgm:cxn modelId="{EC2F6D60-5CC4-3B44-A457-7FF5C0C8D86E}" srcId="{BC40E3BC-852F-F542-BF42-74EB24DD361D}" destId="{10CF2F86-4B39-D943-AA19-29A4B82766C8}" srcOrd="3" destOrd="0" parTransId="{331DA4C0-BB08-AF49-8243-2B8992BDF803}" sibTransId="{9624497F-9293-5042-82FF-A28EA04DB104}"/>
    <dgm:cxn modelId="{76A6CBA0-7187-EC42-BBA1-78D216D02007}" type="presOf" srcId="{BC40E3BC-852F-F542-BF42-74EB24DD361D}" destId="{8256745F-B671-DD46-8013-2E17C176F743}" srcOrd="0" destOrd="0" presId="urn:microsoft.com/office/officeart/2005/8/layout/hChevron3"/>
    <dgm:cxn modelId="{0E19DDA4-10E8-9244-AD07-A5BE524992DA}" type="presOf" srcId="{84485C3D-81FC-7245-A76D-EC319B043B70}" destId="{B0CF9C02-6E82-734E-90B5-8D5037EBBBAE}" srcOrd="0" destOrd="0" presId="urn:microsoft.com/office/officeart/2005/8/layout/hChevron3"/>
    <dgm:cxn modelId="{0AEE20A8-B379-494A-BCC0-2925B0FF447D}" type="presOf" srcId="{58D1F32C-762D-9340-8A01-8D269615D63E}" destId="{BB10000E-C211-5842-A32F-F89C59C33013}" srcOrd="0" destOrd="0" presId="urn:microsoft.com/office/officeart/2005/8/layout/hChevron3"/>
    <dgm:cxn modelId="{7A9B68AF-4BC8-F249-9806-4FD15C4B8E4D}" type="presOf" srcId="{1B51AEEC-8273-0C4F-8912-C85C5B311F13}" destId="{14751238-3464-FA40-A5BD-A9AA538A474A}" srcOrd="0" destOrd="0" presId="urn:microsoft.com/office/officeart/2005/8/layout/hChevron3"/>
    <dgm:cxn modelId="{2CA1F9B1-142D-9B42-A4C9-8947F7A71966}" srcId="{BC40E3BC-852F-F542-BF42-74EB24DD361D}" destId="{1B51AEEC-8273-0C4F-8912-C85C5B311F13}" srcOrd="4" destOrd="0" parTransId="{36F43464-8988-B849-9098-63225791F271}" sibTransId="{CE7C816F-82FE-3247-97BC-0CE24C05F944}"/>
    <dgm:cxn modelId="{43304BC0-AEE4-214C-B66E-67FF1195374A}" srcId="{BC40E3BC-852F-F542-BF42-74EB24DD361D}" destId="{6FF8B764-232D-DC4C-BD9D-236BDFD531DB}" srcOrd="1" destOrd="0" parTransId="{3E539ADB-E7E6-3E45-AA74-5C946943B8E7}" sibTransId="{F1FE55EF-4D8C-C641-B60E-94AAD4BD0797}"/>
    <dgm:cxn modelId="{8A8924C5-0373-3543-A5C7-0813AC1BFF87}" type="presOf" srcId="{10CF2F86-4B39-D943-AA19-29A4B82766C8}" destId="{161ED979-BDF4-EC4D-9337-D5D4E03975E8}" srcOrd="0" destOrd="0" presId="urn:microsoft.com/office/officeart/2005/8/layout/hChevron3"/>
    <dgm:cxn modelId="{B4D2EAE3-D980-5B42-AC41-F6E1CE2A27A5}" type="presOf" srcId="{6FF8B764-232D-DC4C-BD9D-236BDFD531DB}" destId="{89F95AE5-0E09-4445-AE2C-2C041D8C16B5}" srcOrd="0" destOrd="0" presId="urn:microsoft.com/office/officeart/2005/8/layout/hChevron3"/>
    <dgm:cxn modelId="{CA4C1CE6-7DDA-E842-AB27-61D32815E733}" srcId="{BC40E3BC-852F-F542-BF42-74EB24DD361D}" destId="{84485C3D-81FC-7245-A76D-EC319B043B70}" srcOrd="0" destOrd="0" parTransId="{253B1EFF-04B8-CE4A-9A68-68C9D749DF5D}" sibTransId="{F86D294E-B87F-4447-BEBD-6535F3BD168C}"/>
    <dgm:cxn modelId="{CF9F9FB5-F437-C346-8016-577ACFFB4420}" type="presParOf" srcId="{8256745F-B671-DD46-8013-2E17C176F743}" destId="{B0CF9C02-6E82-734E-90B5-8D5037EBBBAE}" srcOrd="0" destOrd="0" presId="urn:microsoft.com/office/officeart/2005/8/layout/hChevron3"/>
    <dgm:cxn modelId="{F390FDEF-0B94-FB44-8AC0-4A8A07FA0553}" type="presParOf" srcId="{8256745F-B671-DD46-8013-2E17C176F743}" destId="{1677D285-7E7A-EE4C-B324-B8A15020C41E}" srcOrd="1" destOrd="0" presId="urn:microsoft.com/office/officeart/2005/8/layout/hChevron3"/>
    <dgm:cxn modelId="{64C4B2FC-692B-6144-9750-80CCA06B80C4}" type="presParOf" srcId="{8256745F-B671-DD46-8013-2E17C176F743}" destId="{89F95AE5-0E09-4445-AE2C-2C041D8C16B5}" srcOrd="2" destOrd="0" presId="urn:microsoft.com/office/officeart/2005/8/layout/hChevron3"/>
    <dgm:cxn modelId="{DA3A91AB-9504-3E4B-AD89-08961676A067}" type="presParOf" srcId="{8256745F-B671-DD46-8013-2E17C176F743}" destId="{06CAF07B-FDBB-EB48-80AC-6B880003A4A5}" srcOrd="3" destOrd="0" presId="urn:microsoft.com/office/officeart/2005/8/layout/hChevron3"/>
    <dgm:cxn modelId="{9825C57C-CF51-EC47-9891-B62407395427}" type="presParOf" srcId="{8256745F-B671-DD46-8013-2E17C176F743}" destId="{BB10000E-C211-5842-A32F-F89C59C33013}" srcOrd="4" destOrd="0" presId="urn:microsoft.com/office/officeart/2005/8/layout/hChevron3"/>
    <dgm:cxn modelId="{AD02E80A-FEBE-7349-BA14-9F9DA5C99B64}" type="presParOf" srcId="{8256745F-B671-DD46-8013-2E17C176F743}" destId="{B494595A-10BA-F64A-A744-A8DB0F995359}" srcOrd="5" destOrd="0" presId="urn:microsoft.com/office/officeart/2005/8/layout/hChevron3"/>
    <dgm:cxn modelId="{352A802F-B95B-9245-974D-FB46DA3005A2}" type="presParOf" srcId="{8256745F-B671-DD46-8013-2E17C176F743}" destId="{161ED979-BDF4-EC4D-9337-D5D4E03975E8}" srcOrd="6" destOrd="0" presId="urn:microsoft.com/office/officeart/2005/8/layout/hChevron3"/>
    <dgm:cxn modelId="{DB9331C6-2FAD-8941-BFC0-2F00850A3311}" type="presParOf" srcId="{8256745F-B671-DD46-8013-2E17C176F743}" destId="{21590B47-DD3C-5843-AD23-5F2BE1F135D9}" srcOrd="7" destOrd="0" presId="urn:microsoft.com/office/officeart/2005/8/layout/hChevron3"/>
    <dgm:cxn modelId="{16BBB89F-CE50-7E4D-BC05-2E33CB82375A}" type="presParOf" srcId="{8256745F-B671-DD46-8013-2E17C176F743}" destId="{14751238-3464-FA40-A5BD-A9AA538A474A}"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933F967-F37D-9D45-8E28-D2D4A59A8E4A}" type="doc">
      <dgm:prSet loTypeId="urn:microsoft.com/office/officeart/2005/8/layout/hChevron3" loCatId="" qsTypeId="urn:microsoft.com/office/officeart/2005/8/quickstyle/simple3" qsCatId="simple" csTypeId="urn:microsoft.com/office/officeart/2005/8/colors/colorful1" csCatId="colorful" phldr="1"/>
      <dgm:spPr/>
    </dgm:pt>
    <dgm:pt modelId="{613719D7-05B2-8349-8687-25322B306290}">
      <dgm:prSet phldrT="[Text]"/>
      <dgm:spPr/>
      <dgm:t>
        <a:bodyPr/>
        <a:lstStyle/>
        <a:p>
          <a:r>
            <a:rPr lang="en-US" dirty="0"/>
            <a:t>Identify Target Scientific Concepts &amp; Skills</a:t>
          </a:r>
        </a:p>
      </dgm:t>
    </dgm:pt>
    <dgm:pt modelId="{FA6FA3CE-651B-9244-8596-0ACEBA4C17C6}" type="parTrans" cxnId="{EE3157C3-C026-DB4D-881D-4FE8DD33CFFF}">
      <dgm:prSet/>
      <dgm:spPr/>
      <dgm:t>
        <a:bodyPr/>
        <a:lstStyle/>
        <a:p>
          <a:endParaRPr lang="en-US"/>
        </a:p>
      </dgm:t>
    </dgm:pt>
    <dgm:pt modelId="{06DE9ED4-6E59-D647-BBE1-87B62A091E10}" type="sibTrans" cxnId="{EE3157C3-C026-DB4D-881D-4FE8DD33CFFF}">
      <dgm:prSet/>
      <dgm:spPr/>
      <dgm:t>
        <a:bodyPr/>
        <a:lstStyle/>
        <a:p>
          <a:endParaRPr lang="en-US"/>
        </a:p>
      </dgm:t>
    </dgm:pt>
    <dgm:pt modelId="{EFC0AE31-A1D3-0D41-8D1B-0763C3247381}">
      <dgm:prSet phldrT="[Text]"/>
      <dgm:spPr/>
      <dgm:t>
        <a:bodyPr/>
        <a:lstStyle/>
        <a:p>
          <a:r>
            <a:rPr lang="en-US" dirty="0"/>
            <a:t>Match Educational Goals with Instrumentation</a:t>
          </a:r>
        </a:p>
      </dgm:t>
    </dgm:pt>
    <dgm:pt modelId="{2C5AB438-072A-B04D-B887-5A65E697FD31}" type="parTrans" cxnId="{33DD8ED1-9EBD-D641-8C9A-F2C6F44771BF}">
      <dgm:prSet/>
      <dgm:spPr/>
      <dgm:t>
        <a:bodyPr/>
        <a:lstStyle/>
        <a:p>
          <a:endParaRPr lang="en-US"/>
        </a:p>
      </dgm:t>
    </dgm:pt>
    <dgm:pt modelId="{03E78493-84DD-BF43-BE44-EE5217314789}" type="sibTrans" cxnId="{33DD8ED1-9EBD-D641-8C9A-F2C6F44771BF}">
      <dgm:prSet/>
      <dgm:spPr/>
      <dgm:t>
        <a:bodyPr/>
        <a:lstStyle/>
        <a:p>
          <a:endParaRPr lang="en-US"/>
        </a:p>
      </dgm:t>
    </dgm:pt>
    <dgm:pt modelId="{5955477C-93FC-4C43-A4EE-84C8366AC0BB}">
      <dgm:prSet phldrT="[Text]"/>
      <dgm:spPr/>
      <dgm:t>
        <a:bodyPr/>
        <a:lstStyle/>
        <a:p>
          <a:r>
            <a:rPr lang="en-US" dirty="0"/>
            <a:t>Find Available Instrument Data</a:t>
          </a:r>
        </a:p>
      </dgm:t>
    </dgm:pt>
    <dgm:pt modelId="{63B0DD27-D499-CF4B-AE15-540ED557CE2C}" type="parTrans" cxnId="{59764E69-BDB7-C842-BB62-D62800062771}">
      <dgm:prSet/>
      <dgm:spPr/>
      <dgm:t>
        <a:bodyPr/>
        <a:lstStyle/>
        <a:p>
          <a:endParaRPr lang="en-US"/>
        </a:p>
      </dgm:t>
    </dgm:pt>
    <dgm:pt modelId="{F9234E4F-0A19-B34C-9065-D5AD1E5B1DE0}" type="sibTrans" cxnId="{59764E69-BDB7-C842-BB62-D62800062771}">
      <dgm:prSet/>
      <dgm:spPr/>
      <dgm:t>
        <a:bodyPr/>
        <a:lstStyle/>
        <a:p>
          <a:endParaRPr lang="en-US"/>
        </a:p>
      </dgm:t>
    </dgm:pt>
    <dgm:pt modelId="{4C7B2583-E529-A143-8DD2-87CE76792893}">
      <dgm:prSet phldrT="[Text]"/>
      <dgm:spPr/>
      <dgm:t>
        <a:bodyPr/>
        <a:lstStyle/>
        <a:p>
          <a:r>
            <a:rPr lang="en-US" dirty="0"/>
            <a:t>Cleanup the Dataset</a:t>
          </a:r>
        </a:p>
      </dgm:t>
    </dgm:pt>
    <dgm:pt modelId="{508A9151-77E8-A94D-BDF7-F12CD3636EC0}" type="parTrans" cxnId="{1D86788E-CE70-E347-829E-3CA4EE1461F0}">
      <dgm:prSet/>
      <dgm:spPr/>
      <dgm:t>
        <a:bodyPr/>
        <a:lstStyle/>
        <a:p>
          <a:endParaRPr lang="en-US"/>
        </a:p>
      </dgm:t>
    </dgm:pt>
    <dgm:pt modelId="{3F06D6A9-D352-5B4B-BFE4-E209F32EE56A}" type="sibTrans" cxnId="{1D86788E-CE70-E347-829E-3CA4EE1461F0}">
      <dgm:prSet/>
      <dgm:spPr/>
      <dgm:t>
        <a:bodyPr/>
        <a:lstStyle/>
        <a:p>
          <a:endParaRPr lang="en-US"/>
        </a:p>
      </dgm:t>
    </dgm:pt>
    <dgm:pt modelId="{95BB3B28-B772-594B-868D-D8B2FAFC33AA}">
      <dgm:prSet phldrT="[Text]"/>
      <dgm:spPr/>
      <dgm:t>
        <a:bodyPr/>
        <a:lstStyle/>
        <a:p>
          <a:r>
            <a:rPr lang="en-US" dirty="0"/>
            <a:t>Add Context &amp; Educational Surrounds</a:t>
          </a:r>
        </a:p>
      </dgm:t>
    </dgm:pt>
    <dgm:pt modelId="{A69298B1-4A90-6343-BD83-4E28AB9C31B8}" type="parTrans" cxnId="{3EF4D0C7-DC89-AB49-AE36-939D1E889BC6}">
      <dgm:prSet/>
      <dgm:spPr/>
      <dgm:t>
        <a:bodyPr/>
        <a:lstStyle/>
        <a:p>
          <a:endParaRPr lang="en-US"/>
        </a:p>
      </dgm:t>
    </dgm:pt>
    <dgm:pt modelId="{7CC2BC14-C587-FD43-BFCE-002832334F87}" type="sibTrans" cxnId="{3EF4D0C7-DC89-AB49-AE36-939D1E889BC6}">
      <dgm:prSet/>
      <dgm:spPr/>
      <dgm:t>
        <a:bodyPr/>
        <a:lstStyle/>
        <a:p>
          <a:endParaRPr lang="en-US"/>
        </a:p>
      </dgm:t>
    </dgm:pt>
    <dgm:pt modelId="{F4BE5B62-05E8-CA43-8FF1-CA12B755ED61}">
      <dgm:prSet phldrT="[Text]"/>
      <dgm:spPr/>
      <dgm:t>
        <a:bodyPr/>
        <a:lstStyle/>
        <a:p>
          <a:r>
            <a:rPr lang="en-US" dirty="0"/>
            <a:t>Build Interactive Visualizations</a:t>
          </a:r>
        </a:p>
      </dgm:t>
    </dgm:pt>
    <dgm:pt modelId="{3CAA0D48-FD59-6047-A529-A71418839F4F}" type="parTrans" cxnId="{5C22A4A3-14C0-C945-B9C1-C26E695D77BA}">
      <dgm:prSet/>
      <dgm:spPr/>
      <dgm:t>
        <a:bodyPr/>
        <a:lstStyle/>
        <a:p>
          <a:endParaRPr lang="en-US"/>
        </a:p>
      </dgm:t>
    </dgm:pt>
    <dgm:pt modelId="{0206BB31-69E5-4041-88CF-4D5002B51F42}" type="sibTrans" cxnId="{5C22A4A3-14C0-C945-B9C1-C26E695D77BA}">
      <dgm:prSet/>
      <dgm:spPr/>
      <dgm:t>
        <a:bodyPr/>
        <a:lstStyle/>
        <a:p>
          <a:endParaRPr lang="en-US"/>
        </a:p>
      </dgm:t>
    </dgm:pt>
    <dgm:pt modelId="{BB855AF0-53BC-C846-B7B3-CAFB6E2CE112}" type="pres">
      <dgm:prSet presAssocID="{0933F967-F37D-9D45-8E28-D2D4A59A8E4A}" presName="Name0" presStyleCnt="0">
        <dgm:presLayoutVars>
          <dgm:dir/>
          <dgm:resizeHandles val="exact"/>
        </dgm:presLayoutVars>
      </dgm:prSet>
      <dgm:spPr/>
    </dgm:pt>
    <dgm:pt modelId="{94ABB21E-2AC9-AB46-B027-88413759A4DB}" type="pres">
      <dgm:prSet presAssocID="{613719D7-05B2-8349-8687-25322B306290}" presName="parTxOnly" presStyleLbl="node1" presStyleIdx="0" presStyleCnt="6">
        <dgm:presLayoutVars>
          <dgm:bulletEnabled val="1"/>
        </dgm:presLayoutVars>
      </dgm:prSet>
      <dgm:spPr/>
    </dgm:pt>
    <dgm:pt modelId="{7BA446F0-A123-004D-951C-0778DC323C0C}" type="pres">
      <dgm:prSet presAssocID="{06DE9ED4-6E59-D647-BBE1-87B62A091E10}" presName="parSpace" presStyleCnt="0"/>
      <dgm:spPr/>
    </dgm:pt>
    <dgm:pt modelId="{439246E2-3202-E94D-8AEE-34AD8AA3F193}" type="pres">
      <dgm:prSet presAssocID="{EFC0AE31-A1D3-0D41-8D1B-0763C3247381}" presName="parTxOnly" presStyleLbl="node1" presStyleIdx="1" presStyleCnt="6">
        <dgm:presLayoutVars>
          <dgm:bulletEnabled val="1"/>
        </dgm:presLayoutVars>
      </dgm:prSet>
      <dgm:spPr/>
    </dgm:pt>
    <dgm:pt modelId="{CE6EDD9A-FE59-AA47-88BB-694B52A2EF21}" type="pres">
      <dgm:prSet presAssocID="{03E78493-84DD-BF43-BE44-EE5217314789}" presName="parSpace" presStyleCnt="0"/>
      <dgm:spPr/>
    </dgm:pt>
    <dgm:pt modelId="{83E176AD-D9D6-D643-BD33-73D36DBFBBCE}" type="pres">
      <dgm:prSet presAssocID="{5955477C-93FC-4C43-A4EE-84C8366AC0BB}" presName="parTxOnly" presStyleLbl="node1" presStyleIdx="2" presStyleCnt="6">
        <dgm:presLayoutVars>
          <dgm:bulletEnabled val="1"/>
        </dgm:presLayoutVars>
      </dgm:prSet>
      <dgm:spPr/>
    </dgm:pt>
    <dgm:pt modelId="{F18CF2A7-5FB4-4E46-9970-F8773C67E3CE}" type="pres">
      <dgm:prSet presAssocID="{F9234E4F-0A19-B34C-9065-D5AD1E5B1DE0}" presName="parSpace" presStyleCnt="0"/>
      <dgm:spPr/>
    </dgm:pt>
    <dgm:pt modelId="{0B17E1BD-56FE-0441-AAC3-F6600DF1F308}" type="pres">
      <dgm:prSet presAssocID="{4C7B2583-E529-A143-8DD2-87CE76792893}" presName="parTxOnly" presStyleLbl="node1" presStyleIdx="3" presStyleCnt="6">
        <dgm:presLayoutVars>
          <dgm:bulletEnabled val="1"/>
        </dgm:presLayoutVars>
      </dgm:prSet>
      <dgm:spPr/>
    </dgm:pt>
    <dgm:pt modelId="{CC6F9CB8-FE59-3D41-B31A-BD8AC7518220}" type="pres">
      <dgm:prSet presAssocID="{3F06D6A9-D352-5B4B-BFE4-E209F32EE56A}" presName="parSpace" presStyleCnt="0"/>
      <dgm:spPr/>
    </dgm:pt>
    <dgm:pt modelId="{475E0F1C-7E2D-784B-B4B0-FB5A33A6EA21}" type="pres">
      <dgm:prSet presAssocID="{F4BE5B62-05E8-CA43-8FF1-CA12B755ED61}" presName="parTxOnly" presStyleLbl="node1" presStyleIdx="4" presStyleCnt="6">
        <dgm:presLayoutVars>
          <dgm:bulletEnabled val="1"/>
        </dgm:presLayoutVars>
      </dgm:prSet>
      <dgm:spPr/>
    </dgm:pt>
    <dgm:pt modelId="{98EB67D8-70B7-594E-9A94-62923BAEDFEE}" type="pres">
      <dgm:prSet presAssocID="{0206BB31-69E5-4041-88CF-4D5002B51F42}" presName="parSpace" presStyleCnt="0"/>
      <dgm:spPr/>
    </dgm:pt>
    <dgm:pt modelId="{407EB856-0279-EC48-96E6-9B8F813B8D73}" type="pres">
      <dgm:prSet presAssocID="{95BB3B28-B772-594B-868D-D8B2FAFC33AA}" presName="parTxOnly" presStyleLbl="node1" presStyleIdx="5" presStyleCnt="6">
        <dgm:presLayoutVars>
          <dgm:bulletEnabled val="1"/>
        </dgm:presLayoutVars>
      </dgm:prSet>
      <dgm:spPr/>
    </dgm:pt>
  </dgm:ptLst>
  <dgm:cxnLst>
    <dgm:cxn modelId="{013AE311-3D85-8F4E-AA95-B077B18258E0}" type="presOf" srcId="{EFC0AE31-A1D3-0D41-8D1B-0763C3247381}" destId="{439246E2-3202-E94D-8AEE-34AD8AA3F193}" srcOrd="0" destOrd="0" presId="urn:microsoft.com/office/officeart/2005/8/layout/hChevron3"/>
    <dgm:cxn modelId="{B43CF63C-E67F-3C48-8E88-2CB9A5A286BC}" type="presOf" srcId="{F4BE5B62-05E8-CA43-8FF1-CA12B755ED61}" destId="{475E0F1C-7E2D-784B-B4B0-FB5A33A6EA21}" srcOrd="0" destOrd="0" presId="urn:microsoft.com/office/officeart/2005/8/layout/hChevron3"/>
    <dgm:cxn modelId="{71F32267-C4D1-554A-9199-9F68FC626C8B}" type="presOf" srcId="{613719D7-05B2-8349-8687-25322B306290}" destId="{94ABB21E-2AC9-AB46-B027-88413759A4DB}" srcOrd="0" destOrd="0" presId="urn:microsoft.com/office/officeart/2005/8/layout/hChevron3"/>
    <dgm:cxn modelId="{59764E69-BDB7-C842-BB62-D62800062771}" srcId="{0933F967-F37D-9D45-8E28-D2D4A59A8E4A}" destId="{5955477C-93FC-4C43-A4EE-84C8366AC0BB}" srcOrd="2" destOrd="0" parTransId="{63B0DD27-D499-CF4B-AE15-540ED557CE2C}" sibTransId="{F9234E4F-0A19-B34C-9065-D5AD1E5B1DE0}"/>
    <dgm:cxn modelId="{1D86788E-CE70-E347-829E-3CA4EE1461F0}" srcId="{0933F967-F37D-9D45-8E28-D2D4A59A8E4A}" destId="{4C7B2583-E529-A143-8DD2-87CE76792893}" srcOrd="3" destOrd="0" parTransId="{508A9151-77E8-A94D-BDF7-F12CD3636EC0}" sibTransId="{3F06D6A9-D352-5B4B-BFE4-E209F32EE56A}"/>
    <dgm:cxn modelId="{E4D8A996-5EDB-D14A-8AC3-5BDE0BEBF0F3}" type="presOf" srcId="{0933F967-F37D-9D45-8E28-D2D4A59A8E4A}" destId="{BB855AF0-53BC-C846-B7B3-CAFB6E2CE112}" srcOrd="0" destOrd="0" presId="urn:microsoft.com/office/officeart/2005/8/layout/hChevron3"/>
    <dgm:cxn modelId="{5C22A4A3-14C0-C945-B9C1-C26E695D77BA}" srcId="{0933F967-F37D-9D45-8E28-D2D4A59A8E4A}" destId="{F4BE5B62-05E8-CA43-8FF1-CA12B755ED61}" srcOrd="4" destOrd="0" parTransId="{3CAA0D48-FD59-6047-A529-A71418839F4F}" sibTransId="{0206BB31-69E5-4041-88CF-4D5002B51F42}"/>
    <dgm:cxn modelId="{624CB9AC-FE3B-CD46-9712-1E9D565384BC}" type="presOf" srcId="{95BB3B28-B772-594B-868D-D8B2FAFC33AA}" destId="{407EB856-0279-EC48-96E6-9B8F813B8D73}" srcOrd="0" destOrd="0" presId="urn:microsoft.com/office/officeart/2005/8/layout/hChevron3"/>
    <dgm:cxn modelId="{42D8B4BE-3EF7-A746-806B-457E5B34EF1D}" type="presOf" srcId="{5955477C-93FC-4C43-A4EE-84C8366AC0BB}" destId="{83E176AD-D9D6-D643-BD33-73D36DBFBBCE}" srcOrd="0" destOrd="0" presId="urn:microsoft.com/office/officeart/2005/8/layout/hChevron3"/>
    <dgm:cxn modelId="{EE3157C3-C026-DB4D-881D-4FE8DD33CFFF}" srcId="{0933F967-F37D-9D45-8E28-D2D4A59A8E4A}" destId="{613719D7-05B2-8349-8687-25322B306290}" srcOrd="0" destOrd="0" parTransId="{FA6FA3CE-651B-9244-8596-0ACEBA4C17C6}" sibTransId="{06DE9ED4-6E59-D647-BBE1-87B62A091E10}"/>
    <dgm:cxn modelId="{C02CF1C6-8336-FD4F-AE4D-69C1A69BC470}" type="presOf" srcId="{4C7B2583-E529-A143-8DD2-87CE76792893}" destId="{0B17E1BD-56FE-0441-AAC3-F6600DF1F308}" srcOrd="0" destOrd="0" presId="urn:microsoft.com/office/officeart/2005/8/layout/hChevron3"/>
    <dgm:cxn modelId="{3EF4D0C7-DC89-AB49-AE36-939D1E889BC6}" srcId="{0933F967-F37D-9D45-8E28-D2D4A59A8E4A}" destId="{95BB3B28-B772-594B-868D-D8B2FAFC33AA}" srcOrd="5" destOrd="0" parTransId="{A69298B1-4A90-6343-BD83-4E28AB9C31B8}" sibTransId="{7CC2BC14-C587-FD43-BFCE-002832334F87}"/>
    <dgm:cxn modelId="{33DD8ED1-9EBD-D641-8C9A-F2C6F44771BF}" srcId="{0933F967-F37D-9D45-8E28-D2D4A59A8E4A}" destId="{EFC0AE31-A1D3-0D41-8D1B-0763C3247381}" srcOrd="1" destOrd="0" parTransId="{2C5AB438-072A-B04D-B887-5A65E697FD31}" sibTransId="{03E78493-84DD-BF43-BE44-EE5217314789}"/>
    <dgm:cxn modelId="{0C73B76C-2F91-6D45-B5D0-B4F19EBEAB06}" type="presParOf" srcId="{BB855AF0-53BC-C846-B7B3-CAFB6E2CE112}" destId="{94ABB21E-2AC9-AB46-B027-88413759A4DB}" srcOrd="0" destOrd="0" presId="urn:microsoft.com/office/officeart/2005/8/layout/hChevron3"/>
    <dgm:cxn modelId="{EC262BAA-3AAF-9E40-8F3C-EEC7E970F813}" type="presParOf" srcId="{BB855AF0-53BC-C846-B7B3-CAFB6E2CE112}" destId="{7BA446F0-A123-004D-951C-0778DC323C0C}" srcOrd="1" destOrd="0" presId="urn:microsoft.com/office/officeart/2005/8/layout/hChevron3"/>
    <dgm:cxn modelId="{8A031C28-1037-2149-8CE0-DB624552105A}" type="presParOf" srcId="{BB855AF0-53BC-C846-B7B3-CAFB6E2CE112}" destId="{439246E2-3202-E94D-8AEE-34AD8AA3F193}" srcOrd="2" destOrd="0" presId="urn:microsoft.com/office/officeart/2005/8/layout/hChevron3"/>
    <dgm:cxn modelId="{B663B589-A720-D441-9F05-96AD91533252}" type="presParOf" srcId="{BB855AF0-53BC-C846-B7B3-CAFB6E2CE112}" destId="{CE6EDD9A-FE59-AA47-88BB-694B52A2EF21}" srcOrd="3" destOrd="0" presId="urn:microsoft.com/office/officeart/2005/8/layout/hChevron3"/>
    <dgm:cxn modelId="{3690E502-845B-E14C-AC27-87ED3C9A7EFB}" type="presParOf" srcId="{BB855AF0-53BC-C846-B7B3-CAFB6E2CE112}" destId="{83E176AD-D9D6-D643-BD33-73D36DBFBBCE}" srcOrd="4" destOrd="0" presId="urn:microsoft.com/office/officeart/2005/8/layout/hChevron3"/>
    <dgm:cxn modelId="{BA867C5E-927C-FD4B-A69B-2B85F1C198E2}" type="presParOf" srcId="{BB855AF0-53BC-C846-B7B3-CAFB6E2CE112}" destId="{F18CF2A7-5FB4-4E46-9970-F8773C67E3CE}" srcOrd="5" destOrd="0" presId="urn:microsoft.com/office/officeart/2005/8/layout/hChevron3"/>
    <dgm:cxn modelId="{E51E9642-C8B5-AA43-B34A-24191CC7EFEE}" type="presParOf" srcId="{BB855AF0-53BC-C846-B7B3-CAFB6E2CE112}" destId="{0B17E1BD-56FE-0441-AAC3-F6600DF1F308}" srcOrd="6" destOrd="0" presId="urn:microsoft.com/office/officeart/2005/8/layout/hChevron3"/>
    <dgm:cxn modelId="{8C496889-A186-8848-B283-3D9050BEDB18}" type="presParOf" srcId="{BB855AF0-53BC-C846-B7B3-CAFB6E2CE112}" destId="{CC6F9CB8-FE59-3D41-B31A-BD8AC7518220}" srcOrd="7" destOrd="0" presId="urn:microsoft.com/office/officeart/2005/8/layout/hChevron3"/>
    <dgm:cxn modelId="{08CDA15C-4F97-E242-9C28-ED218CD717DA}" type="presParOf" srcId="{BB855AF0-53BC-C846-B7B3-CAFB6E2CE112}" destId="{475E0F1C-7E2D-784B-B4B0-FB5A33A6EA21}" srcOrd="8" destOrd="0" presId="urn:microsoft.com/office/officeart/2005/8/layout/hChevron3"/>
    <dgm:cxn modelId="{97D77AF9-473E-1549-81EA-5C582B6BADB1}" type="presParOf" srcId="{BB855AF0-53BC-C846-B7B3-CAFB6E2CE112}" destId="{98EB67D8-70B7-594E-9A94-62923BAEDFEE}" srcOrd="9" destOrd="0" presId="urn:microsoft.com/office/officeart/2005/8/layout/hChevron3"/>
    <dgm:cxn modelId="{289F0388-B64B-2149-B335-583BBE40A56D}" type="presParOf" srcId="{BB855AF0-53BC-C846-B7B3-CAFB6E2CE112}" destId="{407EB856-0279-EC48-96E6-9B8F813B8D73}"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FE32E2C-8DC7-4615-81CB-1FEE17AD83CB}"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9508855-867C-4CA3-8A3F-03981917E561}">
      <dgm:prSet/>
      <dgm:spPr/>
      <dgm:t>
        <a:bodyPr/>
        <a:lstStyle/>
        <a:p>
          <a:r>
            <a:rPr lang="en-US" b="0" i="0"/>
            <a:t>Extend a Lab Manual Chapter (existing or new)</a:t>
          </a:r>
          <a:endParaRPr lang="en-US"/>
        </a:p>
      </dgm:t>
    </dgm:pt>
    <dgm:pt modelId="{A8B74204-5172-4852-80A6-DCCEC30E1CB6}" type="parTrans" cxnId="{67AF2819-62FE-499B-A6B7-0138265DEC6E}">
      <dgm:prSet/>
      <dgm:spPr/>
      <dgm:t>
        <a:bodyPr/>
        <a:lstStyle/>
        <a:p>
          <a:endParaRPr lang="en-US"/>
        </a:p>
      </dgm:t>
    </dgm:pt>
    <dgm:pt modelId="{E2031C1A-13F2-4F50-B447-4A2A2876AC72}" type="sibTrans" cxnId="{67AF2819-62FE-499B-A6B7-0138265DEC6E}">
      <dgm:prSet/>
      <dgm:spPr/>
      <dgm:t>
        <a:bodyPr/>
        <a:lstStyle/>
        <a:p>
          <a:endParaRPr lang="en-US"/>
        </a:p>
      </dgm:t>
    </dgm:pt>
    <dgm:pt modelId="{F200170E-84BA-4C77-A8A6-CED7903A99C6}">
      <dgm:prSet/>
      <dgm:spPr/>
      <dgm:t>
        <a:bodyPr/>
        <a:lstStyle/>
        <a:p>
          <a:r>
            <a:rPr lang="en-US" b="0" i="0"/>
            <a:t>Build your own Topic</a:t>
          </a:r>
          <a:endParaRPr lang="en-US"/>
        </a:p>
      </dgm:t>
    </dgm:pt>
    <dgm:pt modelId="{2BD71E94-4889-4A7D-8719-A09621E39B48}" type="parTrans" cxnId="{9BB42B1F-2933-45B7-BE4B-FE6BC11290A3}">
      <dgm:prSet/>
      <dgm:spPr/>
      <dgm:t>
        <a:bodyPr/>
        <a:lstStyle/>
        <a:p>
          <a:endParaRPr lang="en-US"/>
        </a:p>
      </dgm:t>
    </dgm:pt>
    <dgm:pt modelId="{782409C0-3219-4869-91C5-0DAF572EEB29}" type="sibTrans" cxnId="{9BB42B1F-2933-45B7-BE4B-FE6BC11290A3}">
      <dgm:prSet/>
      <dgm:spPr/>
      <dgm:t>
        <a:bodyPr/>
        <a:lstStyle/>
        <a:p>
          <a:endParaRPr lang="en-US"/>
        </a:p>
      </dgm:t>
    </dgm:pt>
    <dgm:pt modelId="{765561EC-F3C5-4A9C-88E3-5DBB0EF69BE1}">
      <dgm:prSet/>
      <dgm:spPr/>
      <dgm:t>
        <a:bodyPr/>
        <a:lstStyle/>
        <a:p>
          <a:r>
            <a:rPr lang="en-US" b="0" i="0"/>
            <a:t>Help with Preamble Activities</a:t>
          </a:r>
          <a:endParaRPr lang="en-US"/>
        </a:p>
      </dgm:t>
    </dgm:pt>
    <dgm:pt modelId="{5B16CC90-89A7-4E13-87A4-FB411A84DBB1}" type="parTrans" cxnId="{161728D7-08D1-46E3-B64E-BCE5D063F537}">
      <dgm:prSet/>
      <dgm:spPr/>
      <dgm:t>
        <a:bodyPr/>
        <a:lstStyle/>
        <a:p>
          <a:endParaRPr lang="en-US"/>
        </a:p>
      </dgm:t>
    </dgm:pt>
    <dgm:pt modelId="{09F4607C-ABAC-434B-9BC8-9143C2FA7EEB}" type="sibTrans" cxnId="{161728D7-08D1-46E3-B64E-BCE5D063F537}">
      <dgm:prSet/>
      <dgm:spPr/>
      <dgm:t>
        <a:bodyPr/>
        <a:lstStyle/>
        <a:p>
          <a:endParaRPr lang="en-US"/>
        </a:p>
      </dgm:t>
    </dgm:pt>
    <dgm:pt modelId="{E7A1B9C6-A29B-48E9-8275-1A71E683DF44}" type="pres">
      <dgm:prSet presAssocID="{4FE32E2C-8DC7-4615-81CB-1FEE17AD83CB}" presName="root" presStyleCnt="0">
        <dgm:presLayoutVars>
          <dgm:dir/>
          <dgm:resizeHandles val="exact"/>
        </dgm:presLayoutVars>
      </dgm:prSet>
      <dgm:spPr/>
    </dgm:pt>
    <dgm:pt modelId="{86B026B2-0A7C-45DE-AA43-3F27E0302AB2}" type="pres">
      <dgm:prSet presAssocID="{29508855-867C-4CA3-8A3F-03981917E561}" presName="compNode" presStyleCnt="0"/>
      <dgm:spPr/>
    </dgm:pt>
    <dgm:pt modelId="{3322E15D-2FAC-4923-BECE-4512E538392B}" type="pres">
      <dgm:prSet presAssocID="{29508855-867C-4CA3-8A3F-03981917E561}" presName="bgRect" presStyleLbl="bgShp" presStyleIdx="0" presStyleCnt="3"/>
      <dgm:spPr/>
    </dgm:pt>
    <dgm:pt modelId="{454E35B7-C8AA-4097-93B9-6DD085FFB004}" type="pres">
      <dgm:prSet presAssocID="{29508855-867C-4CA3-8A3F-03981917E56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DEAE37BF-D3DE-4B2D-AC7F-E1645C0342F4}" type="pres">
      <dgm:prSet presAssocID="{29508855-867C-4CA3-8A3F-03981917E561}" presName="spaceRect" presStyleCnt="0"/>
      <dgm:spPr/>
    </dgm:pt>
    <dgm:pt modelId="{5F0FFF1D-47ED-43A7-97E2-FCD26EB63C4B}" type="pres">
      <dgm:prSet presAssocID="{29508855-867C-4CA3-8A3F-03981917E561}" presName="parTx" presStyleLbl="revTx" presStyleIdx="0" presStyleCnt="3">
        <dgm:presLayoutVars>
          <dgm:chMax val="0"/>
          <dgm:chPref val="0"/>
        </dgm:presLayoutVars>
      </dgm:prSet>
      <dgm:spPr/>
    </dgm:pt>
    <dgm:pt modelId="{A099E456-3DB6-4D02-9170-EB69A6B0E501}" type="pres">
      <dgm:prSet presAssocID="{E2031C1A-13F2-4F50-B447-4A2A2876AC72}" presName="sibTrans" presStyleCnt="0"/>
      <dgm:spPr/>
    </dgm:pt>
    <dgm:pt modelId="{40383A68-5B7E-4F0C-A971-8C338C2341B5}" type="pres">
      <dgm:prSet presAssocID="{F200170E-84BA-4C77-A8A6-CED7903A99C6}" presName="compNode" presStyleCnt="0"/>
      <dgm:spPr/>
    </dgm:pt>
    <dgm:pt modelId="{CCCC19DE-2770-431B-8D4B-F00C16B3EEC9}" type="pres">
      <dgm:prSet presAssocID="{F200170E-84BA-4C77-A8A6-CED7903A99C6}" presName="bgRect" presStyleLbl="bgShp" presStyleIdx="1" presStyleCnt="3"/>
      <dgm:spPr/>
    </dgm:pt>
    <dgm:pt modelId="{6B50C14F-7A03-498A-BA69-467DAD997B57}" type="pres">
      <dgm:prSet presAssocID="{F200170E-84BA-4C77-A8A6-CED7903A99C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C351FC90-E86C-47E9-A255-73696F4E046A}" type="pres">
      <dgm:prSet presAssocID="{F200170E-84BA-4C77-A8A6-CED7903A99C6}" presName="spaceRect" presStyleCnt="0"/>
      <dgm:spPr/>
    </dgm:pt>
    <dgm:pt modelId="{733376CF-5066-4485-B79F-DFC8B9FEB242}" type="pres">
      <dgm:prSet presAssocID="{F200170E-84BA-4C77-A8A6-CED7903A99C6}" presName="parTx" presStyleLbl="revTx" presStyleIdx="1" presStyleCnt="3">
        <dgm:presLayoutVars>
          <dgm:chMax val="0"/>
          <dgm:chPref val="0"/>
        </dgm:presLayoutVars>
      </dgm:prSet>
      <dgm:spPr/>
    </dgm:pt>
    <dgm:pt modelId="{13F5BB3E-EBF7-47DD-8808-CA718EE9DB41}" type="pres">
      <dgm:prSet presAssocID="{782409C0-3219-4869-91C5-0DAF572EEB29}" presName="sibTrans" presStyleCnt="0"/>
      <dgm:spPr/>
    </dgm:pt>
    <dgm:pt modelId="{CCE768CC-8A1D-4CC7-8E5B-5623BC8AB543}" type="pres">
      <dgm:prSet presAssocID="{765561EC-F3C5-4A9C-88E3-5DBB0EF69BE1}" presName="compNode" presStyleCnt="0"/>
      <dgm:spPr/>
    </dgm:pt>
    <dgm:pt modelId="{46A4C915-9D3C-44D6-9D74-28376B441CC9}" type="pres">
      <dgm:prSet presAssocID="{765561EC-F3C5-4A9C-88E3-5DBB0EF69BE1}" presName="bgRect" presStyleLbl="bgShp" presStyleIdx="2" presStyleCnt="3"/>
      <dgm:spPr/>
    </dgm:pt>
    <dgm:pt modelId="{B56FC21C-859A-4679-8E6A-03A24900720C}" type="pres">
      <dgm:prSet presAssocID="{765561EC-F3C5-4A9C-88E3-5DBB0EF69BE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cher"/>
        </a:ext>
      </dgm:extLst>
    </dgm:pt>
    <dgm:pt modelId="{DFDF6324-57AC-41EA-9610-BB5C5C1C9DAE}" type="pres">
      <dgm:prSet presAssocID="{765561EC-F3C5-4A9C-88E3-5DBB0EF69BE1}" presName="spaceRect" presStyleCnt="0"/>
      <dgm:spPr/>
    </dgm:pt>
    <dgm:pt modelId="{B38B1B35-D9C0-4A7C-B33D-1F82D60F07D3}" type="pres">
      <dgm:prSet presAssocID="{765561EC-F3C5-4A9C-88E3-5DBB0EF69BE1}" presName="parTx" presStyleLbl="revTx" presStyleIdx="2" presStyleCnt="3">
        <dgm:presLayoutVars>
          <dgm:chMax val="0"/>
          <dgm:chPref val="0"/>
        </dgm:presLayoutVars>
      </dgm:prSet>
      <dgm:spPr/>
    </dgm:pt>
  </dgm:ptLst>
  <dgm:cxnLst>
    <dgm:cxn modelId="{67AF2819-62FE-499B-A6B7-0138265DEC6E}" srcId="{4FE32E2C-8DC7-4615-81CB-1FEE17AD83CB}" destId="{29508855-867C-4CA3-8A3F-03981917E561}" srcOrd="0" destOrd="0" parTransId="{A8B74204-5172-4852-80A6-DCCEC30E1CB6}" sibTransId="{E2031C1A-13F2-4F50-B447-4A2A2876AC72}"/>
    <dgm:cxn modelId="{9BB42B1F-2933-45B7-BE4B-FE6BC11290A3}" srcId="{4FE32E2C-8DC7-4615-81CB-1FEE17AD83CB}" destId="{F200170E-84BA-4C77-A8A6-CED7903A99C6}" srcOrd="1" destOrd="0" parTransId="{2BD71E94-4889-4A7D-8719-A09621E39B48}" sibTransId="{782409C0-3219-4869-91C5-0DAF572EEB29}"/>
    <dgm:cxn modelId="{534DE343-15E2-4F2C-8372-775D08FB48B0}" type="presOf" srcId="{29508855-867C-4CA3-8A3F-03981917E561}" destId="{5F0FFF1D-47ED-43A7-97E2-FCD26EB63C4B}" srcOrd="0" destOrd="0" presId="urn:microsoft.com/office/officeart/2018/2/layout/IconVerticalSolidList"/>
    <dgm:cxn modelId="{7A6E7975-F7E1-4B75-94C4-31B7191A837F}" type="presOf" srcId="{F200170E-84BA-4C77-A8A6-CED7903A99C6}" destId="{733376CF-5066-4485-B79F-DFC8B9FEB242}" srcOrd="0" destOrd="0" presId="urn:microsoft.com/office/officeart/2018/2/layout/IconVerticalSolidList"/>
    <dgm:cxn modelId="{FDE91881-3147-4D34-BE9F-9F0A9404B28F}" type="presOf" srcId="{765561EC-F3C5-4A9C-88E3-5DBB0EF69BE1}" destId="{B38B1B35-D9C0-4A7C-B33D-1F82D60F07D3}" srcOrd="0" destOrd="0" presId="urn:microsoft.com/office/officeart/2018/2/layout/IconVerticalSolidList"/>
    <dgm:cxn modelId="{8D2BDC94-EAE1-481C-8C31-85227BF051A8}" type="presOf" srcId="{4FE32E2C-8DC7-4615-81CB-1FEE17AD83CB}" destId="{E7A1B9C6-A29B-48E9-8275-1A71E683DF44}" srcOrd="0" destOrd="0" presId="urn:microsoft.com/office/officeart/2018/2/layout/IconVerticalSolidList"/>
    <dgm:cxn modelId="{161728D7-08D1-46E3-B64E-BCE5D063F537}" srcId="{4FE32E2C-8DC7-4615-81CB-1FEE17AD83CB}" destId="{765561EC-F3C5-4A9C-88E3-5DBB0EF69BE1}" srcOrd="2" destOrd="0" parTransId="{5B16CC90-89A7-4E13-87A4-FB411A84DBB1}" sibTransId="{09F4607C-ABAC-434B-9BC8-9143C2FA7EEB}"/>
    <dgm:cxn modelId="{D1A72BC4-539A-4104-948B-63C7F1A6F569}" type="presParOf" srcId="{E7A1B9C6-A29B-48E9-8275-1A71E683DF44}" destId="{86B026B2-0A7C-45DE-AA43-3F27E0302AB2}" srcOrd="0" destOrd="0" presId="urn:microsoft.com/office/officeart/2018/2/layout/IconVerticalSolidList"/>
    <dgm:cxn modelId="{DF72C542-0EC6-4A95-AFE3-A5C85908AD5A}" type="presParOf" srcId="{86B026B2-0A7C-45DE-AA43-3F27E0302AB2}" destId="{3322E15D-2FAC-4923-BECE-4512E538392B}" srcOrd="0" destOrd="0" presId="urn:microsoft.com/office/officeart/2018/2/layout/IconVerticalSolidList"/>
    <dgm:cxn modelId="{86C5886B-C431-4BFB-ABBD-3F58AFA8F0D2}" type="presParOf" srcId="{86B026B2-0A7C-45DE-AA43-3F27E0302AB2}" destId="{454E35B7-C8AA-4097-93B9-6DD085FFB004}" srcOrd="1" destOrd="0" presId="urn:microsoft.com/office/officeart/2018/2/layout/IconVerticalSolidList"/>
    <dgm:cxn modelId="{0D4F9F83-C772-4186-B291-9DF8448D9EEA}" type="presParOf" srcId="{86B026B2-0A7C-45DE-AA43-3F27E0302AB2}" destId="{DEAE37BF-D3DE-4B2D-AC7F-E1645C0342F4}" srcOrd="2" destOrd="0" presId="urn:microsoft.com/office/officeart/2018/2/layout/IconVerticalSolidList"/>
    <dgm:cxn modelId="{80171510-9B5A-46F8-B195-3D8E2F651F49}" type="presParOf" srcId="{86B026B2-0A7C-45DE-AA43-3F27E0302AB2}" destId="{5F0FFF1D-47ED-43A7-97E2-FCD26EB63C4B}" srcOrd="3" destOrd="0" presId="urn:microsoft.com/office/officeart/2018/2/layout/IconVerticalSolidList"/>
    <dgm:cxn modelId="{8B204865-308E-49C5-8B46-905747CF58E5}" type="presParOf" srcId="{E7A1B9C6-A29B-48E9-8275-1A71E683DF44}" destId="{A099E456-3DB6-4D02-9170-EB69A6B0E501}" srcOrd="1" destOrd="0" presId="urn:microsoft.com/office/officeart/2018/2/layout/IconVerticalSolidList"/>
    <dgm:cxn modelId="{A29D67A5-01EF-482B-9948-459F32230603}" type="presParOf" srcId="{E7A1B9C6-A29B-48E9-8275-1A71E683DF44}" destId="{40383A68-5B7E-4F0C-A971-8C338C2341B5}" srcOrd="2" destOrd="0" presId="urn:microsoft.com/office/officeart/2018/2/layout/IconVerticalSolidList"/>
    <dgm:cxn modelId="{B6268019-F1C8-4902-AB05-F0488F1A0281}" type="presParOf" srcId="{40383A68-5B7E-4F0C-A971-8C338C2341B5}" destId="{CCCC19DE-2770-431B-8D4B-F00C16B3EEC9}" srcOrd="0" destOrd="0" presId="urn:microsoft.com/office/officeart/2018/2/layout/IconVerticalSolidList"/>
    <dgm:cxn modelId="{F1EAB211-2AFC-4203-B358-4E430F41979D}" type="presParOf" srcId="{40383A68-5B7E-4F0C-A971-8C338C2341B5}" destId="{6B50C14F-7A03-498A-BA69-467DAD997B57}" srcOrd="1" destOrd="0" presId="urn:microsoft.com/office/officeart/2018/2/layout/IconVerticalSolidList"/>
    <dgm:cxn modelId="{0E5C3709-BF98-4685-A169-8E54B40322CE}" type="presParOf" srcId="{40383A68-5B7E-4F0C-A971-8C338C2341B5}" destId="{C351FC90-E86C-47E9-A255-73696F4E046A}" srcOrd="2" destOrd="0" presId="urn:microsoft.com/office/officeart/2018/2/layout/IconVerticalSolidList"/>
    <dgm:cxn modelId="{078C51B4-D533-406D-A533-10C2DA0C3CC8}" type="presParOf" srcId="{40383A68-5B7E-4F0C-A971-8C338C2341B5}" destId="{733376CF-5066-4485-B79F-DFC8B9FEB242}" srcOrd="3" destOrd="0" presId="urn:microsoft.com/office/officeart/2018/2/layout/IconVerticalSolidList"/>
    <dgm:cxn modelId="{57AEC0C4-344A-4E21-804B-E8D43CA3AB27}" type="presParOf" srcId="{E7A1B9C6-A29B-48E9-8275-1A71E683DF44}" destId="{13F5BB3E-EBF7-47DD-8808-CA718EE9DB41}" srcOrd="3" destOrd="0" presId="urn:microsoft.com/office/officeart/2018/2/layout/IconVerticalSolidList"/>
    <dgm:cxn modelId="{97FEDCA7-FFBC-4F45-9944-BDF0A47EB50B}" type="presParOf" srcId="{E7A1B9C6-A29B-48E9-8275-1A71E683DF44}" destId="{CCE768CC-8A1D-4CC7-8E5B-5623BC8AB543}" srcOrd="4" destOrd="0" presId="urn:microsoft.com/office/officeart/2018/2/layout/IconVerticalSolidList"/>
    <dgm:cxn modelId="{FB93540E-8D08-489A-8326-11661D57F87A}" type="presParOf" srcId="{CCE768CC-8A1D-4CC7-8E5B-5623BC8AB543}" destId="{46A4C915-9D3C-44D6-9D74-28376B441CC9}" srcOrd="0" destOrd="0" presId="urn:microsoft.com/office/officeart/2018/2/layout/IconVerticalSolidList"/>
    <dgm:cxn modelId="{2B3F5232-A392-40B0-925F-A236F2506337}" type="presParOf" srcId="{CCE768CC-8A1D-4CC7-8E5B-5623BC8AB543}" destId="{B56FC21C-859A-4679-8E6A-03A24900720C}" srcOrd="1" destOrd="0" presId="urn:microsoft.com/office/officeart/2018/2/layout/IconVerticalSolidList"/>
    <dgm:cxn modelId="{D037CBA2-B958-4DB2-9D83-D42BFD6EB8BC}" type="presParOf" srcId="{CCE768CC-8A1D-4CC7-8E5B-5623BC8AB543}" destId="{DFDF6324-57AC-41EA-9610-BB5C5C1C9DAE}" srcOrd="2" destOrd="0" presId="urn:microsoft.com/office/officeart/2018/2/layout/IconVerticalSolidList"/>
    <dgm:cxn modelId="{93F78909-8B7D-4F98-A069-93439FA68B84}" type="presParOf" srcId="{CCE768CC-8A1D-4CC7-8E5B-5623BC8AB543}" destId="{B38B1B35-D9C0-4A7C-B33D-1F82D60F07D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ABB21E-2AC9-AB46-B027-88413759A4DB}">
      <dsp:nvSpPr>
        <dsp:cNvPr id="0" name=""/>
        <dsp:cNvSpPr/>
      </dsp:nvSpPr>
      <dsp:spPr>
        <a:xfrm>
          <a:off x="1283" y="392099"/>
          <a:ext cx="2102606" cy="841042"/>
        </a:xfrm>
        <a:prstGeom prst="homePlate">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342"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Identify Target Scientific Concepts &amp; Skills</a:t>
          </a:r>
        </a:p>
      </dsp:txBody>
      <dsp:txXfrm>
        <a:off x="1283" y="392099"/>
        <a:ext cx="1892346" cy="841042"/>
      </dsp:txXfrm>
    </dsp:sp>
    <dsp:sp modelId="{439246E2-3202-E94D-8AEE-34AD8AA3F193}">
      <dsp:nvSpPr>
        <dsp:cNvPr id="0" name=""/>
        <dsp:cNvSpPr/>
      </dsp:nvSpPr>
      <dsp:spPr>
        <a:xfrm>
          <a:off x="1683368" y="392099"/>
          <a:ext cx="2102606" cy="841042"/>
        </a:xfrm>
        <a:prstGeom prst="chevron">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Match Educational Goals with Instrumentation</a:t>
          </a:r>
        </a:p>
      </dsp:txBody>
      <dsp:txXfrm>
        <a:off x="2103889" y="392099"/>
        <a:ext cx="1261564" cy="841042"/>
      </dsp:txXfrm>
    </dsp:sp>
    <dsp:sp modelId="{83E176AD-D9D6-D643-BD33-73D36DBFBBCE}">
      <dsp:nvSpPr>
        <dsp:cNvPr id="0" name=""/>
        <dsp:cNvSpPr/>
      </dsp:nvSpPr>
      <dsp:spPr>
        <a:xfrm>
          <a:off x="3365454" y="392099"/>
          <a:ext cx="2102606" cy="841042"/>
        </a:xfrm>
        <a:prstGeom prst="chevron">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Find Available Instrument Data</a:t>
          </a:r>
        </a:p>
      </dsp:txBody>
      <dsp:txXfrm>
        <a:off x="3785975" y="392099"/>
        <a:ext cx="1261564" cy="841042"/>
      </dsp:txXfrm>
    </dsp:sp>
    <dsp:sp modelId="{0B17E1BD-56FE-0441-AAC3-F6600DF1F308}">
      <dsp:nvSpPr>
        <dsp:cNvPr id="0" name=""/>
        <dsp:cNvSpPr/>
      </dsp:nvSpPr>
      <dsp:spPr>
        <a:xfrm>
          <a:off x="5047539" y="392099"/>
          <a:ext cx="2102606" cy="841042"/>
        </a:xfrm>
        <a:prstGeom prst="chevron">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Cleanup the Dataset</a:t>
          </a:r>
        </a:p>
      </dsp:txBody>
      <dsp:txXfrm>
        <a:off x="5468060" y="392099"/>
        <a:ext cx="1261564" cy="841042"/>
      </dsp:txXfrm>
    </dsp:sp>
    <dsp:sp modelId="{475E0F1C-7E2D-784B-B4B0-FB5A33A6EA21}">
      <dsp:nvSpPr>
        <dsp:cNvPr id="0" name=""/>
        <dsp:cNvSpPr/>
      </dsp:nvSpPr>
      <dsp:spPr>
        <a:xfrm>
          <a:off x="6729624" y="392099"/>
          <a:ext cx="2102606" cy="841042"/>
        </a:xfrm>
        <a:prstGeom prst="chevron">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Build Interactive Visualizations</a:t>
          </a:r>
        </a:p>
      </dsp:txBody>
      <dsp:txXfrm>
        <a:off x="7150145" y="392099"/>
        <a:ext cx="1261564" cy="841042"/>
      </dsp:txXfrm>
    </dsp:sp>
    <dsp:sp modelId="{407EB856-0279-EC48-96E6-9B8F813B8D73}">
      <dsp:nvSpPr>
        <dsp:cNvPr id="0" name=""/>
        <dsp:cNvSpPr/>
      </dsp:nvSpPr>
      <dsp:spPr>
        <a:xfrm>
          <a:off x="8411709" y="392099"/>
          <a:ext cx="2102606" cy="841042"/>
        </a:xfrm>
        <a:prstGeom prst="chevron">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Add Context &amp; Educational Surrounds</a:t>
          </a:r>
        </a:p>
      </dsp:txBody>
      <dsp:txXfrm>
        <a:off x="8832230" y="392099"/>
        <a:ext cx="1261564" cy="8410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ABB21E-2AC9-AB46-B027-88413759A4DB}">
      <dsp:nvSpPr>
        <dsp:cNvPr id="0" name=""/>
        <dsp:cNvSpPr/>
      </dsp:nvSpPr>
      <dsp:spPr>
        <a:xfrm>
          <a:off x="1283" y="493878"/>
          <a:ext cx="2102606" cy="841042"/>
        </a:xfrm>
        <a:prstGeom prst="homePlate">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342"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Identify Target Scientific Concepts &amp; Skills</a:t>
          </a:r>
        </a:p>
      </dsp:txBody>
      <dsp:txXfrm>
        <a:off x="1283" y="493878"/>
        <a:ext cx="1892346" cy="841042"/>
      </dsp:txXfrm>
    </dsp:sp>
    <dsp:sp modelId="{439246E2-3202-E94D-8AEE-34AD8AA3F193}">
      <dsp:nvSpPr>
        <dsp:cNvPr id="0" name=""/>
        <dsp:cNvSpPr/>
      </dsp:nvSpPr>
      <dsp:spPr>
        <a:xfrm>
          <a:off x="1683368" y="493878"/>
          <a:ext cx="2102606" cy="841042"/>
        </a:xfrm>
        <a:prstGeom prst="chevron">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Match Educational Goals with Instrumentation</a:t>
          </a:r>
        </a:p>
      </dsp:txBody>
      <dsp:txXfrm>
        <a:off x="2103889" y="493878"/>
        <a:ext cx="1261564" cy="841042"/>
      </dsp:txXfrm>
    </dsp:sp>
    <dsp:sp modelId="{83E176AD-D9D6-D643-BD33-73D36DBFBBCE}">
      <dsp:nvSpPr>
        <dsp:cNvPr id="0" name=""/>
        <dsp:cNvSpPr/>
      </dsp:nvSpPr>
      <dsp:spPr>
        <a:xfrm>
          <a:off x="3365454" y="493878"/>
          <a:ext cx="2102606" cy="841042"/>
        </a:xfrm>
        <a:prstGeom prst="chevron">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Find Available Instrument Data</a:t>
          </a:r>
        </a:p>
      </dsp:txBody>
      <dsp:txXfrm>
        <a:off x="3785975" y="493878"/>
        <a:ext cx="1261564" cy="841042"/>
      </dsp:txXfrm>
    </dsp:sp>
    <dsp:sp modelId="{0B17E1BD-56FE-0441-AAC3-F6600DF1F308}">
      <dsp:nvSpPr>
        <dsp:cNvPr id="0" name=""/>
        <dsp:cNvSpPr/>
      </dsp:nvSpPr>
      <dsp:spPr>
        <a:xfrm>
          <a:off x="5047539" y="493878"/>
          <a:ext cx="2102606" cy="841042"/>
        </a:xfrm>
        <a:prstGeom prst="chevron">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Cleanup the Dataset</a:t>
          </a:r>
        </a:p>
      </dsp:txBody>
      <dsp:txXfrm>
        <a:off x="5468060" y="493878"/>
        <a:ext cx="1261564" cy="841042"/>
      </dsp:txXfrm>
    </dsp:sp>
    <dsp:sp modelId="{475E0F1C-7E2D-784B-B4B0-FB5A33A6EA21}">
      <dsp:nvSpPr>
        <dsp:cNvPr id="0" name=""/>
        <dsp:cNvSpPr/>
      </dsp:nvSpPr>
      <dsp:spPr>
        <a:xfrm>
          <a:off x="6729624" y="493878"/>
          <a:ext cx="2102606" cy="841042"/>
        </a:xfrm>
        <a:prstGeom prst="chevron">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Build Interactive Visualizations</a:t>
          </a:r>
        </a:p>
      </dsp:txBody>
      <dsp:txXfrm>
        <a:off x="7150145" y="493878"/>
        <a:ext cx="1261564" cy="841042"/>
      </dsp:txXfrm>
    </dsp:sp>
    <dsp:sp modelId="{407EB856-0279-EC48-96E6-9B8F813B8D73}">
      <dsp:nvSpPr>
        <dsp:cNvPr id="0" name=""/>
        <dsp:cNvSpPr/>
      </dsp:nvSpPr>
      <dsp:spPr>
        <a:xfrm>
          <a:off x="8411709" y="493878"/>
          <a:ext cx="2102606" cy="841042"/>
        </a:xfrm>
        <a:prstGeom prst="chevron">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Add Context &amp; Educational Surrounds</a:t>
          </a:r>
        </a:p>
      </dsp:txBody>
      <dsp:txXfrm>
        <a:off x="8832230" y="493878"/>
        <a:ext cx="1261564" cy="8410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D90E71-418B-45CF-8869-F5A72B6AAEFA}">
      <dsp:nvSpPr>
        <dsp:cNvPr id="0" name=""/>
        <dsp:cNvSpPr/>
      </dsp:nvSpPr>
      <dsp:spPr>
        <a:xfrm>
          <a:off x="465619" y="447737"/>
          <a:ext cx="694511" cy="6945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A98A7AB-0D21-4FBF-80BB-357F1221F866}">
      <dsp:nvSpPr>
        <dsp:cNvPr id="0" name=""/>
        <dsp:cNvSpPr/>
      </dsp:nvSpPr>
      <dsp:spPr>
        <a:xfrm>
          <a:off x="41195" y="1408500"/>
          <a:ext cx="1543359" cy="617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b="0" i="0" kern="1200" dirty="0"/>
            <a:t>Ocean Concepts</a:t>
          </a:r>
          <a:endParaRPr lang="en-US" sz="1800" kern="1200" dirty="0"/>
        </a:p>
      </dsp:txBody>
      <dsp:txXfrm>
        <a:off x="41195" y="1408500"/>
        <a:ext cx="1543359" cy="617343"/>
      </dsp:txXfrm>
    </dsp:sp>
    <dsp:sp modelId="{8D493DC3-E364-4ACD-8E96-7A11C2D4DA64}">
      <dsp:nvSpPr>
        <dsp:cNvPr id="0" name=""/>
        <dsp:cNvSpPr/>
      </dsp:nvSpPr>
      <dsp:spPr>
        <a:xfrm>
          <a:off x="2279066" y="447737"/>
          <a:ext cx="694511" cy="6945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D8B4490-9432-402B-8952-77280C11F37C}">
      <dsp:nvSpPr>
        <dsp:cNvPr id="0" name=""/>
        <dsp:cNvSpPr/>
      </dsp:nvSpPr>
      <dsp:spPr>
        <a:xfrm>
          <a:off x="1854642" y="1408500"/>
          <a:ext cx="1543359" cy="617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b="0" i="0" kern="1200" dirty="0"/>
            <a:t>Data Analysis Skills &amp; Techniques</a:t>
          </a:r>
          <a:endParaRPr lang="en-US" sz="1800" kern="1200" dirty="0"/>
        </a:p>
      </dsp:txBody>
      <dsp:txXfrm>
        <a:off x="1854642" y="1408500"/>
        <a:ext cx="1543359" cy="617343"/>
      </dsp:txXfrm>
    </dsp:sp>
    <dsp:sp modelId="{862D02D2-EFE5-40D8-95BA-C6D9BD5A6AF0}">
      <dsp:nvSpPr>
        <dsp:cNvPr id="0" name=""/>
        <dsp:cNvSpPr/>
      </dsp:nvSpPr>
      <dsp:spPr>
        <a:xfrm>
          <a:off x="4092513" y="447737"/>
          <a:ext cx="694511" cy="6945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A11FB90-04DA-45E7-968A-30856CD09452}">
      <dsp:nvSpPr>
        <dsp:cNvPr id="0" name=""/>
        <dsp:cNvSpPr/>
      </dsp:nvSpPr>
      <dsp:spPr>
        <a:xfrm>
          <a:off x="3668089" y="1408500"/>
          <a:ext cx="1543359" cy="617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b="0" i="0" kern="1200" dirty="0"/>
            <a:t>Data Visualization / Data Literacy</a:t>
          </a:r>
          <a:endParaRPr lang="en-US" sz="1800" kern="1200" dirty="0"/>
        </a:p>
      </dsp:txBody>
      <dsp:txXfrm>
        <a:off x="3668089" y="1408500"/>
        <a:ext cx="1543359" cy="617343"/>
      </dsp:txXfrm>
    </dsp:sp>
    <dsp:sp modelId="{519BE71C-1F83-4565-BFB9-807593C9C1E6}">
      <dsp:nvSpPr>
        <dsp:cNvPr id="0" name=""/>
        <dsp:cNvSpPr/>
      </dsp:nvSpPr>
      <dsp:spPr>
        <a:xfrm>
          <a:off x="5905960" y="447737"/>
          <a:ext cx="694511" cy="69451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D8BEFD5-49D9-4334-9463-3444378AABF1}">
      <dsp:nvSpPr>
        <dsp:cNvPr id="0" name=""/>
        <dsp:cNvSpPr/>
      </dsp:nvSpPr>
      <dsp:spPr>
        <a:xfrm>
          <a:off x="5481537" y="1408500"/>
          <a:ext cx="1543359" cy="617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b="0" i="0" kern="1200" dirty="0"/>
            <a:t>Coding Skills &amp; Techniques</a:t>
          </a:r>
          <a:endParaRPr lang="en-US" sz="1800" kern="1200" dirty="0"/>
        </a:p>
      </dsp:txBody>
      <dsp:txXfrm>
        <a:off x="5481537" y="1408500"/>
        <a:ext cx="1543359" cy="617343"/>
      </dsp:txXfrm>
    </dsp:sp>
    <dsp:sp modelId="{4D28BDF3-8D29-44B4-B445-0352FDA64F22}">
      <dsp:nvSpPr>
        <dsp:cNvPr id="0" name=""/>
        <dsp:cNvSpPr/>
      </dsp:nvSpPr>
      <dsp:spPr>
        <a:xfrm>
          <a:off x="7719408" y="447737"/>
          <a:ext cx="694511" cy="69451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8EB8131-B15F-4441-8EC7-3E7558E5FAA8}">
      <dsp:nvSpPr>
        <dsp:cNvPr id="0" name=""/>
        <dsp:cNvSpPr/>
      </dsp:nvSpPr>
      <dsp:spPr>
        <a:xfrm>
          <a:off x="7294984" y="1408500"/>
          <a:ext cx="1543359" cy="617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b="0" i="0" kern="1200" dirty="0"/>
            <a:t>OOI Instruments</a:t>
          </a:r>
          <a:endParaRPr lang="en-US" sz="1800" kern="1200" dirty="0"/>
        </a:p>
      </dsp:txBody>
      <dsp:txXfrm>
        <a:off x="7294984" y="1408500"/>
        <a:ext cx="1543359" cy="617343"/>
      </dsp:txXfrm>
    </dsp:sp>
    <dsp:sp modelId="{64C964BF-5889-4DF7-8F0F-338BF32D5D25}">
      <dsp:nvSpPr>
        <dsp:cNvPr id="0" name=""/>
        <dsp:cNvSpPr/>
      </dsp:nvSpPr>
      <dsp:spPr>
        <a:xfrm>
          <a:off x="2279066" y="2411684"/>
          <a:ext cx="694511" cy="69451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9CA7D99-9165-4059-9652-C6892B7303F0}">
      <dsp:nvSpPr>
        <dsp:cNvPr id="0" name=""/>
        <dsp:cNvSpPr/>
      </dsp:nvSpPr>
      <dsp:spPr>
        <a:xfrm>
          <a:off x="1854642" y="3372447"/>
          <a:ext cx="1543359" cy="617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b="0" i="0" kern="1200" dirty="0"/>
            <a:t>Cool Events </a:t>
          </a:r>
          <a:endParaRPr lang="en-US" sz="1800" kern="1200" dirty="0"/>
        </a:p>
      </dsp:txBody>
      <dsp:txXfrm>
        <a:off x="1854642" y="3372447"/>
        <a:ext cx="1543359" cy="617343"/>
      </dsp:txXfrm>
    </dsp:sp>
    <dsp:sp modelId="{A65F7834-C6E9-44DD-9CCC-8F9FAD2580F2}">
      <dsp:nvSpPr>
        <dsp:cNvPr id="0" name=""/>
        <dsp:cNvSpPr/>
      </dsp:nvSpPr>
      <dsp:spPr>
        <a:xfrm>
          <a:off x="4092513" y="2411684"/>
          <a:ext cx="694511" cy="694511"/>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E4EFC4B-8B0D-4915-8F70-960E8FF1B5CC}">
      <dsp:nvSpPr>
        <dsp:cNvPr id="0" name=""/>
        <dsp:cNvSpPr/>
      </dsp:nvSpPr>
      <dsp:spPr>
        <a:xfrm>
          <a:off x="3668089" y="3372447"/>
          <a:ext cx="1543359" cy="617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b="0" i="0" kern="1200" dirty="0"/>
            <a:t>Cool Datasets</a:t>
          </a:r>
          <a:endParaRPr lang="en-US" sz="1800" kern="1200" dirty="0"/>
        </a:p>
      </dsp:txBody>
      <dsp:txXfrm>
        <a:off x="3668089" y="3372447"/>
        <a:ext cx="1543359" cy="617343"/>
      </dsp:txXfrm>
    </dsp:sp>
    <dsp:sp modelId="{2C82D8C8-80AD-4B26-9C57-590ADE074AD9}">
      <dsp:nvSpPr>
        <dsp:cNvPr id="0" name=""/>
        <dsp:cNvSpPr/>
      </dsp:nvSpPr>
      <dsp:spPr>
        <a:xfrm>
          <a:off x="5905960" y="2411684"/>
          <a:ext cx="694511" cy="694511"/>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A644FB4-0937-494C-B46A-98356D1A72DF}">
      <dsp:nvSpPr>
        <dsp:cNvPr id="0" name=""/>
        <dsp:cNvSpPr/>
      </dsp:nvSpPr>
      <dsp:spPr>
        <a:xfrm>
          <a:off x="5481537" y="3372447"/>
          <a:ext cx="1543359" cy="617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b="0" i="0" kern="1200" dirty="0"/>
            <a:t>Cool Stories</a:t>
          </a:r>
          <a:endParaRPr lang="en-US" sz="1800" kern="1200" dirty="0"/>
        </a:p>
      </dsp:txBody>
      <dsp:txXfrm>
        <a:off x="5481537" y="3372447"/>
        <a:ext cx="1543359" cy="6173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CF9C02-6E82-734E-90B5-8D5037EBBBAE}">
      <dsp:nvSpPr>
        <dsp:cNvPr id="0" name=""/>
        <dsp:cNvSpPr/>
      </dsp:nvSpPr>
      <dsp:spPr>
        <a:xfrm>
          <a:off x="1283" y="295339"/>
          <a:ext cx="2503103" cy="1001241"/>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kern="1200" dirty="0"/>
            <a:t>Discover</a:t>
          </a:r>
        </a:p>
      </dsp:txBody>
      <dsp:txXfrm>
        <a:off x="1283" y="295339"/>
        <a:ext cx="2252793" cy="1001241"/>
      </dsp:txXfrm>
    </dsp:sp>
    <dsp:sp modelId="{89F95AE5-0E09-4445-AE2C-2C041D8C16B5}">
      <dsp:nvSpPr>
        <dsp:cNvPr id="0" name=""/>
        <dsp:cNvSpPr/>
      </dsp:nvSpPr>
      <dsp:spPr>
        <a:xfrm>
          <a:off x="2003766" y="295339"/>
          <a:ext cx="2503103" cy="1001241"/>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kern="1200" dirty="0"/>
            <a:t>Download</a:t>
          </a:r>
        </a:p>
      </dsp:txBody>
      <dsp:txXfrm>
        <a:off x="2504387" y="295339"/>
        <a:ext cx="1501862" cy="1001241"/>
      </dsp:txXfrm>
    </dsp:sp>
    <dsp:sp modelId="{BB10000E-C211-5842-A32F-F89C59C33013}">
      <dsp:nvSpPr>
        <dsp:cNvPr id="0" name=""/>
        <dsp:cNvSpPr/>
      </dsp:nvSpPr>
      <dsp:spPr>
        <a:xfrm>
          <a:off x="4006248" y="295339"/>
          <a:ext cx="2503103" cy="1001241"/>
        </a:xfrm>
        <a:prstGeom prst="chevr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kern="1200" dirty="0"/>
            <a:t>Filter</a:t>
          </a:r>
        </a:p>
      </dsp:txBody>
      <dsp:txXfrm>
        <a:off x="4506869" y="295339"/>
        <a:ext cx="1501862" cy="1001241"/>
      </dsp:txXfrm>
    </dsp:sp>
    <dsp:sp modelId="{161ED979-BDF4-EC4D-9337-D5D4E03975E8}">
      <dsp:nvSpPr>
        <dsp:cNvPr id="0" name=""/>
        <dsp:cNvSpPr/>
      </dsp:nvSpPr>
      <dsp:spPr>
        <a:xfrm>
          <a:off x="6008730" y="295339"/>
          <a:ext cx="2503103" cy="1001241"/>
        </a:xfrm>
        <a:prstGeom prst="chevr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kern="1200" dirty="0"/>
            <a:t>Plot</a:t>
          </a:r>
        </a:p>
      </dsp:txBody>
      <dsp:txXfrm>
        <a:off x="6509351" y="295339"/>
        <a:ext cx="1501862" cy="1001241"/>
      </dsp:txXfrm>
    </dsp:sp>
    <dsp:sp modelId="{14751238-3464-FA40-A5BD-A9AA538A474A}">
      <dsp:nvSpPr>
        <dsp:cNvPr id="0" name=""/>
        <dsp:cNvSpPr/>
      </dsp:nvSpPr>
      <dsp:spPr>
        <a:xfrm>
          <a:off x="8011213" y="295339"/>
          <a:ext cx="2503103" cy="1001241"/>
        </a:xfrm>
        <a:prstGeom prst="chevron">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kern="1200" dirty="0"/>
            <a:t>Analyze</a:t>
          </a:r>
        </a:p>
      </dsp:txBody>
      <dsp:txXfrm>
        <a:off x="8511834" y="295339"/>
        <a:ext cx="1501862" cy="100124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ABB21E-2AC9-AB46-B027-88413759A4DB}">
      <dsp:nvSpPr>
        <dsp:cNvPr id="0" name=""/>
        <dsp:cNvSpPr/>
      </dsp:nvSpPr>
      <dsp:spPr>
        <a:xfrm>
          <a:off x="1283" y="493878"/>
          <a:ext cx="2102606" cy="841042"/>
        </a:xfrm>
        <a:prstGeom prst="homePlate">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342"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Identify Target Scientific Concepts &amp; Skills</a:t>
          </a:r>
        </a:p>
      </dsp:txBody>
      <dsp:txXfrm>
        <a:off x="1283" y="493878"/>
        <a:ext cx="1892346" cy="841042"/>
      </dsp:txXfrm>
    </dsp:sp>
    <dsp:sp modelId="{439246E2-3202-E94D-8AEE-34AD8AA3F193}">
      <dsp:nvSpPr>
        <dsp:cNvPr id="0" name=""/>
        <dsp:cNvSpPr/>
      </dsp:nvSpPr>
      <dsp:spPr>
        <a:xfrm>
          <a:off x="1683368" y="493878"/>
          <a:ext cx="2102606" cy="841042"/>
        </a:xfrm>
        <a:prstGeom prst="chevron">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Match Educational Goals with Instrumentation</a:t>
          </a:r>
        </a:p>
      </dsp:txBody>
      <dsp:txXfrm>
        <a:off x="2103889" y="493878"/>
        <a:ext cx="1261564" cy="841042"/>
      </dsp:txXfrm>
    </dsp:sp>
    <dsp:sp modelId="{83E176AD-D9D6-D643-BD33-73D36DBFBBCE}">
      <dsp:nvSpPr>
        <dsp:cNvPr id="0" name=""/>
        <dsp:cNvSpPr/>
      </dsp:nvSpPr>
      <dsp:spPr>
        <a:xfrm>
          <a:off x="3365454" y="493878"/>
          <a:ext cx="2102606" cy="841042"/>
        </a:xfrm>
        <a:prstGeom prst="chevron">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Find Available Instrument Data</a:t>
          </a:r>
        </a:p>
      </dsp:txBody>
      <dsp:txXfrm>
        <a:off x="3785975" y="493878"/>
        <a:ext cx="1261564" cy="841042"/>
      </dsp:txXfrm>
    </dsp:sp>
    <dsp:sp modelId="{0B17E1BD-56FE-0441-AAC3-F6600DF1F308}">
      <dsp:nvSpPr>
        <dsp:cNvPr id="0" name=""/>
        <dsp:cNvSpPr/>
      </dsp:nvSpPr>
      <dsp:spPr>
        <a:xfrm>
          <a:off x="5047539" y="493878"/>
          <a:ext cx="2102606" cy="841042"/>
        </a:xfrm>
        <a:prstGeom prst="chevron">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Cleanup the Dataset</a:t>
          </a:r>
        </a:p>
      </dsp:txBody>
      <dsp:txXfrm>
        <a:off x="5468060" y="493878"/>
        <a:ext cx="1261564" cy="841042"/>
      </dsp:txXfrm>
    </dsp:sp>
    <dsp:sp modelId="{475E0F1C-7E2D-784B-B4B0-FB5A33A6EA21}">
      <dsp:nvSpPr>
        <dsp:cNvPr id="0" name=""/>
        <dsp:cNvSpPr/>
      </dsp:nvSpPr>
      <dsp:spPr>
        <a:xfrm>
          <a:off x="6729624" y="493878"/>
          <a:ext cx="2102606" cy="841042"/>
        </a:xfrm>
        <a:prstGeom prst="chevron">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Build Interactive Visualizations</a:t>
          </a:r>
        </a:p>
      </dsp:txBody>
      <dsp:txXfrm>
        <a:off x="7150145" y="493878"/>
        <a:ext cx="1261564" cy="841042"/>
      </dsp:txXfrm>
    </dsp:sp>
    <dsp:sp modelId="{407EB856-0279-EC48-96E6-9B8F813B8D73}">
      <dsp:nvSpPr>
        <dsp:cNvPr id="0" name=""/>
        <dsp:cNvSpPr/>
      </dsp:nvSpPr>
      <dsp:spPr>
        <a:xfrm>
          <a:off x="8411709" y="493878"/>
          <a:ext cx="2102606" cy="841042"/>
        </a:xfrm>
        <a:prstGeom prst="chevron">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Add Context &amp; Educational Surrounds</a:t>
          </a:r>
        </a:p>
      </dsp:txBody>
      <dsp:txXfrm>
        <a:off x="8832230" y="493878"/>
        <a:ext cx="1261564" cy="8410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2E15D-2FAC-4923-BECE-4512E538392B}">
      <dsp:nvSpPr>
        <dsp:cNvPr id="0" name=""/>
        <dsp:cNvSpPr/>
      </dsp:nvSpPr>
      <dsp:spPr>
        <a:xfrm>
          <a:off x="0" y="541"/>
          <a:ext cx="5181600" cy="126755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4E35B7-C8AA-4097-93B9-6DD085FFB004}">
      <dsp:nvSpPr>
        <dsp:cNvPr id="0" name=""/>
        <dsp:cNvSpPr/>
      </dsp:nvSpPr>
      <dsp:spPr>
        <a:xfrm>
          <a:off x="383435" y="285741"/>
          <a:ext cx="697155" cy="6971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F0FFF1D-47ED-43A7-97E2-FCD26EB63C4B}">
      <dsp:nvSpPr>
        <dsp:cNvPr id="0" name=""/>
        <dsp:cNvSpPr/>
      </dsp:nvSpPr>
      <dsp:spPr>
        <a:xfrm>
          <a:off x="1464027" y="541"/>
          <a:ext cx="3717572" cy="1267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150" tIns="134150" rIns="134150" bIns="134150" numCol="1" spcCol="1270" anchor="ctr" anchorCtr="0">
          <a:noAutofit/>
        </a:bodyPr>
        <a:lstStyle/>
        <a:p>
          <a:pPr marL="0" lvl="0" indent="0" algn="l" defTabSz="1111250">
            <a:lnSpc>
              <a:spcPct val="90000"/>
            </a:lnSpc>
            <a:spcBef>
              <a:spcPct val="0"/>
            </a:spcBef>
            <a:spcAft>
              <a:spcPct val="35000"/>
            </a:spcAft>
            <a:buNone/>
          </a:pPr>
          <a:r>
            <a:rPr lang="en-US" sz="2500" b="0" i="0" kern="1200"/>
            <a:t>Extend a Lab Manual Chapter (existing or new)</a:t>
          </a:r>
          <a:endParaRPr lang="en-US" sz="2500" kern="1200"/>
        </a:p>
      </dsp:txBody>
      <dsp:txXfrm>
        <a:off x="1464027" y="541"/>
        <a:ext cx="3717572" cy="1267555"/>
      </dsp:txXfrm>
    </dsp:sp>
    <dsp:sp modelId="{CCCC19DE-2770-431B-8D4B-F00C16B3EEC9}">
      <dsp:nvSpPr>
        <dsp:cNvPr id="0" name=""/>
        <dsp:cNvSpPr/>
      </dsp:nvSpPr>
      <dsp:spPr>
        <a:xfrm>
          <a:off x="0" y="1584986"/>
          <a:ext cx="5181600" cy="126755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50C14F-7A03-498A-BA69-467DAD997B57}">
      <dsp:nvSpPr>
        <dsp:cNvPr id="0" name=""/>
        <dsp:cNvSpPr/>
      </dsp:nvSpPr>
      <dsp:spPr>
        <a:xfrm>
          <a:off x="383435" y="1870186"/>
          <a:ext cx="697155" cy="6971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33376CF-5066-4485-B79F-DFC8B9FEB242}">
      <dsp:nvSpPr>
        <dsp:cNvPr id="0" name=""/>
        <dsp:cNvSpPr/>
      </dsp:nvSpPr>
      <dsp:spPr>
        <a:xfrm>
          <a:off x="1464027" y="1584986"/>
          <a:ext cx="3717572" cy="1267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150" tIns="134150" rIns="134150" bIns="134150" numCol="1" spcCol="1270" anchor="ctr" anchorCtr="0">
          <a:noAutofit/>
        </a:bodyPr>
        <a:lstStyle/>
        <a:p>
          <a:pPr marL="0" lvl="0" indent="0" algn="l" defTabSz="1111250">
            <a:lnSpc>
              <a:spcPct val="90000"/>
            </a:lnSpc>
            <a:spcBef>
              <a:spcPct val="0"/>
            </a:spcBef>
            <a:spcAft>
              <a:spcPct val="35000"/>
            </a:spcAft>
            <a:buNone/>
          </a:pPr>
          <a:r>
            <a:rPr lang="en-US" sz="2500" b="0" i="0" kern="1200"/>
            <a:t>Build your own Topic</a:t>
          </a:r>
          <a:endParaRPr lang="en-US" sz="2500" kern="1200"/>
        </a:p>
      </dsp:txBody>
      <dsp:txXfrm>
        <a:off x="1464027" y="1584986"/>
        <a:ext cx="3717572" cy="1267555"/>
      </dsp:txXfrm>
    </dsp:sp>
    <dsp:sp modelId="{46A4C915-9D3C-44D6-9D74-28376B441CC9}">
      <dsp:nvSpPr>
        <dsp:cNvPr id="0" name=""/>
        <dsp:cNvSpPr/>
      </dsp:nvSpPr>
      <dsp:spPr>
        <a:xfrm>
          <a:off x="0" y="3169431"/>
          <a:ext cx="5181600" cy="126755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6FC21C-859A-4679-8E6A-03A24900720C}">
      <dsp:nvSpPr>
        <dsp:cNvPr id="0" name=""/>
        <dsp:cNvSpPr/>
      </dsp:nvSpPr>
      <dsp:spPr>
        <a:xfrm>
          <a:off x="383435" y="3454631"/>
          <a:ext cx="697155" cy="69715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38B1B35-D9C0-4A7C-B33D-1F82D60F07D3}">
      <dsp:nvSpPr>
        <dsp:cNvPr id="0" name=""/>
        <dsp:cNvSpPr/>
      </dsp:nvSpPr>
      <dsp:spPr>
        <a:xfrm>
          <a:off x="1464027" y="3169431"/>
          <a:ext cx="3717572" cy="1267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150" tIns="134150" rIns="134150" bIns="134150" numCol="1" spcCol="1270" anchor="ctr" anchorCtr="0">
          <a:noAutofit/>
        </a:bodyPr>
        <a:lstStyle/>
        <a:p>
          <a:pPr marL="0" lvl="0" indent="0" algn="l" defTabSz="1111250">
            <a:lnSpc>
              <a:spcPct val="90000"/>
            </a:lnSpc>
            <a:spcBef>
              <a:spcPct val="0"/>
            </a:spcBef>
            <a:spcAft>
              <a:spcPct val="35000"/>
            </a:spcAft>
            <a:buNone/>
          </a:pPr>
          <a:r>
            <a:rPr lang="en-US" sz="2500" b="0" i="0" kern="1200"/>
            <a:t>Help with Preamble Activities</a:t>
          </a:r>
          <a:endParaRPr lang="en-US" sz="2500" kern="1200"/>
        </a:p>
      </dsp:txBody>
      <dsp:txXfrm>
        <a:off x="1464027" y="3169431"/>
        <a:ext cx="3717572" cy="1267555"/>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79" name="Google Shape;7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513093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1" name="Google Shape;1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6240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Measurement Complexity</a:t>
            </a:r>
          </a:p>
          <a:p>
            <a:r>
              <a:rPr lang="en-US" dirty="0"/>
              <a:t>1,327 Instruments</a:t>
            </a:r>
          </a:p>
          <a:p>
            <a:r>
              <a:rPr lang="en-US" dirty="0"/>
              <a:t>36 Instrument Types</a:t>
            </a:r>
          </a:p>
          <a:p>
            <a:r>
              <a:rPr lang="en-US" dirty="0"/>
              <a:t>Hundreds of science parameters</a:t>
            </a:r>
          </a:p>
          <a:p>
            <a:r>
              <a:rPr lang="en-US" dirty="0"/>
              <a:t>Fixed / Profiling / Gliding Platforms</a:t>
            </a:r>
          </a:p>
          <a:p>
            <a:r>
              <a:rPr lang="en-US" dirty="0"/>
              <a:t>Temporal/Spatial resolution</a:t>
            </a:r>
          </a:p>
          <a:p>
            <a:endParaRPr lang="en-US" dirty="0"/>
          </a:p>
          <a:p>
            <a:endParaRPr lang="en-US" dirty="0"/>
          </a:p>
          <a:p>
            <a:r>
              <a:rPr lang="en-US" dirty="0"/>
              <a:t>Big Headaches: </a:t>
            </a:r>
          </a:p>
          <a:p>
            <a:r>
              <a:rPr lang="en-US" dirty="0"/>
              <a:t>Instrument Issues</a:t>
            </a:r>
          </a:p>
          <a:p>
            <a:r>
              <a:rPr lang="en-US" dirty="0"/>
              <a:t>So much data to choose from</a:t>
            </a:r>
          </a:p>
        </p:txBody>
      </p:sp>
      <p:sp>
        <p:nvSpPr>
          <p:cNvPr id="4" name="Slide Number Placeholder 3"/>
          <p:cNvSpPr>
            <a:spLocks noGrp="1"/>
          </p:cNvSpPr>
          <p:nvPr>
            <p:ph type="sldNum" sz="quarter" idx="5"/>
          </p:nvPr>
        </p:nvSpPr>
        <p:spPr/>
        <p:txBody>
          <a:bodyPr/>
          <a:lstStyle/>
          <a:p>
            <a:fld id="{38E35B28-77C5-9242-B518-7F2EBA0F1B74}" type="slidenum">
              <a:rPr lang="en-US" smtClean="0"/>
              <a:t>26</a:t>
            </a:fld>
            <a:endParaRPr lang="en-US" dirty="0"/>
          </a:p>
        </p:txBody>
      </p:sp>
    </p:spTree>
    <p:extLst>
      <p:ext uri="{BB962C8B-B14F-4D97-AF65-F5344CB8AC3E}">
        <p14:creationId xmlns:p14="http://schemas.microsoft.com/office/powerpoint/2010/main" val="1663768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26755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E35B28-77C5-9242-B518-7F2EBA0F1B74}" type="slidenum">
              <a:rPr lang="en-US" smtClean="0"/>
              <a:t>31</a:t>
            </a:fld>
            <a:endParaRPr lang="en-US" dirty="0"/>
          </a:p>
        </p:txBody>
      </p:sp>
    </p:spTree>
    <p:extLst>
      <p:ext uri="{BB962C8B-B14F-4D97-AF65-F5344CB8AC3E}">
        <p14:creationId xmlns:p14="http://schemas.microsoft.com/office/powerpoint/2010/main" val="1903091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dk1"/>
              </a:buClr>
              <a:buSzPts val="300"/>
              <a:buFont typeface="Calibri"/>
              <a:buNone/>
            </a:pPr>
            <a:endParaRPr sz="1200" b="0" i="0" u="none" strike="noStrike" cap="none" dirty="0">
              <a:solidFill>
                <a:srgbClr val="FF0000"/>
              </a:solidFill>
              <a:latin typeface="Trebuchet MS"/>
              <a:ea typeface="Trebuchet MS"/>
              <a:cs typeface="Trebuchet MS"/>
              <a:sym typeface="Trebuchet MS"/>
            </a:endParaRPr>
          </a:p>
        </p:txBody>
      </p:sp>
      <p:sp>
        <p:nvSpPr>
          <p:cNvPr id="326" name="Google Shape;32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Mention that we are open to additional ideas! But we need some idea of the topics before the workshop so that we can start thinking about data sources</a:t>
            </a:r>
            <a:endParaRPr dirty="0"/>
          </a:p>
        </p:txBody>
      </p:sp>
    </p:spTree>
    <p:extLst>
      <p:ext uri="{BB962C8B-B14F-4D97-AF65-F5344CB8AC3E}">
        <p14:creationId xmlns:p14="http://schemas.microsoft.com/office/powerpoint/2010/main" val="2761240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649D17-F741-4561-9223-A53F7EDD8339}" type="slidenum">
              <a:rPr lang="en-US" smtClean="0"/>
              <a:t>34</a:t>
            </a:fld>
            <a:endParaRPr lang="en-US" dirty="0"/>
          </a:p>
        </p:txBody>
      </p:sp>
    </p:spTree>
    <p:extLst>
      <p:ext uri="{BB962C8B-B14F-4D97-AF65-F5344CB8AC3E}">
        <p14:creationId xmlns:p14="http://schemas.microsoft.com/office/powerpoint/2010/main" val="861325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https://pearlsofrawnerdism.com/?p=1252</a:t>
            </a:r>
          </a:p>
          <a:p>
            <a:endParaRPr lang="en-US" dirty="0"/>
          </a:p>
        </p:txBody>
      </p:sp>
    </p:spTree>
    <p:extLst>
      <p:ext uri="{BB962C8B-B14F-4D97-AF65-F5344CB8AC3E}">
        <p14:creationId xmlns:p14="http://schemas.microsoft.com/office/powerpoint/2010/main" val="29092942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20: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313" name="Google Shape;313;p20: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Arial"/>
                <a:ea typeface="Arial"/>
                <a:cs typeface="Arial"/>
                <a:sym typeface="Arial"/>
              </a:rPr>
              <a:t>41</a:t>
            </a:fld>
            <a:endParaRPr sz="12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56" name="Google Shape;45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1368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8" name="Google Shape;16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1863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34133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649D17-F741-4561-9223-A53F7EDD8339}" type="slidenum">
              <a:rPr lang="en-US" smtClean="0"/>
              <a:t>64</a:t>
            </a:fld>
            <a:endParaRPr lang="en-US" dirty="0"/>
          </a:p>
        </p:txBody>
      </p:sp>
    </p:spTree>
    <p:extLst>
      <p:ext uri="{BB962C8B-B14F-4D97-AF65-F5344CB8AC3E}">
        <p14:creationId xmlns:p14="http://schemas.microsoft.com/office/powerpoint/2010/main" val="40926919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Mention that we are open to additional ideas! But we need some idea of the topics before the workshop so that we can start thinking about data sources</a:t>
            </a:r>
            <a:endParaRPr dirty="0"/>
          </a:p>
        </p:txBody>
      </p:sp>
    </p:spTree>
    <p:extLst>
      <p:ext uri="{BB962C8B-B14F-4D97-AF65-F5344CB8AC3E}">
        <p14:creationId xmlns:p14="http://schemas.microsoft.com/office/powerpoint/2010/main" val="4168305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72" name="Google Shape;472;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5304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84" name="Google Shape;484;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5796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90" name="Google Shape;490;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8362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96" name="Google Shape;496;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5259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03" name="Google Shape;503;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3575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24" name="Google Shape;524;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8173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41" name="Google Shape;541;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52060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53"/>
          <p:cNvPicPr preferRelativeResize="0"/>
          <p:nvPr/>
        </p:nvPicPr>
        <p:blipFill rotWithShape="1">
          <a:blip r:embed="rId2">
            <a:alphaModFix/>
          </a:blip>
          <a:srcRect/>
          <a:stretch/>
        </p:blipFill>
        <p:spPr>
          <a:xfrm>
            <a:off x="6349" y="2232"/>
            <a:ext cx="12188032" cy="6855768"/>
          </a:xfrm>
          <a:prstGeom prst="rect">
            <a:avLst/>
          </a:prstGeom>
          <a:noFill/>
          <a:ln>
            <a:noFill/>
          </a:ln>
        </p:spPr>
      </p:pic>
      <p:pic>
        <p:nvPicPr>
          <p:cNvPr id="13" name="Google Shape;13;p53" descr="OOI_URL_Vert_Blue.png"/>
          <p:cNvPicPr preferRelativeResize="0"/>
          <p:nvPr/>
        </p:nvPicPr>
        <p:blipFill rotWithShape="1">
          <a:blip r:embed="rId3">
            <a:alphaModFix/>
          </a:blip>
          <a:srcRect/>
          <a:stretch/>
        </p:blipFill>
        <p:spPr>
          <a:xfrm>
            <a:off x="11546580" y="328083"/>
            <a:ext cx="176660" cy="1872840"/>
          </a:xfrm>
          <a:prstGeom prst="rect">
            <a:avLst/>
          </a:prstGeom>
          <a:noFill/>
          <a:ln>
            <a:noFill/>
          </a:ln>
        </p:spPr>
      </p:pic>
      <p:sp>
        <p:nvSpPr>
          <p:cNvPr id="14" name="Google Shape;14;p53"/>
          <p:cNvSpPr txBox="1">
            <a:spLocks noGrp="1"/>
          </p:cNvSpPr>
          <p:nvPr>
            <p:ph type="body" idx="1"/>
          </p:nvPr>
        </p:nvSpPr>
        <p:spPr>
          <a:xfrm>
            <a:off x="936014" y="1850875"/>
            <a:ext cx="6129788" cy="1608754"/>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0"/>
              </a:spcBef>
              <a:spcAft>
                <a:spcPts val="0"/>
              </a:spcAft>
              <a:buClr>
                <a:schemeClr val="dk1"/>
              </a:buClr>
              <a:buSzPts val="3999"/>
              <a:buNone/>
              <a:defRPr sz="3999" b="1"/>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 name="Google Shape;15;p53"/>
          <p:cNvSpPr txBox="1">
            <a:spLocks noGrp="1"/>
          </p:cNvSpPr>
          <p:nvPr>
            <p:ph type="body" idx="2"/>
          </p:nvPr>
        </p:nvSpPr>
        <p:spPr>
          <a:xfrm>
            <a:off x="936013" y="3714489"/>
            <a:ext cx="6129788" cy="1059347"/>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0"/>
              </a:spcBef>
              <a:spcAft>
                <a:spcPts val="0"/>
              </a:spcAft>
              <a:buClr>
                <a:schemeClr val="dk1"/>
              </a:buClr>
              <a:buSzPts val="2500"/>
              <a:buNone/>
              <a:defRPr sz="2500" b="0"/>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 name="Google Shape;16;p53"/>
          <p:cNvPicPr preferRelativeResize="0"/>
          <p:nvPr/>
        </p:nvPicPr>
        <p:blipFill rotWithShape="1">
          <a:blip r:embed="rId4">
            <a:alphaModFix/>
          </a:blip>
          <a:srcRect/>
          <a:stretch/>
        </p:blipFill>
        <p:spPr>
          <a:xfrm>
            <a:off x="936013" y="328083"/>
            <a:ext cx="4603008" cy="11958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9"/>
        <p:cNvGrpSpPr/>
        <p:nvPr/>
      </p:nvGrpSpPr>
      <p:grpSpPr>
        <a:xfrm>
          <a:off x="0" y="0"/>
          <a:ext cx="0" cy="0"/>
          <a:chOff x="0" y="0"/>
          <a:chExt cx="0" cy="0"/>
        </a:xfrm>
      </p:grpSpPr>
      <p:sp>
        <p:nvSpPr>
          <p:cNvPr id="60" name="Google Shape;60;p63"/>
          <p:cNvSpPr txBox="1">
            <a:spLocks noGrp="1"/>
          </p:cNvSpPr>
          <p:nvPr>
            <p:ph type="title"/>
          </p:nvPr>
        </p:nvSpPr>
        <p:spPr>
          <a:xfrm>
            <a:off x="839788"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63"/>
          <p:cNvSpPr txBox="1">
            <a:spLocks noGrp="1"/>
          </p:cNvSpPr>
          <p:nvPr>
            <p:ph type="body" idx="1"/>
          </p:nvPr>
        </p:nvSpPr>
        <p:spPr>
          <a:xfrm>
            <a:off x="839789" y="1808921"/>
            <a:ext cx="5157787" cy="69615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10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2" name="Google Shape;62;p63"/>
          <p:cNvSpPr txBox="1">
            <a:spLocks noGrp="1"/>
          </p:cNvSpPr>
          <p:nvPr>
            <p:ph type="body" idx="2"/>
          </p:nvPr>
        </p:nvSpPr>
        <p:spPr>
          <a:xfrm>
            <a:off x="839789" y="2667000"/>
            <a:ext cx="5157787" cy="3522663"/>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1000"/>
              </a:spcBef>
              <a:spcAft>
                <a:spcPts val="0"/>
              </a:spcAft>
              <a:buClr>
                <a:schemeClr val="dk1"/>
              </a:buClr>
              <a:buSzPts val="2200"/>
              <a:buChar char="•"/>
              <a:defRPr sz="2200"/>
            </a:lvl1pPr>
            <a:lvl2pPr marL="914400" lvl="1" indent="-342900" algn="l">
              <a:lnSpc>
                <a:spcPct val="100000"/>
              </a:lnSpc>
              <a:spcBef>
                <a:spcPts val="1000"/>
              </a:spcBef>
              <a:spcAft>
                <a:spcPts val="0"/>
              </a:spcAft>
              <a:buClr>
                <a:schemeClr val="dk1"/>
              </a:buClr>
              <a:buSzPts val="1800"/>
              <a:buChar char="•"/>
              <a:defRPr sz="1800"/>
            </a:lvl2pPr>
            <a:lvl3pPr marL="1371600" lvl="2" indent="-317500" algn="l">
              <a:lnSpc>
                <a:spcPct val="100000"/>
              </a:lnSpc>
              <a:spcBef>
                <a:spcPts val="500"/>
              </a:spcBef>
              <a:spcAft>
                <a:spcPts val="0"/>
              </a:spcAft>
              <a:buClr>
                <a:schemeClr val="dk1"/>
              </a:buClr>
              <a:buSzPts val="1400"/>
              <a:buChar char="•"/>
              <a:defRPr sz="1400"/>
            </a:lvl3pPr>
            <a:lvl4pPr marL="1828800" lvl="3" indent="-304800" algn="l">
              <a:lnSpc>
                <a:spcPct val="100000"/>
              </a:lnSpc>
              <a:spcBef>
                <a:spcPts val="500"/>
              </a:spcBef>
              <a:spcAft>
                <a:spcPts val="0"/>
              </a:spcAft>
              <a:buClr>
                <a:schemeClr val="dk1"/>
              </a:buClr>
              <a:buSzPts val="1200"/>
              <a:buChar char="•"/>
              <a:defRPr sz="1200"/>
            </a:lvl4pPr>
            <a:lvl5pPr marL="2286000" lvl="4" indent="-228600" algn="l">
              <a:lnSpc>
                <a:spcPct val="10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63"/>
          <p:cNvSpPr txBox="1">
            <a:spLocks noGrp="1"/>
          </p:cNvSpPr>
          <p:nvPr>
            <p:ph type="body" idx="3"/>
          </p:nvPr>
        </p:nvSpPr>
        <p:spPr>
          <a:xfrm>
            <a:off x="6172200" y="1808921"/>
            <a:ext cx="5183188" cy="69615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10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4" name="Google Shape;64;p63"/>
          <p:cNvSpPr txBox="1">
            <a:spLocks noGrp="1"/>
          </p:cNvSpPr>
          <p:nvPr>
            <p:ph type="body" idx="4"/>
          </p:nvPr>
        </p:nvSpPr>
        <p:spPr>
          <a:xfrm>
            <a:off x="6172200" y="2667000"/>
            <a:ext cx="5183188" cy="3522663"/>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1000"/>
              </a:spcBef>
              <a:spcAft>
                <a:spcPts val="0"/>
              </a:spcAft>
              <a:buClr>
                <a:schemeClr val="dk1"/>
              </a:buClr>
              <a:buSzPts val="2200"/>
              <a:buChar char="•"/>
              <a:defRPr sz="2200"/>
            </a:lvl1pPr>
            <a:lvl2pPr marL="914400" lvl="1" indent="-342900" algn="l">
              <a:lnSpc>
                <a:spcPct val="100000"/>
              </a:lnSpc>
              <a:spcBef>
                <a:spcPts val="1000"/>
              </a:spcBef>
              <a:spcAft>
                <a:spcPts val="0"/>
              </a:spcAft>
              <a:buClr>
                <a:schemeClr val="dk1"/>
              </a:buClr>
              <a:buSzPts val="1800"/>
              <a:buChar char="•"/>
              <a:defRPr sz="1800"/>
            </a:lvl2pPr>
            <a:lvl3pPr marL="1371600" lvl="2" indent="-317500" algn="l">
              <a:lnSpc>
                <a:spcPct val="100000"/>
              </a:lnSpc>
              <a:spcBef>
                <a:spcPts val="500"/>
              </a:spcBef>
              <a:spcAft>
                <a:spcPts val="0"/>
              </a:spcAft>
              <a:buClr>
                <a:schemeClr val="dk1"/>
              </a:buClr>
              <a:buSzPts val="1400"/>
              <a:buChar char="•"/>
              <a:defRPr sz="1400"/>
            </a:lvl3pPr>
            <a:lvl4pPr marL="1828800" lvl="3" indent="-304800" algn="l">
              <a:lnSpc>
                <a:spcPct val="100000"/>
              </a:lnSpc>
              <a:spcBef>
                <a:spcPts val="500"/>
              </a:spcBef>
              <a:spcAft>
                <a:spcPts val="0"/>
              </a:spcAft>
              <a:buClr>
                <a:schemeClr val="dk1"/>
              </a:buClr>
              <a:buSzPts val="1200"/>
              <a:buChar char="•"/>
              <a:defRPr sz="1200"/>
            </a:lvl4pPr>
            <a:lvl5pPr marL="2286000" lvl="4" indent="-228600" algn="l">
              <a:lnSpc>
                <a:spcPct val="10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65"/>
        <p:cNvGrpSpPr/>
        <p:nvPr/>
      </p:nvGrpSpPr>
      <p:grpSpPr>
        <a:xfrm>
          <a:off x="0" y="0"/>
          <a:ext cx="0" cy="0"/>
          <a:chOff x="0" y="0"/>
          <a:chExt cx="0" cy="0"/>
        </a:xfrm>
      </p:grpSpPr>
      <p:pic>
        <p:nvPicPr>
          <p:cNvPr id="66" name="Google Shape;66;p64"/>
          <p:cNvPicPr preferRelativeResize="0"/>
          <p:nvPr/>
        </p:nvPicPr>
        <p:blipFill rotWithShape="1">
          <a:blip r:embed="rId2">
            <a:alphaModFix/>
          </a:blip>
          <a:srcRect/>
          <a:stretch/>
        </p:blipFill>
        <p:spPr>
          <a:xfrm>
            <a:off x="0" y="446"/>
            <a:ext cx="12190413" cy="6857107"/>
          </a:xfrm>
          <a:prstGeom prst="rect">
            <a:avLst/>
          </a:prstGeom>
          <a:noFill/>
          <a:ln>
            <a:noFill/>
          </a:ln>
        </p:spPr>
      </p:pic>
      <p:sp>
        <p:nvSpPr>
          <p:cNvPr id="67" name="Google Shape;67;p64"/>
          <p:cNvSpPr txBox="1">
            <a:spLocks noGrp="1"/>
          </p:cNvSpPr>
          <p:nvPr>
            <p:ph type="body" idx="1"/>
          </p:nvPr>
        </p:nvSpPr>
        <p:spPr>
          <a:xfrm>
            <a:off x="946038" y="2604194"/>
            <a:ext cx="4851562" cy="30988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1"/>
              </a:buClr>
              <a:buSzPts val="5749"/>
              <a:buNone/>
              <a:defRPr sz="5749" b="1">
                <a:solidFill>
                  <a:schemeClr val="accent1"/>
                </a:solidFill>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8" name="Google Shape;68;p64"/>
          <p:cNvPicPr preferRelativeResize="0"/>
          <p:nvPr/>
        </p:nvPicPr>
        <p:blipFill rotWithShape="1">
          <a:blip r:embed="rId3">
            <a:alphaModFix/>
          </a:blip>
          <a:srcRect l="27772"/>
          <a:stretch/>
        </p:blipFill>
        <p:spPr>
          <a:xfrm>
            <a:off x="2228849" y="319438"/>
            <a:ext cx="3356371" cy="1204470"/>
          </a:xfrm>
          <a:prstGeom prst="rect">
            <a:avLst/>
          </a:prstGeom>
          <a:noFill/>
          <a:ln>
            <a:noFill/>
          </a:ln>
        </p:spPr>
      </p:pic>
      <p:pic>
        <p:nvPicPr>
          <p:cNvPr id="69" name="Google Shape;69;p64"/>
          <p:cNvPicPr preferRelativeResize="0"/>
          <p:nvPr/>
        </p:nvPicPr>
        <p:blipFill rotWithShape="1">
          <a:blip r:embed="rId4">
            <a:alphaModFix/>
          </a:blip>
          <a:srcRect r="71913"/>
          <a:stretch/>
        </p:blipFill>
        <p:spPr>
          <a:xfrm>
            <a:off x="936013" y="328083"/>
            <a:ext cx="1292836" cy="119582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506071"/>
            <a:ext cx="5181600" cy="44375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06071"/>
            <a:ext cx="5181600" cy="44375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0"/>
          <p:cNvSpPr>
            <a:spLocks noGrp="1"/>
          </p:cNvSpPr>
          <p:nvPr>
            <p:ph type="ftr" sz="quarter" idx="10"/>
          </p:nvPr>
        </p:nvSpPr>
        <p:spPr/>
        <p:txBody>
          <a:bodyPr/>
          <a:lstStyle/>
          <a:p>
            <a:endParaRPr lang="en-US" dirty="0">
              <a:solidFill>
                <a:prstClr val="white"/>
              </a:solidFill>
            </a:endParaRPr>
          </a:p>
        </p:txBody>
      </p:sp>
      <p:sp>
        <p:nvSpPr>
          <p:cNvPr id="12" name="Slide Number Placeholder 11"/>
          <p:cNvSpPr>
            <a:spLocks noGrp="1"/>
          </p:cNvSpPr>
          <p:nvPr>
            <p:ph type="sldNum" sz="quarter" idx="11"/>
          </p:nvPr>
        </p:nvSpPr>
        <p:spPr/>
        <p:txBody>
          <a:bodyPr/>
          <a:lstStyle/>
          <a:p>
            <a:fld id="{5EF5D831-06B2-D543-8946-72CD43B5155C}"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196768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8"/>
        <p:cNvGrpSpPr/>
        <p:nvPr/>
      </p:nvGrpSpPr>
      <p:grpSpPr>
        <a:xfrm>
          <a:off x="0" y="0"/>
          <a:ext cx="0" cy="0"/>
          <a:chOff x="0" y="0"/>
          <a:chExt cx="0" cy="0"/>
        </a:xfrm>
      </p:grpSpPr>
      <p:pic>
        <p:nvPicPr>
          <p:cNvPr id="39" name="Google Shape;39;p36"/>
          <p:cNvPicPr preferRelativeResize="0"/>
          <p:nvPr/>
        </p:nvPicPr>
        <p:blipFill rotWithShape="1">
          <a:blip r:embed="rId2">
            <a:alphaModFix amt="12000"/>
          </a:blip>
          <a:srcRect t="940" b="55724"/>
          <a:stretch/>
        </p:blipFill>
        <p:spPr>
          <a:xfrm>
            <a:off x="0" y="182880"/>
            <a:ext cx="12192000" cy="5830439"/>
          </a:xfrm>
          <a:prstGeom prst="rect">
            <a:avLst/>
          </a:prstGeom>
          <a:noFill/>
          <a:ln>
            <a:noFill/>
          </a:ln>
          <a:effectLst>
            <a:outerShdw blurRad="50800" dist="38100" dir="2700000" algn="tl" rotWithShape="0">
              <a:srgbClr val="000000">
                <a:alpha val="40000"/>
              </a:srgbClr>
            </a:outerShdw>
          </a:effectLst>
        </p:spPr>
      </p:pic>
      <p:sp>
        <p:nvSpPr>
          <p:cNvPr id="40" name="Google Shape;40;p3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36"/>
          <p:cNvSpPr txBox="1">
            <a:spLocks noGrp="1"/>
          </p:cNvSpPr>
          <p:nvPr>
            <p:ph type="body" idx="1"/>
          </p:nvPr>
        </p:nvSpPr>
        <p:spPr>
          <a:xfrm>
            <a:off x="831850" y="4589464"/>
            <a:ext cx="10515600" cy="136758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2" name="Google Shape;42;p36"/>
          <p:cNvSpPr txBox="1">
            <a:spLocks noGrp="1"/>
          </p:cNvSpPr>
          <p:nvPr>
            <p:ph type="ftr" idx="11"/>
          </p:nvPr>
        </p:nvSpPr>
        <p:spPr>
          <a:xfrm>
            <a:off x="1349189" y="6356350"/>
            <a:ext cx="2926976"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3" name="Google Shape;4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FFFFFF"/>
                </a:solidFill>
              </a:defRPr>
            </a:lvl1pPr>
            <a:lvl2pPr marL="0" lvl="1" indent="0" algn="r">
              <a:spcBef>
                <a:spcPts val="0"/>
              </a:spcBef>
              <a:buNone/>
              <a:defRPr>
                <a:solidFill>
                  <a:srgbClr val="FFFFFF"/>
                </a:solidFill>
              </a:defRPr>
            </a:lvl2pPr>
            <a:lvl3pPr marL="0" lvl="2" indent="0" algn="r">
              <a:spcBef>
                <a:spcPts val="0"/>
              </a:spcBef>
              <a:buNone/>
              <a:defRPr>
                <a:solidFill>
                  <a:srgbClr val="FFFFFF"/>
                </a:solidFill>
              </a:defRPr>
            </a:lvl3pPr>
            <a:lvl4pPr marL="0" lvl="3" indent="0" algn="r">
              <a:spcBef>
                <a:spcPts val="0"/>
              </a:spcBef>
              <a:buNone/>
              <a:defRPr>
                <a:solidFill>
                  <a:srgbClr val="FFFFFF"/>
                </a:solidFill>
              </a:defRPr>
            </a:lvl4pPr>
            <a:lvl5pPr marL="0" lvl="4" indent="0" algn="r">
              <a:spcBef>
                <a:spcPts val="0"/>
              </a:spcBef>
              <a:buNone/>
              <a:defRPr>
                <a:solidFill>
                  <a:srgbClr val="FFFFFF"/>
                </a:solidFill>
              </a:defRPr>
            </a:lvl5pPr>
            <a:lvl6pPr marL="0" lvl="5" indent="0" algn="r">
              <a:spcBef>
                <a:spcPts val="0"/>
              </a:spcBef>
              <a:buNone/>
              <a:defRPr>
                <a:solidFill>
                  <a:srgbClr val="FFFFFF"/>
                </a:solidFill>
              </a:defRPr>
            </a:lvl6pPr>
            <a:lvl7pPr marL="0" lvl="6" indent="0" algn="r">
              <a:spcBef>
                <a:spcPts val="0"/>
              </a:spcBef>
              <a:buNone/>
              <a:defRPr>
                <a:solidFill>
                  <a:srgbClr val="FFFFFF"/>
                </a:solidFill>
              </a:defRPr>
            </a:lvl7pPr>
            <a:lvl8pPr marL="0" lvl="7" indent="0" algn="r">
              <a:spcBef>
                <a:spcPts val="0"/>
              </a:spcBef>
              <a:buNone/>
              <a:defRPr>
                <a:solidFill>
                  <a:srgbClr val="FFFFFF"/>
                </a:solidFill>
              </a:defRPr>
            </a:lvl8pPr>
            <a:lvl9pPr marL="0" lvl="8" indent="0" algn="r">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4272396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
        <p:nvSpPr>
          <p:cNvPr id="2" name="Footer Placeholder 9">
            <a:extLst>
              <a:ext uri="{FF2B5EF4-FFF2-40B4-BE49-F238E27FC236}">
                <a16:creationId xmlns:a16="http://schemas.microsoft.com/office/drawing/2014/main" id="{909A5B28-FFC5-7CEE-E846-15A9DB712953}"/>
              </a:ext>
            </a:extLst>
          </p:cNvPr>
          <p:cNvSpPr>
            <a:spLocks noGrp="1"/>
          </p:cNvSpPr>
          <p:nvPr>
            <p:ph type="ftr" sz="quarter" idx="10"/>
          </p:nvPr>
        </p:nvSpPr>
        <p:spPr>
          <a:xfrm>
            <a:off x="1349189" y="6356350"/>
            <a:ext cx="2926976" cy="365125"/>
          </a:xfrm>
        </p:spPr>
        <p:txBody>
          <a:bodyPr/>
          <a:lstStyle/>
          <a:p>
            <a:endParaRPr lang="en-US" dirty="0">
              <a:solidFill>
                <a:prstClr val="white"/>
              </a:solidFill>
            </a:endParaRPr>
          </a:p>
        </p:txBody>
      </p:sp>
    </p:spTree>
    <p:extLst>
      <p:ext uri="{BB962C8B-B14F-4D97-AF65-F5344CB8AC3E}">
        <p14:creationId xmlns:p14="http://schemas.microsoft.com/office/powerpoint/2010/main" val="3361430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 Bullets">
  <p:cSld name="2 Bullets">
    <p:spTree>
      <p:nvGrpSpPr>
        <p:cNvPr id="1" name="Shape 17"/>
        <p:cNvGrpSpPr/>
        <p:nvPr/>
      </p:nvGrpSpPr>
      <p:grpSpPr>
        <a:xfrm>
          <a:off x="0" y="0"/>
          <a:ext cx="0" cy="0"/>
          <a:chOff x="0" y="0"/>
          <a:chExt cx="0" cy="0"/>
        </a:xfrm>
      </p:grpSpPr>
      <p:sp>
        <p:nvSpPr>
          <p:cNvPr id="18" name="Google Shape;18;p54"/>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4"/>
          <p:cNvSpPr txBox="1">
            <a:spLocks noGrp="1"/>
          </p:cNvSpPr>
          <p:nvPr>
            <p:ph type="body" idx="1"/>
          </p:nvPr>
        </p:nvSpPr>
        <p:spPr>
          <a:xfrm>
            <a:off x="838200" y="1825625"/>
            <a:ext cx="4787168" cy="4351338"/>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1000"/>
              </a:spcBef>
              <a:spcAft>
                <a:spcPts val="0"/>
              </a:spcAft>
              <a:buClr>
                <a:schemeClr val="dk1"/>
              </a:buClr>
              <a:buSzPts val="2200"/>
              <a:buFont typeface="Arial"/>
              <a:buChar char="•"/>
              <a:defRPr sz="2200"/>
            </a:lvl1pPr>
            <a:lvl2pPr marL="914400" lvl="1" indent="-342900" algn="l">
              <a:lnSpc>
                <a:spcPct val="100000"/>
              </a:lnSpc>
              <a:spcBef>
                <a:spcPts val="1000"/>
              </a:spcBef>
              <a:spcAft>
                <a:spcPts val="0"/>
              </a:spcAft>
              <a:buClr>
                <a:schemeClr val="dk1"/>
              </a:buClr>
              <a:buSzPts val="1800"/>
              <a:buChar char="•"/>
              <a:defRPr sz="1800"/>
            </a:lvl2pPr>
            <a:lvl3pPr marL="1371600" lvl="2" indent="-317500" algn="l">
              <a:lnSpc>
                <a:spcPct val="100000"/>
              </a:lnSpc>
              <a:spcBef>
                <a:spcPts val="500"/>
              </a:spcBef>
              <a:spcAft>
                <a:spcPts val="0"/>
              </a:spcAft>
              <a:buClr>
                <a:schemeClr val="dk1"/>
              </a:buClr>
              <a:buSzPts val="1400"/>
              <a:buChar char="•"/>
              <a:defRPr sz="1400"/>
            </a:lvl3pPr>
            <a:lvl4pPr marL="1828800" lvl="3" indent="-304800" algn="l">
              <a:lnSpc>
                <a:spcPct val="90000"/>
              </a:lnSpc>
              <a:spcBef>
                <a:spcPts val="500"/>
              </a:spcBef>
              <a:spcAft>
                <a:spcPts val="0"/>
              </a:spcAft>
              <a:buClr>
                <a:schemeClr val="dk1"/>
              </a:buClr>
              <a:buSzPts val="1200"/>
              <a:buChar char="•"/>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54"/>
          <p:cNvSpPr txBox="1">
            <a:spLocks noGrp="1"/>
          </p:cNvSpPr>
          <p:nvPr>
            <p:ph type="body" idx="2"/>
          </p:nvPr>
        </p:nvSpPr>
        <p:spPr>
          <a:xfrm>
            <a:off x="6566632" y="1865313"/>
            <a:ext cx="4787168" cy="4351338"/>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1000"/>
              </a:spcBef>
              <a:spcAft>
                <a:spcPts val="0"/>
              </a:spcAft>
              <a:buClr>
                <a:schemeClr val="dk1"/>
              </a:buClr>
              <a:buSzPts val="2200"/>
              <a:buFont typeface="Arial"/>
              <a:buChar char="•"/>
              <a:defRPr sz="2200"/>
            </a:lvl1pPr>
            <a:lvl2pPr marL="914400" lvl="1" indent="-342900" algn="l">
              <a:lnSpc>
                <a:spcPct val="100000"/>
              </a:lnSpc>
              <a:spcBef>
                <a:spcPts val="1000"/>
              </a:spcBef>
              <a:spcAft>
                <a:spcPts val="0"/>
              </a:spcAft>
              <a:buClr>
                <a:schemeClr val="dk1"/>
              </a:buClr>
              <a:buSzPts val="1800"/>
              <a:buChar char="•"/>
              <a:defRPr sz="1800"/>
            </a:lvl2pPr>
            <a:lvl3pPr marL="1371600" lvl="2" indent="-317500" algn="l">
              <a:lnSpc>
                <a:spcPct val="100000"/>
              </a:lnSpc>
              <a:spcBef>
                <a:spcPts val="500"/>
              </a:spcBef>
              <a:spcAft>
                <a:spcPts val="0"/>
              </a:spcAft>
              <a:buClr>
                <a:schemeClr val="dk1"/>
              </a:buClr>
              <a:buSzPts val="1400"/>
              <a:buChar char="•"/>
              <a:defRPr sz="1400"/>
            </a:lvl3pPr>
            <a:lvl4pPr marL="1828800" lvl="3" indent="-304800" algn="l">
              <a:lnSpc>
                <a:spcPct val="90000"/>
              </a:lnSpc>
              <a:spcBef>
                <a:spcPts val="500"/>
              </a:spcBef>
              <a:spcAft>
                <a:spcPts val="0"/>
              </a:spcAft>
              <a:buClr>
                <a:schemeClr val="dk1"/>
              </a:buClr>
              <a:buSzPts val="1200"/>
              <a:buChar char="•"/>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21"/>
        <p:cNvGrpSpPr/>
        <p:nvPr/>
      </p:nvGrpSpPr>
      <p:grpSpPr>
        <a:xfrm>
          <a:off x="0" y="0"/>
          <a:ext cx="0" cy="0"/>
          <a:chOff x="0" y="0"/>
          <a:chExt cx="0" cy="0"/>
        </a:xfrm>
      </p:grpSpPr>
      <p:sp>
        <p:nvSpPr>
          <p:cNvPr id="22" name="Google Shape;22;p55"/>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399"/>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5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SzPts val="2200"/>
              <a:buChar char="•"/>
              <a:defRPr/>
            </a:lvl1pPr>
            <a:lvl2pPr marL="914400" lvl="1" indent="-381000" algn="l">
              <a:lnSpc>
                <a:spcPct val="90000"/>
              </a:lnSpc>
              <a:spcBef>
                <a:spcPts val="10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4" name="Google Shape;24;p55"/>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25" name="Google Shape;25;p55"/>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endParaRPr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56"/>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8"/>
        <p:cNvGrpSpPr/>
        <p:nvPr/>
      </p:nvGrpSpPr>
      <p:grpSpPr>
        <a:xfrm>
          <a:off x="0" y="0"/>
          <a:ext cx="0" cy="0"/>
          <a:chOff x="0" y="0"/>
          <a:chExt cx="0" cy="0"/>
        </a:xfrm>
      </p:grpSpPr>
      <p:sp>
        <p:nvSpPr>
          <p:cNvPr id="29" name="Google Shape;29;p57"/>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0" name="Google Shape;30;p57"/>
          <p:cNvSpPr txBox="1">
            <a:spLocks noGrp="1"/>
          </p:cNvSpPr>
          <p:nvPr>
            <p:ph type="body" idx="1"/>
          </p:nvPr>
        </p:nvSpPr>
        <p:spPr>
          <a:xfrm>
            <a:off x="839678" y="1825625"/>
            <a:ext cx="10514122" cy="4035425"/>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1000"/>
              </a:spcBef>
              <a:spcAft>
                <a:spcPts val="0"/>
              </a:spcAft>
              <a:buClr>
                <a:schemeClr val="dk1"/>
              </a:buClr>
              <a:buSzPts val="2000"/>
              <a:buChar char="•"/>
              <a:defRPr sz="2400"/>
            </a:lvl1pPr>
            <a:lvl2pPr marL="914400" marR="0" lvl="1" indent="-330200" algn="l">
              <a:lnSpc>
                <a:spcPct val="100000"/>
              </a:lnSpc>
              <a:spcBef>
                <a:spcPts val="1000"/>
              </a:spcBef>
              <a:spcAft>
                <a:spcPts val="0"/>
              </a:spcAft>
              <a:buClr>
                <a:schemeClr val="dk1"/>
              </a:buClr>
              <a:buSzPts val="1600"/>
              <a:buFont typeface="Arial"/>
              <a:buChar char="•"/>
              <a:defRPr sz="1600"/>
            </a:lvl2pPr>
            <a:lvl3pPr marL="1371600" lvl="2" indent="-317500" algn="l">
              <a:lnSpc>
                <a:spcPct val="100000"/>
              </a:lnSpc>
              <a:spcBef>
                <a:spcPts val="500"/>
              </a:spcBef>
              <a:spcAft>
                <a:spcPts val="0"/>
              </a:spcAft>
              <a:buClr>
                <a:schemeClr val="dk1"/>
              </a:buClr>
              <a:buSzPts val="1400"/>
              <a:buChar char="•"/>
              <a:defRPr sz="1400"/>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
        <p:cNvGrpSpPr/>
        <p:nvPr/>
      </p:nvGrpSpPr>
      <p:grpSpPr>
        <a:xfrm>
          <a:off x="0" y="0"/>
          <a:ext cx="0" cy="0"/>
          <a:chOff x="0" y="0"/>
          <a:chExt cx="0" cy="0"/>
        </a:xfrm>
      </p:grpSpPr>
      <p:sp>
        <p:nvSpPr>
          <p:cNvPr id="32" name="Google Shape;32;p5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33" name="Google Shape;33;p58"/>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40"/>
        <p:cNvGrpSpPr/>
        <p:nvPr/>
      </p:nvGrpSpPr>
      <p:grpSpPr>
        <a:xfrm>
          <a:off x="0" y="0"/>
          <a:ext cx="0" cy="0"/>
          <a:chOff x="0" y="0"/>
          <a:chExt cx="0" cy="0"/>
        </a:xfrm>
      </p:grpSpPr>
      <p:sp>
        <p:nvSpPr>
          <p:cNvPr id="41" name="Google Shape;41;p60"/>
          <p:cNvSpPr/>
          <p:nvPr/>
        </p:nvSpPr>
        <p:spPr>
          <a:xfrm>
            <a:off x="-63796" y="0"/>
            <a:ext cx="122557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42" name="Google Shape;42;p60"/>
          <p:cNvSpPr>
            <a:spLocks noGrp="1"/>
          </p:cNvSpPr>
          <p:nvPr>
            <p:ph type="pic" idx="2"/>
          </p:nvPr>
        </p:nvSpPr>
        <p:spPr>
          <a:xfrm>
            <a:off x="-63796" y="0"/>
            <a:ext cx="12255796" cy="6858000"/>
          </a:xfrm>
          <a:prstGeom prst="rect">
            <a:avLst/>
          </a:prstGeom>
          <a:noFill/>
          <a:ln>
            <a:noFill/>
          </a:ln>
        </p:spPr>
      </p:sp>
      <p:sp>
        <p:nvSpPr>
          <p:cNvPr id="43" name="Google Shape;43;p60"/>
          <p:cNvSpPr txBox="1">
            <a:spLocks noGrp="1"/>
          </p:cNvSpPr>
          <p:nvPr>
            <p:ph type="body" idx="1"/>
          </p:nvPr>
        </p:nvSpPr>
        <p:spPr>
          <a:xfrm>
            <a:off x="936014" y="1850875"/>
            <a:ext cx="6129788" cy="160875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3999"/>
              <a:buNone/>
              <a:defRPr sz="3999" b="1"/>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0"/>
          <p:cNvSpPr txBox="1">
            <a:spLocks noGrp="1"/>
          </p:cNvSpPr>
          <p:nvPr>
            <p:ph type="body" idx="3"/>
          </p:nvPr>
        </p:nvSpPr>
        <p:spPr>
          <a:xfrm>
            <a:off x="936013" y="3714489"/>
            <a:ext cx="6129788" cy="105934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2500"/>
              <a:buNone/>
              <a:defRPr sz="2500" b="0"/>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5" name="Google Shape;45;p60"/>
          <p:cNvPicPr preferRelativeResize="0"/>
          <p:nvPr/>
        </p:nvPicPr>
        <p:blipFill rotWithShape="1">
          <a:blip r:embed="rId2">
            <a:alphaModFix/>
          </a:blip>
          <a:srcRect/>
          <a:stretch/>
        </p:blipFill>
        <p:spPr>
          <a:xfrm>
            <a:off x="-2184" y="5762980"/>
            <a:ext cx="12184064" cy="1091489"/>
          </a:xfrm>
          <a:prstGeom prst="rect">
            <a:avLst/>
          </a:prstGeom>
          <a:noFill/>
          <a:ln>
            <a:noFill/>
          </a:ln>
        </p:spPr>
      </p:pic>
      <p:pic>
        <p:nvPicPr>
          <p:cNvPr id="46" name="Google Shape;46;p60" descr="OOI_URL_Vert_Blue.png"/>
          <p:cNvPicPr preferRelativeResize="0"/>
          <p:nvPr/>
        </p:nvPicPr>
        <p:blipFill rotWithShape="1">
          <a:blip r:embed="rId3">
            <a:alphaModFix/>
          </a:blip>
          <a:srcRect/>
          <a:stretch/>
        </p:blipFill>
        <p:spPr>
          <a:xfrm>
            <a:off x="11813245" y="277283"/>
            <a:ext cx="176660" cy="1872840"/>
          </a:xfrm>
          <a:prstGeom prst="rect">
            <a:avLst/>
          </a:prstGeom>
          <a:noFill/>
          <a:ln>
            <a:noFill/>
          </a:ln>
        </p:spPr>
      </p:pic>
      <p:pic>
        <p:nvPicPr>
          <p:cNvPr id="47" name="Google Shape;47;p60"/>
          <p:cNvPicPr preferRelativeResize="0"/>
          <p:nvPr/>
        </p:nvPicPr>
        <p:blipFill rotWithShape="1">
          <a:blip r:embed="rId4">
            <a:alphaModFix/>
          </a:blip>
          <a:srcRect/>
          <a:stretch/>
        </p:blipFill>
        <p:spPr>
          <a:xfrm>
            <a:off x="936013" y="328083"/>
            <a:ext cx="4603008" cy="119582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48"/>
        <p:cNvGrpSpPr/>
        <p:nvPr/>
      </p:nvGrpSpPr>
      <p:grpSpPr>
        <a:xfrm>
          <a:off x="0" y="0"/>
          <a:ext cx="0" cy="0"/>
          <a:chOff x="0" y="0"/>
          <a:chExt cx="0" cy="0"/>
        </a:xfrm>
      </p:grpSpPr>
      <p:sp>
        <p:nvSpPr>
          <p:cNvPr id="49" name="Google Shape;49;p61"/>
          <p:cNvSpPr/>
          <p:nvPr/>
        </p:nvSpPr>
        <p:spPr>
          <a:xfrm>
            <a:off x="-63796" y="0"/>
            <a:ext cx="122557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50" name="Google Shape;50;p61"/>
          <p:cNvSpPr>
            <a:spLocks noGrp="1"/>
          </p:cNvSpPr>
          <p:nvPr>
            <p:ph type="pic" idx="2"/>
          </p:nvPr>
        </p:nvSpPr>
        <p:spPr>
          <a:xfrm>
            <a:off x="-63796" y="0"/>
            <a:ext cx="12255796" cy="6858000"/>
          </a:xfrm>
          <a:prstGeom prst="rect">
            <a:avLst/>
          </a:prstGeom>
          <a:noFill/>
          <a:ln>
            <a:noFill/>
          </a:ln>
        </p:spPr>
      </p:sp>
      <p:pic>
        <p:nvPicPr>
          <p:cNvPr id="51" name="Google Shape;51;p61" descr="OOI_URL_Vert_Blue.png"/>
          <p:cNvPicPr preferRelativeResize="0"/>
          <p:nvPr/>
        </p:nvPicPr>
        <p:blipFill rotWithShape="1">
          <a:blip r:embed="rId2">
            <a:alphaModFix/>
          </a:blip>
          <a:srcRect/>
          <a:stretch/>
        </p:blipFill>
        <p:spPr>
          <a:xfrm>
            <a:off x="11546580" y="328083"/>
            <a:ext cx="176660" cy="1872840"/>
          </a:xfrm>
          <a:prstGeom prst="rect">
            <a:avLst/>
          </a:prstGeom>
          <a:noFill/>
          <a:ln>
            <a:noFill/>
          </a:ln>
        </p:spPr>
      </p:pic>
      <p:sp>
        <p:nvSpPr>
          <p:cNvPr id="52" name="Google Shape;52;p61"/>
          <p:cNvSpPr txBox="1">
            <a:spLocks noGrp="1"/>
          </p:cNvSpPr>
          <p:nvPr>
            <p:ph type="body" idx="1"/>
          </p:nvPr>
        </p:nvSpPr>
        <p:spPr>
          <a:xfrm>
            <a:off x="936014" y="1850875"/>
            <a:ext cx="6129788" cy="160875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3999"/>
              <a:buNone/>
              <a:defRPr sz="3999" b="1"/>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61"/>
          <p:cNvSpPr txBox="1">
            <a:spLocks noGrp="1"/>
          </p:cNvSpPr>
          <p:nvPr>
            <p:ph type="body" idx="3"/>
          </p:nvPr>
        </p:nvSpPr>
        <p:spPr>
          <a:xfrm>
            <a:off x="936013" y="3714489"/>
            <a:ext cx="6129788" cy="105934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2500"/>
              <a:buNone/>
              <a:defRPr sz="2500" b="0"/>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4" name="Google Shape;54;p61"/>
          <p:cNvPicPr preferRelativeResize="0"/>
          <p:nvPr/>
        </p:nvPicPr>
        <p:blipFill rotWithShape="1">
          <a:blip r:embed="rId3">
            <a:alphaModFix/>
          </a:blip>
          <a:srcRect/>
          <a:stretch/>
        </p:blipFill>
        <p:spPr>
          <a:xfrm>
            <a:off x="936013" y="328083"/>
            <a:ext cx="4603008" cy="11958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lide with Image">
  <p:cSld name="Slide with Image">
    <p:spTree>
      <p:nvGrpSpPr>
        <p:cNvPr id="1" name="Shape 55"/>
        <p:cNvGrpSpPr/>
        <p:nvPr/>
      </p:nvGrpSpPr>
      <p:grpSpPr>
        <a:xfrm>
          <a:off x="0" y="0"/>
          <a:ext cx="0" cy="0"/>
          <a:chOff x="0" y="0"/>
          <a:chExt cx="0" cy="0"/>
        </a:xfrm>
      </p:grpSpPr>
      <p:sp>
        <p:nvSpPr>
          <p:cNvPr id="56" name="Google Shape;56;p62"/>
          <p:cNvSpPr txBox="1">
            <a:spLocks noGrp="1"/>
          </p:cNvSpPr>
          <p:nvPr>
            <p:ph type="title"/>
          </p:nvPr>
        </p:nvSpPr>
        <p:spPr>
          <a:xfrm>
            <a:off x="839789" y="457200"/>
            <a:ext cx="4531612"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199"/>
              <a:buFont typeface="Arial"/>
              <a:buNone/>
              <a:defRPr sz="3199"/>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62"/>
          <p:cNvSpPr>
            <a:spLocks noGrp="1"/>
          </p:cNvSpPr>
          <p:nvPr>
            <p:ph type="pic" idx="2"/>
          </p:nvPr>
        </p:nvSpPr>
        <p:spPr>
          <a:xfrm>
            <a:off x="5676161" y="457200"/>
            <a:ext cx="5679227" cy="5403851"/>
          </a:xfrm>
          <a:prstGeom prst="rect">
            <a:avLst/>
          </a:prstGeom>
          <a:solidFill>
            <a:schemeClr val="dk1"/>
          </a:solidFill>
          <a:ln>
            <a:noFill/>
          </a:ln>
        </p:spPr>
      </p:sp>
      <p:sp>
        <p:nvSpPr>
          <p:cNvPr id="58" name="Google Shape;58;p62"/>
          <p:cNvSpPr txBox="1">
            <a:spLocks noGrp="1"/>
          </p:cNvSpPr>
          <p:nvPr>
            <p:ph type="body" idx="1"/>
          </p:nvPr>
        </p:nvSpPr>
        <p:spPr>
          <a:xfrm>
            <a:off x="839679" y="2222500"/>
            <a:ext cx="4531722" cy="363855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1000"/>
              </a:spcBef>
              <a:spcAft>
                <a:spcPts val="0"/>
              </a:spcAft>
              <a:buClr>
                <a:schemeClr val="dk1"/>
              </a:buClr>
              <a:buSzPts val="2000"/>
              <a:buChar char="•"/>
              <a:defRPr sz="2000"/>
            </a:lvl1pPr>
            <a:lvl2pPr marL="914400" marR="0" lvl="1" indent="-323850" algn="l">
              <a:lnSpc>
                <a:spcPct val="100000"/>
              </a:lnSpc>
              <a:spcBef>
                <a:spcPts val="1000"/>
              </a:spcBef>
              <a:spcAft>
                <a:spcPts val="0"/>
              </a:spcAft>
              <a:buClr>
                <a:schemeClr val="dk1"/>
              </a:buClr>
              <a:buSzPts val="1500"/>
              <a:buFont typeface="Arial"/>
              <a:buChar char="•"/>
              <a:defRPr sz="1500"/>
            </a:lvl2pPr>
            <a:lvl3pPr marL="1371600" lvl="2" indent="-317500" algn="l">
              <a:lnSpc>
                <a:spcPct val="100000"/>
              </a:lnSpc>
              <a:spcBef>
                <a:spcPts val="500"/>
              </a:spcBef>
              <a:spcAft>
                <a:spcPts val="0"/>
              </a:spcAft>
              <a:buClr>
                <a:schemeClr val="dk1"/>
              </a:buClr>
              <a:buSzPts val="1400"/>
              <a:buChar char="•"/>
              <a:defRPr sz="1400"/>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52"/>
          <p:cNvPicPr preferRelativeResize="0"/>
          <p:nvPr/>
        </p:nvPicPr>
        <p:blipFill rotWithShape="1">
          <a:blip r:embed="rId16">
            <a:alphaModFix/>
          </a:blip>
          <a:srcRect/>
          <a:stretch/>
        </p:blipFill>
        <p:spPr>
          <a:xfrm>
            <a:off x="-2184" y="5762980"/>
            <a:ext cx="12184064" cy="1091489"/>
          </a:xfrm>
          <a:prstGeom prst="rect">
            <a:avLst/>
          </a:prstGeom>
          <a:noFill/>
          <a:ln>
            <a:noFill/>
          </a:ln>
        </p:spPr>
      </p:pic>
      <p:pic>
        <p:nvPicPr>
          <p:cNvPr id="7" name="Google Shape;7;p52" descr="OOI_URL_Vert_Blue.png"/>
          <p:cNvPicPr preferRelativeResize="0"/>
          <p:nvPr/>
        </p:nvPicPr>
        <p:blipFill rotWithShape="1">
          <a:blip r:embed="rId17">
            <a:alphaModFix/>
          </a:blip>
          <a:srcRect/>
          <a:stretch/>
        </p:blipFill>
        <p:spPr>
          <a:xfrm>
            <a:off x="11813245" y="277283"/>
            <a:ext cx="176660" cy="1872840"/>
          </a:xfrm>
          <a:prstGeom prst="rect">
            <a:avLst/>
          </a:prstGeom>
          <a:noFill/>
          <a:ln>
            <a:noFill/>
          </a:ln>
        </p:spPr>
      </p:pic>
      <p:sp>
        <p:nvSpPr>
          <p:cNvPr id="8" name="Google Shape;8;p52"/>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399"/>
              <a:buFont typeface="Arial"/>
              <a:buNone/>
              <a:defRPr sz="4399"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 name="Google Shape;9;p5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90000"/>
              </a:lnSpc>
              <a:spcBef>
                <a:spcPts val="10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1pPr>
            <a:lvl2pPr marL="914400" marR="0" lvl="1"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0" name="Google Shape;10;p52"/>
          <p:cNvPicPr preferRelativeResize="0"/>
          <p:nvPr/>
        </p:nvPicPr>
        <p:blipFill rotWithShape="1">
          <a:blip r:embed="rId18">
            <a:alphaModFix/>
          </a:blip>
          <a:srcRect/>
          <a:stretch/>
        </p:blipFill>
        <p:spPr>
          <a:xfrm>
            <a:off x="799767" y="6297099"/>
            <a:ext cx="1877020" cy="48763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 id="2147483660" r:id="rId11"/>
    <p:sldLayoutId id="2147483663" r:id="rId12"/>
    <p:sldLayoutId id="2147483665" r:id="rId13"/>
    <p:sldLayoutId id="2147483666"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1.jpe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tif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tiff"/></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7.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59.tiff"/><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hyperlink" Target="https://static.teachcomputing.org/pedagogy/QR3-Pair-programming.pdf" TargetMode="External"/><Relationship Id="rId2" Type="http://schemas.openxmlformats.org/officeDocument/2006/relationships/hyperlink" Target="https://primmportal.com/" TargetMode="External"/><Relationship Id="rId1" Type="http://schemas.openxmlformats.org/officeDocument/2006/relationships/slideLayout" Target="../slideLayouts/slideLayout2.xml"/><Relationship Id="rId4" Type="http://schemas.openxmlformats.org/officeDocument/2006/relationships/hyperlink" Target="https://carpentries.github.io/instructor-training/02-practice-learning.htm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4.xml"/><Relationship Id="rId5" Type="http://schemas.openxmlformats.org/officeDocument/2006/relationships/image" Target="../media/image65.jpg"/><Relationship Id="rId4" Type="http://schemas.openxmlformats.org/officeDocument/2006/relationships/image" Target="../media/image64.jpg"/></Relationships>
</file>

<file path=ppt/slides/_rels/slide55.xml.rels><?xml version="1.0" encoding="UTF-8" standalone="yes"?>
<Relationships xmlns="http://schemas.openxmlformats.org/package/2006/relationships"><Relationship Id="rId3" Type="http://schemas.openxmlformats.org/officeDocument/2006/relationships/hyperlink" Target="https://jupyterbook.org/en/stable/interactive/interactive.html" TargetMode="External"/><Relationship Id="rId2" Type="http://schemas.openxmlformats.org/officeDocument/2006/relationships/hyperlink" Target="https://streamlit.io/" TargetMode="Externa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1.jpeg"/><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hyperlink" Target="https://github.com/ooi-data-lab/mab-workshop-2024/blob/main/Pioneer%20MAB%20Storm%20-%20Quick%20Start.ipynb" TargetMode="External"/><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
          <p:cNvSpPr txBox="1">
            <a:spLocks noGrp="1"/>
          </p:cNvSpPr>
          <p:nvPr>
            <p:ph type="body" idx="1"/>
          </p:nvPr>
        </p:nvSpPr>
        <p:spPr>
          <a:xfrm>
            <a:off x="936014" y="1850875"/>
            <a:ext cx="6129788" cy="1863614"/>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120000"/>
              </a:lnSpc>
              <a:spcBef>
                <a:spcPts val="0"/>
              </a:spcBef>
              <a:spcAft>
                <a:spcPts val="0"/>
              </a:spcAft>
              <a:buClr>
                <a:schemeClr val="dk1"/>
              </a:buClr>
              <a:buSzPct val="105431"/>
              <a:buNone/>
            </a:pPr>
            <a:r>
              <a:rPr lang="en-US" dirty="0"/>
              <a:t>Let’s create a collection of Python notebook activities to engage undergrads in OOI data!</a:t>
            </a:r>
            <a:endParaRPr dirty="0"/>
          </a:p>
        </p:txBody>
      </p:sp>
      <p:sp>
        <p:nvSpPr>
          <p:cNvPr id="82" name="Google Shape;82;p1"/>
          <p:cNvSpPr txBox="1">
            <a:spLocks noGrp="1"/>
          </p:cNvSpPr>
          <p:nvPr>
            <p:ph type="body" idx="2"/>
          </p:nvPr>
        </p:nvSpPr>
        <p:spPr>
          <a:xfrm>
            <a:off x="936013" y="3714489"/>
            <a:ext cx="6129788" cy="1129654"/>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20000"/>
              </a:lnSpc>
              <a:spcBef>
                <a:spcPts val="0"/>
              </a:spcBef>
              <a:spcAft>
                <a:spcPts val="0"/>
              </a:spcAft>
              <a:buClr>
                <a:schemeClr val="dk1"/>
              </a:buClr>
              <a:buSzPct val="117647"/>
              <a:buNone/>
            </a:pPr>
            <a:r>
              <a:rPr lang="en-US" dirty="0"/>
              <a:t>Dax, Sage, &amp; all of you!</a:t>
            </a:r>
          </a:p>
          <a:p>
            <a:pPr marL="0" lvl="0" indent="0" algn="l" rtl="0">
              <a:lnSpc>
                <a:spcPct val="120000"/>
              </a:lnSpc>
              <a:spcBef>
                <a:spcPts val="0"/>
              </a:spcBef>
              <a:spcAft>
                <a:spcPts val="0"/>
              </a:spcAft>
              <a:buClr>
                <a:schemeClr val="dk1"/>
              </a:buClr>
              <a:buSzPct val="117647"/>
              <a:buNone/>
            </a:pPr>
            <a:r>
              <a:rPr lang="en-US" dirty="0"/>
              <a:t>2024 OOI Data Labs Design Workshop</a:t>
            </a:r>
            <a:endParaRPr dirty="0"/>
          </a:p>
          <a:p>
            <a:pPr marL="0" lvl="0" indent="0" algn="l" rtl="0">
              <a:lnSpc>
                <a:spcPct val="120000"/>
              </a:lnSpc>
              <a:spcBef>
                <a:spcPts val="0"/>
              </a:spcBef>
              <a:spcAft>
                <a:spcPts val="0"/>
              </a:spcAft>
              <a:buClr>
                <a:schemeClr val="dk1"/>
              </a:buClr>
              <a:buSzPct val="117647"/>
              <a:buNone/>
            </a:pPr>
            <a:r>
              <a:rPr lang="en-US" dirty="0"/>
              <a:t>October 17-20, 2024</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Shape 497"/>
        <p:cNvGrpSpPr/>
        <p:nvPr/>
      </p:nvGrpSpPr>
      <p:grpSpPr>
        <a:xfrm>
          <a:off x="0" y="0"/>
          <a:ext cx="0" cy="0"/>
          <a:chOff x="0" y="0"/>
          <a:chExt cx="0" cy="0"/>
        </a:xfrm>
      </p:grpSpPr>
      <p:sp>
        <p:nvSpPr>
          <p:cNvPr id="498" name="Google Shape;498;p33"/>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399"/>
              <a:buNone/>
            </a:pPr>
            <a:r>
              <a:rPr lang="en-US" dirty="0"/>
              <a:t>Ocean Observing Systems Potential for Education</a:t>
            </a:r>
            <a:endParaRPr dirty="0"/>
          </a:p>
        </p:txBody>
      </p:sp>
      <p:sp>
        <p:nvSpPr>
          <p:cNvPr id="499" name="Google Shape;499;p33"/>
          <p:cNvSpPr txBox="1">
            <a:spLocks noGrp="1"/>
          </p:cNvSpPr>
          <p:nvPr>
            <p:ph type="body" idx="1"/>
          </p:nvPr>
        </p:nvSpPr>
        <p:spPr>
          <a:xfrm>
            <a:off x="838200" y="1825625"/>
            <a:ext cx="5517300" cy="4351200"/>
          </a:xfrm>
          <a:prstGeom prst="rect">
            <a:avLst/>
          </a:prstGeom>
          <a:noFill/>
          <a:ln>
            <a:noFill/>
          </a:ln>
        </p:spPr>
        <p:txBody>
          <a:bodyPr spcFirstLastPara="1" wrap="square" lIns="91425" tIns="45700" rIns="91425" bIns="45700" anchor="t" anchorCtr="0">
            <a:normAutofit/>
          </a:bodyPr>
          <a:lstStyle/>
          <a:p>
            <a:pPr marL="457200" lvl="0" indent="-368300" algn="l" rtl="0">
              <a:lnSpc>
                <a:spcPct val="115000"/>
              </a:lnSpc>
              <a:spcBef>
                <a:spcPts val="1000"/>
              </a:spcBef>
              <a:spcAft>
                <a:spcPts val="0"/>
              </a:spcAft>
              <a:buSzPts val="2200"/>
              <a:buChar char="•"/>
            </a:pPr>
            <a:r>
              <a:rPr lang="en-US" dirty="0"/>
              <a:t>Data already available “on the shelf”</a:t>
            </a:r>
            <a:endParaRPr dirty="0"/>
          </a:p>
          <a:p>
            <a:pPr marL="457200" lvl="0" indent="-368300" algn="l" rtl="0">
              <a:lnSpc>
                <a:spcPct val="115000"/>
              </a:lnSpc>
              <a:spcBef>
                <a:spcPts val="1000"/>
              </a:spcBef>
              <a:spcAft>
                <a:spcPts val="0"/>
              </a:spcAft>
              <a:buSzPts val="2200"/>
              <a:buChar char="•"/>
            </a:pPr>
            <a:r>
              <a:rPr lang="en-US" dirty="0"/>
              <a:t>Supports a wide variety of research questions, locations &amp; instruments</a:t>
            </a:r>
            <a:endParaRPr dirty="0"/>
          </a:p>
          <a:p>
            <a:pPr marL="457200" lvl="0" indent="-368300" algn="l" rtl="0">
              <a:lnSpc>
                <a:spcPct val="115000"/>
              </a:lnSpc>
              <a:spcBef>
                <a:spcPts val="1000"/>
              </a:spcBef>
              <a:spcAft>
                <a:spcPts val="0"/>
              </a:spcAft>
              <a:buSzPts val="2200"/>
              <a:buChar char="•"/>
            </a:pPr>
            <a:r>
              <a:rPr lang="en-US" dirty="0"/>
              <a:t>Provides an opportunity to focus on programming, data analysis, and data visualization skills</a:t>
            </a:r>
            <a:endParaRPr dirty="0"/>
          </a:p>
          <a:p>
            <a:pPr marL="457200" lvl="0" indent="-368300" algn="l" rtl="0">
              <a:lnSpc>
                <a:spcPct val="115000"/>
              </a:lnSpc>
              <a:spcBef>
                <a:spcPts val="1000"/>
              </a:spcBef>
              <a:spcAft>
                <a:spcPts val="0"/>
              </a:spcAft>
              <a:buSzPts val="2200"/>
              <a:buChar char="•"/>
            </a:pPr>
            <a:r>
              <a:rPr lang="en-US" dirty="0"/>
              <a:t>Helps build data literacy and critical thinking skills using “real” data</a:t>
            </a:r>
            <a:endParaRPr dirty="0"/>
          </a:p>
        </p:txBody>
      </p:sp>
      <p:pic>
        <p:nvPicPr>
          <p:cNvPr id="500" name="Google Shape;500;p33" descr="marcoos_glider_sst_chla"/>
          <p:cNvPicPr preferRelativeResize="0"/>
          <p:nvPr/>
        </p:nvPicPr>
        <p:blipFill rotWithShape="1">
          <a:blip r:embed="rId3">
            <a:alphaModFix/>
          </a:blip>
          <a:srcRect/>
          <a:stretch/>
        </p:blipFill>
        <p:spPr>
          <a:xfrm>
            <a:off x="6443918" y="1663170"/>
            <a:ext cx="5517317" cy="4829704"/>
          </a:xfrm>
          <a:prstGeom prst="rect">
            <a:avLst/>
          </a:prstGeom>
          <a:noFill/>
          <a:ln>
            <a:noFill/>
          </a:ln>
        </p:spPr>
      </p:pic>
    </p:spTree>
    <p:extLst>
      <p:ext uri="{BB962C8B-B14F-4D97-AF65-F5344CB8AC3E}">
        <p14:creationId xmlns:p14="http://schemas.microsoft.com/office/powerpoint/2010/main" val="2031200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Shape 504"/>
        <p:cNvGrpSpPr/>
        <p:nvPr/>
      </p:nvGrpSpPr>
      <p:grpSpPr>
        <a:xfrm>
          <a:off x="0" y="0"/>
          <a:ext cx="0" cy="0"/>
          <a:chOff x="0" y="0"/>
          <a:chExt cx="0" cy="0"/>
        </a:xfrm>
      </p:grpSpPr>
      <p:sp>
        <p:nvSpPr>
          <p:cNvPr id="505" name="Google Shape;505;p34"/>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OOI’s Advanced Data Tools</a:t>
            </a:r>
            <a:endParaRPr dirty="0"/>
          </a:p>
        </p:txBody>
      </p:sp>
      <p:sp>
        <p:nvSpPr>
          <p:cNvPr id="506" name="Google Shape;506;p34"/>
          <p:cNvSpPr txBox="1"/>
          <p:nvPr/>
        </p:nvSpPr>
        <p:spPr>
          <a:xfrm>
            <a:off x="6636258" y="4300238"/>
            <a:ext cx="2251173" cy="11079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dirty="0">
                <a:solidFill>
                  <a:srgbClr val="000000"/>
                </a:solidFill>
                <a:latin typeface="Calibri"/>
                <a:ea typeface="Calibri"/>
                <a:cs typeface="Calibri"/>
                <a:sym typeface="Calibri"/>
              </a:rPr>
              <a:t>Coding Notebooks</a:t>
            </a:r>
            <a:endParaRPr dirty="0"/>
          </a:p>
          <a:p>
            <a:pPr marL="0" marR="0" lvl="0" indent="0" algn="ctr" rtl="0">
              <a:lnSpc>
                <a:spcPct val="100000"/>
              </a:lnSpc>
              <a:spcBef>
                <a:spcPts val="0"/>
              </a:spcBef>
              <a:spcAft>
                <a:spcPts val="0"/>
              </a:spcAft>
              <a:buClr>
                <a:srgbClr val="000000"/>
              </a:buClr>
              <a:buSzPts val="2200"/>
              <a:buFont typeface="Arial"/>
              <a:buNone/>
            </a:pPr>
            <a:r>
              <a:rPr lang="en-US" sz="2200" b="0" i="1" u="none" strike="noStrike" cap="none" dirty="0">
                <a:solidFill>
                  <a:srgbClr val="000000"/>
                </a:solidFill>
                <a:latin typeface="Calibri"/>
                <a:ea typeface="Calibri"/>
                <a:cs typeface="Calibri"/>
                <a:sym typeface="Calibri"/>
              </a:rPr>
              <a:t>(in development)</a:t>
            </a:r>
            <a:endParaRPr sz="2200" b="0" i="1" u="none" strike="noStrike" cap="none" dirty="0">
              <a:solidFill>
                <a:srgbClr val="000000"/>
              </a:solidFill>
              <a:latin typeface="Calibri"/>
              <a:ea typeface="Calibri"/>
              <a:cs typeface="Calibri"/>
              <a:sym typeface="Calibri"/>
            </a:endParaRPr>
          </a:p>
        </p:txBody>
      </p:sp>
      <p:sp>
        <p:nvSpPr>
          <p:cNvPr id="507" name="Google Shape;507;p34"/>
          <p:cNvSpPr txBox="1"/>
          <p:nvPr/>
        </p:nvSpPr>
        <p:spPr>
          <a:xfrm>
            <a:off x="9035077" y="4300238"/>
            <a:ext cx="2915003"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dirty="0">
                <a:solidFill>
                  <a:srgbClr val="000000"/>
                </a:solidFill>
                <a:latin typeface="Calibri"/>
                <a:ea typeface="Calibri"/>
                <a:cs typeface="Calibri"/>
                <a:sym typeface="Calibri"/>
              </a:rPr>
              <a:t>OOI Jupyter Hub</a:t>
            </a:r>
            <a:endParaRPr dirty="0"/>
          </a:p>
          <a:p>
            <a:pPr marL="0" marR="0" lvl="0" indent="0" algn="ctr" rtl="0">
              <a:lnSpc>
                <a:spcPct val="100000"/>
              </a:lnSpc>
              <a:spcBef>
                <a:spcPts val="0"/>
              </a:spcBef>
              <a:spcAft>
                <a:spcPts val="0"/>
              </a:spcAft>
              <a:buClr>
                <a:srgbClr val="000000"/>
              </a:buClr>
              <a:buSzPts val="2200"/>
              <a:buFont typeface="Arial"/>
              <a:buNone/>
            </a:pPr>
            <a:r>
              <a:rPr lang="en-US" sz="2200" b="0" i="1" u="none" strike="noStrike" cap="none" dirty="0">
                <a:solidFill>
                  <a:srgbClr val="000000"/>
                </a:solidFill>
                <a:latin typeface="Calibri"/>
                <a:ea typeface="Calibri"/>
                <a:cs typeface="Calibri"/>
                <a:sym typeface="Calibri"/>
              </a:rPr>
              <a:t>New!</a:t>
            </a:r>
            <a:endParaRPr sz="2200" b="0" i="1" u="none" strike="noStrike" cap="none" dirty="0">
              <a:solidFill>
                <a:srgbClr val="000000"/>
              </a:solidFill>
              <a:latin typeface="Calibri"/>
              <a:ea typeface="Calibri"/>
              <a:cs typeface="Calibri"/>
              <a:sym typeface="Calibri"/>
            </a:endParaRPr>
          </a:p>
        </p:txBody>
      </p:sp>
      <p:sp>
        <p:nvSpPr>
          <p:cNvPr id="508" name="Google Shape;508;p34"/>
          <p:cNvSpPr txBox="1"/>
          <p:nvPr/>
        </p:nvSpPr>
        <p:spPr>
          <a:xfrm>
            <a:off x="293675" y="4267891"/>
            <a:ext cx="3084602" cy="43084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dirty="0">
                <a:solidFill>
                  <a:srgbClr val="000000"/>
                </a:solidFill>
                <a:latin typeface="Calibri"/>
                <a:ea typeface="Calibri"/>
                <a:cs typeface="Calibri"/>
                <a:sym typeface="Calibri"/>
              </a:rPr>
              <a:t>OOI Data Explorer</a:t>
            </a:r>
            <a:endParaRPr sz="2200" b="1" i="0" u="none" strike="noStrike" cap="none" dirty="0">
              <a:solidFill>
                <a:srgbClr val="000000"/>
              </a:solidFill>
              <a:latin typeface="Calibri"/>
              <a:ea typeface="Calibri"/>
              <a:cs typeface="Calibri"/>
              <a:sym typeface="Calibri"/>
            </a:endParaRPr>
          </a:p>
        </p:txBody>
      </p:sp>
      <p:sp>
        <p:nvSpPr>
          <p:cNvPr id="509" name="Google Shape;509;p34"/>
          <p:cNvSpPr txBox="1"/>
          <p:nvPr/>
        </p:nvSpPr>
        <p:spPr>
          <a:xfrm>
            <a:off x="3525924" y="4293516"/>
            <a:ext cx="2962688" cy="43084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dirty="0">
                <a:solidFill>
                  <a:srgbClr val="000000"/>
                </a:solidFill>
                <a:latin typeface="Calibri"/>
                <a:ea typeface="Calibri"/>
                <a:cs typeface="Calibri"/>
                <a:sym typeface="Calibri"/>
              </a:rPr>
              <a:t>ERDDAP Data Servers</a:t>
            </a:r>
            <a:endParaRPr sz="2200" b="1" i="0" u="none" strike="noStrike" cap="none" dirty="0">
              <a:solidFill>
                <a:srgbClr val="000000"/>
              </a:solidFill>
              <a:latin typeface="Calibri"/>
              <a:ea typeface="Calibri"/>
              <a:cs typeface="Calibri"/>
              <a:sym typeface="Calibri"/>
            </a:endParaRPr>
          </a:p>
        </p:txBody>
      </p:sp>
      <p:pic>
        <p:nvPicPr>
          <p:cNvPr id="510" name="Google Shape;510;p34" descr="A screenshot of a computer&#10;&#10;Description automatically generated"/>
          <p:cNvPicPr preferRelativeResize="0"/>
          <p:nvPr/>
        </p:nvPicPr>
        <p:blipFill rotWithShape="1">
          <a:blip r:embed="rId3">
            <a:alphaModFix/>
          </a:blip>
          <a:srcRect/>
          <a:stretch/>
        </p:blipFill>
        <p:spPr>
          <a:xfrm>
            <a:off x="3526163" y="1980810"/>
            <a:ext cx="2962687" cy="2312015"/>
          </a:xfrm>
          <a:prstGeom prst="rect">
            <a:avLst/>
          </a:prstGeom>
          <a:noFill/>
          <a:ln>
            <a:noFill/>
          </a:ln>
        </p:spPr>
      </p:pic>
      <p:pic>
        <p:nvPicPr>
          <p:cNvPr id="511" name="Google Shape;511;p34" descr="A screenshot of a computer&#10;&#10;Description automatically generated"/>
          <p:cNvPicPr preferRelativeResize="0"/>
          <p:nvPr/>
        </p:nvPicPr>
        <p:blipFill rotWithShape="1">
          <a:blip r:embed="rId4">
            <a:alphaModFix/>
          </a:blip>
          <a:srcRect/>
          <a:stretch/>
        </p:blipFill>
        <p:spPr>
          <a:xfrm>
            <a:off x="6636496" y="1988223"/>
            <a:ext cx="2251173" cy="2312015"/>
          </a:xfrm>
          <a:prstGeom prst="rect">
            <a:avLst/>
          </a:prstGeom>
          <a:noFill/>
          <a:ln>
            <a:noFill/>
          </a:ln>
        </p:spPr>
      </p:pic>
      <p:pic>
        <p:nvPicPr>
          <p:cNvPr id="512" name="Google Shape;512;p34" descr="A screenshot of a computer&#10;&#10;Description automatically generated"/>
          <p:cNvPicPr preferRelativeResize="0"/>
          <p:nvPr/>
        </p:nvPicPr>
        <p:blipFill rotWithShape="1">
          <a:blip r:embed="rId5">
            <a:alphaModFix/>
          </a:blip>
          <a:srcRect/>
          <a:stretch/>
        </p:blipFill>
        <p:spPr>
          <a:xfrm>
            <a:off x="293915" y="1980810"/>
            <a:ext cx="3084602" cy="2287081"/>
          </a:xfrm>
          <a:prstGeom prst="rect">
            <a:avLst/>
          </a:prstGeom>
          <a:noFill/>
          <a:ln>
            <a:noFill/>
          </a:ln>
        </p:spPr>
      </p:pic>
      <p:pic>
        <p:nvPicPr>
          <p:cNvPr id="513" name="Google Shape;513;p34" descr="A screenshot of a computer&#10;&#10;Description automatically generated"/>
          <p:cNvPicPr preferRelativeResize="0"/>
          <p:nvPr/>
        </p:nvPicPr>
        <p:blipFill rotWithShape="1">
          <a:blip r:embed="rId6">
            <a:alphaModFix/>
          </a:blip>
          <a:srcRect/>
          <a:stretch/>
        </p:blipFill>
        <p:spPr>
          <a:xfrm>
            <a:off x="9035316" y="2122324"/>
            <a:ext cx="2915003" cy="2003361"/>
          </a:xfrm>
          <a:prstGeom prst="rect">
            <a:avLst/>
          </a:prstGeom>
          <a:noFill/>
          <a:ln>
            <a:noFill/>
          </a:ln>
        </p:spPr>
      </p:pic>
    </p:spTree>
    <p:extLst>
      <p:ext uri="{BB962C8B-B14F-4D97-AF65-F5344CB8AC3E}">
        <p14:creationId xmlns:p14="http://schemas.microsoft.com/office/powerpoint/2010/main" val="3243298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Shape 525"/>
        <p:cNvGrpSpPr/>
        <p:nvPr/>
      </p:nvGrpSpPr>
      <p:grpSpPr>
        <a:xfrm>
          <a:off x="0" y="0"/>
          <a:ext cx="0" cy="0"/>
          <a:chOff x="0" y="0"/>
          <a:chExt cx="0" cy="0"/>
        </a:xfrm>
      </p:grpSpPr>
      <p:sp>
        <p:nvSpPr>
          <p:cNvPr id="526" name="Google Shape;526;p36"/>
          <p:cNvSpPr txBox="1">
            <a:spLocks noGrp="1"/>
          </p:cNvSpPr>
          <p:nvPr>
            <p:ph type="title"/>
          </p:nvPr>
        </p:nvSpPr>
        <p:spPr>
          <a:xfrm>
            <a:off x="838200" y="136526"/>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3600" dirty="0"/>
              <a:t>The Power of Coding Notebooks for Education</a:t>
            </a:r>
            <a:endParaRPr dirty="0"/>
          </a:p>
        </p:txBody>
      </p:sp>
      <p:sp>
        <p:nvSpPr>
          <p:cNvPr id="527" name="Google Shape;527;p36"/>
          <p:cNvSpPr txBox="1">
            <a:spLocks noGrp="1"/>
          </p:cNvSpPr>
          <p:nvPr>
            <p:ph type="body" idx="1"/>
          </p:nvPr>
        </p:nvSpPr>
        <p:spPr>
          <a:xfrm>
            <a:off x="838200" y="1199155"/>
            <a:ext cx="5060700" cy="5232161"/>
          </a:xfrm>
          <a:prstGeom prst="rect">
            <a:avLst/>
          </a:prstGeom>
          <a:noFill/>
          <a:ln>
            <a:noFill/>
          </a:ln>
        </p:spPr>
        <p:txBody>
          <a:bodyPr spcFirstLastPara="1" wrap="square" lIns="91425" tIns="45700" rIns="91425" bIns="45700" anchor="t" anchorCtr="0">
            <a:spAutoFit/>
          </a:bodyPr>
          <a:lstStyle/>
          <a:p>
            <a:pPr marL="457200" lvl="0" indent="-355600" algn="l" rtl="0">
              <a:lnSpc>
                <a:spcPct val="90000"/>
              </a:lnSpc>
              <a:spcBef>
                <a:spcPts val="1000"/>
              </a:spcBef>
              <a:spcAft>
                <a:spcPts val="0"/>
              </a:spcAft>
              <a:buSzPts val="2000"/>
              <a:buChar char="•"/>
            </a:pPr>
            <a:r>
              <a:rPr lang="en-US" sz="2000" dirty="0"/>
              <a:t>Low-to-No setup </a:t>
            </a:r>
            <a:endParaRPr sz="2000" dirty="0"/>
          </a:p>
          <a:p>
            <a:pPr marL="914400" lvl="1" indent="-355600" algn="l" rtl="0">
              <a:lnSpc>
                <a:spcPct val="90000"/>
              </a:lnSpc>
              <a:spcBef>
                <a:spcPts val="1000"/>
              </a:spcBef>
              <a:spcAft>
                <a:spcPts val="0"/>
              </a:spcAft>
              <a:buSzPts val="2000"/>
              <a:buChar char="•"/>
            </a:pPr>
            <a:r>
              <a:rPr lang="en-US" sz="2000" dirty="0"/>
              <a:t>Thanks to Google Colab, OOI JupyterHub, and other tools</a:t>
            </a:r>
            <a:endParaRPr sz="2000" dirty="0"/>
          </a:p>
          <a:p>
            <a:pPr marL="457200" lvl="0" indent="-355600" algn="l" rtl="0">
              <a:lnSpc>
                <a:spcPct val="90000"/>
              </a:lnSpc>
              <a:spcBef>
                <a:spcPts val="1000"/>
              </a:spcBef>
              <a:spcAft>
                <a:spcPts val="0"/>
              </a:spcAft>
              <a:buSzPts val="2000"/>
              <a:buChar char="•"/>
            </a:pPr>
            <a:r>
              <a:rPr lang="en-US" sz="2000" dirty="0"/>
              <a:t>Runs in your browser</a:t>
            </a:r>
            <a:endParaRPr sz="2000" dirty="0"/>
          </a:p>
          <a:p>
            <a:pPr marL="457200" lvl="0" indent="-355600" algn="l" rtl="0">
              <a:lnSpc>
                <a:spcPct val="90000"/>
              </a:lnSpc>
              <a:spcBef>
                <a:spcPts val="1000"/>
              </a:spcBef>
              <a:spcAft>
                <a:spcPts val="0"/>
              </a:spcAft>
              <a:buSzPts val="2000"/>
              <a:buChar char="•"/>
            </a:pPr>
            <a:r>
              <a:rPr lang="en-US" sz="2000" dirty="0"/>
              <a:t>A “linear” development approach </a:t>
            </a:r>
            <a:endParaRPr sz="2000" dirty="0"/>
          </a:p>
          <a:p>
            <a:pPr marL="914400" lvl="1" indent="-355600" algn="l" rtl="0">
              <a:lnSpc>
                <a:spcPct val="90000"/>
              </a:lnSpc>
              <a:spcBef>
                <a:spcPts val="1000"/>
              </a:spcBef>
              <a:spcAft>
                <a:spcPts val="0"/>
              </a:spcAft>
              <a:buSzPts val="2000"/>
              <a:buChar char="•"/>
            </a:pPr>
            <a:r>
              <a:rPr lang="en-US" sz="2000" dirty="0"/>
              <a:t>Easy(ish) to understand</a:t>
            </a:r>
            <a:endParaRPr sz="2000" dirty="0"/>
          </a:p>
          <a:p>
            <a:pPr marL="457200" lvl="0" indent="-355600" algn="l" rtl="0">
              <a:lnSpc>
                <a:spcPct val="90000"/>
              </a:lnSpc>
              <a:spcBef>
                <a:spcPts val="1000"/>
              </a:spcBef>
              <a:spcAft>
                <a:spcPts val="0"/>
              </a:spcAft>
              <a:buSzPts val="2000"/>
              <a:buChar char="•"/>
            </a:pPr>
            <a:r>
              <a:rPr lang="en-US" sz="2000" dirty="0"/>
              <a:t>Low bandwidth</a:t>
            </a:r>
            <a:endParaRPr sz="2000" dirty="0"/>
          </a:p>
          <a:p>
            <a:pPr marL="914400" lvl="1" indent="-355600" algn="l" rtl="0">
              <a:spcBef>
                <a:spcPts val="1000"/>
              </a:spcBef>
              <a:spcAft>
                <a:spcPts val="0"/>
              </a:spcAft>
              <a:buSzPts val="2000"/>
              <a:buChar char="•"/>
            </a:pPr>
            <a:r>
              <a:rPr lang="en-US" sz="2000" dirty="0"/>
              <a:t>No need to download data locally</a:t>
            </a:r>
            <a:endParaRPr sz="2000" dirty="0"/>
          </a:p>
          <a:p>
            <a:pPr marL="457200" lvl="0" indent="-355600" algn="l" rtl="0">
              <a:lnSpc>
                <a:spcPct val="90000"/>
              </a:lnSpc>
              <a:spcBef>
                <a:spcPts val="1000"/>
              </a:spcBef>
              <a:spcAft>
                <a:spcPts val="0"/>
              </a:spcAft>
              <a:buSzPts val="2000"/>
              <a:buChar char="•"/>
            </a:pPr>
            <a:r>
              <a:rPr lang="en-US" sz="2000" dirty="0"/>
              <a:t>Lots of datasets readily available</a:t>
            </a:r>
            <a:endParaRPr sz="2000" dirty="0"/>
          </a:p>
          <a:p>
            <a:pPr marL="914400" lvl="1" indent="-355600" algn="l" rtl="0">
              <a:lnSpc>
                <a:spcPct val="90000"/>
              </a:lnSpc>
              <a:spcBef>
                <a:spcPts val="1000"/>
              </a:spcBef>
              <a:spcAft>
                <a:spcPts val="0"/>
              </a:spcAft>
              <a:buSzPts val="2000"/>
              <a:buChar char="•"/>
            </a:pPr>
            <a:r>
              <a:rPr lang="en-US" sz="2000" dirty="0"/>
              <a:t>Sometimes co-located with server</a:t>
            </a:r>
            <a:endParaRPr sz="2000" dirty="0"/>
          </a:p>
          <a:p>
            <a:pPr marL="457200" lvl="0" indent="-355600" algn="l" rtl="0">
              <a:lnSpc>
                <a:spcPct val="90000"/>
              </a:lnSpc>
              <a:spcBef>
                <a:spcPts val="1000"/>
              </a:spcBef>
              <a:spcAft>
                <a:spcPts val="0"/>
              </a:spcAft>
              <a:buSzPts val="2000"/>
              <a:buChar char="•"/>
            </a:pPr>
            <a:r>
              <a:rPr lang="en-US" sz="2000" dirty="0"/>
              <a:t>Notebooks are Sharable </a:t>
            </a:r>
            <a:endParaRPr sz="2000" dirty="0"/>
          </a:p>
          <a:p>
            <a:pPr marL="914400" lvl="1" indent="-355600" algn="l" rtl="0">
              <a:lnSpc>
                <a:spcPct val="90000"/>
              </a:lnSpc>
              <a:spcBef>
                <a:spcPts val="1000"/>
              </a:spcBef>
              <a:spcAft>
                <a:spcPts val="0"/>
              </a:spcAft>
              <a:buSzPts val="2000"/>
              <a:buChar char="•"/>
            </a:pPr>
            <a:r>
              <a:rPr lang="en-US" sz="2000" dirty="0"/>
              <a:t>via GitHub</a:t>
            </a:r>
            <a:endParaRPr sz="2000" dirty="0"/>
          </a:p>
          <a:p>
            <a:pPr marL="914400" lvl="1" indent="-355600" algn="l" rtl="0">
              <a:lnSpc>
                <a:spcPct val="90000"/>
              </a:lnSpc>
              <a:spcBef>
                <a:spcPts val="1000"/>
              </a:spcBef>
              <a:spcAft>
                <a:spcPts val="0"/>
              </a:spcAft>
              <a:buSzPts val="2000"/>
              <a:buChar char="•"/>
            </a:pPr>
            <a:r>
              <a:rPr lang="en-US" sz="2000" dirty="0"/>
              <a:t>In real-time with Colab</a:t>
            </a:r>
            <a:endParaRPr sz="2000" dirty="0"/>
          </a:p>
        </p:txBody>
      </p:sp>
      <p:pic>
        <p:nvPicPr>
          <p:cNvPr id="528" name="Google Shape;528;p36"/>
          <p:cNvPicPr preferRelativeResize="0"/>
          <p:nvPr/>
        </p:nvPicPr>
        <p:blipFill rotWithShape="1">
          <a:blip r:embed="rId3">
            <a:alphaModFix/>
          </a:blip>
          <a:srcRect/>
          <a:stretch/>
        </p:blipFill>
        <p:spPr>
          <a:xfrm>
            <a:off x="6023375" y="1416324"/>
            <a:ext cx="5704975" cy="3927724"/>
          </a:xfrm>
          <a:prstGeom prst="rect">
            <a:avLst/>
          </a:prstGeom>
          <a:noFill/>
          <a:ln>
            <a:noFill/>
          </a:ln>
        </p:spPr>
      </p:pic>
    </p:spTree>
    <p:extLst>
      <p:ext uri="{BB962C8B-B14F-4D97-AF65-F5344CB8AC3E}">
        <p14:creationId xmlns:p14="http://schemas.microsoft.com/office/powerpoint/2010/main" val="598497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Shape 542"/>
        <p:cNvGrpSpPr/>
        <p:nvPr/>
      </p:nvGrpSpPr>
      <p:grpSpPr>
        <a:xfrm>
          <a:off x="0" y="0"/>
          <a:ext cx="0" cy="0"/>
          <a:chOff x="0" y="0"/>
          <a:chExt cx="0" cy="0"/>
        </a:xfrm>
      </p:grpSpPr>
      <p:pic>
        <p:nvPicPr>
          <p:cNvPr id="543" name="Google Shape;543;p42" descr="A diagram of a process&#10;&#10;Description automatically generated"/>
          <p:cNvPicPr preferRelativeResize="0"/>
          <p:nvPr/>
        </p:nvPicPr>
        <p:blipFill rotWithShape="1">
          <a:blip r:embed="rId3">
            <a:alphaModFix/>
          </a:blip>
          <a:srcRect t="12504" r="10434" b="11663"/>
          <a:stretch/>
        </p:blipFill>
        <p:spPr>
          <a:xfrm>
            <a:off x="7682275" y="4589675"/>
            <a:ext cx="4340124" cy="2066926"/>
          </a:xfrm>
          <a:prstGeom prst="rect">
            <a:avLst/>
          </a:prstGeom>
          <a:noFill/>
          <a:ln>
            <a:noFill/>
          </a:ln>
        </p:spPr>
      </p:pic>
      <p:sp>
        <p:nvSpPr>
          <p:cNvPr id="544" name="Google Shape;544;p42"/>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4000" dirty="0"/>
              <a:t>Pedological Approaches for </a:t>
            </a:r>
            <a:br>
              <a:rPr lang="en-US" sz="4000" dirty="0"/>
            </a:br>
            <a:r>
              <a:rPr lang="en-US" sz="4000" dirty="0"/>
              <a:t>Coding-based Activities</a:t>
            </a:r>
            <a:endParaRPr dirty="0"/>
          </a:p>
        </p:txBody>
      </p:sp>
      <p:sp>
        <p:nvSpPr>
          <p:cNvPr id="545" name="Google Shape;545;p42"/>
          <p:cNvSpPr txBox="1">
            <a:spLocks noGrp="1"/>
          </p:cNvSpPr>
          <p:nvPr>
            <p:ph type="body" idx="1"/>
          </p:nvPr>
        </p:nvSpPr>
        <p:spPr>
          <a:xfrm>
            <a:off x="839678" y="1825625"/>
            <a:ext cx="10514100" cy="4035300"/>
          </a:xfrm>
          <a:prstGeom prst="rect">
            <a:avLst/>
          </a:prstGeom>
          <a:noFill/>
          <a:ln>
            <a:noFill/>
          </a:ln>
        </p:spPr>
        <p:txBody>
          <a:bodyPr spcFirstLastPara="1" wrap="square" lIns="91425" tIns="45700" rIns="91425" bIns="45700" anchor="t" anchorCtr="0">
            <a:normAutofit fontScale="92500" lnSpcReduction="20000"/>
          </a:bodyPr>
          <a:lstStyle/>
          <a:p>
            <a:pPr marL="457200" lvl="0" indent="-355600" algn="l" rtl="0">
              <a:lnSpc>
                <a:spcPct val="100000"/>
              </a:lnSpc>
              <a:spcBef>
                <a:spcPts val="1000"/>
              </a:spcBef>
              <a:spcAft>
                <a:spcPts val="0"/>
              </a:spcAft>
              <a:buClr>
                <a:schemeClr val="dk1"/>
              </a:buClr>
              <a:buSzPts val="2000"/>
              <a:buChar char="•"/>
            </a:pPr>
            <a:r>
              <a:rPr lang="en-US" dirty="0"/>
              <a:t>Structured/Guided Inquiry</a:t>
            </a:r>
            <a:endParaRPr dirty="0"/>
          </a:p>
          <a:p>
            <a:pPr marL="457200" lvl="0" indent="-355600" algn="l" rtl="0">
              <a:lnSpc>
                <a:spcPct val="100000"/>
              </a:lnSpc>
              <a:spcBef>
                <a:spcPts val="1000"/>
              </a:spcBef>
              <a:spcAft>
                <a:spcPts val="0"/>
              </a:spcAft>
              <a:buClr>
                <a:schemeClr val="dk1"/>
              </a:buClr>
              <a:buSzPts val="2000"/>
              <a:buChar char="•"/>
            </a:pPr>
            <a:r>
              <a:rPr lang="en-US" dirty="0"/>
              <a:t>Constructivism / PBL </a:t>
            </a:r>
            <a:endParaRPr dirty="0"/>
          </a:p>
          <a:p>
            <a:pPr marL="457200" lvl="0" indent="-355600" algn="l" rtl="0">
              <a:lnSpc>
                <a:spcPct val="100000"/>
              </a:lnSpc>
              <a:spcBef>
                <a:spcPts val="1000"/>
              </a:spcBef>
              <a:spcAft>
                <a:spcPts val="0"/>
              </a:spcAft>
              <a:buClr>
                <a:schemeClr val="dk1"/>
              </a:buClr>
              <a:buSzPts val="2000"/>
              <a:buChar char="•"/>
            </a:pPr>
            <a:r>
              <a:rPr lang="en-US" dirty="0"/>
              <a:t>Learning for Use (Edelson 2001) </a:t>
            </a:r>
            <a:endParaRPr dirty="0"/>
          </a:p>
          <a:p>
            <a:pPr marL="914400" lvl="1" indent="-330200" algn="l" rtl="0">
              <a:lnSpc>
                <a:spcPct val="100000"/>
              </a:lnSpc>
              <a:spcBef>
                <a:spcPts val="1000"/>
              </a:spcBef>
              <a:spcAft>
                <a:spcPts val="0"/>
              </a:spcAft>
              <a:buSzPts val="1600"/>
              <a:buChar char="•"/>
            </a:pPr>
            <a:r>
              <a:rPr lang="en-US" dirty="0"/>
              <a:t>Motivate, Construct, Apply/Refine </a:t>
            </a:r>
            <a:endParaRPr dirty="0"/>
          </a:p>
          <a:p>
            <a:pPr marL="457200" lvl="0" indent="-355600" algn="l" rtl="0">
              <a:lnSpc>
                <a:spcPct val="100000"/>
              </a:lnSpc>
              <a:spcBef>
                <a:spcPts val="1000"/>
              </a:spcBef>
              <a:spcAft>
                <a:spcPts val="0"/>
              </a:spcAft>
              <a:buClr>
                <a:schemeClr val="dk1"/>
              </a:buClr>
              <a:buSzPts val="2000"/>
              <a:buChar char="•"/>
            </a:pPr>
            <a:r>
              <a:rPr lang="en-US" dirty="0"/>
              <a:t>Bybee 5E Instructional Model</a:t>
            </a:r>
            <a:endParaRPr dirty="0"/>
          </a:p>
          <a:p>
            <a:pPr marL="914400" lvl="1" indent="-330200" algn="l" rtl="0">
              <a:lnSpc>
                <a:spcPct val="100000"/>
              </a:lnSpc>
              <a:spcBef>
                <a:spcPts val="1000"/>
              </a:spcBef>
              <a:spcAft>
                <a:spcPts val="0"/>
              </a:spcAft>
              <a:buSzPts val="1600"/>
              <a:buChar char="•"/>
            </a:pPr>
            <a:r>
              <a:rPr lang="en-US" dirty="0"/>
              <a:t>Engage, Explore, Explain </a:t>
            </a:r>
            <a:endParaRPr dirty="0"/>
          </a:p>
          <a:p>
            <a:pPr marL="457200" lvl="0" indent="-355600" algn="l" rtl="0">
              <a:lnSpc>
                <a:spcPct val="100000"/>
              </a:lnSpc>
              <a:spcBef>
                <a:spcPts val="1000"/>
              </a:spcBef>
              <a:spcAft>
                <a:spcPts val="0"/>
              </a:spcAft>
              <a:buClr>
                <a:schemeClr val="dk1"/>
              </a:buClr>
              <a:buSzPts val="2000"/>
              <a:buChar char="•"/>
            </a:pPr>
            <a:r>
              <a:rPr lang="en-US" dirty="0"/>
              <a:t>Levels of Engagement (Hotaling 2019)</a:t>
            </a:r>
            <a:endParaRPr dirty="0"/>
          </a:p>
          <a:p>
            <a:pPr marL="914400" lvl="1" indent="-330200" algn="l" rtl="0">
              <a:lnSpc>
                <a:spcPct val="100000"/>
              </a:lnSpc>
              <a:spcBef>
                <a:spcPts val="1000"/>
              </a:spcBef>
              <a:spcAft>
                <a:spcPts val="0"/>
              </a:spcAft>
              <a:buSzPts val="1600"/>
              <a:buChar char="•"/>
            </a:pPr>
            <a:r>
              <a:rPr lang="en-US" dirty="0"/>
              <a:t>Orientation, Interpretation, Synthesis</a:t>
            </a:r>
            <a:endParaRPr dirty="0"/>
          </a:p>
          <a:p>
            <a:pPr marL="457200" lvl="0" indent="-355600" algn="l" rtl="0">
              <a:lnSpc>
                <a:spcPct val="100000"/>
              </a:lnSpc>
              <a:spcBef>
                <a:spcPts val="1000"/>
              </a:spcBef>
              <a:spcAft>
                <a:spcPts val="0"/>
              </a:spcAft>
              <a:buClr>
                <a:schemeClr val="dk1"/>
              </a:buClr>
              <a:buSzPts val="2000"/>
              <a:buChar char="•"/>
            </a:pPr>
            <a:r>
              <a:rPr lang="en-US" dirty="0"/>
              <a:t>PRIMM Teaching Model</a:t>
            </a:r>
            <a:endParaRPr dirty="0"/>
          </a:p>
          <a:p>
            <a:pPr marL="457200" lvl="0" indent="-355600" algn="l" rtl="0">
              <a:lnSpc>
                <a:spcPct val="100000"/>
              </a:lnSpc>
              <a:spcBef>
                <a:spcPts val="1000"/>
              </a:spcBef>
              <a:spcAft>
                <a:spcPts val="0"/>
              </a:spcAft>
              <a:buClr>
                <a:schemeClr val="dk1"/>
              </a:buClr>
              <a:buSzPts val="2000"/>
              <a:buChar char="•"/>
            </a:pPr>
            <a:r>
              <a:rPr lang="en-US" dirty="0"/>
              <a:t>Paired Programming</a:t>
            </a:r>
            <a:endParaRPr dirty="0"/>
          </a:p>
        </p:txBody>
      </p:sp>
      <p:pic>
        <p:nvPicPr>
          <p:cNvPr id="546" name="Google Shape;546;p42" descr="A colorful circle with arrows pointing to the center&#10;&#10;Description automatically generated"/>
          <p:cNvPicPr preferRelativeResize="0"/>
          <p:nvPr/>
        </p:nvPicPr>
        <p:blipFill rotWithShape="1">
          <a:blip r:embed="rId4">
            <a:alphaModFix/>
          </a:blip>
          <a:srcRect/>
          <a:stretch/>
        </p:blipFill>
        <p:spPr>
          <a:xfrm>
            <a:off x="9462151" y="256250"/>
            <a:ext cx="2510276" cy="2510276"/>
          </a:xfrm>
          <a:prstGeom prst="rect">
            <a:avLst/>
          </a:prstGeom>
          <a:noFill/>
          <a:ln>
            <a:noFill/>
          </a:ln>
        </p:spPr>
      </p:pic>
      <p:pic>
        <p:nvPicPr>
          <p:cNvPr id="547" name="Google Shape;547;p42" descr="A diagram of data analysis&#10;&#10;Description automatically generated"/>
          <p:cNvPicPr preferRelativeResize="0"/>
          <p:nvPr/>
        </p:nvPicPr>
        <p:blipFill rotWithShape="1">
          <a:blip r:embed="rId5">
            <a:alphaModFix/>
          </a:blip>
          <a:srcRect/>
          <a:stretch/>
        </p:blipFill>
        <p:spPr>
          <a:xfrm>
            <a:off x="6096000" y="1728988"/>
            <a:ext cx="3537371" cy="2725751"/>
          </a:xfrm>
          <a:prstGeom prst="rect">
            <a:avLst/>
          </a:prstGeom>
          <a:noFill/>
          <a:ln>
            <a:noFill/>
          </a:ln>
        </p:spPr>
      </p:pic>
    </p:spTree>
    <p:extLst>
      <p:ext uri="{BB962C8B-B14F-4D97-AF65-F5344CB8AC3E}">
        <p14:creationId xmlns:p14="http://schemas.microsoft.com/office/powerpoint/2010/main" val="4011043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Shape 551"/>
        <p:cNvGrpSpPr/>
        <p:nvPr/>
      </p:nvGrpSpPr>
      <p:grpSpPr>
        <a:xfrm>
          <a:off x="0" y="0"/>
          <a:ext cx="0" cy="0"/>
          <a:chOff x="0" y="0"/>
          <a:chExt cx="0" cy="0"/>
        </a:xfrm>
      </p:grpSpPr>
      <p:sp>
        <p:nvSpPr>
          <p:cNvPr id="552" name="Google Shape;552;p43"/>
          <p:cNvSpPr txBox="1">
            <a:spLocks noGrp="1"/>
          </p:cNvSpPr>
          <p:nvPr>
            <p:ph type="title"/>
          </p:nvPr>
        </p:nvSpPr>
        <p:spPr>
          <a:xfrm>
            <a:off x="838200" y="365126"/>
            <a:ext cx="10515600" cy="1325563"/>
          </a:xfrm>
          <a:prstGeom prst="rect">
            <a:avLst/>
          </a:prstGeom>
          <a:noFill/>
          <a:ln>
            <a:noFill/>
          </a:ln>
        </p:spPr>
        <p:txBody>
          <a:bodyPr spcFirstLastPara="1" wrap="square" lIns="121900" tIns="121900" rIns="121900" bIns="121900" anchor="b" anchorCtr="0">
            <a:normAutofit fontScale="90000"/>
          </a:bodyPr>
          <a:lstStyle/>
          <a:p>
            <a:pPr marL="0" lvl="0" indent="0" algn="l" rtl="0">
              <a:lnSpc>
                <a:spcPct val="90000"/>
              </a:lnSpc>
              <a:spcBef>
                <a:spcPts val="0"/>
              </a:spcBef>
              <a:spcAft>
                <a:spcPts val="0"/>
              </a:spcAft>
              <a:buClr>
                <a:schemeClr val="dk1"/>
              </a:buClr>
              <a:buSzPct val="40918"/>
              <a:buNone/>
            </a:pPr>
            <a:r>
              <a:rPr lang="en-US" dirty="0"/>
              <a:t>Potential Advantages of Notebook-based Educational Activities </a:t>
            </a:r>
            <a:endParaRPr dirty="0"/>
          </a:p>
        </p:txBody>
      </p:sp>
      <p:sp>
        <p:nvSpPr>
          <p:cNvPr id="553" name="Google Shape;553;p43"/>
          <p:cNvSpPr txBox="1">
            <a:spLocks noGrp="1"/>
          </p:cNvSpPr>
          <p:nvPr>
            <p:ph type="body" idx="1"/>
          </p:nvPr>
        </p:nvSpPr>
        <p:spPr>
          <a:xfrm>
            <a:off x="838200" y="1825625"/>
            <a:ext cx="4787168" cy="4351338"/>
          </a:xfrm>
          <a:prstGeom prst="rect">
            <a:avLst/>
          </a:prstGeom>
          <a:noFill/>
          <a:ln>
            <a:noFill/>
          </a:ln>
        </p:spPr>
        <p:txBody>
          <a:bodyPr spcFirstLastPara="1" wrap="square" lIns="121900" tIns="121900" rIns="121900" bIns="121900" anchor="t" anchorCtr="0">
            <a:normAutofit lnSpcReduction="10000"/>
          </a:bodyPr>
          <a:lstStyle/>
          <a:p>
            <a:pPr marL="114300" lvl="0" indent="0" algn="l" rtl="0">
              <a:lnSpc>
                <a:spcPct val="100000"/>
              </a:lnSpc>
              <a:spcBef>
                <a:spcPts val="1000"/>
              </a:spcBef>
              <a:spcAft>
                <a:spcPts val="0"/>
              </a:spcAft>
              <a:buSzPts val="2200"/>
              <a:buNone/>
            </a:pPr>
            <a:r>
              <a:rPr lang="en-US" b="1" u="sng" dirty="0"/>
              <a:t>Educational Possibilities</a:t>
            </a:r>
            <a:endParaRPr b="1" u="sng" dirty="0"/>
          </a:p>
          <a:p>
            <a:pPr marL="457200" lvl="0" indent="-368300" algn="l" rtl="0">
              <a:lnSpc>
                <a:spcPct val="100000"/>
              </a:lnSpc>
              <a:spcBef>
                <a:spcPts val="1000"/>
              </a:spcBef>
              <a:spcAft>
                <a:spcPts val="0"/>
              </a:spcAft>
              <a:buClr>
                <a:schemeClr val="dk1"/>
              </a:buClr>
              <a:buSzPts val="2200"/>
              <a:buFont typeface="Arial"/>
              <a:buChar char="•"/>
            </a:pPr>
            <a:r>
              <a:rPr lang="en-US" dirty="0"/>
              <a:t>Develop your own activities</a:t>
            </a:r>
            <a:endParaRPr dirty="0"/>
          </a:p>
          <a:p>
            <a:pPr marL="457200" lvl="0" indent="-368300" algn="l" rtl="0">
              <a:lnSpc>
                <a:spcPct val="100000"/>
              </a:lnSpc>
              <a:spcBef>
                <a:spcPts val="1000"/>
              </a:spcBef>
              <a:spcAft>
                <a:spcPts val="0"/>
              </a:spcAft>
              <a:buClr>
                <a:schemeClr val="dk1"/>
              </a:buClr>
              <a:buSzPts val="2200"/>
              <a:buFont typeface="Arial"/>
              <a:buChar char="•"/>
            </a:pPr>
            <a:r>
              <a:rPr lang="en-US" dirty="0"/>
              <a:t>Advanced activities allow students to gain experience</a:t>
            </a:r>
            <a:endParaRPr dirty="0"/>
          </a:p>
          <a:p>
            <a:pPr marL="914400" lvl="1" indent="-342900" algn="l" rtl="0">
              <a:lnSpc>
                <a:spcPct val="100000"/>
              </a:lnSpc>
              <a:spcBef>
                <a:spcPts val="1000"/>
              </a:spcBef>
              <a:spcAft>
                <a:spcPts val="0"/>
              </a:spcAft>
              <a:buSzPts val="1800"/>
              <a:buChar char="•"/>
            </a:pPr>
            <a:r>
              <a:rPr lang="en-US" dirty="0"/>
              <a:t>Working with data (Data Literacy)</a:t>
            </a:r>
            <a:endParaRPr dirty="0"/>
          </a:p>
          <a:p>
            <a:pPr marL="914400" lvl="1" indent="-342900" algn="l" rtl="0">
              <a:lnSpc>
                <a:spcPct val="100000"/>
              </a:lnSpc>
              <a:spcBef>
                <a:spcPts val="1000"/>
              </a:spcBef>
              <a:spcAft>
                <a:spcPts val="0"/>
              </a:spcAft>
              <a:buSzPts val="1800"/>
              <a:buChar char="•"/>
            </a:pPr>
            <a:r>
              <a:rPr lang="en-US" dirty="0"/>
              <a:t>Using data portals</a:t>
            </a:r>
            <a:endParaRPr dirty="0"/>
          </a:p>
          <a:p>
            <a:pPr marL="914400" lvl="1" indent="-342900" algn="l" rtl="0">
              <a:lnSpc>
                <a:spcPct val="100000"/>
              </a:lnSpc>
              <a:spcBef>
                <a:spcPts val="1000"/>
              </a:spcBef>
              <a:spcAft>
                <a:spcPts val="0"/>
              </a:spcAft>
              <a:buSzPts val="1800"/>
              <a:buChar char="•"/>
            </a:pPr>
            <a:r>
              <a:rPr lang="en-US" dirty="0"/>
              <a:t>Making their own graphs (Visualization Literacy)</a:t>
            </a:r>
            <a:endParaRPr dirty="0"/>
          </a:p>
          <a:p>
            <a:pPr marL="457200" lvl="0" indent="-368300" algn="l" rtl="0">
              <a:lnSpc>
                <a:spcPct val="100000"/>
              </a:lnSpc>
              <a:spcBef>
                <a:spcPts val="1000"/>
              </a:spcBef>
              <a:spcAft>
                <a:spcPts val="0"/>
              </a:spcAft>
              <a:buClr>
                <a:schemeClr val="dk1"/>
              </a:buClr>
              <a:buSzPts val="2200"/>
              <a:buFont typeface="Arial"/>
              <a:buChar char="•"/>
            </a:pPr>
            <a:r>
              <a:rPr lang="en-US" dirty="0"/>
              <a:t>Student can conduct their own research projects (Scientific Literacy)</a:t>
            </a:r>
            <a:endParaRPr dirty="0"/>
          </a:p>
        </p:txBody>
      </p:sp>
      <p:sp>
        <p:nvSpPr>
          <p:cNvPr id="554" name="Google Shape;554;p43"/>
          <p:cNvSpPr txBox="1">
            <a:spLocks noGrp="1"/>
          </p:cNvSpPr>
          <p:nvPr>
            <p:ph type="body" idx="2"/>
          </p:nvPr>
        </p:nvSpPr>
        <p:spPr>
          <a:xfrm>
            <a:off x="6566632" y="1865313"/>
            <a:ext cx="4787100" cy="4351200"/>
          </a:xfrm>
          <a:prstGeom prst="rect">
            <a:avLst/>
          </a:prstGeom>
          <a:noFill/>
          <a:ln>
            <a:noFill/>
          </a:ln>
        </p:spPr>
        <p:txBody>
          <a:bodyPr spcFirstLastPara="1" wrap="square" lIns="91425" tIns="45700" rIns="91425" bIns="45700" anchor="t" anchorCtr="0">
            <a:normAutofit fontScale="85000" lnSpcReduction="10000"/>
          </a:bodyPr>
          <a:lstStyle/>
          <a:p>
            <a:pPr marL="88900" lvl="0" indent="0" algn="l" rtl="0">
              <a:lnSpc>
                <a:spcPct val="100000"/>
              </a:lnSpc>
              <a:spcBef>
                <a:spcPts val="1000"/>
              </a:spcBef>
              <a:spcAft>
                <a:spcPts val="0"/>
              </a:spcAft>
              <a:buSzPct val="100000"/>
              <a:buNone/>
            </a:pPr>
            <a:r>
              <a:rPr lang="en-US" b="1" u="sng" dirty="0"/>
              <a:t>OOI Tools for Skill Development</a:t>
            </a:r>
            <a:endParaRPr u="sng" dirty="0"/>
          </a:p>
          <a:p>
            <a:pPr marL="457200" lvl="0" indent="-357822" algn="l" rtl="0">
              <a:lnSpc>
                <a:spcPct val="100000"/>
              </a:lnSpc>
              <a:spcBef>
                <a:spcPts val="1000"/>
              </a:spcBef>
              <a:spcAft>
                <a:spcPts val="0"/>
              </a:spcAft>
              <a:buClr>
                <a:schemeClr val="dk1"/>
              </a:buClr>
              <a:buSzPct val="100000"/>
              <a:buFont typeface="Arial"/>
              <a:buChar char="•"/>
            </a:pPr>
            <a:r>
              <a:rPr lang="en-US" dirty="0"/>
              <a:t>Data Explorer</a:t>
            </a:r>
            <a:endParaRPr dirty="0"/>
          </a:p>
          <a:p>
            <a:pPr marL="914400" lvl="1" indent="-334327" algn="l" rtl="0">
              <a:lnSpc>
                <a:spcPct val="100000"/>
              </a:lnSpc>
              <a:spcBef>
                <a:spcPts val="1000"/>
              </a:spcBef>
              <a:spcAft>
                <a:spcPts val="0"/>
              </a:spcAft>
              <a:buSzPct val="100000"/>
              <a:buChar char="•"/>
            </a:pPr>
            <a:r>
              <a:rPr lang="en-US" dirty="0"/>
              <a:t>Quick graphs</a:t>
            </a:r>
            <a:endParaRPr dirty="0"/>
          </a:p>
          <a:p>
            <a:pPr marL="914400" lvl="1" indent="-334327" algn="l" rtl="0">
              <a:lnSpc>
                <a:spcPct val="100000"/>
              </a:lnSpc>
              <a:spcBef>
                <a:spcPts val="1000"/>
              </a:spcBef>
              <a:spcAft>
                <a:spcPts val="0"/>
              </a:spcAft>
              <a:buSzPct val="100000"/>
              <a:buChar char="•"/>
            </a:pPr>
            <a:r>
              <a:rPr lang="en-US" dirty="0"/>
              <a:t>Data Downloads for additional analysis</a:t>
            </a:r>
            <a:endParaRPr dirty="0"/>
          </a:p>
          <a:p>
            <a:pPr marL="914400" lvl="1" indent="-334327" algn="l" rtl="0">
              <a:lnSpc>
                <a:spcPct val="100000"/>
              </a:lnSpc>
              <a:spcBef>
                <a:spcPts val="1000"/>
              </a:spcBef>
              <a:spcAft>
                <a:spcPts val="0"/>
              </a:spcAft>
              <a:buSzPct val="100000"/>
              <a:buChar char="•"/>
            </a:pPr>
            <a:r>
              <a:rPr lang="en-US" dirty="0"/>
              <a:t>Share custom Data Views</a:t>
            </a:r>
            <a:endParaRPr dirty="0"/>
          </a:p>
          <a:p>
            <a:pPr marL="457200" lvl="0" indent="-357822" algn="l" rtl="0">
              <a:lnSpc>
                <a:spcPct val="100000"/>
              </a:lnSpc>
              <a:spcBef>
                <a:spcPts val="1000"/>
              </a:spcBef>
              <a:spcAft>
                <a:spcPts val="0"/>
              </a:spcAft>
              <a:buClr>
                <a:schemeClr val="dk1"/>
              </a:buClr>
              <a:buSzPct val="100000"/>
              <a:buFont typeface="Arial"/>
              <a:buChar char="•"/>
            </a:pPr>
            <a:r>
              <a:rPr lang="en-US" dirty="0"/>
              <a:t>ERDDAP</a:t>
            </a:r>
            <a:endParaRPr dirty="0"/>
          </a:p>
          <a:p>
            <a:pPr marL="914400" lvl="1" indent="-334327" algn="l" rtl="0">
              <a:lnSpc>
                <a:spcPct val="100000"/>
              </a:lnSpc>
              <a:spcBef>
                <a:spcPts val="1000"/>
              </a:spcBef>
              <a:spcAft>
                <a:spcPts val="0"/>
              </a:spcAft>
              <a:buSzPct val="100000"/>
              <a:buChar char="•"/>
            </a:pPr>
            <a:r>
              <a:rPr lang="en-US" dirty="0"/>
              <a:t>Quick graphs &amp; data downloads</a:t>
            </a:r>
            <a:endParaRPr dirty="0"/>
          </a:p>
          <a:p>
            <a:pPr marL="457200" lvl="0" indent="-357822" algn="l" rtl="0">
              <a:lnSpc>
                <a:spcPct val="100000"/>
              </a:lnSpc>
              <a:spcBef>
                <a:spcPts val="1000"/>
              </a:spcBef>
              <a:spcAft>
                <a:spcPts val="0"/>
              </a:spcAft>
              <a:buClr>
                <a:schemeClr val="dk1"/>
              </a:buClr>
              <a:buSzPct val="100000"/>
              <a:buFont typeface="Arial"/>
              <a:buChar char="•"/>
            </a:pPr>
            <a:r>
              <a:rPr lang="en-US" dirty="0"/>
              <a:t>DIY Coding (R, Python, Matlab) </a:t>
            </a:r>
            <a:br>
              <a:rPr lang="en-US" dirty="0"/>
            </a:br>
            <a:r>
              <a:rPr lang="en-US" dirty="0"/>
              <a:t>Notebooks &amp; JupyterHub</a:t>
            </a:r>
            <a:endParaRPr dirty="0"/>
          </a:p>
          <a:p>
            <a:pPr marL="914400" lvl="1" indent="-334327" algn="l" rtl="0">
              <a:lnSpc>
                <a:spcPct val="100000"/>
              </a:lnSpc>
              <a:spcBef>
                <a:spcPts val="1000"/>
              </a:spcBef>
              <a:spcAft>
                <a:spcPts val="0"/>
              </a:spcAft>
              <a:buSzPct val="100000"/>
              <a:buChar char="•"/>
            </a:pPr>
            <a:r>
              <a:rPr lang="en-US" dirty="0"/>
              <a:t>Custom graphs</a:t>
            </a:r>
            <a:endParaRPr dirty="0"/>
          </a:p>
          <a:p>
            <a:pPr marL="914400" lvl="1" indent="-334327" algn="l" rtl="0">
              <a:lnSpc>
                <a:spcPct val="100000"/>
              </a:lnSpc>
              <a:spcBef>
                <a:spcPts val="1000"/>
              </a:spcBef>
              <a:spcAft>
                <a:spcPts val="0"/>
              </a:spcAft>
              <a:buSzPct val="100000"/>
              <a:buChar char="•"/>
            </a:pPr>
            <a:r>
              <a:rPr lang="en-US" dirty="0"/>
              <a:t>Advanced data processing techniques (averaging, correlations, anomalies, etc.)</a:t>
            </a:r>
            <a:endParaRPr dirty="0"/>
          </a:p>
        </p:txBody>
      </p:sp>
    </p:spTree>
    <p:extLst>
      <p:ext uri="{BB962C8B-B14F-4D97-AF65-F5344CB8AC3E}">
        <p14:creationId xmlns:p14="http://schemas.microsoft.com/office/powerpoint/2010/main" val="4252521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1AEBD23-C1DA-4158-A167-F340CE56A6F9}"/>
              </a:ext>
            </a:extLst>
          </p:cNvPr>
          <p:cNvSpPr>
            <a:spLocks noGrp="1"/>
          </p:cNvSpPr>
          <p:nvPr>
            <p:ph type="title"/>
          </p:nvPr>
        </p:nvSpPr>
        <p:spPr/>
        <p:txBody>
          <a:bodyPr/>
          <a:lstStyle/>
          <a:p>
            <a:r>
              <a:rPr lang="en-US" dirty="0"/>
              <a:t>Let’s go to the notebook… ???</a:t>
            </a:r>
          </a:p>
        </p:txBody>
      </p:sp>
      <p:sp>
        <p:nvSpPr>
          <p:cNvPr id="6" name="Text Placeholder 5">
            <a:extLst>
              <a:ext uri="{FF2B5EF4-FFF2-40B4-BE49-F238E27FC236}">
                <a16:creationId xmlns:a16="http://schemas.microsoft.com/office/drawing/2014/main" id="{3223EF68-08F6-4465-4E33-AEEB98D97785}"/>
              </a:ext>
            </a:extLst>
          </p:cNvPr>
          <p:cNvSpPr>
            <a:spLocks noGrp="1"/>
          </p:cNvSpPr>
          <p:nvPr>
            <p:ph type="body" idx="1"/>
          </p:nvPr>
        </p:nvSpPr>
        <p:spPr/>
        <p:txBody>
          <a:bodyPr/>
          <a:lstStyle/>
          <a:p>
            <a:endParaRPr lang="en-US" dirty="0"/>
          </a:p>
        </p:txBody>
      </p:sp>
      <p:sp>
        <p:nvSpPr>
          <p:cNvPr id="7" name="TextBox 6">
            <a:extLst>
              <a:ext uri="{FF2B5EF4-FFF2-40B4-BE49-F238E27FC236}">
                <a16:creationId xmlns:a16="http://schemas.microsoft.com/office/drawing/2014/main" id="{7B09A9E5-816F-836F-873E-BB3E41F8787D}"/>
              </a:ext>
            </a:extLst>
          </p:cNvPr>
          <p:cNvSpPr txBox="1"/>
          <p:nvPr/>
        </p:nvSpPr>
        <p:spPr>
          <a:xfrm>
            <a:off x="838200" y="365126"/>
            <a:ext cx="1210588" cy="369332"/>
          </a:xfrm>
          <a:prstGeom prst="rect">
            <a:avLst/>
          </a:prstGeom>
          <a:noFill/>
        </p:spPr>
        <p:txBody>
          <a:bodyPr wrap="none" rtlCol="0">
            <a:spAutoFit/>
          </a:bodyPr>
          <a:lstStyle/>
          <a:p>
            <a:r>
              <a:rPr lang="en-US" sz="1800" b="1" dirty="0"/>
              <a:t>Activity 0</a:t>
            </a:r>
          </a:p>
        </p:txBody>
      </p:sp>
    </p:spTree>
    <p:extLst>
      <p:ext uri="{BB962C8B-B14F-4D97-AF65-F5344CB8AC3E}">
        <p14:creationId xmlns:p14="http://schemas.microsoft.com/office/powerpoint/2010/main" val="23844887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8839E6-B8D9-E4F4-6B56-3673DED52C10}"/>
              </a:ext>
            </a:extLst>
          </p:cNvPr>
          <p:cNvSpPr>
            <a:spLocks noGrp="1"/>
          </p:cNvSpPr>
          <p:nvPr>
            <p:ph type="title"/>
          </p:nvPr>
        </p:nvSpPr>
        <p:spPr/>
        <p:txBody>
          <a:bodyPr/>
          <a:lstStyle/>
          <a:p>
            <a:r>
              <a:rPr lang="en-US" dirty="0"/>
              <a:t>Session 1</a:t>
            </a:r>
          </a:p>
        </p:txBody>
      </p:sp>
      <p:sp>
        <p:nvSpPr>
          <p:cNvPr id="5" name="Text Placeholder 4">
            <a:extLst>
              <a:ext uri="{FF2B5EF4-FFF2-40B4-BE49-F238E27FC236}">
                <a16:creationId xmlns:a16="http://schemas.microsoft.com/office/drawing/2014/main" id="{5380343A-F5D7-2614-4DBC-ADDAD8452B3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20865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4AC91-65FD-1411-5040-A9F684AAC2CA}"/>
              </a:ext>
            </a:extLst>
          </p:cNvPr>
          <p:cNvSpPr>
            <a:spLocks noGrp="1"/>
          </p:cNvSpPr>
          <p:nvPr>
            <p:ph type="title"/>
          </p:nvPr>
        </p:nvSpPr>
        <p:spPr/>
        <p:txBody>
          <a:bodyPr>
            <a:normAutofit/>
          </a:bodyPr>
          <a:lstStyle/>
          <a:p>
            <a:r>
              <a:rPr lang="en-US" dirty="0"/>
              <a:t>Session 1: What should the end-product look like?</a:t>
            </a:r>
          </a:p>
        </p:txBody>
      </p:sp>
      <p:sp>
        <p:nvSpPr>
          <p:cNvPr id="3" name="Text Placeholder 2">
            <a:extLst>
              <a:ext uri="{FF2B5EF4-FFF2-40B4-BE49-F238E27FC236}">
                <a16:creationId xmlns:a16="http://schemas.microsoft.com/office/drawing/2014/main" id="{41D6226C-FE37-6613-ADA2-83CDC9B6BC9C}"/>
              </a:ext>
            </a:extLst>
          </p:cNvPr>
          <p:cNvSpPr>
            <a:spLocks noGrp="1"/>
          </p:cNvSpPr>
          <p:nvPr>
            <p:ph type="body" idx="1"/>
          </p:nvPr>
        </p:nvSpPr>
        <p:spPr/>
        <p:txBody>
          <a:bodyPr>
            <a:normAutofit lnSpcReduction="10000"/>
          </a:bodyPr>
          <a:lstStyle/>
          <a:p>
            <a:r>
              <a:rPr lang="en-US" dirty="0"/>
              <a:t>Evaluate the design of existing Notebook exemplars</a:t>
            </a:r>
          </a:p>
          <a:p>
            <a:endParaRPr lang="en-US" dirty="0"/>
          </a:p>
          <a:p>
            <a:r>
              <a:rPr lang="en-US" dirty="0"/>
              <a:t>Decide on a format to publish in</a:t>
            </a:r>
          </a:p>
          <a:p>
            <a:pPr lvl="1"/>
            <a:r>
              <a:rPr lang="en-US" dirty="0"/>
              <a:t>Jupyter Book</a:t>
            </a:r>
          </a:p>
          <a:p>
            <a:pPr lvl="1"/>
            <a:r>
              <a:rPr lang="en-US" dirty="0"/>
              <a:t>Regular web pages</a:t>
            </a:r>
          </a:p>
          <a:p>
            <a:pPr lvl="1"/>
            <a:r>
              <a:rPr lang="en-US" dirty="0"/>
              <a:t>Something else?</a:t>
            </a:r>
          </a:p>
          <a:p>
            <a:endParaRPr lang="en-US" dirty="0"/>
          </a:p>
          <a:p>
            <a:r>
              <a:rPr lang="en-US" dirty="0"/>
              <a:t>Discuss overall lab manual structure </a:t>
            </a:r>
          </a:p>
          <a:p>
            <a:pPr lvl="1"/>
            <a:r>
              <a:rPr lang="en-US" dirty="0"/>
              <a:t>Do we mirror the Lab Manual?</a:t>
            </a:r>
          </a:p>
          <a:p>
            <a:endParaRPr lang="en-US" dirty="0"/>
          </a:p>
          <a:p>
            <a:endParaRPr lang="en-US" dirty="0"/>
          </a:p>
        </p:txBody>
      </p:sp>
      <p:sp>
        <p:nvSpPr>
          <p:cNvPr id="4" name="TextBox 3">
            <a:extLst>
              <a:ext uri="{FF2B5EF4-FFF2-40B4-BE49-F238E27FC236}">
                <a16:creationId xmlns:a16="http://schemas.microsoft.com/office/drawing/2014/main" id="{D104F97F-9C14-F80C-B31D-354CD2DFBB41}"/>
              </a:ext>
            </a:extLst>
          </p:cNvPr>
          <p:cNvSpPr txBox="1"/>
          <p:nvPr/>
        </p:nvSpPr>
        <p:spPr>
          <a:xfrm>
            <a:off x="7436168" y="4834608"/>
            <a:ext cx="4549643" cy="461665"/>
          </a:xfrm>
          <a:prstGeom prst="rect">
            <a:avLst/>
          </a:prstGeom>
          <a:noFill/>
        </p:spPr>
        <p:txBody>
          <a:bodyPr wrap="none" rtlCol="0">
            <a:spAutoFit/>
          </a:bodyPr>
          <a:lstStyle/>
          <a:p>
            <a:r>
              <a:rPr lang="en-US" sz="2400" i="1" dirty="0">
                <a:solidFill>
                  <a:schemeClr val="tx1"/>
                </a:solidFill>
              </a:rPr>
              <a:t>Also, what do we call this thing?</a:t>
            </a:r>
          </a:p>
        </p:txBody>
      </p:sp>
    </p:spTree>
    <p:extLst>
      <p:ext uri="{BB962C8B-B14F-4D97-AF65-F5344CB8AC3E}">
        <p14:creationId xmlns:p14="http://schemas.microsoft.com/office/powerpoint/2010/main" val="205974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Shape 102"/>
        <p:cNvGrpSpPr/>
        <p:nvPr/>
      </p:nvGrpSpPr>
      <p:grpSpPr>
        <a:xfrm>
          <a:off x="0" y="0"/>
          <a:ext cx="0" cy="0"/>
          <a:chOff x="0" y="0"/>
          <a:chExt cx="0" cy="0"/>
        </a:xfrm>
      </p:grpSpPr>
      <p:sp>
        <p:nvSpPr>
          <p:cNvPr id="103" name="Google Shape;103;p3"/>
          <p:cNvSpPr txBox="1">
            <a:spLocks noGrp="1"/>
          </p:cNvSpPr>
          <p:nvPr>
            <p:ph type="title"/>
          </p:nvPr>
        </p:nvSpPr>
        <p:spPr>
          <a:xfrm>
            <a:off x="838200" y="365127"/>
            <a:ext cx="10515600" cy="85855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Who is our primary audience?</a:t>
            </a:r>
            <a:endParaRPr dirty="0"/>
          </a:p>
        </p:txBody>
      </p:sp>
      <p:sp>
        <p:nvSpPr>
          <p:cNvPr id="2" name="Text Placeholder 1">
            <a:extLst>
              <a:ext uri="{FF2B5EF4-FFF2-40B4-BE49-F238E27FC236}">
                <a16:creationId xmlns:a16="http://schemas.microsoft.com/office/drawing/2014/main" id="{32C2A523-CF9E-149E-F051-C3DF7565E7C9}"/>
              </a:ext>
            </a:extLst>
          </p:cNvPr>
          <p:cNvSpPr>
            <a:spLocks noGrp="1"/>
          </p:cNvSpPr>
          <p:nvPr>
            <p:ph type="body" idx="1"/>
          </p:nvPr>
        </p:nvSpPr>
        <p:spPr>
          <a:xfrm>
            <a:off x="5644760" y="1223683"/>
            <a:ext cx="5709040" cy="5015752"/>
          </a:xfrm>
        </p:spPr>
        <p:txBody>
          <a:bodyPr>
            <a:normAutofit fontScale="85000" lnSpcReduction="20000"/>
          </a:bodyPr>
          <a:lstStyle/>
          <a:p>
            <a:pPr marL="101600" indent="0">
              <a:buNone/>
            </a:pPr>
            <a:r>
              <a:rPr lang="en-US" b="1" dirty="0"/>
              <a:t>What are the outcomes for each audience?</a:t>
            </a:r>
          </a:p>
          <a:p>
            <a:r>
              <a:rPr lang="en-US" dirty="0"/>
              <a:t>Undergraduates</a:t>
            </a:r>
          </a:p>
          <a:p>
            <a:r>
              <a:rPr lang="en-US" dirty="0"/>
              <a:t>Professors</a:t>
            </a:r>
          </a:p>
          <a:p>
            <a:endParaRPr lang="en-US" dirty="0"/>
          </a:p>
          <a:p>
            <a:pPr marL="101600" indent="0">
              <a:buNone/>
            </a:pPr>
            <a:r>
              <a:rPr lang="en-US" b="1" dirty="0"/>
              <a:t>What are the backgrounds and needs for each? </a:t>
            </a:r>
          </a:p>
          <a:p>
            <a:pPr marL="101600" indent="0">
              <a:buNone/>
            </a:pPr>
            <a:endParaRPr lang="en-US" dirty="0"/>
          </a:p>
          <a:p>
            <a:pPr marL="101600" indent="0">
              <a:buNone/>
            </a:pPr>
            <a:r>
              <a:rPr lang="en-US" b="1" dirty="0"/>
              <a:t>Possible Vision for the Collection</a:t>
            </a:r>
          </a:p>
          <a:p>
            <a:r>
              <a:rPr lang="en-US" dirty="0"/>
              <a:t>Focus on Messy Data (for practice)</a:t>
            </a:r>
          </a:p>
          <a:p>
            <a:r>
              <a:rPr lang="en-US" dirty="0"/>
              <a:t>Make it Modular (can be used in pieces or together)</a:t>
            </a:r>
          </a:p>
          <a:p>
            <a:r>
              <a:rPr lang="en-US" dirty="0"/>
              <a:t>Dynamic Product (interactive, and not just paper based)</a:t>
            </a:r>
          </a:p>
          <a:p>
            <a:r>
              <a:rPr lang="en-US" dirty="0"/>
              <a:t>Highlight strengths of OOI</a:t>
            </a:r>
          </a:p>
        </p:txBody>
      </p:sp>
      <p:pic>
        <p:nvPicPr>
          <p:cNvPr id="107" name="Google Shape;107;p3"/>
          <p:cNvPicPr preferRelativeResize="0"/>
          <p:nvPr/>
        </p:nvPicPr>
        <p:blipFill rotWithShape="1">
          <a:blip r:embed="rId3">
            <a:alphaModFix/>
          </a:blip>
          <a:srcRect/>
          <a:stretch/>
        </p:blipFill>
        <p:spPr>
          <a:xfrm>
            <a:off x="838200" y="1710431"/>
            <a:ext cx="4582849" cy="343713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932900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ECDE1-413D-7A48-2524-06568D3F1A4B}"/>
              </a:ext>
            </a:extLst>
          </p:cNvPr>
          <p:cNvSpPr>
            <a:spLocks noGrp="1"/>
          </p:cNvSpPr>
          <p:nvPr>
            <p:ph type="title"/>
          </p:nvPr>
        </p:nvSpPr>
        <p:spPr/>
        <p:txBody>
          <a:bodyPr/>
          <a:lstStyle/>
          <a:p>
            <a:r>
              <a:rPr lang="en-US" dirty="0"/>
              <a:t>Book Review: Questions to Consider</a:t>
            </a:r>
          </a:p>
        </p:txBody>
      </p:sp>
      <p:sp>
        <p:nvSpPr>
          <p:cNvPr id="3" name="Text Placeholder 2">
            <a:extLst>
              <a:ext uri="{FF2B5EF4-FFF2-40B4-BE49-F238E27FC236}">
                <a16:creationId xmlns:a16="http://schemas.microsoft.com/office/drawing/2014/main" id="{D242C2B5-0CF6-3565-5335-C21C711870E1}"/>
              </a:ext>
            </a:extLst>
          </p:cNvPr>
          <p:cNvSpPr>
            <a:spLocks noGrp="1"/>
          </p:cNvSpPr>
          <p:nvPr>
            <p:ph type="body" idx="1"/>
          </p:nvPr>
        </p:nvSpPr>
        <p:spPr/>
        <p:txBody>
          <a:bodyPr/>
          <a:lstStyle/>
          <a:p>
            <a:r>
              <a:rPr lang="en-US" dirty="0"/>
              <a:t>What do you </a:t>
            </a:r>
            <a:r>
              <a:rPr lang="en-US" u="sng" dirty="0"/>
              <a:t>like</a:t>
            </a:r>
            <a:r>
              <a:rPr lang="en-US" dirty="0"/>
              <a:t> about the resource?</a:t>
            </a:r>
          </a:p>
          <a:p>
            <a:endParaRPr lang="en-US" dirty="0"/>
          </a:p>
          <a:p>
            <a:r>
              <a:rPr lang="en-US" dirty="0"/>
              <a:t>What do you </a:t>
            </a:r>
            <a:r>
              <a:rPr lang="en-US" u="sng" dirty="0"/>
              <a:t>not like</a:t>
            </a:r>
            <a:r>
              <a:rPr lang="en-US" dirty="0"/>
              <a:t>?</a:t>
            </a:r>
          </a:p>
          <a:p>
            <a:endParaRPr lang="en-US" dirty="0"/>
          </a:p>
          <a:p>
            <a:r>
              <a:rPr lang="en-US" dirty="0"/>
              <a:t>How is the model applicable to what we want to do?  </a:t>
            </a:r>
          </a:p>
          <a:p>
            <a:r>
              <a:rPr lang="en-US" dirty="0"/>
              <a:t>What features (pedagogical or technical) do you like that we should incorporate into our notebooks?</a:t>
            </a:r>
          </a:p>
          <a:p>
            <a:endParaRPr lang="en-US" dirty="0"/>
          </a:p>
        </p:txBody>
      </p:sp>
      <p:sp>
        <p:nvSpPr>
          <p:cNvPr id="4" name="TextBox 3">
            <a:extLst>
              <a:ext uri="{FF2B5EF4-FFF2-40B4-BE49-F238E27FC236}">
                <a16:creationId xmlns:a16="http://schemas.microsoft.com/office/drawing/2014/main" id="{D3A8FE93-2207-4E36-BA0F-5C04B3396A96}"/>
              </a:ext>
            </a:extLst>
          </p:cNvPr>
          <p:cNvSpPr txBox="1"/>
          <p:nvPr/>
        </p:nvSpPr>
        <p:spPr>
          <a:xfrm>
            <a:off x="838200" y="365126"/>
            <a:ext cx="1210588" cy="369332"/>
          </a:xfrm>
          <a:prstGeom prst="rect">
            <a:avLst/>
          </a:prstGeom>
          <a:noFill/>
        </p:spPr>
        <p:txBody>
          <a:bodyPr wrap="none" rtlCol="0">
            <a:spAutoFit/>
          </a:bodyPr>
          <a:lstStyle/>
          <a:p>
            <a:r>
              <a:rPr lang="en-US" sz="1800" b="1" dirty="0"/>
              <a:t>Activity 1</a:t>
            </a:r>
          </a:p>
        </p:txBody>
      </p:sp>
    </p:spTree>
    <p:extLst>
      <p:ext uri="{BB962C8B-B14F-4D97-AF65-F5344CB8AC3E}">
        <p14:creationId xmlns:p14="http://schemas.microsoft.com/office/powerpoint/2010/main" val="30405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99FDA-37C4-1FBF-B0EC-BD4BAD9277CC}"/>
              </a:ext>
            </a:extLst>
          </p:cNvPr>
          <p:cNvSpPr>
            <a:spLocks noGrp="1"/>
          </p:cNvSpPr>
          <p:nvPr>
            <p:ph type="title"/>
          </p:nvPr>
        </p:nvSpPr>
        <p:spPr/>
        <p:txBody>
          <a:bodyPr/>
          <a:lstStyle/>
          <a:p>
            <a:r>
              <a:rPr lang="en-US" dirty="0"/>
              <a:t>Workshop Goals</a:t>
            </a:r>
          </a:p>
        </p:txBody>
      </p:sp>
      <p:sp>
        <p:nvSpPr>
          <p:cNvPr id="3" name="Text Placeholder 2">
            <a:extLst>
              <a:ext uri="{FF2B5EF4-FFF2-40B4-BE49-F238E27FC236}">
                <a16:creationId xmlns:a16="http://schemas.microsoft.com/office/drawing/2014/main" id="{F6C807A5-66C3-6E4A-AEFD-E570E77DD8CB}"/>
              </a:ext>
            </a:extLst>
          </p:cNvPr>
          <p:cNvSpPr>
            <a:spLocks noGrp="1"/>
          </p:cNvSpPr>
          <p:nvPr>
            <p:ph type="body" idx="1"/>
          </p:nvPr>
        </p:nvSpPr>
        <p:spPr/>
        <p:txBody>
          <a:bodyPr>
            <a:normAutofit lnSpcReduction="10000"/>
          </a:bodyPr>
          <a:lstStyle/>
          <a:p>
            <a:pPr marL="546100" indent="-457200">
              <a:buFont typeface="+mj-lt"/>
              <a:buAutoNum type="arabicPeriod"/>
            </a:pPr>
            <a:r>
              <a:rPr lang="en-US" dirty="0"/>
              <a:t>Review OOI Data Lab Manual </a:t>
            </a:r>
            <a:r>
              <a:rPr lang="en-US" b="1" dirty="0"/>
              <a:t>pedagogy</a:t>
            </a:r>
            <a:r>
              <a:rPr lang="en-US" dirty="0"/>
              <a:t>, </a:t>
            </a:r>
            <a:r>
              <a:rPr lang="en-US" b="1" dirty="0"/>
              <a:t>design</a:t>
            </a:r>
            <a:r>
              <a:rPr lang="en-US" dirty="0"/>
              <a:t>, </a:t>
            </a:r>
            <a:r>
              <a:rPr lang="en-US" b="1" dirty="0"/>
              <a:t>structure</a:t>
            </a:r>
            <a:r>
              <a:rPr lang="en-US" dirty="0"/>
              <a:t> and </a:t>
            </a:r>
            <a:r>
              <a:rPr lang="en-US" b="1" dirty="0"/>
              <a:t>scaffolding</a:t>
            </a:r>
            <a:r>
              <a:rPr lang="en-US" dirty="0"/>
              <a:t>.</a:t>
            </a:r>
          </a:p>
          <a:p>
            <a:pPr marL="546100" indent="-457200">
              <a:buFont typeface="+mj-lt"/>
              <a:buAutoNum type="arabicPeriod"/>
            </a:pPr>
            <a:r>
              <a:rPr lang="en-US" dirty="0"/>
              <a:t>Design 2-3 new Lab Manual chapters and update selected existing Lab Manual activities based on community needs assessment feedback.</a:t>
            </a:r>
          </a:p>
          <a:p>
            <a:pPr marL="546100" indent="-457200">
              <a:buFont typeface="+mj-lt"/>
              <a:buAutoNum type="arabicPeriod"/>
            </a:pPr>
            <a:r>
              <a:rPr lang="en-US" dirty="0"/>
              <a:t>Outline a </a:t>
            </a:r>
            <a:r>
              <a:rPr lang="en-US" b="1" dirty="0"/>
              <a:t>framework</a:t>
            </a:r>
            <a:r>
              <a:rPr lang="en-US" dirty="0"/>
              <a:t> and </a:t>
            </a:r>
            <a:r>
              <a:rPr lang="en-US" b="1" dirty="0"/>
              <a:t>target audience </a:t>
            </a:r>
            <a:r>
              <a:rPr lang="en-US" dirty="0"/>
              <a:t>for classroom activities using Python notebooks to access OOI data.</a:t>
            </a:r>
          </a:p>
          <a:p>
            <a:pPr marL="546100" indent="-457200">
              <a:buFont typeface="+mj-lt"/>
              <a:buAutoNum type="arabicPeriod"/>
            </a:pPr>
            <a:r>
              <a:rPr lang="en-US" dirty="0"/>
              <a:t>Develop a collection of Python-based data analysis activities </a:t>
            </a:r>
            <a:r>
              <a:rPr lang="en-US" b="1" dirty="0"/>
              <a:t>appropriate for novice programmers</a:t>
            </a:r>
            <a:r>
              <a:rPr lang="en-US" dirty="0"/>
              <a:t>.</a:t>
            </a:r>
          </a:p>
          <a:p>
            <a:pPr marL="546100" indent="-457200">
              <a:buFont typeface="+mj-lt"/>
              <a:buAutoNum type="arabicPeriod"/>
            </a:pPr>
            <a:r>
              <a:rPr lang="en-US" dirty="0"/>
              <a:t>Ensure that activities and data widgets are </a:t>
            </a:r>
            <a:r>
              <a:rPr lang="en-US" b="1" dirty="0"/>
              <a:t>properly scaffolded </a:t>
            </a:r>
            <a:r>
              <a:rPr lang="en-US" dirty="0"/>
              <a:t>to be accessible to instructors and students from a </a:t>
            </a:r>
            <a:r>
              <a:rPr lang="en-US" b="1" dirty="0"/>
              <a:t>variety of backgrounds</a:t>
            </a:r>
          </a:p>
        </p:txBody>
      </p:sp>
    </p:spTree>
    <p:extLst>
      <p:ext uri="{BB962C8B-B14F-4D97-AF65-F5344CB8AC3E}">
        <p14:creationId xmlns:p14="http://schemas.microsoft.com/office/powerpoint/2010/main" val="1651555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78B9A-D08E-A76F-A575-DC2857E103C1}"/>
              </a:ext>
            </a:extLst>
          </p:cNvPr>
          <p:cNvSpPr>
            <a:spLocks noGrp="1"/>
          </p:cNvSpPr>
          <p:nvPr>
            <p:ph type="title"/>
          </p:nvPr>
        </p:nvSpPr>
        <p:spPr/>
        <p:txBody>
          <a:bodyPr/>
          <a:lstStyle/>
          <a:p>
            <a:r>
              <a:rPr lang="en-US" dirty="0"/>
              <a:t>Book Examples</a:t>
            </a:r>
          </a:p>
        </p:txBody>
      </p:sp>
      <p:sp>
        <p:nvSpPr>
          <p:cNvPr id="3" name="Text Placeholder 2">
            <a:extLst>
              <a:ext uri="{FF2B5EF4-FFF2-40B4-BE49-F238E27FC236}">
                <a16:creationId xmlns:a16="http://schemas.microsoft.com/office/drawing/2014/main" id="{950B6101-88F2-BA20-7F4A-13E4F9B9D0AF}"/>
              </a:ext>
            </a:extLst>
          </p:cNvPr>
          <p:cNvSpPr>
            <a:spLocks noGrp="1"/>
          </p:cNvSpPr>
          <p:nvPr>
            <p:ph type="body" idx="1"/>
          </p:nvPr>
        </p:nvSpPr>
        <p:spPr/>
        <p:txBody>
          <a:bodyPr/>
          <a:lstStyle/>
          <a:p>
            <a:r>
              <a:rPr lang="en-US" dirty="0"/>
              <a:t>Data Analysis Techniques in Marine Science  (chapter 2.4)</a:t>
            </a:r>
          </a:p>
          <a:p>
            <a:r>
              <a:rPr lang="en-US" dirty="0"/>
              <a:t>An Introduction to Earth and Environmental Data Science </a:t>
            </a:r>
          </a:p>
          <a:p>
            <a:r>
              <a:rPr lang="en-US" dirty="0"/>
              <a:t>Python for Atmosphere and Ocean Scientists (chapter 4)</a:t>
            </a:r>
          </a:p>
          <a:p>
            <a:r>
              <a:rPr lang="en-US" dirty="0"/>
              <a:t>Data Analysis and Visualization in Python for Ecologists  (chapter 9)</a:t>
            </a:r>
          </a:p>
          <a:p>
            <a:r>
              <a:rPr lang="en-US" dirty="0"/>
              <a:t>Introduction to Earth Data Science Textbook (chapter 4, lesson 3)</a:t>
            </a:r>
          </a:p>
        </p:txBody>
      </p:sp>
    </p:spTree>
    <p:extLst>
      <p:ext uri="{BB962C8B-B14F-4D97-AF65-F5344CB8AC3E}">
        <p14:creationId xmlns:p14="http://schemas.microsoft.com/office/powerpoint/2010/main" val="849566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ECDE1-413D-7A48-2524-06568D3F1A4B}"/>
              </a:ext>
            </a:extLst>
          </p:cNvPr>
          <p:cNvSpPr>
            <a:spLocks noGrp="1"/>
          </p:cNvSpPr>
          <p:nvPr>
            <p:ph type="title"/>
          </p:nvPr>
        </p:nvSpPr>
        <p:spPr/>
        <p:txBody>
          <a:bodyPr>
            <a:normAutofit/>
          </a:bodyPr>
          <a:lstStyle/>
          <a:p>
            <a:r>
              <a:rPr lang="en-US" sz="4000" dirty="0"/>
              <a:t>Overall Format and Structure Discussion</a:t>
            </a:r>
          </a:p>
        </p:txBody>
      </p:sp>
      <p:sp>
        <p:nvSpPr>
          <p:cNvPr id="3" name="Text Placeholder 2">
            <a:extLst>
              <a:ext uri="{FF2B5EF4-FFF2-40B4-BE49-F238E27FC236}">
                <a16:creationId xmlns:a16="http://schemas.microsoft.com/office/drawing/2014/main" id="{D242C2B5-0CF6-3565-5335-C21C711870E1}"/>
              </a:ext>
            </a:extLst>
          </p:cNvPr>
          <p:cNvSpPr>
            <a:spLocks noGrp="1"/>
          </p:cNvSpPr>
          <p:nvPr>
            <p:ph type="body" idx="1"/>
          </p:nvPr>
        </p:nvSpPr>
        <p:spPr/>
        <p:txBody>
          <a:bodyPr>
            <a:normAutofit/>
          </a:bodyPr>
          <a:lstStyle/>
          <a:p>
            <a:r>
              <a:rPr lang="en-US" dirty="0"/>
              <a:t>Lab Chapter 1</a:t>
            </a:r>
          </a:p>
          <a:p>
            <a:pPr lvl="1"/>
            <a:r>
              <a:rPr lang="en-US" dirty="0"/>
              <a:t>An introduction to exploring OOI data using Python Notebooks</a:t>
            </a:r>
          </a:p>
          <a:p>
            <a:r>
              <a:rPr lang="en-US" dirty="0"/>
              <a:t>Chapter 2</a:t>
            </a:r>
          </a:p>
          <a:p>
            <a:pPr lvl="1"/>
            <a:r>
              <a:rPr lang="en-US" dirty="0"/>
              <a:t>An intro to plotting oceanographic datasets</a:t>
            </a:r>
          </a:p>
          <a:p>
            <a:r>
              <a:rPr lang="en-US" dirty="0"/>
              <a:t>Chapter 3+</a:t>
            </a:r>
          </a:p>
          <a:p>
            <a:pPr lvl="1"/>
            <a:r>
              <a:rPr lang="en-US" dirty="0"/>
              <a:t>Assorted activities that delve into…</a:t>
            </a:r>
          </a:p>
          <a:p>
            <a:pPr lvl="2"/>
            <a:r>
              <a:rPr lang="en-US" dirty="0"/>
              <a:t>data processing techniques (e.g. averaging) </a:t>
            </a:r>
          </a:p>
          <a:p>
            <a:pPr lvl="2"/>
            <a:r>
              <a:rPr lang="en-US" dirty="0"/>
              <a:t>data skills (e.g. reading and interpreting graphs) </a:t>
            </a:r>
          </a:p>
          <a:p>
            <a:pPr lvl="2"/>
            <a:r>
              <a:rPr lang="en-US" dirty="0"/>
              <a:t>oceanographic concepts, events and stories.</a:t>
            </a:r>
          </a:p>
          <a:p>
            <a:endParaRPr lang="en-US" dirty="0"/>
          </a:p>
          <a:p>
            <a:endParaRPr lang="en-US" dirty="0"/>
          </a:p>
          <a:p>
            <a:endParaRPr lang="en-US" dirty="0"/>
          </a:p>
          <a:p>
            <a:endParaRPr lang="en-US" dirty="0"/>
          </a:p>
        </p:txBody>
      </p:sp>
      <p:sp>
        <p:nvSpPr>
          <p:cNvPr id="4" name="TextBox 3">
            <a:extLst>
              <a:ext uri="{FF2B5EF4-FFF2-40B4-BE49-F238E27FC236}">
                <a16:creationId xmlns:a16="http://schemas.microsoft.com/office/drawing/2014/main" id="{DBD0765D-402A-ECDE-AB03-B1BE39C2E79F}"/>
              </a:ext>
            </a:extLst>
          </p:cNvPr>
          <p:cNvSpPr txBox="1"/>
          <p:nvPr/>
        </p:nvSpPr>
        <p:spPr>
          <a:xfrm>
            <a:off x="838200" y="1490634"/>
            <a:ext cx="4910319" cy="400110"/>
          </a:xfrm>
          <a:prstGeom prst="rect">
            <a:avLst/>
          </a:prstGeom>
          <a:noFill/>
        </p:spPr>
        <p:txBody>
          <a:bodyPr wrap="none" rtlCol="0">
            <a:spAutoFit/>
          </a:bodyPr>
          <a:lstStyle/>
          <a:p>
            <a:r>
              <a:rPr lang="en-US" sz="2000" b="1" i="1" dirty="0"/>
              <a:t>Do we Mirror the Existing Lab Manual?</a:t>
            </a:r>
          </a:p>
        </p:txBody>
      </p:sp>
      <p:sp>
        <p:nvSpPr>
          <p:cNvPr id="5" name="TextBox 4">
            <a:extLst>
              <a:ext uri="{FF2B5EF4-FFF2-40B4-BE49-F238E27FC236}">
                <a16:creationId xmlns:a16="http://schemas.microsoft.com/office/drawing/2014/main" id="{FE01CE46-5456-5710-6D21-7BFED00C1A53}"/>
              </a:ext>
            </a:extLst>
          </p:cNvPr>
          <p:cNvSpPr txBox="1"/>
          <p:nvPr/>
        </p:nvSpPr>
        <p:spPr>
          <a:xfrm>
            <a:off x="838200" y="365126"/>
            <a:ext cx="1351652" cy="369332"/>
          </a:xfrm>
          <a:prstGeom prst="rect">
            <a:avLst/>
          </a:prstGeom>
          <a:noFill/>
        </p:spPr>
        <p:txBody>
          <a:bodyPr wrap="none" rtlCol="0">
            <a:spAutoFit/>
          </a:bodyPr>
          <a:lstStyle/>
          <a:p>
            <a:r>
              <a:rPr lang="en-US" sz="1800" b="1" dirty="0"/>
              <a:t>Activity 1b</a:t>
            </a:r>
          </a:p>
        </p:txBody>
      </p:sp>
    </p:spTree>
    <p:extLst>
      <p:ext uri="{BB962C8B-B14F-4D97-AF65-F5344CB8AC3E}">
        <p14:creationId xmlns:p14="http://schemas.microsoft.com/office/powerpoint/2010/main" val="1102472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8839E6-B8D9-E4F4-6B56-3673DED52C10}"/>
              </a:ext>
            </a:extLst>
          </p:cNvPr>
          <p:cNvSpPr>
            <a:spLocks noGrp="1"/>
          </p:cNvSpPr>
          <p:nvPr>
            <p:ph type="title"/>
          </p:nvPr>
        </p:nvSpPr>
        <p:spPr/>
        <p:txBody>
          <a:bodyPr/>
          <a:lstStyle/>
          <a:p>
            <a:r>
              <a:rPr lang="en-US" dirty="0"/>
              <a:t>Session 2</a:t>
            </a:r>
          </a:p>
        </p:txBody>
      </p:sp>
      <p:sp>
        <p:nvSpPr>
          <p:cNvPr id="5" name="Text Placeholder 4">
            <a:extLst>
              <a:ext uri="{FF2B5EF4-FFF2-40B4-BE49-F238E27FC236}">
                <a16:creationId xmlns:a16="http://schemas.microsoft.com/office/drawing/2014/main" id="{5380343A-F5D7-2614-4DBC-ADDAD8452B3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29039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51112-3679-3253-4F87-A86B833538FD}"/>
              </a:ext>
            </a:extLst>
          </p:cNvPr>
          <p:cNvSpPr>
            <a:spLocks noGrp="1"/>
          </p:cNvSpPr>
          <p:nvPr>
            <p:ph type="title"/>
          </p:nvPr>
        </p:nvSpPr>
        <p:spPr/>
        <p:txBody>
          <a:bodyPr/>
          <a:lstStyle/>
          <a:p>
            <a:r>
              <a:rPr lang="en-US" dirty="0"/>
              <a:t>Session 2: What topics/skills should the notebook collection include? </a:t>
            </a:r>
          </a:p>
        </p:txBody>
      </p:sp>
      <p:sp>
        <p:nvSpPr>
          <p:cNvPr id="3" name="Text Placeholder 2">
            <a:extLst>
              <a:ext uri="{FF2B5EF4-FFF2-40B4-BE49-F238E27FC236}">
                <a16:creationId xmlns:a16="http://schemas.microsoft.com/office/drawing/2014/main" id="{8AD5E7FD-D6F4-75CA-D251-E64950887CE8}"/>
              </a:ext>
            </a:extLst>
          </p:cNvPr>
          <p:cNvSpPr>
            <a:spLocks noGrp="1"/>
          </p:cNvSpPr>
          <p:nvPr>
            <p:ph type="body" idx="1"/>
          </p:nvPr>
        </p:nvSpPr>
        <p:spPr>
          <a:xfrm>
            <a:off x="838200" y="1825625"/>
            <a:ext cx="6369424" cy="4351338"/>
          </a:xfrm>
        </p:spPr>
        <p:txBody>
          <a:bodyPr/>
          <a:lstStyle/>
          <a:p>
            <a:pPr marL="88900" indent="0">
              <a:buNone/>
            </a:pPr>
            <a:r>
              <a:rPr lang="en-US" b="1" dirty="0"/>
              <a:t>Topic Selection</a:t>
            </a:r>
          </a:p>
          <a:p>
            <a:r>
              <a:rPr lang="en-US" dirty="0"/>
              <a:t>Ocean Concepts</a:t>
            </a:r>
          </a:p>
          <a:p>
            <a:r>
              <a:rPr lang="en-US" dirty="0"/>
              <a:t>Data / Analysis / Coding Skills</a:t>
            </a:r>
          </a:p>
          <a:p>
            <a:r>
              <a:rPr lang="en-US" dirty="0"/>
              <a:t>OOI instruments</a:t>
            </a:r>
          </a:p>
          <a:p>
            <a:r>
              <a:rPr lang="en-US" dirty="0"/>
              <a:t>Events and other known cool datasets/stories</a:t>
            </a:r>
          </a:p>
        </p:txBody>
      </p:sp>
      <p:pic>
        <p:nvPicPr>
          <p:cNvPr id="4" name="Google Shape;198;p15">
            <a:extLst>
              <a:ext uri="{FF2B5EF4-FFF2-40B4-BE49-F238E27FC236}">
                <a16:creationId xmlns:a16="http://schemas.microsoft.com/office/drawing/2014/main" id="{8077B4A6-769B-1FC1-A9AC-BA436112FFE3}"/>
              </a:ext>
            </a:extLst>
          </p:cNvPr>
          <p:cNvPicPr preferRelativeResize="0"/>
          <p:nvPr/>
        </p:nvPicPr>
        <p:blipFill rotWithShape="1">
          <a:blip r:embed="rId2">
            <a:alphaModFix/>
          </a:blip>
          <a:srcRect/>
          <a:stretch/>
        </p:blipFill>
        <p:spPr>
          <a:xfrm>
            <a:off x="7431476" y="1825625"/>
            <a:ext cx="4195360" cy="279690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30011919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9A92A5E8-D035-DC41-A951-E982073D49D5}"/>
              </a:ext>
            </a:extLst>
          </p:cNvPr>
          <p:cNvGraphicFramePr>
            <a:graphicFrameLocks/>
          </p:cNvGraphicFramePr>
          <p:nvPr/>
        </p:nvGraphicFramePr>
        <p:xfrm>
          <a:off x="838200" y="4351824"/>
          <a:ext cx="10515600" cy="16252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CA015F15-57A7-2745-819D-66055A0ED250}"/>
              </a:ext>
            </a:extLst>
          </p:cNvPr>
          <p:cNvSpPr>
            <a:spLocks noGrp="1"/>
          </p:cNvSpPr>
          <p:nvPr>
            <p:ph type="title"/>
          </p:nvPr>
        </p:nvSpPr>
        <p:spPr/>
        <p:txBody>
          <a:bodyPr>
            <a:normAutofit/>
          </a:bodyPr>
          <a:lstStyle/>
          <a:p>
            <a:r>
              <a:rPr lang="en-US" sz="4000" dirty="0"/>
              <a:t>Data Exploration Design Process</a:t>
            </a:r>
          </a:p>
        </p:txBody>
      </p:sp>
      <p:sp>
        <p:nvSpPr>
          <p:cNvPr id="8" name="Content Placeholder 7">
            <a:extLst>
              <a:ext uri="{FF2B5EF4-FFF2-40B4-BE49-F238E27FC236}">
                <a16:creationId xmlns:a16="http://schemas.microsoft.com/office/drawing/2014/main" id="{06A1B9C0-EE0E-4F49-9317-CD9A41517A65}"/>
              </a:ext>
            </a:extLst>
          </p:cNvPr>
          <p:cNvSpPr>
            <a:spLocks noGrp="1"/>
          </p:cNvSpPr>
          <p:nvPr>
            <p:ph idx="1"/>
          </p:nvPr>
        </p:nvSpPr>
        <p:spPr>
          <a:xfrm>
            <a:off x="838200" y="1425389"/>
            <a:ext cx="6745014" cy="2815536"/>
          </a:xfrm>
        </p:spPr>
        <p:txBody>
          <a:bodyPr>
            <a:normAutofit/>
          </a:bodyPr>
          <a:lstStyle/>
          <a:p>
            <a:r>
              <a:rPr lang="en-US" sz="2400" dirty="0"/>
              <a:t>Having an identified process helped us to standardize development and insure all aspects are appropriately thought through</a:t>
            </a:r>
          </a:p>
          <a:p>
            <a:r>
              <a:rPr lang="en-US" sz="2400" dirty="0"/>
              <a:t>It also allowed us to identify tasks that could be accomplished by different community members</a:t>
            </a:r>
          </a:p>
        </p:txBody>
      </p:sp>
      <p:pic>
        <p:nvPicPr>
          <p:cNvPr id="12" name="Picture 11">
            <a:extLst>
              <a:ext uri="{FF2B5EF4-FFF2-40B4-BE49-F238E27FC236}">
                <a16:creationId xmlns:a16="http://schemas.microsoft.com/office/drawing/2014/main" id="{951889A9-0706-9940-B1BC-5D206F273CA4}"/>
              </a:ext>
            </a:extLst>
          </p:cNvPr>
          <p:cNvPicPr>
            <a:picLocks noChangeAspect="1"/>
          </p:cNvPicPr>
          <p:nvPr/>
        </p:nvPicPr>
        <p:blipFill>
          <a:blip r:embed="rId7"/>
          <a:stretch>
            <a:fillRect/>
          </a:stretch>
        </p:blipFill>
        <p:spPr>
          <a:xfrm>
            <a:off x="7803930" y="1425388"/>
            <a:ext cx="3901917" cy="2926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77952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AB023-D21D-564A-BB9D-03F6303E3687}"/>
              </a:ext>
            </a:extLst>
          </p:cNvPr>
          <p:cNvSpPr>
            <a:spLocks noGrp="1"/>
          </p:cNvSpPr>
          <p:nvPr>
            <p:ph type="title"/>
          </p:nvPr>
        </p:nvSpPr>
        <p:spPr>
          <a:xfrm>
            <a:off x="838200" y="183044"/>
            <a:ext cx="10515600" cy="1325563"/>
          </a:xfrm>
        </p:spPr>
        <p:txBody>
          <a:bodyPr>
            <a:normAutofit/>
          </a:bodyPr>
          <a:lstStyle/>
          <a:p>
            <a:r>
              <a:rPr lang="en-US" sz="3600" dirty="0"/>
              <a:t>1. Identify Target Scientific Concepts and Skills</a:t>
            </a:r>
          </a:p>
        </p:txBody>
      </p:sp>
      <p:pic>
        <p:nvPicPr>
          <p:cNvPr id="8" name="Picture 7">
            <a:extLst>
              <a:ext uri="{FF2B5EF4-FFF2-40B4-BE49-F238E27FC236}">
                <a16:creationId xmlns:a16="http://schemas.microsoft.com/office/drawing/2014/main" id="{C822428F-884D-3C49-A708-BA55033E418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3446" y="1349981"/>
            <a:ext cx="3478067" cy="3865379"/>
          </a:xfrm>
          <a:prstGeom prst="rect">
            <a:avLst/>
          </a:prstGeom>
        </p:spPr>
      </p:pic>
      <p:sp>
        <p:nvSpPr>
          <p:cNvPr id="9" name="Rectangle 8">
            <a:extLst>
              <a:ext uri="{FF2B5EF4-FFF2-40B4-BE49-F238E27FC236}">
                <a16:creationId xmlns:a16="http://schemas.microsoft.com/office/drawing/2014/main" id="{F31A8BC9-DCE6-4C45-8CE3-E7C6E85C2F59}"/>
              </a:ext>
            </a:extLst>
          </p:cNvPr>
          <p:cNvSpPr/>
          <p:nvPr/>
        </p:nvSpPr>
        <p:spPr>
          <a:xfrm>
            <a:off x="798097" y="5330832"/>
            <a:ext cx="4041917" cy="707886"/>
          </a:xfrm>
          <a:prstGeom prst="rect">
            <a:avLst/>
          </a:prstGeom>
        </p:spPr>
        <p:txBody>
          <a:bodyPr wrap="square">
            <a:spAutoFit/>
          </a:bodyPr>
          <a:lstStyle/>
          <a:p>
            <a:pPr algn="ctr"/>
            <a:r>
              <a:rPr lang="en-US" sz="2000" dirty="0">
                <a:solidFill>
                  <a:srgbClr val="000000"/>
                </a:solidFill>
                <a:cs typeface="Arial"/>
              </a:rPr>
              <a:t>Core Concepts from</a:t>
            </a:r>
            <a:endParaRPr lang="en-US" sz="2000" dirty="0">
              <a:solidFill>
                <a:srgbClr val="000000"/>
              </a:solidFill>
            </a:endParaRPr>
          </a:p>
          <a:p>
            <a:pPr algn="ctr"/>
            <a:r>
              <a:rPr lang="en-US" sz="2000" dirty="0">
                <a:solidFill>
                  <a:srgbClr val="000000"/>
                </a:solidFill>
                <a:latin typeface="+mj-lt"/>
                <a:cs typeface="Arial"/>
              </a:rPr>
              <a:t>Introductory Oceanography </a:t>
            </a:r>
          </a:p>
        </p:txBody>
      </p:sp>
      <p:pic>
        <p:nvPicPr>
          <p:cNvPr id="12" name="Picture 2" descr="C:\Users\Jack\Documents\observatories\OOI\RSN\science_themes_CEV.jpg">
            <a:extLst>
              <a:ext uri="{FF2B5EF4-FFF2-40B4-BE49-F238E27FC236}">
                <a16:creationId xmlns:a16="http://schemas.microsoft.com/office/drawing/2014/main" id="{528A84F8-F076-7D4C-A5D2-7949A590736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024145" y="1250360"/>
            <a:ext cx="4306854" cy="21120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066846A-031F-0E4E-AF20-5A1836278450}"/>
              </a:ext>
            </a:extLst>
          </p:cNvPr>
          <p:cNvSpPr txBox="1"/>
          <p:nvPr/>
        </p:nvSpPr>
        <p:spPr>
          <a:xfrm>
            <a:off x="6333385" y="3445645"/>
            <a:ext cx="5688374" cy="1769715"/>
          </a:xfrm>
          <a:prstGeom prst="rect">
            <a:avLst/>
          </a:prstGeom>
          <a:noFill/>
        </p:spPr>
        <p:txBody>
          <a:bodyPr wrap="square">
            <a:spAutoFit/>
          </a:bodyPr>
          <a:lstStyle/>
          <a:p>
            <a:pPr marL="285750" indent="-285750">
              <a:spcAft>
                <a:spcPts val="600"/>
              </a:spcAft>
              <a:buFont typeface="Arial" panose="020B0604020202020204" pitchFamily="34" charset="0"/>
              <a:buChar char="•"/>
              <a:defRPr/>
            </a:pPr>
            <a:r>
              <a:rPr lang="en-US" sz="1400" dirty="0">
                <a:ea typeface="ヒラギノ角ゴ ProN W3" charset="-128"/>
                <a:sym typeface="Arial" pitchFamily="34" charset="0"/>
              </a:rPr>
              <a:t>Climate variability, Ocean Food Webs, and Biogeochemical Cycles</a:t>
            </a:r>
          </a:p>
          <a:p>
            <a:pPr marL="285750" indent="-285750">
              <a:spcAft>
                <a:spcPts val="600"/>
              </a:spcAft>
              <a:buFont typeface="Arial" panose="020B0604020202020204" pitchFamily="34" charset="0"/>
              <a:buChar char="•"/>
              <a:defRPr/>
            </a:pPr>
            <a:r>
              <a:rPr lang="en-US" sz="1400" dirty="0">
                <a:ea typeface="ヒラギノ角ゴ ProN W3" charset="-128"/>
                <a:sym typeface="Arial" pitchFamily="34" charset="0"/>
              </a:rPr>
              <a:t>Ocean-Atmosphere Exchange</a:t>
            </a:r>
          </a:p>
          <a:p>
            <a:pPr marL="285750" indent="-285750">
              <a:spcAft>
                <a:spcPts val="600"/>
              </a:spcAft>
              <a:buFont typeface="Arial" panose="020B0604020202020204" pitchFamily="34" charset="0"/>
              <a:buChar char="•"/>
              <a:defRPr/>
            </a:pPr>
            <a:r>
              <a:rPr lang="en-US" sz="1400" dirty="0">
                <a:ea typeface="ヒラギノ角ゴ ProN W3" charset="-128"/>
                <a:sym typeface="Arial" pitchFamily="34" charset="0"/>
              </a:rPr>
              <a:t>Coastal Ocean Dynamics and Ecosystems</a:t>
            </a:r>
          </a:p>
          <a:p>
            <a:pPr marL="285750" indent="-285750">
              <a:spcAft>
                <a:spcPts val="600"/>
              </a:spcAft>
              <a:buFont typeface="Arial" panose="020B0604020202020204" pitchFamily="34" charset="0"/>
              <a:buChar char="•"/>
              <a:defRPr/>
            </a:pPr>
            <a:r>
              <a:rPr lang="en-US" sz="1400" dirty="0">
                <a:ea typeface="ヒラギノ角ゴ ProN W3" charset="-128"/>
                <a:sym typeface="Arial" pitchFamily="34" charset="0"/>
              </a:rPr>
              <a:t>Turbulent Mixing and Biophysical Interactions</a:t>
            </a:r>
          </a:p>
          <a:p>
            <a:pPr marL="285750" indent="-285750">
              <a:spcAft>
                <a:spcPts val="600"/>
              </a:spcAft>
              <a:buFont typeface="Arial" panose="020B0604020202020204" pitchFamily="34" charset="0"/>
              <a:buChar char="•"/>
              <a:defRPr/>
            </a:pPr>
            <a:r>
              <a:rPr lang="en-US" sz="1400" dirty="0">
                <a:ea typeface="ヒラギノ角ゴ ProN W3" charset="-128"/>
                <a:sym typeface="Arial" pitchFamily="34" charset="0"/>
              </a:rPr>
              <a:t>Global and Plate-scale Geodynamics</a:t>
            </a:r>
          </a:p>
          <a:p>
            <a:pPr marL="285750" indent="-285750">
              <a:spcAft>
                <a:spcPts val="600"/>
              </a:spcAft>
              <a:buFont typeface="Arial" panose="020B0604020202020204" pitchFamily="34" charset="0"/>
              <a:buChar char="•"/>
              <a:defRPr/>
            </a:pPr>
            <a:r>
              <a:rPr lang="en-US" sz="1400" dirty="0">
                <a:ea typeface="ヒラギノ角ゴ ProN W3" charset="-128"/>
                <a:sym typeface="Arial" pitchFamily="34" charset="0"/>
              </a:rPr>
              <a:t>Fluid-Rock Interactions &amp; Sub-seafloor Biosphere</a:t>
            </a:r>
          </a:p>
        </p:txBody>
      </p:sp>
      <p:sp>
        <p:nvSpPr>
          <p:cNvPr id="16" name="Rectangle 15">
            <a:extLst>
              <a:ext uri="{FF2B5EF4-FFF2-40B4-BE49-F238E27FC236}">
                <a16:creationId xmlns:a16="http://schemas.microsoft.com/office/drawing/2014/main" id="{53D108E1-5F58-A748-AE26-9D50CA091C8E}"/>
              </a:ext>
            </a:extLst>
          </p:cNvPr>
          <p:cNvSpPr/>
          <p:nvPr/>
        </p:nvSpPr>
        <p:spPr>
          <a:xfrm>
            <a:off x="6429980" y="5473441"/>
            <a:ext cx="5495185" cy="400110"/>
          </a:xfrm>
          <a:prstGeom prst="rect">
            <a:avLst/>
          </a:prstGeom>
        </p:spPr>
        <p:txBody>
          <a:bodyPr wrap="square">
            <a:spAutoFit/>
          </a:bodyPr>
          <a:lstStyle/>
          <a:p>
            <a:pPr algn="ctr"/>
            <a:r>
              <a:rPr lang="en-US" sz="2000" dirty="0">
                <a:solidFill>
                  <a:srgbClr val="000000"/>
                </a:solidFill>
                <a:latin typeface="+mj-lt"/>
                <a:cs typeface="Arial"/>
              </a:rPr>
              <a:t>OOI Science Themes &amp; Research Questions</a:t>
            </a:r>
            <a:endParaRPr lang="en-US" sz="2000" dirty="0">
              <a:solidFill>
                <a:srgbClr val="000000"/>
              </a:solidFill>
              <a:latin typeface="+mj-lt"/>
            </a:endParaRPr>
          </a:p>
        </p:txBody>
      </p:sp>
      <p:sp>
        <p:nvSpPr>
          <p:cNvPr id="18" name="Left-Right Arrow 17">
            <a:extLst>
              <a:ext uri="{FF2B5EF4-FFF2-40B4-BE49-F238E27FC236}">
                <a16:creationId xmlns:a16="http://schemas.microsoft.com/office/drawing/2014/main" id="{F8E7F474-F173-084C-9CB0-F8777248477C}"/>
              </a:ext>
            </a:extLst>
          </p:cNvPr>
          <p:cNvSpPr/>
          <p:nvPr/>
        </p:nvSpPr>
        <p:spPr>
          <a:xfrm>
            <a:off x="4606759" y="1806635"/>
            <a:ext cx="2235475" cy="968127"/>
          </a:xfrm>
          <a:prstGeom prst="lef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Crosswalk</a:t>
            </a:r>
          </a:p>
        </p:txBody>
      </p:sp>
    </p:spTree>
    <p:extLst>
      <p:ext uri="{BB962C8B-B14F-4D97-AF65-F5344CB8AC3E}">
        <p14:creationId xmlns:p14="http://schemas.microsoft.com/office/powerpoint/2010/main" val="31127558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575C-0DA9-4447-BAA8-381DAA05FDA8}"/>
              </a:ext>
            </a:extLst>
          </p:cNvPr>
          <p:cNvSpPr>
            <a:spLocks noGrp="1"/>
          </p:cNvSpPr>
          <p:nvPr>
            <p:ph type="title"/>
          </p:nvPr>
        </p:nvSpPr>
        <p:spPr/>
        <p:txBody>
          <a:bodyPr>
            <a:normAutofit/>
          </a:bodyPr>
          <a:lstStyle/>
          <a:p>
            <a:r>
              <a:rPr lang="en-US" sz="3600" dirty="0"/>
              <a:t>2. Match Educational Goals with Instrumentation</a:t>
            </a:r>
          </a:p>
        </p:txBody>
      </p:sp>
      <p:sp>
        <p:nvSpPr>
          <p:cNvPr id="6" name="TextBox 5">
            <a:extLst>
              <a:ext uri="{FF2B5EF4-FFF2-40B4-BE49-F238E27FC236}">
                <a16:creationId xmlns:a16="http://schemas.microsoft.com/office/drawing/2014/main" id="{B9C9EB4A-BB45-B140-8B18-FAE1B1C445A4}"/>
              </a:ext>
            </a:extLst>
          </p:cNvPr>
          <p:cNvSpPr txBox="1"/>
          <p:nvPr/>
        </p:nvSpPr>
        <p:spPr>
          <a:xfrm>
            <a:off x="8862091" y="1473092"/>
            <a:ext cx="3314669" cy="4585871"/>
          </a:xfrm>
          <a:prstGeom prst="rect">
            <a:avLst/>
          </a:prstGeom>
          <a:noFill/>
        </p:spPr>
        <p:txBody>
          <a:bodyPr wrap="square" rtlCol="0">
            <a:spAutoFit/>
          </a:bodyPr>
          <a:lstStyle/>
          <a:p>
            <a:r>
              <a:rPr lang="en-US" sz="1650" dirty="0">
                <a:solidFill>
                  <a:prstClr val="black"/>
                </a:solidFill>
              </a:rPr>
              <a:t>Arrays </a:t>
            </a:r>
          </a:p>
          <a:p>
            <a:r>
              <a:rPr lang="en-US" sz="1350" dirty="0">
                <a:solidFill>
                  <a:prstClr val="black"/>
                </a:solidFill>
              </a:rPr>
              <a:t>(2 suspended)</a:t>
            </a:r>
          </a:p>
          <a:p>
            <a:endParaRPr lang="en-US" sz="900" dirty="0">
              <a:solidFill>
                <a:prstClr val="black"/>
              </a:solidFill>
            </a:endParaRPr>
          </a:p>
          <a:p>
            <a:r>
              <a:rPr lang="en-US" sz="1650" dirty="0">
                <a:solidFill>
                  <a:prstClr val="black"/>
                </a:solidFill>
              </a:rPr>
              <a:t>Stable Platforms</a:t>
            </a:r>
          </a:p>
          <a:p>
            <a:r>
              <a:rPr lang="en-US" sz="1350" dirty="0">
                <a:solidFill>
                  <a:prstClr val="black"/>
                </a:solidFill>
              </a:rPr>
              <a:t>Moorings, Profilers, Nodes</a:t>
            </a:r>
          </a:p>
          <a:p>
            <a:endParaRPr lang="en-US" sz="900" dirty="0">
              <a:solidFill>
                <a:prstClr val="black"/>
              </a:solidFill>
            </a:endParaRPr>
          </a:p>
          <a:p>
            <a:r>
              <a:rPr lang="en-US" sz="1650" dirty="0">
                <a:solidFill>
                  <a:prstClr val="black"/>
                </a:solidFill>
              </a:rPr>
              <a:t>Regularly Planned Mobile Assets</a:t>
            </a:r>
          </a:p>
          <a:p>
            <a:r>
              <a:rPr lang="en-US" sz="1350" dirty="0">
                <a:solidFill>
                  <a:prstClr val="black"/>
                </a:solidFill>
              </a:rPr>
              <a:t>Gliders, AUVs</a:t>
            </a:r>
          </a:p>
          <a:p>
            <a:endParaRPr lang="en-US" sz="1350" dirty="0">
              <a:solidFill>
                <a:prstClr val="black"/>
              </a:solidFill>
            </a:endParaRPr>
          </a:p>
          <a:p>
            <a:r>
              <a:rPr lang="en-US" sz="1650" dirty="0">
                <a:solidFill>
                  <a:prstClr val="black"/>
                </a:solidFill>
              </a:rPr>
              <a:t>Instrument Types</a:t>
            </a:r>
          </a:p>
          <a:p>
            <a:endParaRPr lang="en-US" sz="1650" dirty="0">
              <a:solidFill>
                <a:prstClr val="black"/>
              </a:solidFill>
            </a:endParaRPr>
          </a:p>
          <a:p>
            <a:r>
              <a:rPr lang="en-US" sz="1650" dirty="0">
                <a:solidFill>
                  <a:prstClr val="black"/>
                </a:solidFill>
              </a:rPr>
              <a:t>Instruments (~850 deployed)</a:t>
            </a:r>
          </a:p>
          <a:p>
            <a:endParaRPr lang="en-US" sz="2100" dirty="0">
              <a:solidFill>
                <a:prstClr val="black"/>
              </a:solidFill>
            </a:endParaRPr>
          </a:p>
          <a:p>
            <a:r>
              <a:rPr lang="en-US" sz="1650" dirty="0">
                <a:solidFill>
                  <a:prstClr val="black"/>
                </a:solidFill>
              </a:rPr>
              <a:t>Science Data Products</a:t>
            </a:r>
          </a:p>
          <a:p>
            <a:endParaRPr lang="en-US" sz="2100" dirty="0">
              <a:solidFill>
                <a:prstClr val="black"/>
              </a:solidFill>
            </a:endParaRPr>
          </a:p>
          <a:p>
            <a:r>
              <a:rPr lang="en-US" sz="1650" dirty="0">
                <a:solidFill>
                  <a:prstClr val="black"/>
                </a:solidFill>
              </a:rPr>
              <a:t>Science/Engineering Data Products</a:t>
            </a:r>
          </a:p>
          <a:p>
            <a:endParaRPr lang="en-US" sz="1600" dirty="0"/>
          </a:p>
          <a:p>
            <a:pPr algn="r"/>
            <a:r>
              <a:rPr lang="en-US" sz="1350" dirty="0"/>
              <a:t>As of 2/9/18</a:t>
            </a:r>
          </a:p>
        </p:txBody>
      </p:sp>
      <p:sp>
        <p:nvSpPr>
          <p:cNvPr id="7" name="TextBox 6">
            <a:extLst>
              <a:ext uri="{FF2B5EF4-FFF2-40B4-BE49-F238E27FC236}">
                <a16:creationId xmlns:a16="http://schemas.microsoft.com/office/drawing/2014/main" id="{9283397C-EF53-A842-A869-616AE50B4F28}"/>
              </a:ext>
            </a:extLst>
          </p:cNvPr>
          <p:cNvSpPr txBox="1"/>
          <p:nvPr/>
        </p:nvSpPr>
        <p:spPr>
          <a:xfrm>
            <a:off x="6853206" y="1425388"/>
            <a:ext cx="2008884" cy="4131900"/>
          </a:xfrm>
          <a:prstGeom prst="rect">
            <a:avLst/>
          </a:prstGeom>
          <a:noFill/>
        </p:spPr>
        <p:txBody>
          <a:bodyPr wrap="none" rtlCol="0">
            <a:spAutoFit/>
          </a:bodyPr>
          <a:lstStyle/>
          <a:p>
            <a:pPr algn="r"/>
            <a:r>
              <a:rPr lang="en-US" sz="3750" b="1" dirty="0">
                <a:solidFill>
                  <a:srgbClr val="0C588D"/>
                </a:solidFill>
              </a:rPr>
              <a:t>7</a:t>
            </a:r>
          </a:p>
          <a:p>
            <a:pPr algn="r"/>
            <a:r>
              <a:rPr lang="en-US" sz="3750" b="1" dirty="0">
                <a:solidFill>
                  <a:srgbClr val="0C588D"/>
                </a:solidFill>
              </a:rPr>
              <a:t>58</a:t>
            </a:r>
          </a:p>
          <a:p>
            <a:pPr algn="r"/>
            <a:r>
              <a:rPr lang="en-US" sz="3750" b="1" dirty="0">
                <a:solidFill>
                  <a:srgbClr val="0C588D"/>
                </a:solidFill>
              </a:rPr>
              <a:t>34</a:t>
            </a:r>
          </a:p>
          <a:p>
            <a:pPr algn="r"/>
            <a:r>
              <a:rPr lang="en-US" sz="3750" b="1" dirty="0">
                <a:solidFill>
                  <a:srgbClr val="0C588D"/>
                </a:solidFill>
              </a:rPr>
              <a:t>56</a:t>
            </a:r>
          </a:p>
          <a:p>
            <a:pPr algn="r"/>
            <a:r>
              <a:rPr lang="en-US" sz="3750" b="1" dirty="0">
                <a:solidFill>
                  <a:srgbClr val="0C588D"/>
                </a:solidFill>
              </a:rPr>
              <a:t>1,313</a:t>
            </a:r>
          </a:p>
          <a:p>
            <a:pPr algn="r"/>
            <a:r>
              <a:rPr lang="en-US" sz="3750" b="1" dirty="0">
                <a:solidFill>
                  <a:srgbClr val="0C588D"/>
                </a:solidFill>
              </a:rPr>
              <a:t>9,557</a:t>
            </a:r>
          </a:p>
          <a:p>
            <a:pPr algn="r"/>
            <a:r>
              <a:rPr lang="en-US" sz="3750" b="1" dirty="0">
                <a:solidFill>
                  <a:srgbClr val="0C588D"/>
                </a:solidFill>
              </a:rPr>
              <a:t>153,589</a:t>
            </a:r>
          </a:p>
        </p:txBody>
      </p:sp>
      <p:pic>
        <p:nvPicPr>
          <p:cNvPr id="8" name="Picture 7">
            <a:extLst>
              <a:ext uri="{FF2B5EF4-FFF2-40B4-BE49-F238E27FC236}">
                <a16:creationId xmlns:a16="http://schemas.microsoft.com/office/drawing/2014/main" id="{FB0C034E-23EB-294C-BD7D-3E780FDA4D83}"/>
              </a:ext>
            </a:extLst>
          </p:cNvPr>
          <p:cNvPicPr>
            <a:picLocks noChangeAspect="1"/>
          </p:cNvPicPr>
          <p:nvPr/>
        </p:nvPicPr>
        <p:blipFill>
          <a:blip r:embed="rId3"/>
          <a:stretch>
            <a:fillRect/>
          </a:stretch>
        </p:blipFill>
        <p:spPr>
          <a:xfrm>
            <a:off x="838201" y="1661641"/>
            <a:ext cx="5862568" cy="3895647"/>
          </a:xfrm>
          <a:prstGeom prst="rect">
            <a:avLst/>
          </a:prstGeom>
        </p:spPr>
      </p:pic>
    </p:spTree>
    <p:extLst>
      <p:ext uri="{BB962C8B-B14F-4D97-AF65-F5344CB8AC3E}">
        <p14:creationId xmlns:p14="http://schemas.microsoft.com/office/powerpoint/2010/main" val="20685635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899A1-971B-D541-94F5-F27121CD8F46}"/>
              </a:ext>
            </a:extLst>
          </p:cNvPr>
          <p:cNvSpPr>
            <a:spLocks noGrp="1"/>
          </p:cNvSpPr>
          <p:nvPr>
            <p:ph type="title"/>
          </p:nvPr>
        </p:nvSpPr>
        <p:spPr>
          <a:xfrm>
            <a:off x="838200" y="182801"/>
            <a:ext cx="10515600" cy="1325563"/>
          </a:xfrm>
        </p:spPr>
        <p:txBody>
          <a:bodyPr>
            <a:normAutofit/>
          </a:bodyPr>
          <a:lstStyle/>
          <a:p>
            <a:r>
              <a:rPr lang="en-US" sz="3600" dirty="0"/>
              <a:t>3. Find Available </a:t>
            </a:r>
            <a:br>
              <a:rPr lang="en-US" sz="3600" dirty="0"/>
            </a:br>
            <a:r>
              <a:rPr lang="en-US" sz="3600" dirty="0"/>
              <a:t>Instrument Data</a:t>
            </a:r>
          </a:p>
        </p:txBody>
      </p:sp>
      <p:pic>
        <p:nvPicPr>
          <p:cNvPr id="10" name="Picture 9">
            <a:extLst>
              <a:ext uri="{FF2B5EF4-FFF2-40B4-BE49-F238E27FC236}">
                <a16:creationId xmlns:a16="http://schemas.microsoft.com/office/drawing/2014/main" id="{7DF28C19-CB79-B440-AD41-61BDEDB05AD4}"/>
              </a:ext>
            </a:extLst>
          </p:cNvPr>
          <p:cNvPicPr>
            <a:picLocks noChangeAspect="1"/>
          </p:cNvPicPr>
          <p:nvPr/>
        </p:nvPicPr>
        <p:blipFill>
          <a:blip r:embed="rId3"/>
          <a:stretch>
            <a:fillRect/>
          </a:stretch>
        </p:blipFill>
        <p:spPr>
          <a:xfrm>
            <a:off x="5598132" y="461107"/>
            <a:ext cx="6433782" cy="5152804"/>
          </a:xfrm>
          <a:prstGeom prst="rect">
            <a:avLst/>
          </a:prstGeom>
        </p:spPr>
      </p:pic>
      <p:pic>
        <p:nvPicPr>
          <p:cNvPr id="14" name="Picture 13">
            <a:extLst>
              <a:ext uri="{FF2B5EF4-FFF2-40B4-BE49-F238E27FC236}">
                <a16:creationId xmlns:a16="http://schemas.microsoft.com/office/drawing/2014/main" id="{14A50E8D-44C2-5D4D-B130-62D5DD3E01CB}"/>
              </a:ext>
            </a:extLst>
          </p:cNvPr>
          <p:cNvPicPr>
            <a:picLocks noChangeAspect="1"/>
          </p:cNvPicPr>
          <p:nvPr/>
        </p:nvPicPr>
        <p:blipFill>
          <a:blip r:embed="rId4"/>
          <a:stretch>
            <a:fillRect/>
          </a:stretch>
        </p:blipFill>
        <p:spPr>
          <a:xfrm>
            <a:off x="96039" y="1591341"/>
            <a:ext cx="4656843" cy="2892336"/>
          </a:xfrm>
          <a:prstGeom prst="rect">
            <a:avLst/>
          </a:prstGeom>
        </p:spPr>
      </p:pic>
      <p:pic>
        <p:nvPicPr>
          <p:cNvPr id="13" name="Picture 12">
            <a:extLst>
              <a:ext uri="{FF2B5EF4-FFF2-40B4-BE49-F238E27FC236}">
                <a16:creationId xmlns:a16="http://schemas.microsoft.com/office/drawing/2014/main" id="{670A4987-9E90-014F-A24E-92FD5D98D343}"/>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4014863" y="1425388"/>
            <a:ext cx="1535963" cy="1858274"/>
          </a:xfrm>
          <a:prstGeom prst="rect">
            <a:avLst/>
          </a:prstGeom>
          <a:ln>
            <a:solidFill>
              <a:schemeClr val="bg1"/>
            </a:solidFill>
          </a:ln>
        </p:spPr>
      </p:pic>
      <p:pic>
        <p:nvPicPr>
          <p:cNvPr id="16" name="Picture 15">
            <a:extLst>
              <a:ext uri="{FF2B5EF4-FFF2-40B4-BE49-F238E27FC236}">
                <a16:creationId xmlns:a16="http://schemas.microsoft.com/office/drawing/2014/main" id="{C7C23A58-D15D-E041-A9CB-A66C0D454616}"/>
              </a:ext>
            </a:extLst>
          </p:cNvPr>
          <p:cNvPicPr>
            <a:picLocks noChangeAspect="1"/>
          </p:cNvPicPr>
          <p:nvPr/>
        </p:nvPicPr>
        <p:blipFill>
          <a:blip r:embed="rId6"/>
          <a:stretch>
            <a:fillRect/>
          </a:stretch>
        </p:blipFill>
        <p:spPr>
          <a:xfrm>
            <a:off x="364161" y="4483677"/>
            <a:ext cx="5139360" cy="1481435"/>
          </a:xfrm>
          <a:prstGeom prst="rect">
            <a:avLst/>
          </a:prstGeom>
        </p:spPr>
      </p:pic>
    </p:spTree>
    <p:extLst>
      <p:ext uri="{BB962C8B-B14F-4D97-AF65-F5344CB8AC3E}">
        <p14:creationId xmlns:p14="http://schemas.microsoft.com/office/powerpoint/2010/main" val="25961065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530AD-3318-054E-AAAD-7DA5F11A8C94}"/>
              </a:ext>
            </a:extLst>
          </p:cNvPr>
          <p:cNvSpPr>
            <a:spLocks noGrp="1"/>
          </p:cNvSpPr>
          <p:nvPr>
            <p:ph type="title"/>
          </p:nvPr>
        </p:nvSpPr>
        <p:spPr>
          <a:xfrm>
            <a:off x="838200" y="365127"/>
            <a:ext cx="10515600" cy="1060262"/>
          </a:xfrm>
        </p:spPr>
        <p:txBody>
          <a:bodyPr>
            <a:normAutofit/>
          </a:bodyPr>
          <a:lstStyle/>
          <a:p>
            <a:r>
              <a:rPr lang="en-US" sz="3600" dirty="0"/>
              <a:t>4. Cleanup the Dataset</a:t>
            </a:r>
          </a:p>
        </p:txBody>
      </p:sp>
      <p:sp>
        <p:nvSpPr>
          <p:cNvPr id="3" name="Content Placeholder 2">
            <a:extLst>
              <a:ext uri="{FF2B5EF4-FFF2-40B4-BE49-F238E27FC236}">
                <a16:creationId xmlns:a16="http://schemas.microsoft.com/office/drawing/2014/main" id="{9047D560-61A8-4644-A869-0963B67CF718}"/>
              </a:ext>
            </a:extLst>
          </p:cNvPr>
          <p:cNvSpPr>
            <a:spLocks noGrp="1"/>
          </p:cNvSpPr>
          <p:nvPr>
            <p:ph type="body" idx="1"/>
          </p:nvPr>
        </p:nvSpPr>
        <p:spPr>
          <a:xfrm>
            <a:off x="838200" y="1825625"/>
            <a:ext cx="4312024" cy="4351338"/>
          </a:xfrm>
        </p:spPr>
        <p:txBody>
          <a:bodyPr>
            <a:normAutofit fontScale="92500" lnSpcReduction="10000"/>
          </a:bodyPr>
          <a:lstStyle/>
          <a:p>
            <a:r>
              <a:rPr lang="en-US" dirty="0"/>
              <a:t>Download datasets</a:t>
            </a:r>
          </a:p>
          <a:p>
            <a:r>
              <a:rPr lang="en-US" dirty="0"/>
              <a:t>Remove outliers</a:t>
            </a:r>
          </a:p>
          <a:p>
            <a:r>
              <a:rPr lang="en-US" dirty="0"/>
              <a:t>Average/Bin (if needed)</a:t>
            </a:r>
          </a:p>
          <a:p>
            <a:r>
              <a:rPr lang="en-US" dirty="0"/>
              <a:t>Merge instruments</a:t>
            </a:r>
          </a:p>
          <a:p>
            <a:r>
              <a:rPr lang="en-US" dirty="0"/>
              <a:t>Export as CSV</a:t>
            </a:r>
          </a:p>
          <a:p>
            <a:pPr marL="0" indent="0">
              <a:buNone/>
            </a:pPr>
            <a:endParaRPr lang="en-US" dirty="0"/>
          </a:p>
          <a:p>
            <a:pPr marL="0" indent="0">
              <a:buNone/>
            </a:pPr>
            <a:r>
              <a:rPr lang="en-US" i="1" dirty="0"/>
              <a:t>Our goal was to keep the final datasets as “true” to the look of the raw (authentic) data as possible.</a:t>
            </a:r>
          </a:p>
          <a:p>
            <a:pPr marL="0" indent="0">
              <a:buNone/>
            </a:pPr>
            <a:r>
              <a:rPr lang="en-US" i="1" dirty="0"/>
              <a:t>Python Notebooks are available on GitHub for each activity, for those looking for extensions.</a:t>
            </a:r>
          </a:p>
          <a:p>
            <a:endParaRPr lang="en-US" dirty="0"/>
          </a:p>
        </p:txBody>
      </p:sp>
      <p:pic>
        <p:nvPicPr>
          <p:cNvPr id="6" name="Picture 5">
            <a:extLst>
              <a:ext uri="{FF2B5EF4-FFF2-40B4-BE49-F238E27FC236}">
                <a16:creationId xmlns:a16="http://schemas.microsoft.com/office/drawing/2014/main" id="{5FCC70F0-49A6-7149-A30F-2DE7783B4B42}"/>
              </a:ext>
            </a:extLst>
          </p:cNvPr>
          <p:cNvPicPr>
            <a:picLocks noChangeAspect="1"/>
          </p:cNvPicPr>
          <p:nvPr/>
        </p:nvPicPr>
        <p:blipFill>
          <a:blip r:embed="rId2"/>
          <a:stretch>
            <a:fillRect/>
          </a:stretch>
        </p:blipFill>
        <p:spPr>
          <a:xfrm>
            <a:off x="5378669" y="1519518"/>
            <a:ext cx="6527034" cy="4375665"/>
          </a:xfrm>
          <a:prstGeom prst="rect">
            <a:avLst/>
          </a:prstGeom>
          <a:ln>
            <a:solidFill>
              <a:schemeClr val="tx1"/>
            </a:solidFill>
          </a:ln>
        </p:spPr>
      </p:pic>
    </p:spTree>
    <p:extLst>
      <p:ext uri="{BB962C8B-B14F-4D97-AF65-F5344CB8AC3E}">
        <p14:creationId xmlns:p14="http://schemas.microsoft.com/office/powerpoint/2010/main" val="9591869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0FB84-D8F2-C546-8496-CDB37E35E3DC}"/>
              </a:ext>
            </a:extLst>
          </p:cNvPr>
          <p:cNvSpPr>
            <a:spLocks noGrp="1"/>
          </p:cNvSpPr>
          <p:nvPr>
            <p:ph type="title"/>
          </p:nvPr>
        </p:nvSpPr>
        <p:spPr>
          <a:xfrm>
            <a:off x="838200" y="365126"/>
            <a:ext cx="10515600" cy="1019921"/>
          </a:xfrm>
        </p:spPr>
        <p:txBody>
          <a:bodyPr>
            <a:normAutofit/>
          </a:bodyPr>
          <a:lstStyle/>
          <a:p>
            <a:r>
              <a:rPr lang="en-US" sz="3600" dirty="0"/>
              <a:t>5. Build Interactive Visualizations</a:t>
            </a:r>
          </a:p>
        </p:txBody>
      </p:sp>
      <p:sp>
        <p:nvSpPr>
          <p:cNvPr id="11" name="Content Placeholder 10">
            <a:extLst>
              <a:ext uri="{FF2B5EF4-FFF2-40B4-BE49-F238E27FC236}">
                <a16:creationId xmlns:a16="http://schemas.microsoft.com/office/drawing/2014/main" id="{27E57F1A-6D02-334D-BE52-133D289D21FC}"/>
              </a:ext>
            </a:extLst>
          </p:cNvPr>
          <p:cNvSpPr>
            <a:spLocks noGrp="1"/>
          </p:cNvSpPr>
          <p:nvPr>
            <p:ph type="body" idx="1"/>
          </p:nvPr>
        </p:nvSpPr>
        <p:spPr/>
        <p:txBody>
          <a:bodyPr/>
          <a:lstStyle/>
          <a:p>
            <a:pPr marL="0" indent="0">
              <a:buNone/>
            </a:pPr>
            <a:r>
              <a:rPr lang="en-US" b="1" dirty="0"/>
              <a:t>Development Tools</a:t>
            </a:r>
          </a:p>
          <a:p>
            <a:r>
              <a:rPr lang="en-US" b="1" dirty="0"/>
              <a:t>dygraphs.js</a:t>
            </a:r>
            <a:br>
              <a:rPr lang="en-US" b="1" dirty="0"/>
            </a:br>
            <a:r>
              <a:rPr lang="en-US" dirty="0"/>
              <a:t>Good option for time-series graphs</a:t>
            </a:r>
          </a:p>
          <a:p>
            <a:r>
              <a:rPr lang="en-US" b="1" dirty="0"/>
              <a:t>d3.js</a:t>
            </a:r>
            <a:br>
              <a:rPr lang="en-US" b="1" dirty="0"/>
            </a:br>
            <a:r>
              <a:rPr lang="en-US" dirty="0"/>
              <a:t>Custom/complex graphs, e.g. profiles</a:t>
            </a:r>
          </a:p>
          <a:p>
            <a:r>
              <a:rPr lang="en-US" b="1" dirty="0"/>
              <a:t>Leaflet.js</a:t>
            </a:r>
            <a:br>
              <a:rPr lang="en-US" b="1" dirty="0"/>
            </a:br>
            <a:r>
              <a:rPr lang="en-US" dirty="0"/>
              <a:t>Interactive spatial maps, e.g. earthquakes</a:t>
            </a:r>
          </a:p>
        </p:txBody>
      </p:sp>
      <p:pic>
        <p:nvPicPr>
          <p:cNvPr id="7" name="Picture 6">
            <a:extLst>
              <a:ext uri="{FF2B5EF4-FFF2-40B4-BE49-F238E27FC236}">
                <a16:creationId xmlns:a16="http://schemas.microsoft.com/office/drawing/2014/main" id="{28174E9E-E3A9-0A49-8DA6-BFE5D6237D05}"/>
              </a:ext>
            </a:extLst>
          </p:cNvPr>
          <p:cNvPicPr>
            <a:picLocks noChangeAspect="1"/>
          </p:cNvPicPr>
          <p:nvPr/>
        </p:nvPicPr>
        <p:blipFill>
          <a:blip r:embed="rId2"/>
          <a:stretch>
            <a:fillRect/>
          </a:stretch>
        </p:blipFill>
        <p:spPr>
          <a:xfrm>
            <a:off x="5496129" y="4821832"/>
            <a:ext cx="1156300" cy="1097280"/>
          </a:xfrm>
          <a:prstGeom prst="rect">
            <a:avLst/>
          </a:prstGeom>
        </p:spPr>
      </p:pic>
      <p:pic>
        <p:nvPicPr>
          <p:cNvPr id="8" name="Picture 7">
            <a:extLst>
              <a:ext uri="{FF2B5EF4-FFF2-40B4-BE49-F238E27FC236}">
                <a16:creationId xmlns:a16="http://schemas.microsoft.com/office/drawing/2014/main" id="{E632CF77-E0B4-DB4A-8495-3E09879A16E5}"/>
              </a:ext>
            </a:extLst>
          </p:cNvPr>
          <p:cNvPicPr>
            <a:picLocks noChangeAspect="1"/>
          </p:cNvPicPr>
          <p:nvPr/>
        </p:nvPicPr>
        <p:blipFill>
          <a:blip r:embed="rId3"/>
          <a:stretch>
            <a:fillRect/>
          </a:stretch>
        </p:blipFill>
        <p:spPr>
          <a:xfrm>
            <a:off x="7219462" y="4769997"/>
            <a:ext cx="4166888" cy="1097280"/>
          </a:xfrm>
          <a:prstGeom prst="rect">
            <a:avLst/>
          </a:prstGeom>
        </p:spPr>
      </p:pic>
      <p:pic>
        <p:nvPicPr>
          <p:cNvPr id="9" name="Picture 8">
            <a:extLst>
              <a:ext uri="{FF2B5EF4-FFF2-40B4-BE49-F238E27FC236}">
                <a16:creationId xmlns:a16="http://schemas.microsoft.com/office/drawing/2014/main" id="{989FCF2A-EB1F-F648-BC90-AC0772E941D1}"/>
              </a:ext>
            </a:extLst>
          </p:cNvPr>
          <p:cNvPicPr>
            <a:picLocks noChangeAspect="1"/>
          </p:cNvPicPr>
          <p:nvPr/>
        </p:nvPicPr>
        <p:blipFill>
          <a:blip r:embed="rId4"/>
          <a:stretch>
            <a:fillRect/>
          </a:stretch>
        </p:blipFill>
        <p:spPr>
          <a:xfrm>
            <a:off x="838200" y="4821832"/>
            <a:ext cx="3970158" cy="1097280"/>
          </a:xfrm>
          <a:prstGeom prst="rect">
            <a:avLst/>
          </a:prstGeom>
        </p:spPr>
      </p:pic>
      <p:pic>
        <p:nvPicPr>
          <p:cNvPr id="13" name="Picture 12">
            <a:extLst>
              <a:ext uri="{FF2B5EF4-FFF2-40B4-BE49-F238E27FC236}">
                <a16:creationId xmlns:a16="http://schemas.microsoft.com/office/drawing/2014/main" id="{7E63CAF6-7DFE-8E4B-86C4-1D490A6A0508}"/>
              </a:ext>
            </a:extLst>
          </p:cNvPr>
          <p:cNvPicPr>
            <a:picLocks noChangeAspect="1"/>
          </p:cNvPicPr>
          <p:nvPr/>
        </p:nvPicPr>
        <p:blipFill>
          <a:blip r:embed="rId5"/>
          <a:stretch>
            <a:fillRect/>
          </a:stretch>
        </p:blipFill>
        <p:spPr>
          <a:xfrm>
            <a:off x="6812464" y="1251595"/>
            <a:ext cx="4573886" cy="3496810"/>
          </a:xfrm>
          <a:prstGeom prst="rect">
            <a:avLst/>
          </a:prstGeom>
        </p:spPr>
      </p:pic>
    </p:spTree>
    <p:extLst>
      <p:ext uri="{BB962C8B-B14F-4D97-AF65-F5344CB8AC3E}">
        <p14:creationId xmlns:p14="http://schemas.microsoft.com/office/powerpoint/2010/main" val="1551334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78C32-3903-E517-DBE0-F085FAD279E9}"/>
              </a:ext>
            </a:extLst>
          </p:cNvPr>
          <p:cNvSpPr>
            <a:spLocks noGrp="1"/>
          </p:cNvSpPr>
          <p:nvPr>
            <p:ph type="title"/>
          </p:nvPr>
        </p:nvSpPr>
        <p:spPr/>
        <p:txBody>
          <a:bodyPr/>
          <a:lstStyle/>
          <a:p>
            <a:r>
              <a:rPr lang="en-US" dirty="0"/>
              <a:t>Python Notebook Development Goals</a:t>
            </a:r>
          </a:p>
        </p:txBody>
      </p:sp>
      <p:sp>
        <p:nvSpPr>
          <p:cNvPr id="3" name="Text Placeholder 2">
            <a:extLst>
              <a:ext uri="{FF2B5EF4-FFF2-40B4-BE49-F238E27FC236}">
                <a16:creationId xmlns:a16="http://schemas.microsoft.com/office/drawing/2014/main" id="{E34250C3-AD15-F913-6C29-5C7B92E0C420}"/>
              </a:ext>
            </a:extLst>
          </p:cNvPr>
          <p:cNvSpPr>
            <a:spLocks noGrp="1"/>
          </p:cNvSpPr>
          <p:nvPr>
            <p:ph type="body" idx="1"/>
          </p:nvPr>
        </p:nvSpPr>
        <p:spPr>
          <a:xfrm>
            <a:off x="838200" y="1476001"/>
            <a:ext cx="10515600" cy="4351338"/>
          </a:xfrm>
        </p:spPr>
        <p:txBody>
          <a:bodyPr>
            <a:normAutofit lnSpcReduction="10000"/>
          </a:bodyPr>
          <a:lstStyle/>
          <a:p>
            <a:pPr marL="88900" indent="0">
              <a:buNone/>
            </a:pPr>
            <a:r>
              <a:rPr lang="en-US" dirty="0"/>
              <a:t>During the workshop, we will develop a set of “next-level” python-based activities that…</a:t>
            </a:r>
          </a:p>
          <a:p>
            <a:r>
              <a:rPr lang="en-US" dirty="0"/>
              <a:t>Support upper-level undergraduate (or beginning graduate) oceanography courses.</a:t>
            </a:r>
          </a:p>
          <a:p>
            <a:r>
              <a:rPr lang="en-US" dirty="0"/>
              <a:t>Introduce students to accessing and visualizing OOI datasets using simple code blocks.</a:t>
            </a:r>
          </a:p>
          <a:p>
            <a:r>
              <a:rPr lang="en-US" dirty="0"/>
              <a:t>Use real-world data that allows students to explore (advanced) oceanographic concepts and data analysis techniques.</a:t>
            </a:r>
          </a:p>
          <a:p>
            <a:r>
              <a:rPr lang="en-US" dirty="0"/>
              <a:t>Incorporate appropriate scaffolding to ensure that neither instructors nor students are required to have prior coding experience to effectively implement the activities.</a:t>
            </a:r>
          </a:p>
          <a:p>
            <a:r>
              <a:rPr lang="en-US" dirty="0"/>
              <a:t>Effectively engage students in data exploration and interpretation.  I.e. these activities should be more than a tutorial, but also not a coding textbook.</a:t>
            </a:r>
          </a:p>
          <a:p>
            <a:endParaRPr lang="en-US" dirty="0"/>
          </a:p>
          <a:p>
            <a:endParaRPr lang="en-US" dirty="0"/>
          </a:p>
        </p:txBody>
      </p:sp>
    </p:spTree>
    <p:extLst>
      <p:ext uri="{BB962C8B-B14F-4D97-AF65-F5344CB8AC3E}">
        <p14:creationId xmlns:p14="http://schemas.microsoft.com/office/powerpoint/2010/main" val="1961426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250B7-A82F-2641-AC36-61A21AEFBBE7}"/>
              </a:ext>
            </a:extLst>
          </p:cNvPr>
          <p:cNvSpPr>
            <a:spLocks noGrp="1"/>
          </p:cNvSpPr>
          <p:nvPr>
            <p:ph type="title"/>
          </p:nvPr>
        </p:nvSpPr>
        <p:spPr/>
        <p:txBody>
          <a:bodyPr>
            <a:normAutofit/>
          </a:bodyPr>
          <a:lstStyle/>
          <a:p>
            <a:r>
              <a:rPr lang="en-US" sz="3600" dirty="0"/>
              <a:t>6. Add Context and Educational Surrounds</a:t>
            </a:r>
          </a:p>
        </p:txBody>
      </p:sp>
      <p:sp>
        <p:nvSpPr>
          <p:cNvPr id="3" name="Content Placeholder 2">
            <a:extLst>
              <a:ext uri="{FF2B5EF4-FFF2-40B4-BE49-F238E27FC236}">
                <a16:creationId xmlns:a16="http://schemas.microsoft.com/office/drawing/2014/main" id="{E672C290-10B1-1047-A2FD-0B21E55F087B}"/>
              </a:ext>
            </a:extLst>
          </p:cNvPr>
          <p:cNvSpPr>
            <a:spLocks noGrp="1"/>
          </p:cNvSpPr>
          <p:nvPr>
            <p:ph type="body" idx="1"/>
          </p:nvPr>
        </p:nvSpPr>
        <p:spPr>
          <a:xfrm>
            <a:off x="4999372" y="1825625"/>
            <a:ext cx="6354428" cy="4035425"/>
          </a:xfrm>
        </p:spPr>
        <p:txBody>
          <a:bodyPr>
            <a:normAutofit/>
          </a:bodyPr>
          <a:lstStyle/>
          <a:p>
            <a:r>
              <a:rPr lang="en-US" dirty="0"/>
              <a:t>Questions </a:t>
            </a:r>
          </a:p>
          <a:p>
            <a:r>
              <a:rPr lang="en-US" dirty="0"/>
              <a:t>Data Tips</a:t>
            </a:r>
          </a:p>
          <a:p>
            <a:r>
              <a:rPr lang="en-US" dirty="0"/>
              <a:t>Background Info/Images</a:t>
            </a:r>
          </a:p>
          <a:p>
            <a:r>
              <a:rPr lang="en-US" dirty="0"/>
              <a:t>Instructor’s Guide</a:t>
            </a:r>
          </a:p>
          <a:p>
            <a:pPr lvl="1"/>
            <a:r>
              <a:rPr lang="en-US" dirty="0"/>
              <a:t>Assessment</a:t>
            </a:r>
          </a:p>
          <a:p>
            <a:pPr lvl="1"/>
            <a:r>
              <a:rPr lang="en-US" dirty="0"/>
              <a:t>Active Learning Strategies</a:t>
            </a:r>
          </a:p>
          <a:p>
            <a:pPr lvl="1"/>
            <a:r>
              <a:rPr lang="en-US" dirty="0"/>
              <a:t>Related Activities based on the LHS Learning Cycle</a:t>
            </a:r>
          </a:p>
        </p:txBody>
      </p:sp>
      <p:pic>
        <p:nvPicPr>
          <p:cNvPr id="7" name="Picture 6">
            <a:extLst>
              <a:ext uri="{FF2B5EF4-FFF2-40B4-BE49-F238E27FC236}">
                <a16:creationId xmlns:a16="http://schemas.microsoft.com/office/drawing/2014/main" id="{84A489D3-A645-5C44-BD50-30E438F68E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6665" y="1159181"/>
            <a:ext cx="3060182" cy="2417543"/>
          </a:xfrm>
          <a:prstGeom prst="rect">
            <a:avLst/>
          </a:prstGeom>
        </p:spPr>
      </p:pic>
      <p:sp>
        <p:nvSpPr>
          <p:cNvPr id="8" name="TextBox 7">
            <a:extLst>
              <a:ext uri="{FF2B5EF4-FFF2-40B4-BE49-F238E27FC236}">
                <a16:creationId xmlns:a16="http://schemas.microsoft.com/office/drawing/2014/main" id="{4E8BF64F-302E-C843-888B-5FEB5DDC3FF8}"/>
              </a:ext>
            </a:extLst>
          </p:cNvPr>
          <p:cNvSpPr txBox="1"/>
          <p:nvPr/>
        </p:nvSpPr>
        <p:spPr>
          <a:xfrm>
            <a:off x="9358822" y="3576724"/>
            <a:ext cx="2618025" cy="646331"/>
          </a:xfrm>
          <a:prstGeom prst="rect">
            <a:avLst/>
          </a:prstGeom>
          <a:noFill/>
        </p:spPr>
        <p:txBody>
          <a:bodyPr wrap="none" rtlCol="0">
            <a:spAutoFit/>
          </a:bodyPr>
          <a:lstStyle/>
          <a:p>
            <a:pPr algn="r"/>
            <a:r>
              <a:rPr lang="en-US" b="1" i="1" dirty="0"/>
              <a:t>The Learning Cycle</a:t>
            </a:r>
          </a:p>
          <a:p>
            <a:pPr algn="r"/>
            <a:r>
              <a:rPr lang="en-US" dirty="0"/>
              <a:t>Lawrence Hall of Science</a:t>
            </a:r>
          </a:p>
        </p:txBody>
      </p:sp>
      <p:pic>
        <p:nvPicPr>
          <p:cNvPr id="6" name="Picture 5">
            <a:extLst>
              <a:ext uri="{FF2B5EF4-FFF2-40B4-BE49-F238E27FC236}">
                <a16:creationId xmlns:a16="http://schemas.microsoft.com/office/drawing/2014/main" id="{1F068768-EC22-E74D-B96C-D8BF1E99B4B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8200" y="1958692"/>
            <a:ext cx="4161172" cy="312087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497847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9A92A5E8-D035-DC41-A951-E982073D49D5}"/>
              </a:ext>
            </a:extLst>
          </p:cNvPr>
          <p:cNvGraphicFramePr>
            <a:graphicFrameLocks/>
          </p:cNvGraphicFramePr>
          <p:nvPr/>
        </p:nvGraphicFramePr>
        <p:xfrm>
          <a:off x="838200" y="1459268"/>
          <a:ext cx="10515600" cy="182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U-Turn Arrow 13">
            <a:extLst>
              <a:ext uri="{FF2B5EF4-FFF2-40B4-BE49-F238E27FC236}">
                <a16:creationId xmlns:a16="http://schemas.microsoft.com/office/drawing/2014/main" id="{425B1035-FE1C-134D-9930-377FB91CEF26}"/>
              </a:ext>
            </a:extLst>
          </p:cNvPr>
          <p:cNvSpPr/>
          <p:nvPr/>
        </p:nvSpPr>
        <p:spPr>
          <a:xfrm flipH="1">
            <a:off x="3499943" y="1455125"/>
            <a:ext cx="2171651" cy="460932"/>
          </a:xfrm>
          <a:prstGeom prst="uturnArrow">
            <a:avLst>
              <a:gd name="adj1" fmla="val 12332"/>
              <a:gd name="adj2" fmla="val 21533"/>
              <a:gd name="adj3" fmla="val 23613"/>
              <a:gd name="adj4" fmla="val 50000"/>
              <a:gd name="adj5" fmla="val 100000"/>
            </a:avLst>
          </a:prstGeom>
          <a:solidFill>
            <a:schemeClr val="tx1">
              <a:lumMod val="50000"/>
              <a:lumOff val="5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U-Turn Arrow 14">
            <a:extLst>
              <a:ext uri="{FF2B5EF4-FFF2-40B4-BE49-F238E27FC236}">
                <a16:creationId xmlns:a16="http://schemas.microsoft.com/office/drawing/2014/main" id="{2DACD0DA-D095-D941-9AB2-31CAB6FE05CF}"/>
              </a:ext>
            </a:extLst>
          </p:cNvPr>
          <p:cNvSpPr/>
          <p:nvPr/>
        </p:nvSpPr>
        <p:spPr>
          <a:xfrm flipH="1">
            <a:off x="8159262" y="1459269"/>
            <a:ext cx="858129" cy="460932"/>
          </a:xfrm>
          <a:prstGeom prst="uturnArrow">
            <a:avLst>
              <a:gd name="adj1" fmla="val 12332"/>
              <a:gd name="adj2" fmla="val 21533"/>
              <a:gd name="adj3" fmla="val 23613"/>
              <a:gd name="adj4" fmla="val 50000"/>
              <a:gd name="adj5" fmla="val 100000"/>
            </a:avLst>
          </a:prstGeom>
          <a:solidFill>
            <a:schemeClr val="tx1">
              <a:lumMod val="50000"/>
              <a:lumOff val="5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U-Turn Arrow 15">
            <a:extLst>
              <a:ext uri="{FF2B5EF4-FFF2-40B4-BE49-F238E27FC236}">
                <a16:creationId xmlns:a16="http://schemas.microsoft.com/office/drawing/2014/main" id="{9478E84A-BF14-DD4A-A753-DC8AE0E72C80}"/>
              </a:ext>
            </a:extLst>
          </p:cNvPr>
          <p:cNvSpPr/>
          <p:nvPr/>
        </p:nvSpPr>
        <p:spPr>
          <a:xfrm flipH="1">
            <a:off x="1631851" y="1455125"/>
            <a:ext cx="4039744" cy="460932"/>
          </a:xfrm>
          <a:prstGeom prst="uturnArrow">
            <a:avLst>
              <a:gd name="adj1" fmla="val 12332"/>
              <a:gd name="adj2" fmla="val 21533"/>
              <a:gd name="adj3" fmla="val 23613"/>
              <a:gd name="adj4" fmla="val 50000"/>
              <a:gd name="adj5" fmla="val 100000"/>
            </a:avLst>
          </a:prstGeom>
          <a:solidFill>
            <a:schemeClr val="tx1">
              <a:lumMod val="50000"/>
              <a:lumOff val="5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Title 3">
            <a:extLst>
              <a:ext uri="{FF2B5EF4-FFF2-40B4-BE49-F238E27FC236}">
                <a16:creationId xmlns:a16="http://schemas.microsoft.com/office/drawing/2014/main" id="{CA015F15-57A7-2745-819D-66055A0ED250}"/>
              </a:ext>
            </a:extLst>
          </p:cNvPr>
          <p:cNvSpPr>
            <a:spLocks noGrp="1"/>
          </p:cNvSpPr>
          <p:nvPr>
            <p:ph type="title"/>
          </p:nvPr>
        </p:nvSpPr>
        <p:spPr/>
        <p:txBody>
          <a:bodyPr>
            <a:normAutofit/>
          </a:bodyPr>
          <a:lstStyle/>
          <a:p>
            <a:r>
              <a:rPr lang="en-US" dirty="0"/>
              <a:t>Design Process – Lessons Learned</a:t>
            </a:r>
          </a:p>
        </p:txBody>
      </p:sp>
      <p:sp>
        <p:nvSpPr>
          <p:cNvPr id="10" name="Rectangle 9">
            <a:extLst>
              <a:ext uri="{FF2B5EF4-FFF2-40B4-BE49-F238E27FC236}">
                <a16:creationId xmlns:a16="http://schemas.microsoft.com/office/drawing/2014/main" id="{EA78619B-290E-4849-8770-F4506DBE1A3C}"/>
              </a:ext>
            </a:extLst>
          </p:cNvPr>
          <p:cNvSpPr/>
          <p:nvPr/>
        </p:nvSpPr>
        <p:spPr>
          <a:xfrm>
            <a:off x="746975" y="1777285"/>
            <a:ext cx="5349024" cy="1184856"/>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FB3BED7-9FE7-6F42-91C0-C065AF37159F}"/>
              </a:ext>
            </a:extLst>
          </p:cNvPr>
          <p:cNvSpPr/>
          <p:nvPr/>
        </p:nvSpPr>
        <p:spPr>
          <a:xfrm>
            <a:off x="9440214" y="1777285"/>
            <a:ext cx="2004808" cy="1184856"/>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ontent Placeholder 2">
            <a:extLst>
              <a:ext uri="{FF2B5EF4-FFF2-40B4-BE49-F238E27FC236}">
                <a16:creationId xmlns:a16="http://schemas.microsoft.com/office/drawing/2014/main" id="{53AF7EA1-8731-1F4E-A95C-785D93452BC2}"/>
              </a:ext>
            </a:extLst>
          </p:cNvPr>
          <p:cNvSpPr txBox="1">
            <a:spLocks/>
          </p:cNvSpPr>
          <p:nvPr/>
        </p:nvSpPr>
        <p:spPr>
          <a:xfrm>
            <a:off x="838200" y="3121572"/>
            <a:ext cx="10515600" cy="283547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charset="0"/>
                <a:ea typeface="Calibri" charset="0"/>
                <a:cs typeface="Calibri"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charset="0"/>
                <a:ea typeface="Calibri" charset="0"/>
                <a:cs typeface="Calibri"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charset="0"/>
                <a:ea typeface="Calibri" charset="0"/>
                <a:cs typeface="Calibr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Takes time and effort – The process is highly iterative (esp. 3&amp;5)</a:t>
            </a:r>
          </a:p>
          <a:p>
            <a:r>
              <a:rPr lang="en-US" dirty="0"/>
              <a:t>Process helps everyone stay on track and divide tasks</a:t>
            </a:r>
          </a:p>
          <a:p>
            <a:r>
              <a:rPr lang="en-US" dirty="0"/>
              <a:t>Educators can help with content identification and development</a:t>
            </a:r>
          </a:p>
          <a:p>
            <a:pPr lvl="1"/>
            <a:r>
              <a:rPr lang="en-US" dirty="0"/>
              <a:t>With better data portals, they can also help with data and visualizations</a:t>
            </a:r>
          </a:p>
          <a:p>
            <a:r>
              <a:rPr lang="en-US" dirty="0"/>
              <a:t>Matching goals and finding appropriate datasets to use in educational settings was most challenging, especially for a new OOS like OOI</a:t>
            </a:r>
          </a:p>
        </p:txBody>
      </p:sp>
    </p:spTree>
    <p:extLst>
      <p:ext uri="{BB962C8B-B14F-4D97-AF65-F5344CB8AC3E}">
        <p14:creationId xmlns:p14="http://schemas.microsoft.com/office/powerpoint/2010/main" val="92388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0" grpId="0" animBg="1"/>
      <p:bldP spid="11" grpId="0" animBg="1"/>
      <p:bldP spid="20" grpId="0" uiExpand="1" build="p" bldLvl="2"/>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Shape 327"/>
        <p:cNvGrpSpPr/>
        <p:nvPr/>
      </p:nvGrpSpPr>
      <p:grpSpPr>
        <a:xfrm>
          <a:off x="0" y="0"/>
          <a:ext cx="0" cy="0"/>
          <a:chOff x="0" y="0"/>
          <a:chExt cx="0" cy="0"/>
        </a:xfrm>
      </p:grpSpPr>
      <p:graphicFrame>
        <p:nvGraphicFramePr>
          <p:cNvPr id="328" name="Google Shape;328;p21"/>
          <p:cNvGraphicFramePr/>
          <p:nvPr/>
        </p:nvGraphicFramePr>
        <p:xfrm>
          <a:off x="3338506" y="1363824"/>
          <a:ext cx="8532425" cy="4653500"/>
        </p:xfrm>
        <a:graphic>
          <a:graphicData uri="http://schemas.openxmlformats.org/drawingml/2006/table">
            <a:tbl>
              <a:tblPr>
                <a:noFill/>
                <a:tableStyleId>{325E22FA-BC0D-477A-AA62-1E4911E89655}</a:tableStyleId>
              </a:tblPr>
              <a:tblGrid>
                <a:gridCol w="2572975">
                  <a:extLst>
                    <a:ext uri="{9D8B030D-6E8A-4147-A177-3AD203B41FA5}">
                      <a16:colId xmlns:a16="http://schemas.microsoft.com/office/drawing/2014/main" val="20000"/>
                    </a:ext>
                  </a:extLst>
                </a:gridCol>
                <a:gridCol w="5959450">
                  <a:extLst>
                    <a:ext uri="{9D8B030D-6E8A-4147-A177-3AD203B41FA5}">
                      <a16:colId xmlns:a16="http://schemas.microsoft.com/office/drawing/2014/main" val="20001"/>
                    </a:ext>
                  </a:extLst>
                </a:gridCol>
              </a:tblGrid>
              <a:tr h="385125">
                <a:tc>
                  <a:txBody>
                    <a:bodyPr/>
                    <a:lstStyle/>
                    <a:p>
                      <a:pPr marL="0" marR="0" lvl="0" indent="0" algn="l" rtl="0">
                        <a:lnSpc>
                          <a:spcPct val="100000"/>
                        </a:lnSpc>
                        <a:spcBef>
                          <a:spcPts val="0"/>
                        </a:spcBef>
                        <a:spcAft>
                          <a:spcPts val="0"/>
                        </a:spcAft>
                        <a:buClr>
                          <a:schemeClr val="lt1"/>
                        </a:buClr>
                        <a:buSzPts val="1800"/>
                        <a:buFont typeface="Trebuchet MS"/>
                        <a:buNone/>
                      </a:pPr>
                      <a:r>
                        <a:rPr lang="en-US" sz="1800" b="1" i="0" u="none" strike="noStrike" cap="none" dirty="0">
                          <a:solidFill>
                            <a:schemeClr val="lt1"/>
                          </a:solidFill>
                          <a:latin typeface="Arial"/>
                          <a:ea typeface="Arial"/>
                          <a:cs typeface="Arial"/>
                          <a:sym typeface="Arial"/>
                        </a:rPr>
                        <a:t>Topic</a:t>
                      </a:r>
                      <a:endParaRPr sz="1400" u="none" strike="noStrike" cap="none" dirty="0">
                        <a:latin typeface="Arial"/>
                        <a:ea typeface="Arial"/>
                        <a:cs typeface="Arial"/>
                        <a:sym typeface="Arial"/>
                      </a:endParaRPr>
                    </a:p>
                  </a:txBody>
                  <a:tcPr marL="91450" marR="91450" marT="45725" marB="45725">
                    <a:solidFill>
                      <a:srgbClr val="1D6498"/>
                    </a:solidFill>
                  </a:tcPr>
                </a:tc>
                <a:tc>
                  <a:txBody>
                    <a:bodyPr/>
                    <a:lstStyle/>
                    <a:p>
                      <a:pPr marL="0" marR="0" lvl="0" indent="0" algn="l" rtl="0">
                        <a:lnSpc>
                          <a:spcPct val="100000"/>
                        </a:lnSpc>
                        <a:spcBef>
                          <a:spcPts val="0"/>
                        </a:spcBef>
                        <a:spcAft>
                          <a:spcPts val="0"/>
                        </a:spcAft>
                        <a:buClr>
                          <a:schemeClr val="lt1"/>
                        </a:buClr>
                        <a:buSzPts val="1800"/>
                        <a:buFont typeface="Trebuchet MS"/>
                        <a:buNone/>
                      </a:pPr>
                      <a:r>
                        <a:rPr lang="en-US" sz="1800" b="1" i="0" u="none" strike="noStrike" cap="none" dirty="0">
                          <a:solidFill>
                            <a:schemeClr val="lt1"/>
                          </a:solidFill>
                          <a:latin typeface="Arial"/>
                          <a:ea typeface="Arial"/>
                          <a:cs typeface="Arial"/>
                          <a:sym typeface="Arial"/>
                        </a:rPr>
                        <a:t>Chapter</a:t>
                      </a:r>
                      <a:endParaRPr sz="1400" u="none" strike="noStrike" cap="none" dirty="0">
                        <a:latin typeface="Arial"/>
                        <a:ea typeface="Arial"/>
                        <a:cs typeface="Arial"/>
                        <a:sym typeface="Arial"/>
                      </a:endParaRPr>
                    </a:p>
                  </a:txBody>
                  <a:tcPr marL="91450" marR="91450" marT="45725" marB="45725">
                    <a:solidFill>
                      <a:srgbClr val="1D6498"/>
                    </a:solidFill>
                  </a:tcPr>
                </a:tc>
                <a:extLst>
                  <a:ext uri="{0D108BD9-81ED-4DB2-BD59-A6C34878D82A}">
                    <a16:rowId xmlns:a16="http://schemas.microsoft.com/office/drawing/2014/main" val="10000"/>
                  </a:ext>
                </a:extLst>
              </a:tr>
              <a:tr h="898600">
                <a:tc>
                  <a:txBody>
                    <a:bodyPr/>
                    <a:lstStyle/>
                    <a:p>
                      <a:pPr marL="0" marR="0" lvl="0" indent="0" algn="l" rtl="0">
                        <a:lnSpc>
                          <a:spcPct val="100000"/>
                        </a:lnSpc>
                        <a:spcBef>
                          <a:spcPts val="0"/>
                        </a:spcBef>
                        <a:spcAft>
                          <a:spcPts val="0"/>
                        </a:spcAft>
                        <a:buClr>
                          <a:srgbClr val="000000"/>
                        </a:buClr>
                        <a:buSzPts val="1800"/>
                        <a:buFont typeface="Trebuchet MS"/>
                        <a:buNone/>
                      </a:pPr>
                      <a:r>
                        <a:rPr lang="en-US" sz="1800" u="none" strike="noStrike" cap="none" dirty="0">
                          <a:latin typeface="Arial"/>
                          <a:ea typeface="Arial"/>
                          <a:cs typeface="Arial"/>
                          <a:sym typeface="Arial"/>
                        </a:rPr>
                        <a:t>Ocean geography</a:t>
                      </a:r>
                      <a:endParaRPr sz="1400" u="none" strike="noStrike" cap="none" dirty="0">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Trebuchet MS"/>
                        <a:buNone/>
                      </a:pPr>
                      <a:r>
                        <a:rPr lang="en-US" sz="1800" b="0" i="0" u="none" strike="noStrike" cap="none" dirty="0">
                          <a:solidFill>
                            <a:schemeClr val="dk1"/>
                          </a:solidFill>
                          <a:latin typeface="Arial"/>
                          <a:ea typeface="Arial"/>
                          <a:cs typeface="Arial"/>
                          <a:sym typeface="Arial"/>
                        </a:rPr>
                        <a:t>Ocean technology</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Trebuchet MS"/>
                        <a:buNone/>
                      </a:pPr>
                      <a:endParaRPr sz="1400" u="none" strike="noStrike" cap="none" dirty="0">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Trebuchet MS"/>
                        <a:buNone/>
                      </a:pPr>
                      <a:r>
                        <a:rPr lang="en-US" sz="1800" b="1" u="none" strike="noStrike" cap="none" dirty="0">
                          <a:latin typeface="Arial"/>
                          <a:ea typeface="Arial"/>
                          <a:cs typeface="Arial"/>
                          <a:sym typeface="Arial"/>
                        </a:rPr>
                        <a:t>Lab 1</a:t>
                      </a:r>
                      <a:r>
                        <a:rPr lang="en-US" sz="1800" u="none" strike="noStrike" cap="none" dirty="0">
                          <a:latin typeface="Arial"/>
                          <a:ea typeface="Arial"/>
                          <a:cs typeface="Arial"/>
                          <a:sym typeface="Arial"/>
                        </a:rPr>
                        <a:t>: Introduction to the OOI, the collection of oceanographic data</a:t>
                      </a:r>
                      <a:endParaRPr sz="1400" u="none" strike="noStrike" cap="none" dirty="0">
                        <a:latin typeface="Arial"/>
                        <a:ea typeface="Arial"/>
                        <a:cs typeface="Arial"/>
                        <a:sym typeface="Arial"/>
                      </a:endParaRPr>
                    </a:p>
                  </a:txBody>
                  <a:tcPr marL="91450" marR="91450" marT="45725" marB="45725"/>
                </a:tc>
                <a:extLst>
                  <a:ext uri="{0D108BD9-81ED-4DB2-BD59-A6C34878D82A}">
                    <a16:rowId xmlns:a16="http://schemas.microsoft.com/office/drawing/2014/main" val="10001"/>
                  </a:ext>
                </a:extLst>
              </a:tr>
              <a:tr h="673950">
                <a:tc>
                  <a:txBody>
                    <a:bodyPr/>
                    <a:lstStyle/>
                    <a:p>
                      <a:pPr marL="0" marR="0" lvl="0" indent="0" algn="l" rtl="0">
                        <a:lnSpc>
                          <a:spcPct val="100000"/>
                        </a:lnSpc>
                        <a:spcBef>
                          <a:spcPts val="0"/>
                        </a:spcBef>
                        <a:spcAft>
                          <a:spcPts val="0"/>
                        </a:spcAft>
                        <a:buClr>
                          <a:srgbClr val="000000"/>
                        </a:buClr>
                        <a:buSzPts val="1800"/>
                        <a:buFont typeface="Trebuchet MS"/>
                        <a:buNone/>
                      </a:pPr>
                      <a:r>
                        <a:rPr lang="en-US" sz="1800" u="none" strike="noStrike" cap="none" dirty="0">
                          <a:latin typeface="Arial"/>
                          <a:ea typeface="Arial"/>
                          <a:cs typeface="Arial"/>
                          <a:sym typeface="Arial"/>
                        </a:rPr>
                        <a:t>Data skills for oceanography</a:t>
                      </a:r>
                      <a:endParaRPr sz="1400" u="none" strike="noStrike" cap="none" dirty="0">
                        <a:latin typeface="Arial"/>
                        <a:ea typeface="Arial"/>
                        <a:cs typeface="Arial"/>
                        <a:sym typeface="Arial"/>
                      </a:endParaRPr>
                    </a:p>
                  </a:txBody>
                  <a:tcPr marL="91450" marR="91450" marT="45725" marB="45725">
                    <a:solidFill>
                      <a:srgbClr val="DCECF8"/>
                    </a:solidFill>
                  </a:tcPr>
                </a:tc>
                <a:tc>
                  <a:txBody>
                    <a:bodyPr/>
                    <a:lstStyle/>
                    <a:p>
                      <a:pPr marL="0" marR="0" lvl="0" indent="0" algn="l" rtl="0">
                        <a:lnSpc>
                          <a:spcPct val="100000"/>
                        </a:lnSpc>
                        <a:spcBef>
                          <a:spcPts val="0"/>
                        </a:spcBef>
                        <a:spcAft>
                          <a:spcPts val="0"/>
                        </a:spcAft>
                        <a:buClr>
                          <a:srgbClr val="000000"/>
                        </a:buClr>
                        <a:buSzPts val="1800"/>
                        <a:buFont typeface="Trebuchet MS"/>
                        <a:buNone/>
                      </a:pPr>
                      <a:r>
                        <a:rPr lang="en-US" sz="1800" b="1" u="none" strike="noStrike" cap="none" dirty="0">
                          <a:latin typeface="Arial"/>
                          <a:ea typeface="Arial"/>
                          <a:cs typeface="Arial"/>
                          <a:sym typeface="Arial"/>
                        </a:rPr>
                        <a:t>Lab 2</a:t>
                      </a:r>
                      <a:r>
                        <a:rPr lang="en-US" sz="1800" u="none" strike="noStrike" cap="none" dirty="0">
                          <a:latin typeface="Arial"/>
                          <a:ea typeface="Arial"/>
                          <a:cs typeface="Arial"/>
                          <a:sym typeface="Arial"/>
                        </a:rPr>
                        <a:t>: Building data skills</a:t>
                      </a:r>
                      <a:endParaRPr sz="1400" u="none" strike="noStrike" cap="none" dirty="0">
                        <a:latin typeface="Arial"/>
                        <a:ea typeface="Arial"/>
                        <a:cs typeface="Arial"/>
                        <a:sym typeface="Arial"/>
                      </a:endParaRPr>
                    </a:p>
                  </a:txBody>
                  <a:tcPr marL="91450" marR="91450" marT="45725" marB="45725">
                    <a:solidFill>
                      <a:srgbClr val="DCECF8"/>
                    </a:solidFill>
                  </a:tcPr>
                </a:tc>
                <a:extLst>
                  <a:ext uri="{0D108BD9-81ED-4DB2-BD59-A6C34878D82A}">
                    <a16:rowId xmlns:a16="http://schemas.microsoft.com/office/drawing/2014/main" val="10002"/>
                  </a:ext>
                </a:extLst>
              </a:tr>
              <a:tr h="962800">
                <a:tc>
                  <a:txBody>
                    <a:bodyPr/>
                    <a:lstStyle/>
                    <a:p>
                      <a:pPr marL="0" marR="0" lvl="0" indent="0" algn="l" rtl="0">
                        <a:lnSpc>
                          <a:spcPct val="100000"/>
                        </a:lnSpc>
                        <a:spcBef>
                          <a:spcPts val="0"/>
                        </a:spcBef>
                        <a:spcAft>
                          <a:spcPts val="0"/>
                        </a:spcAft>
                        <a:buClr>
                          <a:srgbClr val="000000"/>
                        </a:buClr>
                        <a:buSzPts val="1800"/>
                        <a:buFont typeface="Trebuchet MS"/>
                        <a:buNone/>
                      </a:pPr>
                      <a:r>
                        <a:rPr lang="en-US" sz="1800" u="none" strike="noStrike" cap="none" dirty="0">
                          <a:latin typeface="Arial"/>
                          <a:ea typeface="Arial"/>
                          <a:cs typeface="Arial"/>
                          <a:sym typeface="Arial"/>
                        </a:rPr>
                        <a:t>Marine Geology</a:t>
                      </a:r>
                      <a:endParaRPr sz="1400" u="none" strike="noStrike" cap="none" dirty="0">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Trebuchet MS"/>
                        <a:buNone/>
                      </a:pPr>
                      <a:r>
                        <a:rPr lang="en-US" sz="1800" b="1" u="none" strike="noStrike" cap="none" dirty="0">
                          <a:latin typeface="Arial"/>
                          <a:ea typeface="Arial"/>
                          <a:cs typeface="Arial"/>
                          <a:sym typeface="Arial"/>
                        </a:rPr>
                        <a:t>Lab 3</a:t>
                      </a:r>
                      <a:r>
                        <a:rPr lang="en-US" sz="1800" u="none" strike="noStrike" cap="none" dirty="0">
                          <a:latin typeface="Arial"/>
                          <a:ea typeface="Arial"/>
                          <a:cs typeface="Arial"/>
                          <a:sym typeface="Arial"/>
                        </a:rPr>
                        <a:t>: Plate tectonics and the seafloor</a:t>
                      </a:r>
                      <a:endParaRPr sz="1400" u="none" strike="noStrike" cap="none" dirty="0">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Trebuchet MS"/>
                        <a:buNone/>
                      </a:pPr>
                      <a:r>
                        <a:rPr lang="en-US" sz="1800" b="1" u="none" strike="noStrike" cap="none" dirty="0">
                          <a:latin typeface="Arial"/>
                          <a:ea typeface="Arial"/>
                          <a:cs typeface="Arial"/>
                          <a:sym typeface="Arial"/>
                        </a:rPr>
                        <a:t>Lab 4</a:t>
                      </a:r>
                      <a:r>
                        <a:rPr lang="en-US" sz="1800" u="none" strike="noStrike" cap="none" dirty="0">
                          <a:latin typeface="Arial"/>
                          <a:ea typeface="Arial"/>
                          <a:cs typeface="Arial"/>
                          <a:sym typeface="Arial"/>
                        </a:rPr>
                        <a:t>: Seafloor changes in a volcanically active setting</a:t>
                      </a:r>
                      <a:endParaRPr sz="1400" u="none" strike="noStrike" cap="none" dirty="0">
                        <a:latin typeface="Arial"/>
                        <a:ea typeface="Arial"/>
                        <a:cs typeface="Arial"/>
                        <a:sym typeface="Arial"/>
                      </a:endParaRPr>
                    </a:p>
                  </a:txBody>
                  <a:tcPr marL="91450" marR="91450" marT="45725" marB="45725"/>
                </a:tc>
                <a:extLst>
                  <a:ext uri="{0D108BD9-81ED-4DB2-BD59-A6C34878D82A}">
                    <a16:rowId xmlns:a16="http://schemas.microsoft.com/office/drawing/2014/main" val="10003"/>
                  </a:ext>
                </a:extLst>
              </a:tr>
              <a:tr h="385125">
                <a:tc>
                  <a:txBody>
                    <a:bodyPr/>
                    <a:lstStyle/>
                    <a:p>
                      <a:pPr marL="0" marR="0" lvl="0" indent="0" algn="l" rtl="0">
                        <a:lnSpc>
                          <a:spcPct val="100000"/>
                        </a:lnSpc>
                        <a:spcBef>
                          <a:spcPts val="0"/>
                        </a:spcBef>
                        <a:spcAft>
                          <a:spcPts val="0"/>
                        </a:spcAft>
                        <a:buClr>
                          <a:srgbClr val="000000"/>
                        </a:buClr>
                        <a:buSzPts val="1800"/>
                        <a:buFont typeface="Trebuchet MS"/>
                        <a:buNone/>
                      </a:pPr>
                      <a:r>
                        <a:rPr lang="en-US" sz="1800" u="none" strike="noStrike" cap="none" dirty="0">
                          <a:latin typeface="Arial"/>
                          <a:ea typeface="Arial"/>
                          <a:cs typeface="Arial"/>
                          <a:sym typeface="Arial"/>
                        </a:rPr>
                        <a:t>Ocean Chemistry</a:t>
                      </a:r>
                      <a:endParaRPr sz="1400" u="none" strike="noStrike" cap="none" dirty="0">
                        <a:latin typeface="Arial"/>
                        <a:ea typeface="Arial"/>
                        <a:cs typeface="Arial"/>
                        <a:sym typeface="Arial"/>
                      </a:endParaRPr>
                    </a:p>
                  </a:txBody>
                  <a:tcPr marL="91450" marR="91450" marT="45725" marB="45725">
                    <a:solidFill>
                      <a:srgbClr val="DCECF8"/>
                    </a:solidFill>
                  </a:tcPr>
                </a:tc>
                <a:tc>
                  <a:txBody>
                    <a:bodyPr/>
                    <a:lstStyle/>
                    <a:p>
                      <a:pPr marL="0" marR="0" lvl="0" indent="0" algn="l" rtl="0">
                        <a:lnSpc>
                          <a:spcPct val="100000"/>
                        </a:lnSpc>
                        <a:spcBef>
                          <a:spcPts val="0"/>
                        </a:spcBef>
                        <a:spcAft>
                          <a:spcPts val="0"/>
                        </a:spcAft>
                        <a:buClr>
                          <a:srgbClr val="000000"/>
                        </a:buClr>
                        <a:buSzPts val="1800"/>
                        <a:buFont typeface="Trebuchet MS"/>
                        <a:buNone/>
                      </a:pPr>
                      <a:r>
                        <a:rPr lang="en-US" sz="1800" b="1" u="none" strike="noStrike" cap="none" dirty="0">
                          <a:latin typeface="Arial"/>
                          <a:ea typeface="Arial"/>
                          <a:cs typeface="Arial"/>
                          <a:sym typeface="Arial"/>
                        </a:rPr>
                        <a:t>Lab 5</a:t>
                      </a:r>
                      <a:r>
                        <a:rPr lang="en-US" sz="1800" u="none" strike="noStrike" cap="none" dirty="0">
                          <a:latin typeface="Arial"/>
                          <a:ea typeface="Arial"/>
                          <a:cs typeface="Arial"/>
                          <a:sym typeface="Arial"/>
                        </a:rPr>
                        <a:t>: Investigating density stratification </a:t>
                      </a:r>
                      <a:endParaRPr sz="1400" u="none" strike="noStrike" cap="none" dirty="0">
                        <a:latin typeface="Arial"/>
                        <a:ea typeface="Arial"/>
                        <a:cs typeface="Arial"/>
                        <a:sym typeface="Arial"/>
                      </a:endParaRPr>
                    </a:p>
                  </a:txBody>
                  <a:tcPr marL="91450" marR="91450" marT="45725" marB="45725">
                    <a:solidFill>
                      <a:srgbClr val="DCECF8"/>
                    </a:solidFill>
                  </a:tcPr>
                </a:tc>
                <a:extLst>
                  <a:ext uri="{0D108BD9-81ED-4DB2-BD59-A6C34878D82A}">
                    <a16:rowId xmlns:a16="http://schemas.microsoft.com/office/drawing/2014/main" val="10004"/>
                  </a:ext>
                </a:extLst>
              </a:tr>
              <a:tr h="673950">
                <a:tc>
                  <a:txBody>
                    <a:bodyPr/>
                    <a:lstStyle/>
                    <a:p>
                      <a:pPr marL="0" marR="0" lvl="0" indent="0" algn="l" rtl="0">
                        <a:lnSpc>
                          <a:spcPct val="100000"/>
                        </a:lnSpc>
                        <a:spcBef>
                          <a:spcPts val="0"/>
                        </a:spcBef>
                        <a:spcAft>
                          <a:spcPts val="0"/>
                        </a:spcAft>
                        <a:buClr>
                          <a:srgbClr val="000000"/>
                        </a:buClr>
                        <a:buSzPts val="1800"/>
                        <a:buFont typeface="Trebuchet MS"/>
                        <a:buNone/>
                      </a:pPr>
                      <a:r>
                        <a:rPr lang="en-US" sz="1800" u="none" strike="noStrike" cap="none" dirty="0">
                          <a:latin typeface="Arial"/>
                          <a:ea typeface="Arial"/>
                          <a:cs typeface="Arial"/>
                          <a:sym typeface="Arial"/>
                        </a:rPr>
                        <a:t>Physical Oceanography</a:t>
                      </a:r>
                      <a:endParaRPr sz="1400" u="none" strike="noStrike" cap="none" dirty="0">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Trebuchet MS"/>
                        <a:buNone/>
                      </a:pPr>
                      <a:r>
                        <a:rPr lang="en-US" sz="1800" b="1" u="none" strike="noStrike" cap="none" dirty="0">
                          <a:latin typeface="Arial"/>
                          <a:ea typeface="Arial"/>
                          <a:cs typeface="Arial"/>
                          <a:sym typeface="Arial"/>
                        </a:rPr>
                        <a:t>Lab 6</a:t>
                      </a:r>
                      <a:r>
                        <a:rPr lang="en-US" sz="1800" u="none" strike="noStrike" cap="none" dirty="0">
                          <a:latin typeface="Arial"/>
                          <a:ea typeface="Arial"/>
                          <a:cs typeface="Arial"/>
                          <a:sym typeface="Arial"/>
                        </a:rPr>
                        <a:t>: Waves generated by large storms</a:t>
                      </a:r>
                      <a:endParaRPr sz="1400" u="none" strike="noStrike" cap="none" dirty="0">
                        <a:latin typeface="Arial"/>
                        <a:ea typeface="Arial"/>
                        <a:cs typeface="Arial"/>
                        <a:sym typeface="Arial"/>
                      </a:endParaRPr>
                    </a:p>
                  </a:txBody>
                  <a:tcPr marL="91450" marR="91450" marT="45725" marB="45725"/>
                </a:tc>
                <a:extLst>
                  <a:ext uri="{0D108BD9-81ED-4DB2-BD59-A6C34878D82A}">
                    <a16:rowId xmlns:a16="http://schemas.microsoft.com/office/drawing/2014/main" val="10005"/>
                  </a:ext>
                </a:extLst>
              </a:tr>
              <a:tr h="673950">
                <a:tc>
                  <a:txBody>
                    <a:bodyPr/>
                    <a:lstStyle/>
                    <a:p>
                      <a:pPr marL="0" marR="0" lvl="0" indent="0" algn="l" rtl="0">
                        <a:lnSpc>
                          <a:spcPct val="100000"/>
                        </a:lnSpc>
                        <a:spcBef>
                          <a:spcPts val="0"/>
                        </a:spcBef>
                        <a:spcAft>
                          <a:spcPts val="0"/>
                        </a:spcAft>
                        <a:buClr>
                          <a:srgbClr val="000000"/>
                        </a:buClr>
                        <a:buSzPts val="1800"/>
                        <a:buFont typeface="Trebuchet MS"/>
                        <a:buNone/>
                      </a:pPr>
                      <a:r>
                        <a:rPr lang="en-US" sz="1800" u="none" strike="noStrike" cap="none" dirty="0">
                          <a:latin typeface="Arial"/>
                          <a:ea typeface="Arial"/>
                          <a:cs typeface="Arial"/>
                          <a:sym typeface="Arial"/>
                        </a:rPr>
                        <a:t>Biological Oceanography</a:t>
                      </a:r>
                      <a:endParaRPr sz="1400" u="none" strike="noStrike" cap="none" dirty="0">
                        <a:latin typeface="Arial"/>
                        <a:ea typeface="Arial"/>
                        <a:cs typeface="Arial"/>
                        <a:sym typeface="Arial"/>
                      </a:endParaRPr>
                    </a:p>
                  </a:txBody>
                  <a:tcPr marL="91450" marR="91450" marT="45725" marB="45725">
                    <a:solidFill>
                      <a:srgbClr val="DCECF8"/>
                    </a:solidFill>
                  </a:tcPr>
                </a:tc>
                <a:tc>
                  <a:txBody>
                    <a:bodyPr/>
                    <a:lstStyle/>
                    <a:p>
                      <a:pPr marL="0" marR="0" lvl="0" indent="0" algn="l" rtl="0">
                        <a:lnSpc>
                          <a:spcPct val="100000"/>
                        </a:lnSpc>
                        <a:spcBef>
                          <a:spcPts val="0"/>
                        </a:spcBef>
                        <a:spcAft>
                          <a:spcPts val="0"/>
                        </a:spcAft>
                        <a:buClr>
                          <a:srgbClr val="000000"/>
                        </a:buClr>
                        <a:buSzPts val="1800"/>
                        <a:buFont typeface="Trebuchet MS"/>
                        <a:buNone/>
                      </a:pPr>
                      <a:r>
                        <a:rPr lang="en-US" sz="1800" b="1" u="none" strike="noStrike" cap="none" dirty="0">
                          <a:latin typeface="Arial"/>
                          <a:ea typeface="Arial"/>
                          <a:cs typeface="Arial"/>
                          <a:sym typeface="Arial"/>
                        </a:rPr>
                        <a:t>Lab 7</a:t>
                      </a:r>
                      <a:r>
                        <a:rPr lang="en-US" sz="1800" u="none" strike="noStrike" cap="none" dirty="0">
                          <a:latin typeface="Arial"/>
                          <a:ea typeface="Arial"/>
                          <a:cs typeface="Arial"/>
                          <a:sym typeface="Arial"/>
                        </a:rPr>
                        <a:t>: Primary production</a:t>
                      </a:r>
                      <a:br>
                        <a:rPr lang="en-US" sz="1800" u="none" strike="noStrike" cap="none" dirty="0">
                          <a:latin typeface="Arial"/>
                          <a:ea typeface="Arial"/>
                          <a:cs typeface="Arial"/>
                          <a:sym typeface="Arial"/>
                        </a:rPr>
                      </a:br>
                      <a:r>
                        <a:rPr lang="en-US" sz="1800" b="1" u="none" strike="noStrike" cap="none" dirty="0">
                          <a:latin typeface="Arial"/>
                          <a:ea typeface="Arial"/>
                          <a:cs typeface="Arial"/>
                          <a:sym typeface="Arial"/>
                        </a:rPr>
                        <a:t>Lab 8</a:t>
                      </a:r>
                      <a:r>
                        <a:rPr lang="en-US" sz="1800" u="none" strike="noStrike" cap="none" dirty="0">
                          <a:latin typeface="Arial"/>
                          <a:ea typeface="Arial"/>
                          <a:cs typeface="Arial"/>
                          <a:sym typeface="Arial"/>
                        </a:rPr>
                        <a:t>: Anoxic events</a:t>
                      </a:r>
                      <a:endParaRPr sz="1400" u="none" strike="noStrike" cap="none" dirty="0">
                        <a:latin typeface="Arial"/>
                        <a:ea typeface="Arial"/>
                        <a:cs typeface="Arial"/>
                        <a:sym typeface="Arial"/>
                      </a:endParaRPr>
                    </a:p>
                  </a:txBody>
                  <a:tcPr marL="91450" marR="91450" marT="45725" marB="45725">
                    <a:solidFill>
                      <a:srgbClr val="DCECF8"/>
                    </a:solidFill>
                  </a:tcPr>
                </a:tc>
                <a:extLst>
                  <a:ext uri="{0D108BD9-81ED-4DB2-BD59-A6C34878D82A}">
                    <a16:rowId xmlns:a16="http://schemas.microsoft.com/office/drawing/2014/main" val="10006"/>
                  </a:ext>
                </a:extLst>
              </a:tr>
            </a:tbl>
          </a:graphicData>
        </a:graphic>
      </p:graphicFrame>
      <p:sp>
        <p:nvSpPr>
          <p:cNvPr id="329" name="Google Shape;329;p21"/>
          <p:cNvSpPr txBox="1">
            <a:spLocks noGrp="1"/>
          </p:cNvSpPr>
          <p:nvPr>
            <p:ph type="title"/>
          </p:nvPr>
        </p:nvSpPr>
        <p:spPr>
          <a:xfrm>
            <a:off x="838201" y="365126"/>
            <a:ext cx="10515598" cy="106026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990"/>
              <a:buFont typeface="Calibri"/>
              <a:buNone/>
            </a:pPr>
            <a:r>
              <a:rPr lang="en-US" sz="3959" b="0" i="0" u="none" strike="noStrike" cap="none" dirty="0">
                <a:solidFill>
                  <a:schemeClr val="dk1"/>
                </a:solidFill>
              </a:rPr>
              <a:t>Alignment to Intro </a:t>
            </a:r>
            <a:r>
              <a:rPr lang="en-US" sz="3959" b="0" dirty="0"/>
              <a:t>O</a:t>
            </a:r>
            <a:r>
              <a:rPr lang="en-US" sz="3959" b="0" i="0" u="none" strike="noStrike" cap="none" dirty="0">
                <a:solidFill>
                  <a:schemeClr val="dk1"/>
                </a:solidFill>
              </a:rPr>
              <a:t>ceanography curriculum</a:t>
            </a:r>
            <a:endParaRPr dirty="0"/>
          </a:p>
        </p:txBody>
      </p:sp>
      <p:pic>
        <p:nvPicPr>
          <p:cNvPr id="330" name="Google Shape;330;p21" descr="Cover_EO12_small.jpg"/>
          <p:cNvPicPr preferRelativeResize="0"/>
          <p:nvPr/>
        </p:nvPicPr>
        <p:blipFill rotWithShape="1">
          <a:blip r:embed="rId3">
            <a:alphaModFix/>
          </a:blip>
          <a:srcRect/>
          <a:stretch/>
        </p:blipFill>
        <p:spPr>
          <a:xfrm>
            <a:off x="579998" y="4357774"/>
            <a:ext cx="1195350" cy="1571989"/>
          </a:xfrm>
          <a:prstGeom prst="rect">
            <a:avLst/>
          </a:prstGeom>
          <a:noFill/>
          <a:ln>
            <a:noFill/>
          </a:ln>
        </p:spPr>
      </p:pic>
      <p:cxnSp>
        <p:nvCxnSpPr>
          <p:cNvPr id="331" name="Google Shape;331;p21"/>
          <p:cNvCxnSpPr/>
          <p:nvPr/>
        </p:nvCxnSpPr>
        <p:spPr>
          <a:xfrm>
            <a:off x="2180361" y="3490261"/>
            <a:ext cx="935477" cy="0"/>
          </a:xfrm>
          <a:prstGeom prst="straightConnector1">
            <a:avLst/>
          </a:prstGeom>
          <a:noFill/>
          <a:ln w="57150" cap="flat" cmpd="sng">
            <a:solidFill>
              <a:schemeClr val="accent2"/>
            </a:solidFill>
            <a:prstDash val="solid"/>
            <a:round/>
            <a:headEnd type="none" w="sm" len="sm"/>
            <a:tailEnd type="triangle" w="lg" len="lg"/>
          </a:ln>
        </p:spPr>
      </p:cxnSp>
      <p:grpSp>
        <p:nvGrpSpPr>
          <p:cNvPr id="332" name="Google Shape;332;p21"/>
          <p:cNvGrpSpPr/>
          <p:nvPr/>
        </p:nvGrpSpPr>
        <p:grpSpPr>
          <a:xfrm>
            <a:off x="968141" y="3300222"/>
            <a:ext cx="355909" cy="365125"/>
            <a:chOff x="2316039" y="2171142"/>
            <a:chExt cx="645300" cy="667061"/>
          </a:xfrm>
        </p:grpSpPr>
        <p:cxnSp>
          <p:nvCxnSpPr>
            <p:cNvPr id="333" name="Google Shape;333;p21"/>
            <p:cNvCxnSpPr/>
            <p:nvPr/>
          </p:nvCxnSpPr>
          <p:spPr>
            <a:xfrm>
              <a:off x="2316039" y="2512276"/>
              <a:ext cx="645300" cy="0"/>
            </a:xfrm>
            <a:prstGeom prst="straightConnector1">
              <a:avLst/>
            </a:prstGeom>
            <a:noFill/>
            <a:ln w="76200" cap="flat" cmpd="sng">
              <a:solidFill>
                <a:schemeClr val="accent2"/>
              </a:solidFill>
              <a:prstDash val="solid"/>
              <a:round/>
              <a:headEnd type="none" w="sm" len="sm"/>
              <a:tailEnd type="none" w="sm" len="sm"/>
            </a:ln>
          </p:spPr>
        </p:cxnSp>
        <p:cxnSp>
          <p:nvCxnSpPr>
            <p:cNvPr id="334" name="Google Shape;334;p21"/>
            <p:cNvCxnSpPr/>
            <p:nvPr/>
          </p:nvCxnSpPr>
          <p:spPr>
            <a:xfrm rot="10800000">
              <a:off x="2638689" y="2171142"/>
              <a:ext cx="1" cy="667061"/>
            </a:xfrm>
            <a:prstGeom prst="straightConnector1">
              <a:avLst/>
            </a:prstGeom>
            <a:noFill/>
            <a:ln w="76200" cap="flat" cmpd="sng">
              <a:solidFill>
                <a:schemeClr val="accent2"/>
              </a:solidFill>
              <a:prstDash val="solid"/>
              <a:round/>
              <a:headEnd type="none" w="sm" len="sm"/>
              <a:tailEnd type="none" w="sm" len="sm"/>
            </a:ln>
          </p:spPr>
        </p:cxnSp>
      </p:grpSp>
      <p:pic>
        <p:nvPicPr>
          <p:cNvPr id="335" name="Google Shape;335;p21"/>
          <p:cNvPicPr preferRelativeResize="0"/>
          <p:nvPr/>
        </p:nvPicPr>
        <p:blipFill rotWithShape="1">
          <a:blip r:embed="rId4">
            <a:alphaModFix/>
          </a:blip>
          <a:srcRect/>
          <a:stretch/>
        </p:blipFill>
        <p:spPr>
          <a:xfrm>
            <a:off x="580000" y="1986475"/>
            <a:ext cx="1195350" cy="1077350"/>
          </a:xfrm>
          <a:prstGeom prst="rect">
            <a:avLst/>
          </a:prstGeom>
          <a:noFill/>
          <a:ln>
            <a:noFill/>
          </a:ln>
          <a:effectLst>
            <a:outerShdw blurRad="50800" dist="38100" dir="2700000" algn="tl" rotWithShape="0">
              <a:srgbClr val="000000">
                <a:alpha val="40000"/>
              </a:srgbClr>
            </a:outerShdw>
          </a:effectLst>
        </p:spPr>
      </p:pic>
      <p:sp>
        <p:nvSpPr>
          <p:cNvPr id="336" name="Google Shape;336;p21"/>
          <p:cNvSpPr txBox="1"/>
          <p:nvPr/>
        </p:nvSpPr>
        <p:spPr>
          <a:xfrm>
            <a:off x="204585" y="1244267"/>
            <a:ext cx="2289409"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Trebuchet MS"/>
              <a:buNone/>
            </a:pPr>
            <a:r>
              <a:rPr lang="en-US" sz="1800" b="0" i="0" u="none" strike="noStrike" cap="none" dirty="0">
                <a:solidFill>
                  <a:srgbClr val="000000"/>
                </a:solidFill>
                <a:latin typeface="Trebuchet MS"/>
                <a:ea typeface="Trebuchet MS"/>
                <a:cs typeface="Trebuchet MS"/>
                <a:sym typeface="Trebuchet MS"/>
              </a:rPr>
              <a:t>OOI science themes </a:t>
            </a: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Trebuchet MS"/>
              <a:buNone/>
            </a:pPr>
            <a:r>
              <a:rPr lang="en-US" sz="1800" b="0" i="0" u="none" strike="noStrike" cap="none" dirty="0">
                <a:solidFill>
                  <a:srgbClr val="000000"/>
                </a:solidFill>
                <a:latin typeface="Trebuchet MS"/>
                <a:ea typeface="Trebuchet MS"/>
                <a:cs typeface="Trebuchet MS"/>
                <a:sym typeface="Trebuchet MS"/>
              </a:rPr>
              <a:t>and data availability</a:t>
            </a:r>
            <a:endParaRPr sz="1800" b="0" i="0" u="none" strike="noStrike" cap="none" dirty="0">
              <a:solidFill>
                <a:schemeClr val="dk1"/>
              </a:solidFill>
              <a:latin typeface="Arial"/>
              <a:ea typeface="Arial"/>
              <a:cs typeface="Arial"/>
              <a:sym typeface="Arial"/>
            </a:endParaRPr>
          </a:p>
        </p:txBody>
      </p:sp>
      <p:sp>
        <p:nvSpPr>
          <p:cNvPr id="337" name="Google Shape;337;p21"/>
          <p:cNvSpPr txBox="1"/>
          <p:nvPr/>
        </p:nvSpPr>
        <p:spPr>
          <a:xfrm>
            <a:off x="0" y="3690574"/>
            <a:ext cx="264810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Trebuchet MS"/>
              <a:buNone/>
            </a:pPr>
            <a:r>
              <a:rPr lang="en-US" sz="1800" b="0" i="0" u="none" strike="noStrike" cap="none" dirty="0">
                <a:solidFill>
                  <a:srgbClr val="000000"/>
                </a:solidFill>
                <a:latin typeface="Trebuchet MS"/>
                <a:ea typeface="Trebuchet MS"/>
                <a:cs typeface="Trebuchet MS"/>
                <a:sym typeface="Trebuchet MS"/>
              </a:rPr>
              <a:t>common Oceanography textbooks</a:t>
            </a:r>
            <a:endParaRPr sz="1800" b="0" i="0" u="none" strike="noStrike" cap="none" dirty="0">
              <a:solidFill>
                <a:schemeClr val="dk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Shape 85"/>
        <p:cNvGrpSpPr/>
        <p:nvPr/>
      </p:nvGrpSpPr>
      <p:grpSpPr>
        <a:xfrm>
          <a:off x="0" y="0"/>
          <a:ext cx="0" cy="0"/>
          <a:chOff x="0" y="0"/>
          <a:chExt cx="0" cy="0"/>
        </a:xfrm>
      </p:grpSpPr>
      <p:sp>
        <p:nvSpPr>
          <p:cNvPr id="86" name="Google Shape;86;p18"/>
          <p:cNvSpPr txBox="1">
            <a:spLocks noGrp="1"/>
          </p:cNvSpPr>
          <p:nvPr>
            <p:ph type="title"/>
          </p:nvPr>
        </p:nvSpPr>
        <p:spPr>
          <a:xfrm>
            <a:off x="558742" y="46294"/>
            <a:ext cx="10515600" cy="1060262"/>
          </a:xfrm>
          <a:prstGeom prst="rect">
            <a:avLst/>
          </a:prstGeom>
        </p:spPr>
        <p:txBody>
          <a:bodyPr spcFirstLastPara="1" vert="horz" wrap="square" lIns="121900" tIns="121900" rIns="121900" bIns="121900" rtlCol="0" anchor="t" anchorCtr="0">
            <a:normAutofit fontScale="90000"/>
          </a:bodyPr>
          <a:lstStyle/>
          <a:p>
            <a:pPr algn="ctr"/>
            <a:r>
              <a:rPr lang="en" dirty="0"/>
              <a:t>New topics suggested by needs assessment</a:t>
            </a:r>
            <a:endParaRPr dirty="0"/>
          </a:p>
        </p:txBody>
      </p:sp>
      <p:sp>
        <p:nvSpPr>
          <p:cNvPr id="87" name="Google Shape;87;p18"/>
          <p:cNvSpPr txBox="1">
            <a:spLocks noGrp="1"/>
          </p:cNvSpPr>
          <p:nvPr>
            <p:ph sz="half" idx="1"/>
          </p:nvPr>
        </p:nvSpPr>
        <p:spPr>
          <a:xfrm>
            <a:off x="217713" y="987553"/>
            <a:ext cx="6487887" cy="4956048"/>
          </a:xfrm>
          <a:prstGeom prst="rect">
            <a:avLst/>
          </a:prstGeom>
        </p:spPr>
        <p:txBody>
          <a:bodyPr spcFirstLastPara="1" vert="horz" wrap="square" lIns="121900" tIns="121900" rIns="121900" bIns="121900" rtlCol="0" anchor="t" anchorCtr="0">
            <a:normAutofit fontScale="25000" lnSpcReduction="20000"/>
          </a:bodyPr>
          <a:lstStyle/>
          <a:p>
            <a:pPr marL="0" indent="0">
              <a:lnSpc>
                <a:spcPct val="120000"/>
              </a:lnSpc>
              <a:spcBef>
                <a:spcPts val="0"/>
              </a:spcBef>
              <a:buNone/>
            </a:pPr>
            <a:r>
              <a:rPr lang="en" sz="8000" b="1" dirty="0"/>
              <a:t>Natural hazards</a:t>
            </a:r>
            <a:endParaRPr sz="8000" b="1" dirty="0"/>
          </a:p>
          <a:p>
            <a:pPr>
              <a:lnSpc>
                <a:spcPct val="120000"/>
              </a:lnSpc>
              <a:spcBef>
                <a:spcPts val="0"/>
              </a:spcBef>
              <a:buSzPct val="100000"/>
            </a:pPr>
            <a:r>
              <a:rPr lang="en" sz="8000" dirty="0"/>
              <a:t>Storm events/impacts (e.g., Hurricane Debby passage near Pioneer array)</a:t>
            </a:r>
            <a:endParaRPr sz="8000" dirty="0"/>
          </a:p>
          <a:p>
            <a:pPr lvl="1" indent="-372524">
              <a:lnSpc>
                <a:spcPct val="120000"/>
              </a:lnSpc>
              <a:spcBef>
                <a:spcPts val="0"/>
              </a:spcBef>
              <a:buSzPct val="100000"/>
            </a:pPr>
            <a:r>
              <a:rPr lang="en" sz="7200" dirty="0"/>
              <a:t>Wind, waves, temperature, precipitation</a:t>
            </a:r>
            <a:endParaRPr sz="7200" dirty="0"/>
          </a:p>
          <a:p>
            <a:pPr lvl="1" indent="-372524">
              <a:lnSpc>
                <a:spcPct val="120000"/>
              </a:lnSpc>
              <a:spcBef>
                <a:spcPts val="0"/>
              </a:spcBef>
              <a:buSzPct val="100000"/>
            </a:pPr>
            <a:r>
              <a:rPr lang="en" sz="7200" dirty="0"/>
              <a:t>Detect land runoff at MAB Pioneer (estuarine plumes)</a:t>
            </a:r>
            <a:endParaRPr sz="7200" dirty="0"/>
          </a:p>
          <a:p>
            <a:pPr lvl="1" indent="-372524">
              <a:lnSpc>
                <a:spcPct val="120000"/>
              </a:lnSpc>
              <a:spcBef>
                <a:spcPts val="0"/>
              </a:spcBef>
              <a:buSzPct val="100000"/>
            </a:pPr>
            <a:r>
              <a:rPr lang="en" sz="7200" dirty="0"/>
              <a:t>Coastal tide gauge data for storm surge detection</a:t>
            </a:r>
            <a:endParaRPr sz="7200" dirty="0"/>
          </a:p>
          <a:p>
            <a:pPr marL="0" indent="0">
              <a:lnSpc>
                <a:spcPct val="120000"/>
              </a:lnSpc>
              <a:spcBef>
                <a:spcPts val="1200"/>
              </a:spcBef>
              <a:buNone/>
            </a:pPr>
            <a:r>
              <a:rPr lang="en" sz="8000" b="1" dirty="0"/>
              <a:t>Fronts, eddies, water masses</a:t>
            </a:r>
            <a:endParaRPr sz="8000" b="1" dirty="0"/>
          </a:p>
          <a:p>
            <a:pPr>
              <a:lnSpc>
                <a:spcPct val="120000"/>
              </a:lnSpc>
              <a:spcBef>
                <a:spcPts val="0"/>
              </a:spcBef>
              <a:buSzPct val="100000"/>
            </a:pPr>
            <a:r>
              <a:rPr lang="en" sz="8000" dirty="0"/>
              <a:t>Compare SST spatial data with OOI sensors</a:t>
            </a:r>
            <a:endParaRPr sz="8000" dirty="0"/>
          </a:p>
          <a:p>
            <a:pPr>
              <a:lnSpc>
                <a:spcPct val="120000"/>
              </a:lnSpc>
              <a:spcBef>
                <a:spcPts val="0"/>
              </a:spcBef>
              <a:buSzPct val="100000"/>
            </a:pPr>
            <a:r>
              <a:rPr lang="en" sz="8000" dirty="0"/>
              <a:t>Water mass T-S characteristics (e.g., slope, shelf, and estuarine water masses near MAB Pioneer)</a:t>
            </a:r>
            <a:endParaRPr sz="8000" dirty="0"/>
          </a:p>
          <a:p>
            <a:pPr marL="0" indent="0">
              <a:lnSpc>
                <a:spcPct val="120000"/>
              </a:lnSpc>
              <a:spcBef>
                <a:spcPts val="1200"/>
              </a:spcBef>
              <a:buNone/>
            </a:pPr>
            <a:r>
              <a:rPr lang="en" sz="8000" b="1" dirty="0"/>
              <a:t>Tides</a:t>
            </a:r>
            <a:endParaRPr sz="8000" b="1" dirty="0"/>
          </a:p>
          <a:p>
            <a:pPr>
              <a:lnSpc>
                <a:spcPct val="120000"/>
              </a:lnSpc>
              <a:spcBef>
                <a:spcPts val="0"/>
              </a:spcBef>
              <a:buSzPct val="100000"/>
            </a:pPr>
            <a:r>
              <a:rPr lang="en" sz="8000" dirty="0"/>
              <a:t>Shelf vs. NOAA coastal tide gauges (inshore estuaries, outer coast, offshore)</a:t>
            </a:r>
            <a:endParaRPr sz="8000" dirty="0"/>
          </a:p>
          <a:p>
            <a:pPr>
              <a:buSzPct val="100000"/>
            </a:pPr>
            <a:r>
              <a:rPr lang="en" sz="8000" dirty="0"/>
              <a:t>Interesting impacts of tides? (e.g., earthquake frequency, hydrothermal fluid flux at Axial Seamount)</a:t>
            </a:r>
            <a:endParaRPr sz="8000" dirty="0"/>
          </a:p>
          <a:p>
            <a:pPr indent="0">
              <a:spcBef>
                <a:spcPts val="1600"/>
              </a:spcBef>
              <a:buNone/>
            </a:pPr>
            <a:endParaRPr dirty="0"/>
          </a:p>
          <a:p>
            <a:pPr marL="0" indent="0">
              <a:spcBef>
                <a:spcPts val="1600"/>
              </a:spcBef>
              <a:spcAft>
                <a:spcPts val="1600"/>
              </a:spcAft>
              <a:buNone/>
            </a:pPr>
            <a:endParaRPr dirty="0"/>
          </a:p>
        </p:txBody>
      </p:sp>
      <p:sp>
        <p:nvSpPr>
          <p:cNvPr id="2" name="Content Placeholder 1">
            <a:extLst>
              <a:ext uri="{FF2B5EF4-FFF2-40B4-BE49-F238E27FC236}">
                <a16:creationId xmlns:a16="http://schemas.microsoft.com/office/drawing/2014/main" id="{AAECD627-E878-1051-9F94-3BFB7F49455A}"/>
              </a:ext>
            </a:extLst>
          </p:cNvPr>
          <p:cNvSpPr>
            <a:spLocks noGrp="1"/>
          </p:cNvSpPr>
          <p:nvPr>
            <p:ph sz="half" idx="2"/>
          </p:nvPr>
        </p:nvSpPr>
        <p:spPr>
          <a:xfrm>
            <a:off x="6991350" y="1225559"/>
            <a:ext cx="5135335" cy="4718042"/>
          </a:xfrm>
        </p:spPr>
        <p:txBody>
          <a:bodyPr>
            <a:normAutofit fontScale="25000" lnSpcReduction="20000"/>
          </a:bodyPr>
          <a:lstStyle/>
          <a:p>
            <a:pPr marL="0" indent="0">
              <a:spcBef>
                <a:spcPts val="1600"/>
              </a:spcBef>
              <a:buNone/>
            </a:pPr>
            <a:r>
              <a:rPr lang="en-US" sz="8000" b="1" dirty="0"/>
              <a:t>Climate change - temperature</a:t>
            </a:r>
          </a:p>
          <a:p>
            <a:pPr>
              <a:spcBef>
                <a:spcPts val="1600"/>
              </a:spcBef>
              <a:buSzPct val="100000"/>
            </a:pPr>
            <a:r>
              <a:rPr lang="en-US" sz="8000" dirty="0"/>
              <a:t>Long-term temperature trends at Station Papa</a:t>
            </a:r>
          </a:p>
          <a:p>
            <a:pPr>
              <a:buSzPct val="100000"/>
            </a:pPr>
            <a:r>
              <a:rPr lang="en-US" sz="8000" dirty="0"/>
              <a:t>Compare OOI temperature data to climatologies (surface and subsurface)</a:t>
            </a:r>
          </a:p>
          <a:p>
            <a:pPr marL="0" indent="0">
              <a:spcBef>
                <a:spcPts val="1600"/>
              </a:spcBef>
              <a:buNone/>
            </a:pPr>
            <a:r>
              <a:rPr lang="en-US" sz="8000" b="1" dirty="0"/>
              <a:t>Climate change - carbon</a:t>
            </a:r>
          </a:p>
          <a:p>
            <a:pPr>
              <a:spcBef>
                <a:spcPts val="1600"/>
              </a:spcBef>
              <a:buSzPct val="100000"/>
            </a:pPr>
            <a:r>
              <a:rPr lang="en-US" sz="8000" dirty="0"/>
              <a:t>CO</a:t>
            </a:r>
            <a:r>
              <a:rPr lang="en-US" sz="8000" baseline="-25000" dirty="0"/>
              <a:t>2</a:t>
            </a:r>
            <a:r>
              <a:rPr lang="en-US" sz="8000" dirty="0"/>
              <a:t> air-sea flux and ocean acidification</a:t>
            </a:r>
          </a:p>
          <a:p>
            <a:pPr>
              <a:buSzPct val="100000"/>
            </a:pPr>
            <a:r>
              <a:rPr lang="en-US" sz="8000" dirty="0"/>
              <a:t>Impacts on organisms and ecosystems</a:t>
            </a:r>
          </a:p>
          <a:p>
            <a:pPr marL="0" indent="0">
              <a:buSzPct val="100000"/>
              <a:buNone/>
            </a:pPr>
            <a:endParaRPr lang="en-US" sz="8000" dirty="0"/>
          </a:p>
          <a:p>
            <a:pPr marL="0" indent="0">
              <a:buSzPct val="100000"/>
              <a:buNone/>
            </a:pPr>
            <a:r>
              <a:rPr lang="en-US" sz="8000" b="1" dirty="0"/>
              <a:t>Other topics mentioned</a:t>
            </a:r>
            <a:r>
              <a:rPr lang="en-US" sz="8000" dirty="0"/>
              <a:t>: Subduction zone processes, rip currents, tsunamis, rogue waves</a:t>
            </a:r>
            <a:endParaRPr lang="en-US" sz="9600" dirty="0"/>
          </a:p>
          <a:p>
            <a:endParaRPr lang="en-US" sz="2400" dirty="0"/>
          </a:p>
        </p:txBody>
      </p:sp>
      <p:sp>
        <p:nvSpPr>
          <p:cNvPr id="88" name="Google Shape;88;p18"/>
          <p:cNvSpPr txBox="1"/>
          <p:nvPr/>
        </p:nvSpPr>
        <p:spPr>
          <a:xfrm>
            <a:off x="7128282" y="5321282"/>
            <a:ext cx="4998403" cy="622317"/>
          </a:xfrm>
          <a:prstGeom prst="rect">
            <a:avLst/>
          </a:prstGeom>
          <a:noFill/>
          <a:ln>
            <a:noFill/>
          </a:ln>
        </p:spPr>
        <p:txBody>
          <a:bodyPr spcFirstLastPara="1" wrap="square" lIns="121900" tIns="121900" rIns="121900" bIns="121900" anchor="t" anchorCtr="0">
            <a:noAutofit/>
          </a:bodyPr>
          <a:lstStyle/>
          <a:p>
            <a:r>
              <a:rPr lang="en" sz="2400" i="1" dirty="0">
                <a:solidFill>
                  <a:schemeClr val="dk2"/>
                </a:solidFill>
              </a:rPr>
              <a:t>Aiming for 2-3 new topics at most</a:t>
            </a:r>
            <a:endParaRPr sz="2400" i="1" dirty="0">
              <a:solidFill>
                <a:schemeClr val="dk2"/>
              </a:solidFill>
            </a:endParaRPr>
          </a:p>
        </p:txBody>
      </p:sp>
    </p:spTree>
    <p:extLst>
      <p:ext uri="{BB962C8B-B14F-4D97-AF65-F5344CB8AC3E}">
        <p14:creationId xmlns:p14="http://schemas.microsoft.com/office/powerpoint/2010/main" val="19548064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Google Shape;444;p21">
            <a:extLst>
              <a:ext uri="{FF2B5EF4-FFF2-40B4-BE49-F238E27FC236}">
                <a16:creationId xmlns:a16="http://schemas.microsoft.com/office/drawing/2014/main" id="{751F32FE-8EB0-FF31-E8FD-66E5EFBD290B}"/>
              </a:ext>
            </a:extLst>
          </p:cNvPr>
          <p:cNvGraphicFramePr/>
          <p:nvPr>
            <p:extLst>
              <p:ext uri="{D42A27DB-BD31-4B8C-83A1-F6EECF244321}">
                <p14:modId xmlns:p14="http://schemas.microsoft.com/office/powerpoint/2010/main" val="1871945498"/>
              </p:ext>
            </p:extLst>
          </p:nvPr>
        </p:nvGraphicFramePr>
        <p:xfrm>
          <a:off x="529835" y="183333"/>
          <a:ext cx="11132329" cy="6378834"/>
        </p:xfrm>
        <a:graphic>
          <a:graphicData uri="http://schemas.openxmlformats.org/drawingml/2006/table">
            <a:tbl>
              <a:tblPr>
                <a:noFill/>
              </a:tblPr>
              <a:tblGrid>
                <a:gridCol w="2737006">
                  <a:extLst>
                    <a:ext uri="{9D8B030D-6E8A-4147-A177-3AD203B41FA5}">
                      <a16:colId xmlns:a16="http://schemas.microsoft.com/office/drawing/2014/main" val="20000"/>
                    </a:ext>
                  </a:extLst>
                </a:gridCol>
                <a:gridCol w="8395323">
                  <a:extLst>
                    <a:ext uri="{9D8B030D-6E8A-4147-A177-3AD203B41FA5}">
                      <a16:colId xmlns:a16="http://schemas.microsoft.com/office/drawing/2014/main" val="20001"/>
                    </a:ext>
                  </a:extLst>
                </a:gridCol>
              </a:tblGrid>
              <a:tr h="528374">
                <a:tc>
                  <a:txBody>
                    <a:bodyPr/>
                    <a:lstStyle/>
                    <a:p>
                      <a:pPr marL="0" marR="0" lvl="0" indent="0" algn="l" rtl="0">
                        <a:lnSpc>
                          <a:spcPct val="100000"/>
                        </a:lnSpc>
                        <a:spcBef>
                          <a:spcPts val="0"/>
                        </a:spcBef>
                        <a:spcAft>
                          <a:spcPts val="0"/>
                        </a:spcAft>
                        <a:buClr>
                          <a:schemeClr val="lt1"/>
                        </a:buClr>
                        <a:buSzPts val="1800"/>
                        <a:buFont typeface="Trebuchet MS"/>
                        <a:buNone/>
                      </a:pPr>
                      <a:r>
                        <a:rPr lang="en-US" sz="2000" b="1" i="0" u="none" strike="noStrike" cap="none" dirty="0">
                          <a:solidFill>
                            <a:schemeClr val="lt1"/>
                          </a:solidFill>
                          <a:latin typeface="Arial" panose="020B0604020202020204" pitchFamily="34" charset="0"/>
                          <a:ea typeface="Trebuchet MS"/>
                          <a:cs typeface="Arial" panose="020B0604020202020204" pitchFamily="34" charset="0"/>
                          <a:sym typeface="Trebuchet MS"/>
                        </a:rPr>
                        <a:t>Topic</a:t>
                      </a:r>
                      <a:endParaRPr sz="2000" u="none" strike="noStrike" cap="none" dirty="0">
                        <a:latin typeface="Arial" panose="020B0604020202020204" pitchFamily="34" charset="0"/>
                        <a:cs typeface="Arial" panose="020B0604020202020204" pitchFamily="34" charset="0"/>
                      </a:endParaRPr>
                    </a:p>
                  </a:txBody>
                  <a:tcPr marL="91450" marR="91450" marT="45725" marB="45725">
                    <a:solidFill>
                      <a:srgbClr val="1D6498"/>
                    </a:solidFill>
                  </a:tcPr>
                </a:tc>
                <a:tc>
                  <a:txBody>
                    <a:bodyPr/>
                    <a:lstStyle/>
                    <a:p>
                      <a:pPr marL="0" marR="0" lvl="0" indent="0" algn="l" rtl="0">
                        <a:lnSpc>
                          <a:spcPct val="100000"/>
                        </a:lnSpc>
                        <a:spcBef>
                          <a:spcPts val="0"/>
                        </a:spcBef>
                        <a:spcAft>
                          <a:spcPts val="0"/>
                        </a:spcAft>
                        <a:buClr>
                          <a:schemeClr val="lt1"/>
                        </a:buClr>
                        <a:buSzPts val="1800"/>
                        <a:buFont typeface="Trebuchet MS"/>
                        <a:buNone/>
                      </a:pPr>
                      <a:r>
                        <a:rPr lang="en-US" sz="2000" b="1" i="0" u="none" strike="noStrike" cap="none" dirty="0">
                          <a:solidFill>
                            <a:schemeClr val="lt1"/>
                          </a:solidFill>
                          <a:latin typeface="Arial" panose="020B0604020202020204" pitchFamily="34" charset="0"/>
                          <a:ea typeface="Trebuchet MS"/>
                          <a:cs typeface="Arial" panose="020B0604020202020204" pitchFamily="34" charset="0"/>
                          <a:sym typeface="Trebuchet MS"/>
                        </a:rPr>
                        <a:t>Lab Manual 3.0 Chapter</a:t>
                      </a:r>
                      <a:endParaRPr sz="2000" u="none" strike="noStrike" cap="none" dirty="0">
                        <a:latin typeface="Arial" panose="020B0604020202020204" pitchFamily="34" charset="0"/>
                        <a:cs typeface="Arial" panose="020B0604020202020204" pitchFamily="34" charset="0"/>
                      </a:endParaRPr>
                    </a:p>
                  </a:txBody>
                  <a:tcPr marL="91450" marR="91450" marT="45725" marB="45725">
                    <a:solidFill>
                      <a:srgbClr val="1D6498"/>
                    </a:solidFill>
                  </a:tcPr>
                </a:tc>
                <a:extLst>
                  <a:ext uri="{0D108BD9-81ED-4DB2-BD59-A6C34878D82A}">
                    <a16:rowId xmlns:a16="http://schemas.microsoft.com/office/drawing/2014/main" val="10000"/>
                  </a:ext>
                </a:extLst>
              </a:tr>
              <a:tr h="768257">
                <a:tc>
                  <a:txBody>
                    <a:bodyPr/>
                    <a:lstStyle/>
                    <a:p>
                      <a:pPr marL="0" marR="0" lvl="0" indent="0" algn="l" rtl="0">
                        <a:lnSpc>
                          <a:spcPct val="100000"/>
                        </a:lnSpc>
                        <a:spcBef>
                          <a:spcPts val="0"/>
                        </a:spcBef>
                        <a:spcAft>
                          <a:spcPts val="0"/>
                        </a:spcAft>
                        <a:buClr>
                          <a:srgbClr val="000000"/>
                        </a:buClr>
                        <a:buSzPts val="1800"/>
                        <a:buFont typeface="Trebuchet MS"/>
                        <a:buNone/>
                      </a:pPr>
                      <a:r>
                        <a:rPr lang="en-US" sz="1400" b="0" i="0" u="none" strike="noStrike" cap="none" dirty="0">
                          <a:solidFill>
                            <a:srgbClr val="000000"/>
                          </a:solidFill>
                          <a:latin typeface="Arial" panose="020B0604020202020204" pitchFamily="34" charset="0"/>
                          <a:ea typeface="Trebuchet MS"/>
                          <a:cs typeface="Arial" panose="020B0604020202020204" pitchFamily="34" charset="0"/>
                          <a:sym typeface="Trebuchet MS"/>
                        </a:rPr>
                        <a:t>Ocean technology</a:t>
                      </a:r>
                      <a:endParaRPr sz="1400" b="0" i="0" u="none" strike="noStrike" cap="none" dirty="0">
                        <a:solidFill>
                          <a:srgbClr val="000000"/>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800"/>
                        <a:buFont typeface="Trebuchet MS"/>
                        <a:buNone/>
                      </a:pPr>
                      <a:endParaRPr sz="1400" u="none" strike="noStrike" cap="none" dirty="0">
                        <a:latin typeface="Arial" panose="020B0604020202020204" pitchFamily="34" charset="0"/>
                        <a:cs typeface="Arial" panose="020B0604020202020204" pitchFamily="34" charset="0"/>
                      </a:endParaRPr>
                    </a:p>
                  </a:txBody>
                  <a:tcPr marL="91450" marR="91450" marT="45725" marB="45725">
                    <a:solidFill>
                      <a:srgbClr val="F8E1C8"/>
                    </a:solidFill>
                  </a:tcPr>
                </a:tc>
                <a:tc>
                  <a:txBody>
                    <a:bodyPr/>
                    <a:lstStyle/>
                    <a:p>
                      <a:pPr marL="0" marR="0" lvl="0" indent="0" algn="l" rtl="0">
                        <a:lnSpc>
                          <a:spcPct val="100000"/>
                        </a:lnSpc>
                        <a:spcBef>
                          <a:spcPts val="0"/>
                        </a:spcBef>
                        <a:spcAft>
                          <a:spcPts val="0"/>
                        </a:spcAft>
                        <a:buClr>
                          <a:srgbClr val="000000"/>
                        </a:buClr>
                        <a:buSzPts val="1800"/>
                        <a:buFont typeface="Trebuchet MS"/>
                        <a:buNone/>
                      </a:pPr>
                      <a:r>
                        <a:rPr lang="en-US" sz="1400" b="1" u="none" strike="noStrike" cap="none" dirty="0">
                          <a:latin typeface="Arial" panose="020B0604020202020204" pitchFamily="34" charset="0"/>
                          <a:ea typeface="Trebuchet MS"/>
                          <a:cs typeface="Arial" panose="020B0604020202020204" pitchFamily="34" charset="0"/>
                          <a:sym typeface="Trebuchet MS"/>
                        </a:rPr>
                        <a:t>Lab 1</a:t>
                      </a:r>
                      <a:r>
                        <a:rPr lang="en-US" sz="1400" u="none" strike="noStrike" cap="none" dirty="0">
                          <a:latin typeface="Arial" panose="020B0604020202020204" pitchFamily="34" charset="0"/>
                          <a:ea typeface="Trebuchet MS"/>
                          <a:cs typeface="Arial" panose="020B0604020202020204" pitchFamily="34" charset="0"/>
                          <a:sym typeface="Trebuchet MS"/>
                        </a:rPr>
                        <a:t>: Introduction to the OOI, the collection of oceanographic data</a:t>
                      </a:r>
                    </a:p>
                    <a:p>
                      <a:pPr marL="0" marR="0" lvl="0" indent="0" algn="l" rtl="0">
                        <a:lnSpc>
                          <a:spcPct val="100000"/>
                        </a:lnSpc>
                        <a:spcBef>
                          <a:spcPts val="0"/>
                        </a:spcBef>
                        <a:spcAft>
                          <a:spcPts val="0"/>
                        </a:spcAft>
                        <a:buClr>
                          <a:srgbClr val="000000"/>
                        </a:buClr>
                        <a:buSzPts val="1800"/>
                        <a:buFont typeface="Trebuchet MS"/>
                        <a:buNone/>
                      </a:pPr>
                      <a:r>
                        <a:rPr lang="en-US" sz="1400" u="none" strike="noStrike" cap="none" dirty="0">
                          <a:latin typeface="Arial" panose="020B0604020202020204" pitchFamily="34" charset="0"/>
                          <a:cs typeface="Arial" panose="020B0604020202020204" pitchFamily="34" charset="0"/>
                          <a:sym typeface="Trebuchet MS"/>
                        </a:rPr>
                        <a:t>Add: people and careers, more on technology</a:t>
                      </a:r>
                      <a:endParaRPr sz="1400" u="none" strike="noStrike" cap="none" dirty="0">
                        <a:latin typeface="Arial" panose="020B0604020202020204" pitchFamily="34" charset="0"/>
                        <a:cs typeface="Arial" panose="020B0604020202020204" pitchFamily="34" charset="0"/>
                      </a:endParaRPr>
                    </a:p>
                  </a:txBody>
                  <a:tcPr marL="91450" marR="91450" marT="45725" marB="45725">
                    <a:solidFill>
                      <a:srgbClr val="F8E1C8"/>
                    </a:solidFill>
                  </a:tcPr>
                </a:tc>
                <a:extLst>
                  <a:ext uri="{0D108BD9-81ED-4DB2-BD59-A6C34878D82A}">
                    <a16:rowId xmlns:a16="http://schemas.microsoft.com/office/drawing/2014/main" val="10001"/>
                  </a:ext>
                </a:extLst>
              </a:tr>
              <a:tr h="544186">
                <a:tc>
                  <a:txBody>
                    <a:bodyPr/>
                    <a:lstStyle/>
                    <a:p>
                      <a:pPr marL="0" marR="0" lvl="0" indent="0" algn="l" rtl="0">
                        <a:lnSpc>
                          <a:spcPct val="100000"/>
                        </a:lnSpc>
                        <a:spcBef>
                          <a:spcPts val="0"/>
                        </a:spcBef>
                        <a:spcAft>
                          <a:spcPts val="0"/>
                        </a:spcAft>
                        <a:buClr>
                          <a:srgbClr val="000000"/>
                        </a:buClr>
                        <a:buSzPts val="1800"/>
                        <a:buFont typeface="Trebuchet MS"/>
                        <a:buNone/>
                      </a:pPr>
                      <a:r>
                        <a:rPr lang="en-US" sz="1400" u="none" strike="noStrike" cap="none" dirty="0">
                          <a:latin typeface="Arial" panose="020B0604020202020204" pitchFamily="34" charset="0"/>
                          <a:cs typeface="Arial" panose="020B0604020202020204" pitchFamily="34" charset="0"/>
                        </a:rPr>
                        <a:t>Geography and</a:t>
                      </a:r>
                      <a:endParaRPr sz="1400" u="none" strike="noStrike" cap="none" dirty="0">
                        <a:latin typeface="Arial" panose="020B0604020202020204" pitchFamily="34" charset="0"/>
                        <a:cs typeface="Arial" panose="020B0604020202020204" pitchFamily="34" charset="0"/>
                      </a:endParaRPr>
                    </a:p>
                  </a:txBody>
                  <a:tcPr marL="91450" marR="91450" marT="45725" marB="45725">
                    <a:solidFill>
                      <a:srgbClr val="FAFBCB"/>
                    </a:solidFill>
                  </a:tcPr>
                </a:tc>
                <a:tc>
                  <a:txBody>
                    <a:bodyPr/>
                    <a:lstStyle/>
                    <a:p>
                      <a:pPr marL="0" marR="0" lvl="0" indent="0" algn="l" rtl="0">
                        <a:lnSpc>
                          <a:spcPct val="100000"/>
                        </a:lnSpc>
                        <a:spcBef>
                          <a:spcPts val="0"/>
                        </a:spcBef>
                        <a:spcAft>
                          <a:spcPts val="0"/>
                        </a:spcAft>
                        <a:buClr>
                          <a:srgbClr val="000000"/>
                        </a:buClr>
                        <a:buSzPts val="1800"/>
                        <a:buFont typeface="Arial" panose="020B0604020202020204" pitchFamily="34" charset="0"/>
                        <a:buNone/>
                      </a:pPr>
                      <a:r>
                        <a:rPr lang="en-US" sz="1400" u="none" strike="noStrike" cap="none" dirty="0">
                          <a:latin typeface="Arial" panose="020B0604020202020204" pitchFamily="34" charset="0"/>
                          <a:cs typeface="Arial" panose="020B0604020202020204" pitchFamily="34" charset="0"/>
                          <a:sym typeface="Trebuchet MS"/>
                        </a:rPr>
                        <a:t>Charts and Mapping – MAB setting, General geography, Lat/Long, Bathymetry, ocean floor features</a:t>
                      </a:r>
                      <a:endParaRPr sz="1400" u="none" strike="noStrike" cap="none" dirty="0">
                        <a:latin typeface="Arial" panose="020B0604020202020204" pitchFamily="34" charset="0"/>
                        <a:cs typeface="Arial" panose="020B0604020202020204" pitchFamily="34" charset="0"/>
                      </a:endParaRPr>
                    </a:p>
                  </a:txBody>
                  <a:tcPr marL="91450" marR="91450" marT="45725" marB="45725">
                    <a:solidFill>
                      <a:srgbClr val="FAFBCB"/>
                    </a:solidFill>
                  </a:tcPr>
                </a:tc>
                <a:extLst>
                  <a:ext uri="{0D108BD9-81ED-4DB2-BD59-A6C34878D82A}">
                    <a16:rowId xmlns:a16="http://schemas.microsoft.com/office/drawing/2014/main" val="10002"/>
                  </a:ext>
                </a:extLst>
              </a:tr>
              <a:tr h="377826">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Trebuchet MS"/>
                        <a:buNone/>
                        <a:tabLst/>
                        <a:defRPr/>
                      </a:pPr>
                      <a:r>
                        <a:rPr lang="en-US" sz="1400" u="none" strike="noStrike" cap="none" dirty="0">
                          <a:latin typeface="Arial" panose="020B0604020202020204" pitchFamily="34" charset="0"/>
                          <a:ea typeface="Trebuchet MS"/>
                          <a:cs typeface="Arial" panose="020B0604020202020204" pitchFamily="34" charset="0"/>
                          <a:sym typeface="Trebuchet MS"/>
                        </a:rPr>
                        <a:t>Data skills for oce</a:t>
                      </a:r>
                      <a:endParaRPr sz="1400" u="none" strike="noStrike" cap="none" dirty="0">
                        <a:latin typeface="Arial" panose="020B0604020202020204" pitchFamily="34" charset="0"/>
                        <a:cs typeface="Arial" panose="020B0604020202020204" pitchFamily="34" charset="0"/>
                      </a:endParaRPr>
                    </a:p>
                  </a:txBody>
                  <a:tcPr marL="91450" marR="91450" marT="45725" marB="45725">
                    <a:solidFill>
                      <a:srgbClr val="F8E1C8"/>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pitchFamily="34" charset="0"/>
                        <a:buNone/>
                        <a:tabLst/>
                        <a:defRPr/>
                      </a:pPr>
                      <a:r>
                        <a:rPr lang="en-US" sz="1400" b="1" u="none" strike="noStrike" cap="none" dirty="0">
                          <a:latin typeface="Arial" panose="020B0604020202020204" pitchFamily="34" charset="0"/>
                          <a:ea typeface="Trebuchet MS"/>
                          <a:cs typeface="Arial" panose="020B0604020202020204" pitchFamily="34" charset="0"/>
                          <a:sym typeface="Trebuchet MS"/>
                        </a:rPr>
                        <a:t>Lab 2</a:t>
                      </a:r>
                      <a:r>
                        <a:rPr lang="en-US" sz="1400" u="none" strike="noStrike" cap="none" dirty="0">
                          <a:latin typeface="Arial" panose="020B0604020202020204" pitchFamily="34" charset="0"/>
                          <a:ea typeface="Trebuchet MS"/>
                          <a:cs typeface="Arial" panose="020B0604020202020204" pitchFamily="34" charset="0"/>
                          <a:sym typeface="Trebuchet MS"/>
                        </a:rPr>
                        <a:t>: Building data skills – add graph types</a:t>
                      </a:r>
                    </a:p>
                  </a:txBody>
                  <a:tcPr marL="91450" marR="91450" marT="45725" marB="45725">
                    <a:solidFill>
                      <a:srgbClr val="F8E1C8"/>
                    </a:solidFill>
                  </a:tcPr>
                </a:tc>
                <a:extLst>
                  <a:ext uri="{0D108BD9-81ED-4DB2-BD59-A6C34878D82A}">
                    <a16:rowId xmlns:a16="http://schemas.microsoft.com/office/drawing/2014/main" val="2203588564"/>
                  </a:ext>
                </a:extLst>
              </a:tr>
              <a:tr h="544186">
                <a:tc>
                  <a:txBody>
                    <a:bodyPr/>
                    <a:lstStyle/>
                    <a:p>
                      <a:pPr marL="0" marR="0" lvl="0" indent="0" algn="l" rtl="0">
                        <a:lnSpc>
                          <a:spcPct val="100000"/>
                        </a:lnSpc>
                        <a:spcBef>
                          <a:spcPts val="0"/>
                        </a:spcBef>
                        <a:spcAft>
                          <a:spcPts val="0"/>
                        </a:spcAft>
                        <a:buClr>
                          <a:srgbClr val="000000"/>
                        </a:buClr>
                        <a:buSzPts val="1800"/>
                        <a:buFont typeface="Trebuchet MS"/>
                        <a:buNone/>
                      </a:pPr>
                      <a:r>
                        <a:rPr lang="en-US" sz="1400" u="none" strike="noStrike" cap="none" dirty="0">
                          <a:latin typeface="Arial" panose="020B0604020202020204" pitchFamily="34" charset="0"/>
                          <a:ea typeface="Trebuchet MS"/>
                          <a:cs typeface="Arial" panose="020B0604020202020204" pitchFamily="34" charset="0"/>
                          <a:sym typeface="Trebuchet MS"/>
                        </a:rPr>
                        <a:t>Marine Geology</a:t>
                      </a:r>
                    </a:p>
                    <a:p>
                      <a:pPr marL="0" marR="0" lvl="0" indent="0" algn="l" rtl="0">
                        <a:lnSpc>
                          <a:spcPct val="100000"/>
                        </a:lnSpc>
                        <a:spcBef>
                          <a:spcPts val="0"/>
                        </a:spcBef>
                        <a:spcAft>
                          <a:spcPts val="0"/>
                        </a:spcAft>
                        <a:buClr>
                          <a:srgbClr val="000000"/>
                        </a:buClr>
                        <a:buSzPts val="1800"/>
                        <a:buFont typeface="Trebuchet MS"/>
                        <a:buNone/>
                      </a:pPr>
                      <a:r>
                        <a:rPr lang="en-US" sz="1400" u="none" strike="noStrike" cap="none" dirty="0">
                          <a:latin typeface="Arial" panose="020B0604020202020204" pitchFamily="34" charset="0"/>
                          <a:ea typeface="Trebuchet MS"/>
                          <a:cs typeface="Arial" panose="020B0604020202020204" pitchFamily="34" charset="0"/>
                          <a:sym typeface="Trebuchet MS"/>
                        </a:rPr>
                        <a:t>Tsunami</a:t>
                      </a:r>
                    </a:p>
                  </a:txBody>
                  <a:tcPr marL="91450" marR="91450" marT="45725" marB="45725">
                    <a:solidFill>
                      <a:srgbClr val="F8E1C8"/>
                    </a:solidFill>
                  </a:tcPr>
                </a:tc>
                <a:tc>
                  <a:txBody>
                    <a:bodyPr/>
                    <a:lstStyle/>
                    <a:p>
                      <a:pPr marL="0" marR="0" lvl="0" indent="0" algn="l" rtl="0">
                        <a:lnSpc>
                          <a:spcPct val="100000"/>
                        </a:lnSpc>
                        <a:spcBef>
                          <a:spcPts val="0"/>
                        </a:spcBef>
                        <a:spcAft>
                          <a:spcPts val="0"/>
                        </a:spcAft>
                        <a:buClr>
                          <a:srgbClr val="000000"/>
                        </a:buClr>
                        <a:buSzPts val="1800"/>
                        <a:buFont typeface="Trebuchet MS"/>
                        <a:buNone/>
                      </a:pPr>
                      <a:r>
                        <a:rPr lang="en-US" sz="1400" b="1" u="none" strike="noStrike" cap="none" dirty="0">
                          <a:latin typeface="Arial" panose="020B0604020202020204" pitchFamily="34" charset="0"/>
                          <a:ea typeface="Trebuchet MS"/>
                          <a:cs typeface="Arial" panose="020B0604020202020204" pitchFamily="34" charset="0"/>
                          <a:sym typeface="Trebuchet MS"/>
                        </a:rPr>
                        <a:t>Lab 3</a:t>
                      </a:r>
                      <a:r>
                        <a:rPr lang="en-US" sz="1400" u="none" strike="noStrike" cap="none" dirty="0">
                          <a:latin typeface="Arial" panose="020B0604020202020204" pitchFamily="34" charset="0"/>
                          <a:ea typeface="Trebuchet MS"/>
                          <a:cs typeface="Arial" panose="020B0604020202020204" pitchFamily="34" charset="0"/>
                          <a:sym typeface="Trebuchet MS"/>
                        </a:rPr>
                        <a:t>: Plate tectonics and the seafloor – improve scaffolding </a:t>
                      </a:r>
                      <a:endParaRPr sz="1400" u="none" strike="noStrike" cap="none" dirty="0">
                        <a:latin typeface="Arial" panose="020B0604020202020204" pitchFamily="34" charset="0"/>
                        <a:cs typeface="Arial" panose="020B0604020202020204" pitchFamily="34" charset="0"/>
                      </a:endParaRPr>
                    </a:p>
                  </a:txBody>
                  <a:tcPr marL="91450" marR="91450" marT="45725" marB="45725">
                    <a:solidFill>
                      <a:srgbClr val="F8E1C8"/>
                    </a:solidFill>
                  </a:tcPr>
                </a:tc>
                <a:extLst>
                  <a:ext uri="{0D108BD9-81ED-4DB2-BD59-A6C34878D82A}">
                    <a16:rowId xmlns:a16="http://schemas.microsoft.com/office/drawing/2014/main" val="10003"/>
                  </a:ext>
                </a:extLst>
              </a:tr>
              <a:tr h="396254">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Trebuchet MS"/>
                        <a:buNone/>
                        <a:tabLst/>
                        <a:defRPr/>
                      </a:pPr>
                      <a:r>
                        <a:rPr lang="en-US" sz="1400" u="none" strike="noStrike" cap="none" dirty="0">
                          <a:latin typeface="Arial" panose="020B0604020202020204" pitchFamily="34" charset="0"/>
                          <a:ea typeface="Trebuchet MS"/>
                          <a:cs typeface="Arial" panose="020B0604020202020204" pitchFamily="34" charset="0"/>
                          <a:sym typeface="Trebuchet MS"/>
                        </a:rPr>
                        <a:t>Volcanic eruptions</a:t>
                      </a:r>
                    </a:p>
                  </a:txBody>
                  <a:tcPr marL="91450" marR="91450" marT="45725" marB="45725">
                    <a:solidFill>
                      <a:srgbClr val="F8E1C8"/>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Trebuchet MS"/>
                        <a:buNone/>
                        <a:tabLst/>
                        <a:defRPr/>
                      </a:pPr>
                      <a:r>
                        <a:rPr lang="en-US" sz="1400" b="1" u="none" strike="noStrike" cap="none" dirty="0">
                          <a:latin typeface="Arial" panose="020B0604020202020204" pitchFamily="34" charset="0"/>
                          <a:ea typeface="Trebuchet MS"/>
                          <a:cs typeface="Arial" panose="020B0604020202020204" pitchFamily="34" charset="0"/>
                          <a:sym typeface="Trebuchet MS"/>
                        </a:rPr>
                        <a:t>Lab 4</a:t>
                      </a:r>
                      <a:r>
                        <a:rPr lang="en-US" sz="1400" u="none" strike="noStrike" cap="none" dirty="0">
                          <a:latin typeface="Arial" panose="020B0604020202020204" pitchFamily="34" charset="0"/>
                          <a:ea typeface="Trebuchet MS"/>
                          <a:cs typeface="Arial" panose="020B0604020202020204" pitchFamily="34" charset="0"/>
                          <a:sym typeface="Trebuchet MS"/>
                        </a:rPr>
                        <a:t>: Seafloor changes in a volcanically active setting– improve scaffolding </a:t>
                      </a:r>
                      <a:endParaRPr lang="en-US" sz="1400" u="none" strike="noStrike" cap="none" dirty="0">
                        <a:latin typeface="Arial" panose="020B0604020202020204" pitchFamily="34" charset="0"/>
                        <a:cs typeface="Arial" panose="020B0604020202020204" pitchFamily="34" charset="0"/>
                      </a:endParaRPr>
                    </a:p>
                  </a:txBody>
                  <a:tcPr marL="91450" marR="91450" marT="45725" marB="45725">
                    <a:solidFill>
                      <a:srgbClr val="F8E1C8"/>
                    </a:solidFill>
                  </a:tcPr>
                </a:tc>
                <a:extLst>
                  <a:ext uri="{0D108BD9-81ED-4DB2-BD59-A6C34878D82A}">
                    <a16:rowId xmlns:a16="http://schemas.microsoft.com/office/drawing/2014/main" val="2582512039"/>
                  </a:ext>
                </a:extLst>
              </a:tr>
              <a:tr h="377501">
                <a:tc>
                  <a:txBody>
                    <a:bodyPr/>
                    <a:lstStyle/>
                    <a:p>
                      <a:pPr marL="0" marR="0" lvl="0" indent="0" algn="l" rtl="0">
                        <a:lnSpc>
                          <a:spcPct val="100000"/>
                        </a:lnSpc>
                        <a:spcBef>
                          <a:spcPts val="0"/>
                        </a:spcBef>
                        <a:spcAft>
                          <a:spcPts val="0"/>
                        </a:spcAft>
                        <a:buClr>
                          <a:srgbClr val="000000"/>
                        </a:buClr>
                        <a:buSzPts val="1800"/>
                        <a:buFont typeface="Trebuchet MS"/>
                        <a:buNone/>
                      </a:pPr>
                      <a:r>
                        <a:rPr lang="en-US" sz="1400" u="none" strike="noStrike" cap="none" dirty="0">
                          <a:latin typeface="Arial" panose="020B0604020202020204" pitchFamily="34" charset="0"/>
                          <a:ea typeface="Trebuchet MS"/>
                          <a:cs typeface="Arial" panose="020B0604020202020204" pitchFamily="34" charset="0"/>
                          <a:sym typeface="Trebuchet MS"/>
                        </a:rPr>
                        <a:t>Ocean Chemistry</a:t>
                      </a:r>
                      <a:endParaRPr sz="1400" u="none" strike="noStrike" cap="none" dirty="0">
                        <a:latin typeface="Arial" panose="020B0604020202020204" pitchFamily="34" charset="0"/>
                        <a:cs typeface="Arial" panose="020B0604020202020204" pitchFamily="34" charset="0"/>
                      </a:endParaRPr>
                    </a:p>
                  </a:txBody>
                  <a:tcPr marL="91450" marR="91450" marT="45725" marB="45725">
                    <a:noFill/>
                  </a:tcPr>
                </a:tc>
                <a:tc>
                  <a:txBody>
                    <a:bodyPr/>
                    <a:lstStyle/>
                    <a:p>
                      <a:pPr marL="0" marR="0" lvl="0" indent="0" algn="l" rtl="0">
                        <a:lnSpc>
                          <a:spcPct val="100000"/>
                        </a:lnSpc>
                        <a:spcBef>
                          <a:spcPts val="0"/>
                        </a:spcBef>
                        <a:spcAft>
                          <a:spcPts val="0"/>
                        </a:spcAft>
                        <a:buClr>
                          <a:srgbClr val="000000"/>
                        </a:buClr>
                        <a:buSzPts val="1800"/>
                        <a:buFont typeface="Trebuchet MS"/>
                        <a:buNone/>
                      </a:pPr>
                      <a:r>
                        <a:rPr lang="en-US" sz="1400" b="1" u="none" strike="noStrike" cap="none" dirty="0">
                          <a:latin typeface="Arial" panose="020B0604020202020204" pitchFamily="34" charset="0"/>
                          <a:ea typeface="Trebuchet MS"/>
                          <a:cs typeface="Arial" panose="020B0604020202020204" pitchFamily="34" charset="0"/>
                          <a:sym typeface="Trebuchet MS"/>
                        </a:rPr>
                        <a:t>Lab 5</a:t>
                      </a:r>
                      <a:r>
                        <a:rPr lang="en-US" sz="1400" u="none" strike="noStrike" cap="none" dirty="0">
                          <a:latin typeface="Arial" panose="020B0604020202020204" pitchFamily="34" charset="0"/>
                          <a:ea typeface="Trebuchet MS"/>
                          <a:cs typeface="Arial" panose="020B0604020202020204" pitchFamily="34" charset="0"/>
                          <a:sym typeface="Trebuchet MS"/>
                        </a:rPr>
                        <a:t>: Investigating density stratification  </a:t>
                      </a:r>
                      <a:endParaRPr sz="1400" u="none" strike="noStrike" cap="none" dirty="0">
                        <a:latin typeface="Arial" panose="020B0604020202020204" pitchFamily="34" charset="0"/>
                        <a:cs typeface="Arial" panose="020B0604020202020204" pitchFamily="34" charset="0"/>
                      </a:endParaRPr>
                    </a:p>
                  </a:txBody>
                  <a:tcPr marL="91450" marR="91450" marT="45725" marB="45725">
                    <a:noFill/>
                  </a:tcPr>
                </a:tc>
                <a:extLst>
                  <a:ext uri="{0D108BD9-81ED-4DB2-BD59-A6C34878D82A}">
                    <a16:rowId xmlns:a16="http://schemas.microsoft.com/office/drawing/2014/main" val="10004"/>
                  </a:ext>
                </a:extLst>
              </a:tr>
              <a:tr h="320394">
                <a:tc>
                  <a:txBody>
                    <a:bodyPr/>
                    <a:lstStyle/>
                    <a:p>
                      <a:pPr marL="0" marR="0" lvl="0" indent="0" algn="l" rtl="0">
                        <a:lnSpc>
                          <a:spcPct val="100000"/>
                        </a:lnSpc>
                        <a:spcBef>
                          <a:spcPts val="0"/>
                        </a:spcBef>
                        <a:spcAft>
                          <a:spcPts val="0"/>
                        </a:spcAft>
                        <a:buClr>
                          <a:srgbClr val="000000"/>
                        </a:buClr>
                        <a:buSzPts val="1800"/>
                        <a:buFont typeface="Trebuchet MS"/>
                        <a:buNone/>
                      </a:pPr>
                      <a:r>
                        <a:rPr lang="en-US" sz="1400" u="none" strike="noStrike" cap="none" dirty="0">
                          <a:latin typeface="Arial" panose="020B0604020202020204" pitchFamily="34" charset="0"/>
                          <a:cs typeface="Arial" panose="020B0604020202020204" pitchFamily="34" charset="0"/>
                        </a:rPr>
                        <a:t>Physical Oce</a:t>
                      </a:r>
                      <a:endParaRPr sz="1400" u="none" strike="noStrike" cap="none" dirty="0">
                        <a:latin typeface="Arial" panose="020B0604020202020204" pitchFamily="34" charset="0"/>
                        <a:cs typeface="Arial" panose="020B0604020202020204" pitchFamily="34" charset="0"/>
                      </a:endParaRPr>
                    </a:p>
                  </a:txBody>
                  <a:tcPr marL="91450" marR="91450" marT="45725" marB="45725">
                    <a:noFill/>
                  </a:tcPr>
                </a:tc>
                <a:tc>
                  <a:txBody>
                    <a:bodyPr/>
                    <a:lstStyle/>
                    <a:p>
                      <a:pPr marL="0" marR="0" lvl="0" indent="0" algn="l" rtl="0">
                        <a:lnSpc>
                          <a:spcPct val="100000"/>
                        </a:lnSpc>
                        <a:spcBef>
                          <a:spcPts val="0"/>
                        </a:spcBef>
                        <a:spcAft>
                          <a:spcPts val="0"/>
                        </a:spcAft>
                        <a:buClr>
                          <a:srgbClr val="000000"/>
                        </a:buClr>
                        <a:buSzPts val="1800"/>
                        <a:buFont typeface="Trebuchet MS"/>
                        <a:buNone/>
                      </a:pPr>
                      <a:r>
                        <a:rPr lang="en-US" sz="1400" b="1" u="none" strike="noStrike" cap="none" dirty="0">
                          <a:latin typeface="Arial" panose="020B0604020202020204" pitchFamily="34" charset="0"/>
                          <a:ea typeface="Trebuchet MS"/>
                          <a:cs typeface="Arial" panose="020B0604020202020204" pitchFamily="34" charset="0"/>
                          <a:sym typeface="Trebuchet MS"/>
                        </a:rPr>
                        <a:t>Lab 6</a:t>
                      </a:r>
                      <a:r>
                        <a:rPr lang="en-US" sz="1400" u="none" strike="noStrike" cap="none" dirty="0">
                          <a:latin typeface="Arial" panose="020B0604020202020204" pitchFamily="34" charset="0"/>
                          <a:ea typeface="Trebuchet MS"/>
                          <a:cs typeface="Arial" panose="020B0604020202020204" pitchFamily="34" charset="0"/>
                          <a:sym typeface="Trebuchet MS"/>
                        </a:rPr>
                        <a:t>: Waves generated by large storms</a:t>
                      </a:r>
                      <a:endParaRPr sz="1400" u="none" strike="noStrike" cap="none" dirty="0">
                        <a:latin typeface="Arial" panose="020B0604020202020204" pitchFamily="34" charset="0"/>
                        <a:cs typeface="Arial" panose="020B0604020202020204" pitchFamily="34" charset="0"/>
                      </a:endParaRPr>
                    </a:p>
                  </a:txBody>
                  <a:tcPr marL="91450" marR="91450" marT="45725" marB="45725">
                    <a:noFill/>
                  </a:tcPr>
                </a:tc>
                <a:extLst>
                  <a:ext uri="{0D108BD9-81ED-4DB2-BD59-A6C34878D82A}">
                    <a16:rowId xmlns:a16="http://schemas.microsoft.com/office/drawing/2014/main" val="10005"/>
                  </a:ext>
                </a:extLst>
              </a:tr>
              <a:tr h="544186">
                <a:tc>
                  <a:txBody>
                    <a:bodyPr/>
                    <a:lstStyle/>
                    <a:p>
                      <a:pPr marL="0" marR="0" lvl="0" indent="0" algn="l" rtl="0">
                        <a:lnSpc>
                          <a:spcPct val="100000"/>
                        </a:lnSpc>
                        <a:spcBef>
                          <a:spcPts val="0"/>
                        </a:spcBef>
                        <a:spcAft>
                          <a:spcPts val="0"/>
                        </a:spcAft>
                        <a:buClr>
                          <a:srgbClr val="000000"/>
                        </a:buClr>
                        <a:buSzPts val="1800"/>
                        <a:buFont typeface="Trebuchet MS"/>
                        <a:buNone/>
                      </a:pPr>
                      <a:r>
                        <a:rPr lang="en-US" sz="1400" u="none" strike="noStrike" cap="none" dirty="0">
                          <a:latin typeface="Arial" panose="020B0604020202020204" pitchFamily="34" charset="0"/>
                          <a:cs typeface="Arial" panose="020B0604020202020204" pitchFamily="34" charset="0"/>
                        </a:rPr>
                        <a:t>Physical Oce- Fronts, Eddys, water masses</a:t>
                      </a:r>
                      <a:endParaRPr sz="1400" u="none" strike="noStrike" cap="none" dirty="0">
                        <a:latin typeface="Arial" panose="020B0604020202020204" pitchFamily="34" charset="0"/>
                        <a:cs typeface="Arial" panose="020B0604020202020204" pitchFamily="34" charset="0"/>
                      </a:endParaRPr>
                    </a:p>
                  </a:txBody>
                  <a:tcPr marL="91450" marR="91450" marT="45725" marB="45725">
                    <a:solidFill>
                      <a:srgbClr val="FAFBCB"/>
                    </a:solidFill>
                  </a:tcPr>
                </a:tc>
                <a:tc>
                  <a:txBody>
                    <a:bodyPr/>
                    <a:lstStyle/>
                    <a:p>
                      <a:pPr marL="0" marR="0" lvl="0" indent="0" algn="l" rtl="0">
                        <a:lnSpc>
                          <a:spcPct val="100000"/>
                        </a:lnSpc>
                        <a:spcBef>
                          <a:spcPts val="0"/>
                        </a:spcBef>
                        <a:spcAft>
                          <a:spcPts val="0"/>
                        </a:spcAft>
                        <a:buClr>
                          <a:srgbClr val="000000"/>
                        </a:buClr>
                        <a:buSzPts val="1800"/>
                        <a:buFont typeface="Trebuchet MS"/>
                        <a:buNone/>
                      </a:pPr>
                      <a:r>
                        <a:rPr lang="en-US" sz="1400" u="none" strike="noStrike" cap="none" dirty="0">
                          <a:latin typeface="Arial" panose="020B0604020202020204" pitchFamily="34" charset="0"/>
                          <a:cs typeface="Arial" panose="020B0604020202020204" pitchFamily="34" charset="0"/>
                        </a:rPr>
                        <a:t>Compare SST spatial data with OOI sensors – use eddies/satellite</a:t>
                      </a:r>
                    </a:p>
                    <a:p>
                      <a:pPr marL="0" marR="0" lvl="0" indent="0" algn="l" rtl="0">
                        <a:lnSpc>
                          <a:spcPct val="100000"/>
                        </a:lnSpc>
                        <a:spcBef>
                          <a:spcPts val="0"/>
                        </a:spcBef>
                        <a:spcAft>
                          <a:spcPts val="0"/>
                        </a:spcAft>
                        <a:buClr>
                          <a:srgbClr val="000000"/>
                        </a:buClr>
                        <a:buSzPts val="1800"/>
                        <a:buFont typeface="Trebuchet MS"/>
                        <a:buNone/>
                      </a:pPr>
                      <a:r>
                        <a:rPr lang="en-US" sz="1400" u="none" strike="noStrike" cap="none" dirty="0">
                          <a:latin typeface="Arial" panose="020B0604020202020204" pitchFamily="34" charset="0"/>
                          <a:cs typeface="Arial" panose="020B0604020202020204" pitchFamily="34" charset="0"/>
                        </a:rPr>
                        <a:t>Water mass TS characteristics (e.g., slope, shelf, estuarine water masses near MAB Pioneer)</a:t>
                      </a:r>
                    </a:p>
                  </a:txBody>
                  <a:tcPr marL="91450" marR="91450" marT="45725" marB="45725">
                    <a:solidFill>
                      <a:srgbClr val="FAFBCB"/>
                    </a:solidFill>
                  </a:tcPr>
                </a:tc>
                <a:extLst>
                  <a:ext uri="{0D108BD9-81ED-4DB2-BD59-A6C34878D82A}">
                    <a16:rowId xmlns:a16="http://schemas.microsoft.com/office/drawing/2014/main" val="2721122130"/>
                  </a:ext>
                </a:extLst>
              </a:tr>
              <a:tr h="320112">
                <a:tc>
                  <a:txBody>
                    <a:bodyPr/>
                    <a:lstStyle/>
                    <a:p>
                      <a:pPr marL="0" marR="0" lvl="0" indent="0" algn="l" rtl="0">
                        <a:lnSpc>
                          <a:spcPct val="100000"/>
                        </a:lnSpc>
                        <a:spcBef>
                          <a:spcPts val="0"/>
                        </a:spcBef>
                        <a:spcAft>
                          <a:spcPts val="0"/>
                        </a:spcAft>
                        <a:buClr>
                          <a:srgbClr val="000000"/>
                        </a:buClr>
                        <a:buSzPts val="1800"/>
                        <a:buFont typeface="Trebuchet MS"/>
                        <a:buNone/>
                      </a:pPr>
                      <a:r>
                        <a:rPr lang="en-US" sz="1400" u="none" strike="noStrike" cap="none" dirty="0">
                          <a:latin typeface="Arial" panose="020B0604020202020204" pitchFamily="34" charset="0"/>
                          <a:ea typeface="Trebuchet MS"/>
                          <a:cs typeface="Arial" panose="020B0604020202020204" pitchFamily="34" charset="0"/>
                          <a:sym typeface="Trebuchet MS"/>
                        </a:rPr>
                        <a:t>Bio Oce</a:t>
                      </a:r>
                    </a:p>
                  </a:txBody>
                  <a:tcPr marL="91450" marR="91450" marT="45725" marB="45725">
                    <a:solidFill>
                      <a:srgbClr val="F8E1C8"/>
                    </a:solidFill>
                  </a:tcPr>
                </a:tc>
                <a:tc>
                  <a:txBody>
                    <a:bodyPr/>
                    <a:lstStyle/>
                    <a:p>
                      <a:pPr marL="0" marR="0" lvl="0" indent="0" algn="l" rtl="0">
                        <a:lnSpc>
                          <a:spcPct val="100000"/>
                        </a:lnSpc>
                        <a:spcBef>
                          <a:spcPts val="0"/>
                        </a:spcBef>
                        <a:spcAft>
                          <a:spcPts val="0"/>
                        </a:spcAft>
                        <a:buClr>
                          <a:srgbClr val="000000"/>
                        </a:buClr>
                        <a:buSzPts val="1800"/>
                        <a:buFont typeface="Trebuchet MS"/>
                        <a:buNone/>
                      </a:pPr>
                      <a:r>
                        <a:rPr lang="en-US" sz="1400" b="1" u="none" strike="noStrike" cap="none" dirty="0">
                          <a:latin typeface="Arial" panose="020B0604020202020204" pitchFamily="34" charset="0"/>
                          <a:ea typeface="Trebuchet MS"/>
                          <a:cs typeface="Arial" panose="020B0604020202020204" pitchFamily="34" charset="0"/>
                          <a:sym typeface="Trebuchet MS"/>
                        </a:rPr>
                        <a:t>Lab 7</a:t>
                      </a:r>
                      <a:r>
                        <a:rPr lang="en-US" sz="1400" u="none" strike="noStrike" cap="none" dirty="0">
                          <a:latin typeface="Arial" panose="020B0604020202020204" pitchFamily="34" charset="0"/>
                          <a:ea typeface="Trebuchet MS"/>
                          <a:cs typeface="Arial" panose="020B0604020202020204" pitchFamily="34" charset="0"/>
                          <a:sym typeface="Trebuchet MS"/>
                        </a:rPr>
                        <a:t>: Primary production – update with new data</a:t>
                      </a:r>
                      <a:endParaRPr sz="1400" u="none" strike="noStrike" cap="none" dirty="0">
                        <a:latin typeface="Arial" panose="020B0604020202020204" pitchFamily="34" charset="0"/>
                        <a:cs typeface="Arial" panose="020B0604020202020204" pitchFamily="34" charset="0"/>
                      </a:endParaRPr>
                    </a:p>
                  </a:txBody>
                  <a:tcPr marL="91450" marR="91450" marT="45725" marB="45725">
                    <a:solidFill>
                      <a:srgbClr val="F8E1C8"/>
                    </a:solidFill>
                  </a:tcPr>
                </a:tc>
                <a:extLst>
                  <a:ext uri="{0D108BD9-81ED-4DB2-BD59-A6C34878D82A}">
                    <a16:rowId xmlns:a16="http://schemas.microsoft.com/office/drawing/2014/main" val="10006"/>
                  </a:ext>
                </a:extLst>
              </a:tr>
              <a:tr h="361525">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Trebuchet MS"/>
                        <a:buNone/>
                        <a:tabLst/>
                        <a:defRPr/>
                      </a:pPr>
                      <a:r>
                        <a:rPr lang="en-US" sz="1400" u="none" strike="noStrike" cap="none" dirty="0">
                          <a:latin typeface="Arial" panose="020B0604020202020204" pitchFamily="34" charset="0"/>
                          <a:cs typeface="Arial" panose="020B0604020202020204" pitchFamily="34" charset="0"/>
                          <a:sym typeface="Trebuchet MS"/>
                        </a:rPr>
                        <a:t>Physical/Bio Oce</a:t>
                      </a:r>
                      <a:endParaRPr lang="en-US" sz="1400" u="none" strike="noStrike" cap="none" dirty="0">
                        <a:latin typeface="Arial" panose="020B0604020202020204" pitchFamily="34" charset="0"/>
                        <a:cs typeface="Arial" panose="020B0604020202020204" pitchFamily="34" charset="0"/>
                      </a:endParaRPr>
                    </a:p>
                  </a:txBody>
                  <a:tcPr marL="91450" marR="91450" marT="45725" marB="45725">
                    <a:solidFill>
                      <a:srgbClr val="F8E1C8"/>
                    </a:solidFill>
                  </a:tcPr>
                </a:tc>
                <a:tc>
                  <a:txBody>
                    <a:bodyPr/>
                    <a:lstStyle/>
                    <a:p>
                      <a:r>
                        <a:rPr lang="en-US" sz="1400" b="1" u="none" strike="noStrike" cap="none" dirty="0">
                          <a:latin typeface="Arial" panose="020B0604020202020204" pitchFamily="34" charset="0"/>
                          <a:ea typeface="Trebuchet MS"/>
                          <a:cs typeface="Arial" panose="020B0604020202020204" pitchFamily="34" charset="0"/>
                          <a:sym typeface="Trebuchet MS"/>
                        </a:rPr>
                        <a:t>Lab 8</a:t>
                      </a:r>
                      <a:r>
                        <a:rPr lang="en-US" sz="1400" u="none" strike="noStrike" cap="none" dirty="0">
                          <a:latin typeface="Arial" panose="020B0604020202020204" pitchFamily="34" charset="0"/>
                          <a:ea typeface="Trebuchet MS"/>
                          <a:cs typeface="Arial" panose="020B0604020202020204" pitchFamily="34" charset="0"/>
                          <a:sym typeface="Trebuchet MS"/>
                        </a:rPr>
                        <a:t>: Anoxic events– update with new data</a:t>
                      </a:r>
                      <a:endParaRPr lang="en-US" sz="1400" dirty="0">
                        <a:latin typeface="Arial" panose="020B0604020202020204" pitchFamily="34" charset="0"/>
                        <a:cs typeface="Arial" panose="020B0604020202020204" pitchFamily="34" charset="0"/>
                      </a:endParaRPr>
                    </a:p>
                  </a:txBody>
                  <a:tcPr marL="91450" marR="91450" marT="45725" marB="45725">
                    <a:solidFill>
                      <a:srgbClr val="F8E1C8"/>
                    </a:solidFill>
                  </a:tcPr>
                </a:tc>
                <a:extLst>
                  <a:ext uri="{0D108BD9-81ED-4DB2-BD59-A6C34878D82A}">
                    <a16:rowId xmlns:a16="http://schemas.microsoft.com/office/drawing/2014/main" val="3378873656"/>
                  </a:ext>
                </a:extLst>
              </a:tr>
              <a:tr h="527776">
                <a:tc>
                  <a:txBody>
                    <a:bodyPr/>
                    <a:lstStyle/>
                    <a:p>
                      <a:pPr marL="0" marR="0" lvl="0" indent="0" algn="l" rtl="0">
                        <a:lnSpc>
                          <a:spcPct val="100000"/>
                        </a:lnSpc>
                        <a:spcBef>
                          <a:spcPts val="0"/>
                        </a:spcBef>
                        <a:spcAft>
                          <a:spcPts val="0"/>
                        </a:spcAft>
                        <a:buClr>
                          <a:srgbClr val="000000"/>
                        </a:buClr>
                        <a:buSzPts val="1800"/>
                        <a:buFont typeface="Trebuchet MS"/>
                        <a:buNone/>
                      </a:pPr>
                      <a:r>
                        <a:rPr lang="en-US" sz="1400" u="none" strike="noStrike" cap="none" dirty="0">
                          <a:latin typeface="Arial" panose="020B0604020202020204" pitchFamily="34" charset="0"/>
                          <a:cs typeface="Arial" panose="020B0604020202020204" pitchFamily="34" charset="0"/>
                        </a:rPr>
                        <a:t>Natural Hazards</a:t>
                      </a:r>
                      <a:endParaRPr sz="1400" u="none" strike="noStrike" cap="none" dirty="0">
                        <a:latin typeface="Arial" panose="020B0604020202020204" pitchFamily="34" charset="0"/>
                        <a:cs typeface="Arial" panose="020B0604020202020204" pitchFamily="34" charset="0"/>
                      </a:endParaRPr>
                    </a:p>
                  </a:txBody>
                  <a:tcPr marL="91450" marR="91450" marT="45725" marB="45725">
                    <a:solidFill>
                      <a:srgbClr val="FAFBCB"/>
                    </a:solidFill>
                  </a:tcPr>
                </a:tc>
                <a:tc>
                  <a:txBody>
                    <a:bodyPr/>
                    <a:lstStyle/>
                    <a:p>
                      <a:r>
                        <a:rPr lang="en-US" sz="1400" dirty="0">
                          <a:latin typeface="Arial" panose="020B0604020202020204" pitchFamily="34" charset="0"/>
                          <a:cs typeface="Arial" panose="020B0604020202020204" pitchFamily="34" charset="0"/>
                        </a:rPr>
                        <a:t>Hurricanes – storm surge vs tide/ Coastal Tides vs. shelf</a:t>
                      </a:r>
                    </a:p>
                    <a:p>
                      <a:r>
                        <a:rPr lang="en-US" sz="1400" dirty="0">
                          <a:latin typeface="Arial" panose="020B0604020202020204" pitchFamily="34" charset="0"/>
                          <a:cs typeface="Arial" panose="020B0604020202020204" pitchFamily="34" charset="0"/>
                        </a:rPr>
                        <a:t>Tsunamis, Coastal flooding, </a:t>
                      </a:r>
                    </a:p>
                  </a:txBody>
                  <a:tcPr marL="91450" marR="91450" marT="45725" marB="45725">
                    <a:solidFill>
                      <a:srgbClr val="FAFBCB"/>
                    </a:solidFill>
                  </a:tcPr>
                </a:tc>
                <a:extLst>
                  <a:ext uri="{0D108BD9-81ED-4DB2-BD59-A6C34878D82A}">
                    <a16:rowId xmlns:a16="http://schemas.microsoft.com/office/drawing/2014/main" val="3705276392"/>
                  </a:ext>
                </a:extLst>
              </a:tr>
              <a:tr h="768257">
                <a:tc>
                  <a:txBody>
                    <a:bodyPr/>
                    <a:lstStyle/>
                    <a:p>
                      <a:pPr marL="0" marR="0" lvl="0" indent="0" algn="l" rtl="0">
                        <a:lnSpc>
                          <a:spcPct val="100000"/>
                        </a:lnSpc>
                        <a:spcBef>
                          <a:spcPts val="0"/>
                        </a:spcBef>
                        <a:spcAft>
                          <a:spcPts val="0"/>
                        </a:spcAft>
                        <a:buClr>
                          <a:srgbClr val="000000"/>
                        </a:buClr>
                        <a:buSzPts val="1800"/>
                        <a:buFont typeface="Trebuchet MS"/>
                        <a:buNone/>
                      </a:pPr>
                      <a:r>
                        <a:rPr lang="en-US" sz="1400" u="none" strike="noStrike" cap="none" dirty="0">
                          <a:latin typeface="Arial" panose="020B0604020202020204" pitchFamily="34" charset="0"/>
                          <a:cs typeface="Arial" panose="020B0604020202020204" pitchFamily="34" charset="0"/>
                        </a:rPr>
                        <a:t>Climate change</a:t>
                      </a:r>
                      <a:endParaRPr sz="1400" u="none" strike="noStrike" cap="none" dirty="0">
                        <a:latin typeface="Arial" panose="020B0604020202020204" pitchFamily="34" charset="0"/>
                        <a:cs typeface="Arial" panose="020B0604020202020204" pitchFamily="34" charset="0"/>
                      </a:endParaRPr>
                    </a:p>
                  </a:txBody>
                  <a:tcPr marL="91450" marR="91450" marT="45725" marB="45725">
                    <a:solidFill>
                      <a:srgbClr val="FAFBCB"/>
                    </a:solidFill>
                  </a:tcPr>
                </a:tc>
                <a:tc>
                  <a:txBody>
                    <a:bodyPr/>
                    <a:lstStyle/>
                    <a:p>
                      <a:r>
                        <a:rPr lang="en-US" sz="1400" dirty="0">
                          <a:latin typeface="Arial" panose="020B0604020202020204" pitchFamily="34" charset="0"/>
                          <a:cs typeface="Arial" panose="020B0604020202020204" pitchFamily="34" charset="0"/>
                        </a:rPr>
                        <a:t>Ocean Acidification - CO2 air-sea flux and ocean acidification, </a:t>
                      </a:r>
                    </a:p>
                    <a:p>
                      <a:r>
                        <a:rPr lang="en-US" sz="1400" dirty="0">
                          <a:latin typeface="Arial" panose="020B0604020202020204" pitchFamily="34" charset="0"/>
                          <a:cs typeface="Arial" panose="020B0604020202020204" pitchFamily="34" charset="0"/>
                        </a:rPr>
                        <a:t>Impacts to organisms, HAB’s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Temperature trends</a:t>
                      </a:r>
                    </a:p>
                  </a:txBody>
                  <a:tcPr marL="91450" marR="91450" marT="45725" marB="45725">
                    <a:solidFill>
                      <a:srgbClr val="FAFBCB"/>
                    </a:solidFill>
                  </a:tcPr>
                </a:tc>
                <a:extLst>
                  <a:ext uri="{0D108BD9-81ED-4DB2-BD59-A6C34878D82A}">
                    <a16:rowId xmlns:a16="http://schemas.microsoft.com/office/drawing/2014/main" val="568417408"/>
                  </a:ext>
                </a:extLst>
              </a:tr>
            </a:tbl>
          </a:graphicData>
        </a:graphic>
      </p:graphicFrame>
    </p:spTree>
    <p:extLst>
      <p:ext uri="{BB962C8B-B14F-4D97-AF65-F5344CB8AC3E}">
        <p14:creationId xmlns:p14="http://schemas.microsoft.com/office/powerpoint/2010/main" val="21780740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E9689-645D-9468-FD50-7391BF6DAE3E}"/>
              </a:ext>
            </a:extLst>
          </p:cNvPr>
          <p:cNvSpPr>
            <a:spLocks noGrp="1"/>
          </p:cNvSpPr>
          <p:nvPr>
            <p:ph type="title"/>
          </p:nvPr>
        </p:nvSpPr>
        <p:spPr>
          <a:xfrm>
            <a:off x="838200" y="365126"/>
            <a:ext cx="10515600" cy="1325563"/>
          </a:xfrm>
        </p:spPr>
        <p:txBody>
          <a:bodyPr wrap="square" anchor="ctr">
            <a:normAutofit/>
          </a:bodyPr>
          <a:lstStyle/>
          <a:p>
            <a:r>
              <a:rPr lang="en-US" dirty="0"/>
              <a:t>Post-it Activity</a:t>
            </a:r>
          </a:p>
        </p:txBody>
      </p:sp>
      <p:graphicFrame>
        <p:nvGraphicFramePr>
          <p:cNvPr id="12" name="Text Placeholder 2">
            <a:extLst>
              <a:ext uri="{FF2B5EF4-FFF2-40B4-BE49-F238E27FC236}">
                <a16:creationId xmlns:a16="http://schemas.microsoft.com/office/drawing/2014/main" id="{321BF6A5-882C-57B9-E2DF-03F1A8035197}"/>
              </a:ext>
            </a:extLst>
          </p:cNvPr>
          <p:cNvGraphicFramePr/>
          <p:nvPr>
            <p:extLst>
              <p:ext uri="{D42A27DB-BD31-4B8C-83A1-F6EECF244321}">
                <p14:modId xmlns:p14="http://schemas.microsoft.com/office/powerpoint/2010/main" val="1105281861"/>
              </p:ext>
            </p:extLst>
          </p:nvPr>
        </p:nvGraphicFramePr>
        <p:xfrm>
          <a:off x="1656230" y="1492623"/>
          <a:ext cx="8879539" cy="44375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9517386D-242D-D969-E4B7-5D811D1D7B63}"/>
              </a:ext>
            </a:extLst>
          </p:cNvPr>
          <p:cNvSpPr txBox="1"/>
          <p:nvPr/>
        </p:nvSpPr>
        <p:spPr>
          <a:xfrm>
            <a:off x="838200" y="365126"/>
            <a:ext cx="1210588" cy="369332"/>
          </a:xfrm>
          <a:prstGeom prst="rect">
            <a:avLst/>
          </a:prstGeom>
          <a:noFill/>
        </p:spPr>
        <p:txBody>
          <a:bodyPr wrap="none" rtlCol="0">
            <a:spAutoFit/>
          </a:bodyPr>
          <a:lstStyle/>
          <a:p>
            <a:r>
              <a:rPr lang="en-US" sz="1800" b="1" dirty="0"/>
              <a:t>Activity 2</a:t>
            </a:r>
          </a:p>
        </p:txBody>
      </p:sp>
    </p:spTree>
    <p:extLst>
      <p:ext uri="{BB962C8B-B14F-4D97-AF65-F5344CB8AC3E}">
        <p14:creationId xmlns:p14="http://schemas.microsoft.com/office/powerpoint/2010/main" val="28039947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OOI Datasets Types</a:t>
            </a:r>
          </a:p>
        </p:txBody>
      </p:sp>
      <p:sp>
        <p:nvSpPr>
          <p:cNvPr id="6" name="Content Placeholder 5"/>
          <p:cNvSpPr>
            <a:spLocks noGrp="1"/>
          </p:cNvSpPr>
          <p:nvPr>
            <p:ph sz="half" idx="1"/>
          </p:nvPr>
        </p:nvSpPr>
        <p:spPr/>
        <p:txBody>
          <a:bodyPr>
            <a:normAutofit fontScale="77500" lnSpcReduction="20000"/>
          </a:bodyPr>
          <a:lstStyle/>
          <a:p>
            <a:pPr marL="0" indent="0">
              <a:buNone/>
            </a:pPr>
            <a:r>
              <a:rPr lang="en-US" b="1" dirty="0"/>
              <a:t>What types of data are available?</a:t>
            </a:r>
          </a:p>
          <a:p>
            <a:r>
              <a:rPr lang="en-US" dirty="0"/>
              <a:t>Point Timeseries</a:t>
            </a:r>
          </a:p>
          <a:p>
            <a:r>
              <a:rPr lang="en-US" dirty="0"/>
              <a:t>Profiles</a:t>
            </a:r>
          </a:p>
          <a:p>
            <a:pPr lvl="1"/>
            <a:r>
              <a:rPr lang="en-US" dirty="0"/>
              <a:t>Wire Following</a:t>
            </a:r>
          </a:p>
          <a:p>
            <a:pPr lvl="1"/>
            <a:r>
              <a:rPr lang="en-US" dirty="0"/>
              <a:t>Glider</a:t>
            </a:r>
          </a:p>
          <a:p>
            <a:pPr lvl="1"/>
            <a:r>
              <a:rPr lang="en-US" dirty="0"/>
              <a:t>ADCP</a:t>
            </a:r>
          </a:p>
          <a:p>
            <a:r>
              <a:rPr lang="en-US" dirty="0"/>
              <a:t>Multi-point Timeseries Profiles</a:t>
            </a:r>
          </a:p>
          <a:p>
            <a:r>
              <a:rPr lang="en-US" dirty="0"/>
              <a:t>And others</a:t>
            </a:r>
            <a:r>
              <a:rPr lang="mr-IN" dirty="0"/>
              <a:t>…</a:t>
            </a:r>
            <a:r>
              <a:rPr lang="en-US" dirty="0"/>
              <a:t> </a:t>
            </a:r>
          </a:p>
          <a:p>
            <a:pPr marL="742950" lvl="1" indent="-285750">
              <a:buFont typeface="Arial" charset="0"/>
              <a:buChar char="•"/>
            </a:pPr>
            <a:r>
              <a:rPr lang="en-US" dirty="0"/>
              <a:t>Seismic/Earthquake</a:t>
            </a:r>
          </a:p>
          <a:p>
            <a:pPr marL="742950" lvl="1" indent="-285750">
              <a:buFont typeface="Arial" charset="0"/>
              <a:buChar char="•"/>
            </a:pPr>
            <a:r>
              <a:rPr lang="en-US" dirty="0"/>
              <a:t>Hydrophones</a:t>
            </a:r>
          </a:p>
          <a:p>
            <a:pPr marL="742950" lvl="1" indent="-285750">
              <a:buFont typeface="Arial" charset="0"/>
              <a:buChar char="•"/>
            </a:pPr>
            <a:r>
              <a:rPr lang="en-US" dirty="0"/>
              <a:t>Sonar</a:t>
            </a:r>
          </a:p>
          <a:p>
            <a:pPr marL="742950" lvl="1" indent="-285750">
              <a:buFont typeface="Arial" charset="0"/>
              <a:buChar char="•"/>
            </a:pPr>
            <a:r>
              <a:rPr lang="en-US" dirty="0"/>
              <a:t>Camera</a:t>
            </a:r>
          </a:p>
          <a:p>
            <a:pPr marL="742950" lvl="1" indent="-285750">
              <a:buFont typeface="Arial" charset="0"/>
              <a:buChar char="•"/>
            </a:pPr>
            <a:r>
              <a:rPr lang="en-US" dirty="0"/>
              <a:t>Optical OPTAA/SPIKR</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8013" y="366225"/>
            <a:ext cx="4395787" cy="3133407"/>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6344" y="3724835"/>
            <a:ext cx="5907456" cy="2181109"/>
          </a:xfrm>
          <a:prstGeom prst="rect">
            <a:avLst/>
          </a:prstGeom>
        </p:spPr>
      </p:pic>
    </p:spTree>
    <p:extLst>
      <p:ext uri="{BB962C8B-B14F-4D97-AF65-F5344CB8AC3E}">
        <p14:creationId xmlns:p14="http://schemas.microsoft.com/office/powerpoint/2010/main" val="27189270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1853F-794E-024B-88A5-9D5DCA2DC18B}"/>
              </a:ext>
            </a:extLst>
          </p:cNvPr>
          <p:cNvSpPr>
            <a:spLocks noGrp="1"/>
          </p:cNvSpPr>
          <p:nvPr>
            <p:ph type="title"/>
          </p:nvPr>
        </p:nvSpPr>
        <p:spPr/>
        <p:txBody>
          <a:bodyPr/>
          <a:lstStyle/>
          <a:p>
            <a:r>
              <a:rPr lang="en-US" dirty="0"/>
              <a:t>Data Activity Dimensions</a:t>
            </a:r>
          </a:p>
        </p:txBody>
      </p:sp>
      <p:sp>
        <p:nvSpPr>
          <p:cNvPr id="3" name="Content Placeholder 2">
            <a:extLst>
              <a:ext uri="{FF2B5EF4-FFF2-40B4-BE49-F238E27FC236}">
                <a16:creationId xmlns:a16="http://schemas.microsoft.com/office/drawing/2014/main" id="{C80C82FF-0F37-B346-AF26-C084A85952F2}"/>
              </a:ext>
            </a:extLst>
          </p:cNvPr>
          <p:cNvSpPr>
            <a:spLocks noGrp="1"/>
          </p:cNvSpPr>
          <p:nvPr>
            <p:ph sz="half" idx="1"/>
          </p:nvPr>
        </p:nvSpPr>
        <p:spPr/>
        <p:txBody>
          <a:bodyPr anchor="t">
            <a:normAutofit fontScale="85000" lnSpcReduction="20000"/>
          </a:bodyPr>
          <a:lstStyle/>
          <a:p>
            <a:pPr>
              <a:lnSpc>
                <a:spcPct val="120000"/>
              </a:lnSpc>
              <a:spcBef>
                <a:spcPts val="400"/>
              </a:spcBef>
            </a:pPr>
            <a:r>
              <a:rPr lang="en-US" b="1" dirty="0"/>
              <a:t>Time</a:t>
            </a:r>
          </a:p>
          <a:p>
            <a:pPr lvl="1">
              <a:lnSpc>
                <a:spcPct val="120000"/>
              </a:lnSpc>
              <a:spcBef>
                <a:spcPts val="400"/>
              </a:spcBef>
            </a:pPr>
            <a:r>
              <a:rPr lang="en-US" dirty="0"/>
              <a:t>Single event </a:t>
            </a:r>
          </a:p>
          <a:p>
            <a:pPr lvl="1">
              <a:lnSpc>
                <a:spcPct val="120000"/>
              </a:lnSpc>
              <a:spcBef>
                <a:spcPts val="400"/>
              </a:spcBef>
            </a:pPr>
            <a:r>
              <a:rPr lang="en-US" dirty="0"/>
              <a:t>Specific Date Range (year, quarter, month, week, day)</a:t>
            </a:r>
          </a:p>
          <a:p>
            <a:pPr lvl="1">
              <a:lnSpc>
                <a:spcPct val="120000"/>
              </a:lnSpc>
              <a:spcBef>
                <a:spcPts val="400"/>
              </a:spcBef>
            </a:pPr>
            <a:r>
              <a:rPr lang="en-US" dirty="0"/>
              <a:t>Several cycles (interannual, annual, seasonal, monthly, weekly, daily)</a:t>
            </a:r>
          </a:p>
          <a:p>
            <a:pPr lvl="1">
              <a:lnSpc>
                <a:spcPct val="120000"/>
              </a:lnSpc>
              <a:spcBef>
                <a:spcPts val="400"/>
              </a:spcBef>
            </a:pPr>
            <a:r>
              <a:rPr lang="en-US" dirty="0"/>
              <a:t>Compare cycles (e.g., winter vs. summer)</a:t>
            </a:r>
          </a:p>
          <a:p>
            <a:pPr>
              <a:lnSpc>
                <a:spcPct val="120000"/>
              </a:lnSpc>
              <a:spcBef>
                <a:spcPts val="400"/>
              </a:spcBef>
            </a:pPr>
            <a:r>
              <a:rPr lang="en-US" b="1" dirty="0"/>
              <a:t>Depth</a:t>
            </a:r>
          </a:p>
          <a:p>
            <a:pPr lvl="1">
              <a:lnSpc>
                <a:spcPct val="120000"/>
              </a:lnSpc>
              <a:spcBef>
                <a:spcPts val="400"/>
              </a:spcBef>
            </a:pPr>
            <a:r>
              <a:rPr lang="en-US" dirty="0"/>
              <a:t>Fixed / Single Point</a:t>
            </a:r>
          </a:p>
          <a:p>
            <a:pPr lvl="1">
              <a:lnSpc>
                <a:spcPct val="120000"/>
              </a:lnSpc>
              <a:spcBef>
                <a:spcPts val="400"/>
              </a:spcBef>
            </a:pPr>
            <a:r>
              <a:rPr lang="en-US" dirty="0"/>
              <a:t>Multipoint</a:t>
            </a:r>
          </a:p>
          <a:p>
            <a:pPr lvl="1">
              <a:lnSpc>
                <a:spcPct val="120000"/>
              </a:lnSpc>
              <a:spcBef>
                <a:spcPts val="400"/>
              </a:spcBef>
            </a:pPr>
            <a:r>
              <a:rPr lang="en-US" dirty="0"/>
              <a:t>Full Profile</a:t>
            </a:r>
          </a:p>
        </p:txBody>
      </p:sp>
      <p:sp>
        <p:nvSpPr>
          <p:cNvPr id="4" name="Content Placeholder 3">
            <a:extLst>
              <a:ext uri="{FF2B5EF4-FFF2-40B4-BE49-F238E27FC236}">
                <a16:creationId xmlns:a16="http://schemas.microsoft.com/office/drawing/2014/main" id="{FD743031-4DDD-0C45-81B6-6E686A321BA7}"/>
              </a:ext>
            </a:extLst>
          </p:cNvPr>
          <p:cNvSpPr>
            <a:spLocks noGrp="1"/>
          </p:cNvSpPr>
          <p:nvPr>
            <p:ph sz="half" idx="2"/>
          </p:nvPr>
        </p:nvSpPr>
        <p:spPr/>
        <p:txBody>
          <a:bodyPr anchor="t">
            <a:normAutofit fontScale="85000" lnSpcReduction="20000"/>
          </a:bodyPr>
          <a:lstStyle/>
          <a:p>
            <a:pPr>
              <a:lnSpc>
                <a:spcPct val="120000"/>
              </a:lnSpc>
              <a:spcBef>
                <a:spcPts val="400"/>
              </a:spcBef>
            </a:pPr>
            <a:r>
              <a:rPr lang="en-US" b="1" dirty="0"/>
              <a:t>Spatial</a:t>
            </a:r>
            <a:r>
              <a:rPr lang="en-US" dirty="0"/>
              <a:t> </a:t>
            </a:r>
          </a:p>
          <a:p>
            <a:pPr lvl="1">
              <a:lnSpc>
                <a:spcPct val="120000"/>
              </a:lnSpc>
              <a:spcBef>
                <a:spcPts val="400"/>
              </a:spcBef>
            </a:pPr>
            <a:r>
              <a:rPr lang="en-US" dirty="0"/>
              <a:t>Fixed (lat, lon)</a:t>
            </a:r>
          </a:p>
          <a:p>
            <a:pPr lvl="1">
              <a:lnSpc>
                <a:spcPct val="120000"/>
              </a:lnSpc>
              <a:spcBef>
                <a:spcPts val="400"/>
              </a:spcBef>
            </a:pPr>
            <a:r>
              <a:rPr lang="en-US" dirty="0"/>
              <a:t>Multipoint</a:t>
            </a:r>
          </a:p>
          <a:p>
            <a:pPr lvl="1">
              <a:lnSpc>
                <a:spcPct val="120000"/>
              </a:lnSpc>
              <a:spcBef>
                <a:spcPts val="400"/>
              </a:spcBef>
            </a:pPr>
            <a:r>
              <a:rPr lang="en-US" dirty="0"/>
              <a:t>Vertical Slice (depth transect)</a:t>
            </a:r>
          </a:p>
          <a:p>
            <a:pPr lvl="1">
              <a:lnSpc>
                <a:spcPct val="120000"/>
              </a:lnSpc>
              <a:spcBef>
                <a:spcPts val="400"/>
              </a:spcBef>
            </a:pPr>
            <a:r>
              <a:rPr lang="en-US" dirty="0"/>
              <a:t>Horizontal Slice (spatial map)</a:t>
            </a:r>
          </a:p>
          <a:p>
            <a:pPr>
              <a:lnSpc>
                <a:spcPct val="120000"/>
              </a:lnSpc>
              <a:spcBef>
                <a:spcPts val="400"/>
              </a:spcBef>
            </a:pPr>
            <a:r>
              <a:rPr lang="en-US" b="1" dirty="0"/>
              <a:t>Variables/Parameters</a:t>
            </a:r>
          </a:p>
          <a:p>
            <a:pPr lvl="1">
              <a:lnSpc>
                <a:spcPct val="120000"/>
              </a:lnSpc>
              <a:spcBef>
                <a:spcPts val="400"/>
              </a:spcBef>
            </a:pPr>
            <a:r>
              <a:rPr lang="en-US" dirty="0"/>
              <a:t>Raw</a:t>
            </a:r>
          </a:p>
          <a:p>
            <a:pPr lvl="1">
              <a:lnSpc>
                <a:spcPct val="120000"/>
              </a:lnSpc>
              <a:spcBef>
                <a:spcPts val="400"/>
              </a:spcBef>
            </a:pPr>
            <a:r>
              <a:rPr lang="en-US" dirty="0"/>
              <a:t>Calculated: Averaged, Filtered or Smoothed</a:t>
            </a:r>
          </a:p>
          <a:p>
            <a:pPr lvl="1">
              <a:lnSpc>
                <a:spcPct val="120000"/>
              </a:lnSpc>
              <a:spcBef>
                <a:spcPts val="400"/>
              </a:spcBef>
            </a:pPr>
            <a:r>
              <a:rPr lang="en-US" dirty="0"/>
              <a:t>Derived (e.g., anomaly or model)</a:t>
            </a:r>
          </a:p>
        </p:txBody>
      </p:sp>
    </p:spTree>
    <p:extLst>
      <p:ext uri="{BB962C8B-B14F-4D97-AF65-F5344CB8AC3E}">
        <p14:creationId xmlns:p14="http://schemas.microsoft.com/office/powerpoint/2010/main" val="263401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
                                            <p:txEl>
                                              <p:pRg st="7" end="7"/>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8839E6-B8D9-E4F4-6B56-3673DED52C10}"/>
              </a:ext>
            </a:extLst>
          </p:cNvPr>
          <p:cNvSpPr>
            <a:spLocks noGrp="1"/>
          </p:cNvSpPr>
          <p:nvPr>
            <p:ph type="title"/>
          </p:nvPr>
        </p:nvSpPr>
        <p:spPr/>
        <p:txBody>
          <a:bodyPr/>
          <a:lstStyle/>
          <a:p>
            <a:r>
              <a:rPr lang="en-US" dirty="0"/>
              <a:t>Session 3</a:t>
            </a:r>
          </a:p>
        </p:txBody>
      </p:sp>
      <p:sp>
        <p:nvSpPr>
          <p:cNvPr id="5" name="Text Placeholder 4">
            <a:extLst>
              <a:ext uri="{FF2B5EF4-FFF2-40B4-BE49-F238E27FC236}">
                <a16:creationId xmlns:a16="http://schemas.microsoft.com/office/drawing/2014/main" id="{5380343A-F5D7-2614-4DBC-ADDAD8452B3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83530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08663-43C2-B9D0-20EA-A69960B5ECE2}"/>
              </a:ext>
            </a:extLst>
          </p:cNvPr>
          <p:cNvSpPr>
            <a:spLocks noGrp="1"/>
          </p:cNvSpPr>
          <p:nvPr>
            <p:ph type="title"/>
          </p:nvPr>
        </p:nvSpPr>
        <p:spPr/>
        <p:txBody>
          <a:bodyPr>
            <a:normAutofit/>
          </a:bodyPr>
          <a:lstStyle/>
          <a:p>
            <a:r>
              <a:rPr lang="en-US" dirty="0"/>
              <a:t>Session 3: Notebook activity structure &amp; pedagogy</a:t>
            </a:r>
          </a:p>
        </p:txBody>
      </p:sp>
      <p:sp>
        <p:nvSpPr>
          <p:cNvPr id="4" name="Text Placeholder 3">
            <a:extLst>
              <a:ext uri="{FF2B5EF4-FFF2-40B4-BE49-F238E27FC236}">
                <a16:creationId xmlns:a16="http://schemas.microsoft.com/office/drawing/2014/main" id="{D05573BE-DA0B-F8F2-5740-792BC3F30269}"/>
              </a:ext>
            </a:extLst>
          </p:cNvPr>
          <p:cNvSpPr>
            <a:spLocks noGrp="1"/>
          </p:cNvSpPr>
          <p:nvPr>
            <p:ph type="body" idx="1"/>
          </p:nvPr>
        </p:nvSpPr>
        <p:spPr>
          <a:xfrm>
            <a:off x="839678" y="1825625"/>
            <a:ext cx="10514122" cy="4521387"/>
          </a:xfrm>
        </p:spPr>
        <p:txBody>
          <a:bodyPr>
            <a:normAutofit/>
          </a:bodyPr>
          <a:lstStyle/>
          <a:p>
            <a:r>
              <a:rPr lang="en-US" dirty="0"/>
              <a:t>Review possible pedagogical approaches to structuring labs</a:t>
            </a:r>
          </a:p>
          <a:p>
            <a:pPr lvl="1"/>
            <a:r>
              <a:rPr lang="en-US" dirty="0"/>
              <a:t>Activity structure</a:t>
            </a:r>
          </a:p>
          <a:p>
            <a:pPr lvl="1"/>
            <a:r>
              <a:rPr lang="en-US" dirty="0"/>
              <a:t>Pedagogical approaches to guiding student questions</a:t>
            </a:r>
          </a:p>
          <a:p>
            <a:pPr lvl="1"/>
            <a:r>
              <a:rPr lang="en-US" dirty="0"/>
              <a:t>Interactive Elements?</a:t>
            </a:r>
          </a:p>
          <a:p>
            <a:endParaRPr lang="en-US" dirty="0"/>
          </a:p>
          <a:p>
            <a:r>
              <a:rPr lang="en-US" dirty="0"/>
              <a:t>Develop a Lab Activity template </a:t>
            </a:r>
          </a:p>
          <a:p>
            <a:endParaRPr lang="en-US" dirty="0"/>
          </a:p>
          <a:p>
            <a:r>
              <a:rPr lang="en-US" dirty="0"/>
              <a:t>Identify additional background elements and content needed in each activity, as well as how to structure the Instructors Guide(s)</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891651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4840D-2A47-4B3C-8295-5F0B6F2EE0B5}"/>
              </a:ext>
            </a:extLst>
          </p:cNvPr>
          <p:cNvSpPr>
            <a:spLocks noGrp="1"/>
          </p:cNvSpPr>
          <p:nvPr>
            <p:ph type="title"/>
          </p:nvPr>
        </p:nvSpPr>
        <p:spPr/>
        <p:txBody>
          <a:bodyPr/>
          <a:lstStyle/>
          <a:p>
            <a:r>
              <a:rPr lang="en-US" dirty="0"/>
              <a:t>What it is NOT…       </a:t>
            </a:r>
            <a:r>
              <a:rPr lang="en-US" sz="3200" b="0" i="1" dirty="0"/>
              <a:t>(we can debate this)</a:t>
            </a:r>
            <a:endParaRPr lang="en-US" b="0" i="1" dirty="0"/>
          </a:p>
        </p:txBody>
      </p:sp>
      <p:sp>
        <p:nvSpPr>
          <p:cNvPr id="3" name="Text Placeholder 2">
            <a:extLst>
              <a:ext uri="{FF2B5EF4-FFF2-40B4-BE49-F238E27FC236}">
                <a16:creationId xmlns:a16="http://schemas.microsoft.com/office/drawing/2014/main" id="{23884FE1-1162-E9FA-46CC-8E96162BC4CF}"/>
              </a:ext>
            </a:extLst>
          </p:cNvPr>
          <p:cNvSpPr>
            <a:spLocks noGrp="1"/>
          </p:cNvSpPr>
          <p:nvPr>
            <p:ph type="body" idx="1"/>
          </p:nvPr>
        </p:nvSpPr>
        <p:spPr>
          <a:xfrm>
            <a:off x="839678" y="1331259"/>
            <a:ext cx="10514122" cy="5161615"/>
          </a:xfrm>
        </p:spPr>
        <p:txBody>
          <a:bodyPr>
            <a:normAutofit lnSpcReduction="10000"/>
          </a:bodyPr>
          <a:lstStyle/>
          <a:p>
            <a:r>
              <a:rPr lang="en-US" dirty="0"/>
              <a:t>A full data analysis or data science “textbook.”</a:t>
            </a:r>
          </a:p>
          <a:p>
            <a:pPr lvl="1"/>
            <a:r>
              <a:rPr lang="en-US" dirty="0"/>
              <a:t>A few already exist.  </a:t>
            </a:r>
          </a:p>
          <a:p>
            <a:pPr lvl="1"/>
            <a:r>
              <a:rPr lang="en-US" dirty="0"/>
              <a:t>Is there a need for an OOI or undergrad ocean-focused one?  (If so, next project)</a:t>
            </a:r>
          </a:p>
          <a:p>
            <a:pPr lvl="1"/>
            <a:endParaRPr lang="en-US" dirty="0"/>
          </a:p>
          <a:p>
            <a:r>
              <a:rPr lang="en-US" dirty="0"/>
              <a:t>A set of python activities that extend existing “lab manual” chapters.</a:t>
            </a:r>
          </a:p>
          <a:p>
            <a:pPr lvl="1"/>
            <a:r>
              <a:rPr lang="en-US" dirty="0"/>
              <a:t>Labs may have similar topics, but the 2 manuals should be independent.</a:t>
            </a:r>
          </a:p>
          <a:p>
            <a:pPr lvl="1"/>
            <a:endParaRPr lang="en-US" dirty="0"/>
          </a:p>
          <a:p>
            <a:r>
              <a:rPr lang="en-US" dirty="0"/>
              <a:t>Notebooks to support the existing Data Labs manual</a:t>
            </a:r>
          </a:p>
          <a:p>
            <a:pPr lvl="1"/>
            <a:r>
              <a:rPr lang="en-US" dirty="0"/>
              <a:t>Nice idea, but how useful?</a:t>
            </a:r>
          </a:p>
          <a:p>
            <a:pPr lvl="1"/>
            <a:endParaRPr lang="en-US" dirty="0"/>
          </a:p>
          <a:p>
            <a:r>
              <a:rPr lang="en-US" dirty="0"/>
              <a:t>A basic data analysis guide or a full “how to access and use OOI data” using python (or another language) for upper-level undergrad research.</a:t>
            </a:r>
          </a:p>
          <a:p>
            <a:pPr lvl="1"/>
            <a:r>
              <a:rPr lang="en-US" dirty="0"/>
              <a:t>Finding the balance between tutorial and activity is key. </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9107416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Maths">
            <a:extLst>
              <a:ext uri="{FF2B5EF4-FFF2-40B4-BE49-F238E27FC236}">
                <a16:creationId xmlns:a16="http://schemas.microsoft.com/office/drawing/2014/main" id="{D841FBB3-2EF3-273D-B0DD-DD22E1A92D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84065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Shape 314"/>
        <p:cNvGrpSpPr/>
        <p:nvPr/>
      </p:nvGrpSpPr>
      <p:grpSpPr>
        <a:xfrm>
          <a:off x="0" y="0"/>
          <a:ext cx="0" cy="0"/>
          <a:chOff x="0" y="0"/>
          <a:chExt cx="0" cy="0"/>
        </a:xfrm>
      </p:grpSpPr>
      <p:sp>
        <p:nvSpPr>
          <p:cNvPr id="315" name="Google Shape;315;p20"/>
          <p:cNvSpPr txBox="1">
            <a:spLocks noGrp="1"/>
          </p:cNvSpPr>
          <p:nvPr>
            <p:ph type="title"/>
          </p:nvPr>
        </p:nvSpPr>
        <p:spPr>
          <a:xfrm>
            <a:off x="274316" y="266957"/>
            <a:ext cx="10515598" cy="1060262"/>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3200" dirty="0"/>
              <a:t>Design of data activities - based in learning science: </a:t>
            </a:r>
            <a:endParaRPr sz="3200" dirty="0"/>
          </a:p>
        </p:txBody>
      </p:sp>
      <p:sp>
        <p:nvSpPr>
          <p:cNvPr id="316" name="Google Shape;316;p20"/>
          <p:cNvSpPr txBox="1">
            <a:spLocks noGrp="1"/>
          </p:cNvSpPr>
          <p:nvPr>
            <p:ph type="body" idx="1"/>
          </p:nvPr>
        </p:nvSpPr>
        <p:spPr>
          <a:xfrm>
            <a:off x="838200" y="1289900"/>
            <a:ext cx="10515600" cy="4667100"/>
          </a:xfrm>
          <a:prstGeom prst="rect">
            <a:avLst/>
          </a:prstGeom>
          <a:noFill/>
          <a:ln>
            <a:noFill/>
          </a:ln>
        </p:spPr>
        <p:txBody>
          <a:bodyPr spcFirstLastPara="1" wrap="square" lIns="91425" tIns="91425" rIns="91425" bIns="91425" anchor="t" anchorCtr="0">
            <a:noAutofit/>
          </a:bodyPr>
          <a:lstStyle/>
          <a:p>
            <a:pPr marL="203200" marR="0" lvl="0" indent="0" algn="l" rtl="0">
              <a:lnSpc>
                <a:spcPct val="90000"/>
              </a:lnSpc>
              <a:spcBef>
                <a:spcPts val="0"/>
              </a:spcBef>
              <a:spcAft>
                <a:spcPts val="0"/>
              </a:spcAft>
              <a:buClr>
                <a:schemeClr val="dk1"/>
              </a:buClr>
              <a:buSzPts val="2400"/>
              <a:buNone/>
            </a:pPr>
            <a:r>
              <a:rPr lang="en-US" dirty="0"/>
              <a:t> </a:t>
            </a:r>
            <a:endParaRPr dirty="0"/>
          </a:p>
        </p:txBody>
      </p:sp>
      <p:pic>
        <p:nvPicPr>
          <p:cNvPr id="317" name="Google Shape;317;p20"/>
          <p:cNvPicPr preferRelativeResize="0"/>
          <p:nvPr/>
        </p:nvPicPr>
        <p:blipFill rotWithShape="1">
          <a:blip r:embed="rId3">
            <a:alphaModFix/>
          </a:blip>
          <a:srcRect/>
          <a:stretch/>
        </p:blipFill>
        <p:spPr>
          <a:xfrm>
            <a:off x="210676" y="1422249"/>
            <a:ext cx="5247473" cy="4189786"/>
          </a:xfrm>
          <a:prstGeom prst="rect">
            <a:avLst/>
          </a:prstGeom>
          <a:noFill/>
          <a:ln>
            <a:noFill/>
          </a:ln>
        </p:spPr>
      </p:pic>
      <p:pic>
        <p:nvPicPr>
          <p:cNvPr id="318" name="Google Shape;318;p20"/>
          <p:cNvPicPr preferRelativeResize="0"/>
          <p:nvPr/>
        </p:nvPicPr>
        <p:blipFill rotWithShape="1">
          <a:blip r:embed="rId4">
            <a:alphaModFix/>
          </a:blip>
          <a:srcRect/>
          <a:stretch/>
        </p:blipFill>
        <p:spPr>
          <a:xfrm>
            <a:off x="6211617" y="1452678"/>
            <a:ext cx="5602080" cy="4279651"/>
          </a:xfrm>
          <a:prstGeom prst="rect">
            <a:avLst/>
          </a:prstGeom>
          <a:noFill/>
          <a:ln>
            <a:noFill/>
          </a:ln>
        </p:spPr>
      </p:pic>
      <p:sp>
        <p:nvSpPr>
          <p:cNvPr id="319" name="Google Shape;319;p20"/>
          <p:cNvSpPr txBox="1"/>
          <p:nvPr/>
        </p:nvSpPr>
        <p:spPr>
          <a:xfrm>
            <a:off x="7822638" y="5612379"/>
            <a:ext cx="2159566"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Trebuchet MS"/>
              <a:buNone/>
            </a:pPr>
            <a:r>
              <a:rPr lang="en-US" sz="1600" b="0" i="0" u="none" strike="noStrike" cap="none" dirty="0">
                <a:solidFill>
                  <a:srgbClr val="000000"/>
                </a:solidFill>
                <a:latin typeface="Trebuchet MS"/>
                <a:ea typeface="Trebuchet MS"/>
                <a:cs typeface="Trebuchet MS"/>
                <a:sym typeface="Trebuchet MS"/>
              </a:rPr>
              <a:t>Hotaling et al. (2019)</a:t>
            </a:r>
            <a:endParaRPr sz="1800" b="0" i="0" u="none" strike="noStrike" cap="none" dirty="0">
              <a:solidFill>
                <a:schemeClr val="dk1"/>
              </a:solidFill>
              <a:latin typeface="Arial"/>
              <a:ea typeface="Arial"/>
              <a:cs typeface="Arial"/>
              <a:sym typeface="Arial"/>
            </a:endParaRPr>
          </a:p>
        </p:txBody>
      </p:sp>
      <p:sp>
        <p:nvSpPr>
          <p:cNvPr id="320" name="Google Shape;320;p20"/>
          <p:cNvSpPr txBox="1"/>
          <p:nvPr/>
        </p:nvSpPr>
        <p:spPr>
          <a:xfrm>
            <a:off x="560728" y="5621651"/>
            <a:ext cx="4693914"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Trebuchet MS"/>
              <a:buNone/>
            </a:pPr>
            <a:r>
              <a:rPr lang="en-US" sz="1600" b="0" i="0" u="none" strike="noStrike" cap="none" dirty="0">
                <a:solidFill>
                  <a:srgbClr val="000000"/>
                </a:solidFill>
                <a:latin typeface="Trebuchet MS"/>
                <a:ea typeface="Trebuchet MS"/>
                <a:cs typeface="Trebuchet MS"/>
                <a:sym typeface="Trebuchet MS"/>
              </a:rPr>
              <a:t>University of California Lawrence Hall of Science</a:t>
            </a:r>
            <a:endParaRPr sz="1800" b="0" i="0" u="none" strike="noStrike" cap="none" dirty="0">
              <a:solidFill>
                <a:schemeClr val="dk1"/>
              </a:solidFill>
              <a:latin typeface="Arial"/>
              <a:ea typeface="Arial"/>
              <a:cs typeface="Arial"/>
              <a:sym typeface="Arial"/>
            </a:endParaRPr>
          </a:p>
        </p:txBody>
      </p:sp>
      <p:grpSp>
        <p:nvGrpSpPr>
          <p:cNvPr id="321" name="Google Shape;321;p20"/>
          <p:cNvGrpSpPr/>
          <p:nvPr/>
        </p:nvGrpSpPr>
        <p:grpSpPr>
          <a:xfrm>
            <a:off x="5717689" y="3334579"/>
            <a:ext cx="355909" cy="365125"/>
            <a:chOff x="2316039" y="2171142"/>
            <a:chExt cx="645300" cy="667061"/>
          </a:xfrm>
        </p:grpSpPr>
        <p:cxnSp>
          <p:nvCxnSpPr>
            <p:cNvPr id="322" name="Google Shape;322;p20"/>
            <p:cNvCxnSpPr/>
            <p:nvPr/>
          </p:nvCxnSpPr>
          <p:spPr>
            <a:xfrm>
              <a:off x="2316039" y="2512276"/>
              <a:ext cx="645300" cy="0"/>
            </a:xfrm>
            <a:prstGeom prst="straightConnector1">
              <a:avLst/>
            </a:prstGeom>
            <a:noFill/>
            <a:ln w="76200" cap="flat" cmpd="sng">
              <a:solidFill>
                <a:schemeClr val="accent2"/>
              </a:solidFill>
              <a:prstDash val="solid"/>
              <a:round/>
              <a:headEnd type="none" w="sm" len="sm"/>
              <a:tailEnd type="none" w="sm" len="sm"/>
            </a:ln>
          </p:spPr>
        </p:cxnSp>
        <p:cxnSp>
          <p:nvCxnSpPr>
            <p:cNvPr id="323" name="Google Shape;323;p20"/>
            <p:cNvCxnSpPr/>
            <p:nvPr/>
          </p:nvCxnSpPr>
          <p:spPr>
            <a:xfrm rot="10800000">
              <a:off x="2638689" y="2171142"/>
              <a:ext cx="1" cy="667061"/>
            </a:xfrm>
            <a:prstGeom prst="straightConnector1">
              <a:avLst/>
            </a:prstGeom>
            <a:noFill/>
            <a:ln w="76200" cap="flat" cmpd="sng">
              <a:solidFill>
                <a:schemeClr val="accent2"/>
              </a:solidFill>
              <a:prstDash val="solid"/>
              <a:round/>
              <a:headEnd type="none" w="sm" len="sm"/>
              <a:tailEnd type="none" w="sm" len="sm"/>
            </a:ln>
          </p:spPr>
        </p:cxn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3236A-B7A9-AFFB-16DD-649872DF15EE}"/>
              </a:ext>
            </a:extLst>
          </p:cNvPr>
          <p:cNvSpPr>
            <a:spLocks noGrp="1"/>
          </p:cNvSpPr>
          <p:nvPr>
            <p:ph type="title"/>
          </p:nvPr>
        </p:nvSpPr>
        <p:spPr>
          <a:xfrm>
            <a:off x="838200" y="365127"/>
            <a:ext cx="10515600" cy="576168"/>
          </a:xfrm>
        </p:spPr>
        <p:txBody>
          <a:bodyPr>
            <a:normAutofit fontScale="90000"/>
          </a:bodyPr>
          <a:lstStyle/>
          <a:p>
            <a:r>
              <a:rPr lang="en-US" dirty="0"/>
              <a:t>The Learning Cycle</a:t>
            </a:r>
          </a:p>
        </p:txBody>
      </p:sp>
      <p:sp>
        <p:nvSpPr>
          <p:cNvPr id="3" name="Text Placeholder 2">
            <a:extLst>
              <a:ext uri="{FF2B5EF4-FFF2-40B4-BE49-F238E27FC236}">
                <a16:creationId xmlns:a16="http://schemas.microsoft.com/office/drawing/2014/main" id="{0C3E4285-E83E-7723-26F6-FF4E57FF9759}"/>
              </a:ext>
            </a:extLst>
          </p:cNvPr>
          <p:cNvSpPr>
            <a:spLocks noGrp="1"/>
          </p:cNvSpPr>
          <p:nvPr>
            <p:ph type="body" idx="1"/>
          </p:nvPr>
        </p:nvSpPr>
        <p:spPr>
          <a:xfrm>
            <a:off x="838200" y="1116106"/>
            <a:ext cx="10515600" cy="5376766"/>
          </a:xfrm>
        </p:spPr>
        <p:txBody>
          <a:bodyPr>
            <a:normAutofit fontScale="92500" lnSpcReduction="10000"/>
          </a:bodyPr>
          <a:lstStyle/>
          <a:p>
            <a:pPr marL="88900" indent="0">
              <a:buNone/>
            </a:pPr>
            <a:r>
              <a:rPr lang="en-US" dirty="0"/>
              <a:t>The most popular educational framework may be the Learning Cycle. The following table summarizes and relates various terms used by different inquiry-based frameworks.</a:t>
            </a:r>
          </a:p>
          <a:p>
            <a:pPr marL="88900" indent="0">
              <a:buNone/>
            </a:pPr>
            <a:endParaRPr lang="en-US" dirty="0"/>
          </a:p>
          <a:p>
            <a:pPr marL="88900" indent="0">
              <a:buNone/>
            </a:pPr>
            <a:endParaRPr lang="en-US" dirty="0"/>
          </a:p>
          <a:p>
            <a:pPr marL="88900" indent="0">
              <a:buNone/>
            </a:pPr>
            <a:endParaRPr lang="en-US" dirty="0"/>
          </a:p>
          <a:p>
            <a:pPr marL="88900" indent="0">
              <a:buNone/>
            </a:pPr>
            <a:endParaRPr lang="en-US" dirty="0"/>
          </a:p>
          <a:p>
            <a:pPr marL="88900" indent="0">
              <a:buNone/>
            </a:pPr>
            <a:endParaRPr lang="en-US" dirty="0"/>
          </a:p>
          <a:p>
            <a:pPr marL="88900" indent="0">
              <a:buNone/>
            </a:pPr>
            <a:endParaRPr lang="en-US" dirty="0"/>
          </a:p>
          <a:p>
            <a:pPr marL="88900" indent="0">
              <a:buNone/>
            </a:pPr>
            <a:endParaRPr lang="en-US" dirty="0"/>
          </a:p>
          <a:p>
            <a:pPr marL="88900" indent="0">
              <a:buNone/>
            </a:pPr>
            <a:endParaRPr lang="en-US" dirty="0"/>
          </a:p>
          <a:p>
            <a:pPr marL="88900" indent="0">
              <a:buNone/>
            </a:pPr>
            <a:r>
              <a:rPr lang="en-US" dirty="0"/>
              <a:t>Edelson developed the Learning for Use model as a "description of the learning process that can be used to support the design of content-intensive, inquiry-based science learning activities." While the Learning Cycle is named for the activities students engage in, the terms used in Learning for Use are named for the role each step plays in the learning process.</a:t>
            </a:r>
          </a:p>
        </p:txBody>
      </p:sp>
      <p:graphicFrame>
        <p:nvGraphicFramePr>
          <p:cNvPr id="4" name="Table 4">
            <a:extLst>
              <a:ext uri="{FF2B5EF4-FFF2-40B4-BE49-F238E27FC236}">
                <a16:creationId xmlns:a16="http://schemas.microsoft.com/office/drawing/2014/main" id="{3BC80A86-EFA3-DF34-E43A-95E0207D3568}"/>
              </a:ext>
            </a:extLst>
          </p:cNvPr>
          <p:cNvGraphicFramePr>
            <a:graphicFrameLocks noGrp="1"/>
          </p:cNvGraphicFramePr>
          <p:nvPr>
            <p:extLst>
              <p:ext uri="{D42A27DB-BD31-4B8C-83A1-F6EECF244321}">
                <p14:modId xmlns:p14="http://schemas.microsoft.com/office/powerpoint/2010/main" val="1290224270"/>
              </p:ext>
            </p:extLst>
          </p:nvPr>
        </p:nvGraphicFramePr>
        <p:xfrm>
          <a:off x="838200" y="1973542"/>
          <a:ext cx="10515600" cy="2712720"/>
        </p:xfrm>
        <a:graphic>
          <a:graphicData uri="http://schemas.openxmlformats.org/drawingml/2006/table">
            <a:tbl>
              <a:tblPr firstRow="1" bandRow="1">
                <a:tableStyleId>{7E9639D4-E3E2-4D34-9284-5A2195B3D0D7}</a:tableStyleId>
              </a:tblPr>
              <a:tblGrid>
                <a:gridCol w="1752600">
                  <a:extLst>
                    <a:ext uri="{9D8B030D-6E8A-4147-A177-3AD203B41FA5}">
                      <a16:colId xmlns:a16="http://schemas.microsoft.com/office/drawing/2014/main" val="2185473791"/>
                    </a:ext>
                  </a:extLst>
                </a:gridCol>
                <a:gridCol w="2285470">
                  <a:extLst>
                    <a:ext uri="{9D8B030D-6E8A-4147-A177-3AD203B41FA5}">
                      <a16:colId xmlns:a16="http://schemas.microsoft.com/office/drawing/2014/main" val="157603049"/>
                    </a:ext>
                  </a:extLst>
                </a:gridCol>
                <a:gridCol w="1219730">
                  <a:extLst>
                    <a:ext uri="{9D8B030D-6E8A-4147-A177-3AD203B41FA5}">
                      <a16:colId xmlns:a16="http://schemas.microsoft.com/office/drawing/2014/main" val="3778821856"/>
                    </a:ext>
                  </a:extLst>
                </a:gridCol>
                <a:gridCol w="1752600">
                  <a:extLst>
                    <a:ext uri="{9D8B030D-6E8A-4147-A177-3AD203B41FA5}">
                      <a16:colId xmlns:a16="http://schemas.microsoft.com/office/drawing/2014/main" val="1126337063"/>
                    </a:ext>
                  </a:extLst>
                </a:gridCol>
                <a:gridCol w="1752600">
                  <a:extLst>
                    <a:ext uri="{9D8B030D-6E8A-4147-A177-3AD203B41FA5}">
                      <a16:colId xmlns:a16="http://schemas.microsoft.com/office/drawing/2014/main" val="217043479"/>
                    </a:ext>
                  </a:extLst>
                </a:gridCol>
                <a:gridCol w="1752600">
                  <a:extLst>
                    <a:ext uri="{9D8B030D-6E8A-4147-A177-3AD203B41FA5}">
                      <a16:colId xmlns:a16="http://schemas.microsoft.com/office/drawing/2014/main" val="2740316841"/>
                    </a:ext>
                  </a:extLst>
                </a:gridCol>
              </a:tblGrid>
              <a:tr h="33808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t>Constructivist Model</a:t>
                      </a:r>
                    </a:p>
                    <a:p>
                      <a:endParaRPr lang="en-US" dirty="0"/>
                    </a:p>
                  </a:txBody>
                  <a:tcPr/>
                </a:tc>
                <a:tc>
                  <a:txBody>
                    <a:bodyPr/>
                    <a:lstStyle/>
                    <a:p>
                      <a:r>
                        <a:rPr lang="en-US" dirty="0"/>
                        <a:t>Engage</a:t>
                      </a:r>
                    </a:p>
                  </a:txBody>
                  <a:tcPr/>
                </a:tc>
                <a:tc>
                  <a:txBody>
                    <a:bodyPr/>
                    <a:lstStyle/>
                    <a:p>
                      <a:r>
                        <a:rPr lang="en-US" dirty="0"/>
                        <a:t>Explore</a:t>
                      </a:r>
                    </a:p>
                  </a:txBody>
                  <a:tcPr/>
                </a:tc>
                <a:tc>
                  <a:txBody>
                    <a:bodyPr/>
                    <a:lstStyle/>
                    <a:p>
                      <a:r>
                        <a:rPr lang="en-US" dirty="0"/>
                        <a:t>Explain</a:t>
                      </a:r>
                    </a:p>
                  </a:txBody>
                  <a:tcPr/>
                </a:tc>
                <a:tc>
                  <a:txBody>
                    <a:bodyPr/>
                    <a:lstStyle/>
                    <a:p>
                      <a:r>
                        <a:rPr lang="en-US" dirty="0"/>
                        <a:t>Elaborate</a:t>
                      </a:r>
                    </a:p>
                  </a:txBody>
                  <a:tcPr/>
                </a:tc>
                <a:tc>
                  <a:txBody>
                    <a:bodyPr/>
                    <a:lstStyle/>
                    <a:p>
                      <a:r>
                        <a:rPr lang="en-US" dirty="0"/>
                        <a:t>Evaluate</a:t>
                      </a:r>
                    </a:p>
                  </a:txBody>
                  <a:tcPr/>
                </a:tc>
                <a:extLst>
                  <a:ext uri="{0D108BD9-81ED-4DB2-BD59-A6C34878D82A}">
                    <a16:rowId xmlns:a16="http://schemas.microsoft.com/office/drawing/2014/main" val="2790636959"/>
                  </a:ext>
                </a:extLst>
              </a:tr>
              <a:tr h="43668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t>Learning Cycle (from LHS COS)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t>Invitation</a:t>
                      </a:r>
                    </a:p>
                  </a:txBody>
                  <a:tcPr/>
                </a:tc>
                <a:tc>
                  <a:txBody>
                    <a:bodyPr/>
                    <a:lstStyle/>
                    <a:p>
                      <a:r>
                        <a:rPr lang="en-US" dirty="0"/>
                        <a:t>Exploration</a:t>
                      </a:r>
                    </a:p>
                  </a:txBody>
                  <a:tcPr/>
                </a:tc>
                <a:tc>
                  <a:txBody>
                    <a:bodyPr/>
                    <a:lstStyle/>
                    <a:p>
                      <a:r>
                        <a:rPr lang="en-US" dirty="0"/>
                        <a:t>Concept Invention</a:t>
                      </a:r>
                    </a:p>
                  </a:txBody>
                  <a:tcPr/>
                </a:tc>
                <a:tc>
                  <a:txBody>
                    <a:bodyPr/>
                    <a:lstStyle/>
                    <a:p>
                      <a:r>
                        <a:rPr lang="en-US" dirty="0"/>
                        <a:t>Application</a:t>
                      </a:r>
                    </a:p>
                  </a:txBody>
                  <a:tcPr/>
                </a:tc>
                <a:tc>
                  <a:txBody>
                    <a:bodyPr/>
                    <a:lstStyle/>
                    <a:p>
                      <a:r>
                        <a:rPr lang="en-US" dirty="0"/>
                        <a:t>Reflection</a:t>
                      </a:r>
                    </a:p>
                  </a:txBody>
                  <a:tcPr/>
                </a:tc>
                <a:extLst>
                  <a:ext uri="{0D108BD9-81ED-4DB2-BD59-A6C34878D82A}">
                    <a16:rowId xmlns:a16="http://schemas.microsoft.com/office/drawing/2014/main" val="1805819446"/>
                  </a:ext>
                </a:extLst>
              </a:tr>
              <a:tr h="43668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t>Learning Cycle (from Edelson)</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dirty="0"/>
                    </a:p>
                    <a:p>
                      <a:endParaRPr lang="en-US" dirty="0"/>
                    </a:p>
                  </a:txBody>
                  <a:tcPr/>
                </a:tc>
                <a:tc>
                  <a:txBody>
                    <a:bodyPr/>
                    <a:lstStyle/>
                    <a:p>
                      <a:r>
                        <a:rPr lang="en-US" dirty="0"/>
                        <a:t>Exploration</a:t>
                      </a:r>
                    </a:p>
                  </a:txBody>
                  <a:tcPr/>
                </a:tc>
                <a:tc>
                  <a:txBody>
                    <a:bodyPr/>
                    <a:lstStyle/>
                    <a:p>
                      <a:r>
                        <a:rPr lang="en-US" dirty="0"/>
                        <a:t>Invention / Term Introduction </a:t>
                      </a:r>
                    </a:p>
                  </a:txBody>
                  <a:tcPr/>
                </a:tc>
                <a:tc>
                  <a:txBody>
                    <a:bodyPr/>
                    <a:lstStyle/>
                    <a:p>
                      <a:r>
                        <a:rPr lang="en-US" dirty="0"/>
                        <a:t>Discovery</a:t>
                      </a:r>
                    </a:p>
                  </a:txBody>
                  <a:tcPr/>
                </a:tc>
                <a:tc>
                  <a:txBody>
                    <a:bodyPr/>
                    <a:lstStyle/>
                    <a:p>
                      <a:endParaRPr lang="en-US" dirty="0"/>
                    </a:p>
                  </a:txBody>
                  <a:tcPr/>
                </a:tc>
                <a:extLst>
                  <a:ext uri="{0D108BD9-81ED-4DB2-BD59-A6C34878D82A}">
                    <a16:rowId xmlns:a16="http://schemas.microsoft.com/office/drawing/2014/main" val="1661993000"/>
                  </a:ext>
                </a:extLst>
              </a:tr>
              <a:tr h="732506">
                <a:tc>
                  <a:txBody>
                    <a:bodyPr/>
                    <a:lstStyle/>
                    <a:p>
                      <a:r>
                        <a:rPr lang="en-US" dirty="0"/>
                        <a:t>Learning for Use (from</a:t>
                      </a:r>
                    </a:p>
                    <a:p>
                      <a:r>
                        <a:rPr lang="en-US" dirty="0"/>
                        <a:t>Edelson)</a:t>
                      </a:r>
                    </a:p>
                    <a:p>
                      <a:endParaRPr lang="en-US" dirty="0"/>
                    </a:p>
                  </a:txBody>
                  <a:tcPr/>
                </a:tc>
                <a:tc>
                  <a:txBody>
                    <a:bodyPr/>
                    <a:lstStyle/>
                    <a:p>
                      <a:r>
                        <a:rPr lang="en-US" dirty="0"/>
                        <a:t>Motivate: Experience Demand</a:t>
                      </a:r>
                    </a:p>
                    <a:p>
                      <a:r>
                        <a:rPr lang="en-US" dirty="0"/>
                        <a:t>Motivate: Experience Curiosity</a:t>
                      </a:r>
                    </a:p>
                  </a:txBody>
                  <a:tcPr/>
                </a:tc>
                <a:tc>
                  <a:txBody>
                    <a:bodyPr/>
                    <a:lstStyle/>
                    <a:p>
                      <a:r>
                        <a:rPr lang="en-US" dirty="0"/>
                        <a:t>Construct:</a:t>
                      </a:r>
                    </a:p>
                    <a:p>
                      <a:r>
                        <a:rPr lang="en-US" dirty="0"/>
                        <a:t>Observe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t>Construct: Receive Communication</a:t>
                      </a:r>
                    </a:p>
                  </a:txBody>
                  <a:tcPr/>
                </a:tc>
                <a:tc>
                  <a:txBody>
                    <a:bodyPr/>
                    <a:lstStyle/>
                    <a:p>
                      <a:r>
                        <a:rPr lang="en-US" dirty="0"/>
                        <a:t>Refine:</a:t>
                      </a:r>
                    </a:p>
                    <a:p>
                      <a:r>
                        <a:rPr lang="en-US" dirty="0"/>
                        <a:t>Apply</a:t>
                      </a:r>
                    </a:p>
                  </a:txBody>
                  <a:tcPr/>
                </a:tc>
                <a:tc>
                  <a:txBody>
                    <a:bodyPr/>
                    <a:lstStyle/>
                    <a:p>
                      <a:r>
                        <a:rPr lang="en-US" dirty="0"/>
                        <a:t>Refine:</a:t>
                      </a:r>
                    </a:p>
                    <a:p>
                      <a:r>
                        <a:rPr lang="en-US" dirty="0"/>
                        <a:t>Reflect</a:t>
                      </a:r>
                    </a:p>
                  </a:txBody>
                  <a:tcPr/>
                </a:tc>
                <a:extLst>
                  <a:ext uri="{0D108BD9-81ED-4DB2-BD59-A6C34878D82A}">
                    <a16:rowId xmlns:a16="http://schemas.microsoft.com/office/drawing/2014/main" val="1958380860"/>
                  </a:ext>
                </a:extLst>
              </a:tr>
            </a:tbl>
          </a:graphicData>
        </a:graphic>
      </p:graphicFrame>
    </p:spTree>
    <p:extLst>
      <p:ext uri="{BB962C8B-B14F-4D97-AF65-F5344CB8AC3E}">
        <p14:creationId xmlns:p14="http://schemas.microsoft.com/office/powerpoint/2010/main" val="35679672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56904-DEA1-A1AA-1C35-982BFD04649E}"/>
              </a:ext>
            </a:extLst>
          </p:cNvPr>
          <p:cNvSpPr>
            <a:spLocks noGrp="1"/>
          </p:cNvSpPr>
          <p:nvPr>
            <p:ph type="title"/>
          </p:nvPr>
        </p:nvSpPr>
        <p:spPr/>
        <p:txBody>
          <a:bodyPr/>
          <a:lstStyle/>
          <a:p>
            <a:r>
              <a:rPr lang="en-US" dirty="0"/>
              <a:t>Scientists and the Learning Cycle</a:t>
            </a:r>
          </a:p>
        </p:txBody>
      </p:sp>
      <p:sp>
        <p:nvSpPr>
          <p:cNvPr id="3" name="Text Placeholder 2">
            <a:extLst>
              <a:ext uri="{FF2B5EF4-FFF2-40B4-BE49-F238E27FC236}">
                <a16:creationId xmlns:a16="http://schemas.microsoft.com/office/drawing/2014/main" id="{B3BAB4F8-2C7D-39F6-1AAF-11C6D8FED85A}"/>
              </a:ext>
            </a:extLst>
          </p:cNvPr>
          <p:cNvSpPr>
            <a:spLocks noGrp="1"/>
          </p:cNvSpPr>
          <p:nvPr>
            <p:ph type="body" idx="1"/>
          </p:nvPr>
        </p:nvSpPr>
        <p:spPr>
          <a:xfrm>
            <a:off x="838200" y="1559859"/>
            <a:ext cx="10515600" cy="1615843"/>
          </a:xfrm>
        </p:spPr>
        <p:txBody>
          <a:bodyPr>
            <a:normAutofit/>
          </a:bodyPr>
          <a:lstStyle/>
          <a:p>
            <a:pPr marL="88900" indent="0">
              <a:buNone/>
            </a:pPr>
            <a:r>
              <a:rPr lang="en-US" dirty="0"/>
              <a:t>Edelson also describes the Learning Cycle from the perspective of scientists, who use inquiry to conduct scientific research, and students, who use inquiry as a means to learn. The following table describes what each role does for each step in the inquiry process.</a:t>
            </a:r>
          </a:p>
        </p:txBody>
      </p:sp>
      <p:sp>
        <p:nvSpPr>
          <p:cNvPr id="4" name="TextBox 3">
            <a:extLst>
              <a:ext uri="{FF2B5EF4-FFF2-40B4-BE49-F238E27FC236}">
                <a16:creationId xmlns:a16="http://schemas.microsoft.com/office/drawing/2014/main" id="{EAC0AA71-0671-4478-4606-315AD829C99A}"/>
              </a:ext>
            </a:extLst>
          </p:cNvPr>
          <p:cNvSpPr txBox="1"/>
          <p:nvPr/>
        </p:nvSpPr>
        <p:spPr>
          <a:xfrm>
            <a:off x="838200" y="5915793"/>
            <a:ext cx="6329082" cy="415498"/>
          </a:xfrm>
          <a:prstGeom prst="rect">
            <a:avLst/>
          </a:prstGeom>
          <a:noFill/>
        </p:spPr>
        <p:txBody>
          <a:bodyPr wrap="square" rtlCol="0">
            <a:spAutoFit/>
          </a:bodyPr>
          <a:lstStyle/>
          <a:p>
            <a:r>
              <a:rPr lang="en-US" sz="1050" dirty="0"/>
              <a:t>Edelson, D. C. (2001). Learning-For-Use: A framework for the design of technology-supported inquiry activities. Journal of Research in Science Teaching, 38(3), 355-385.</a:t>
            </a:r>
          </a:p>
        </p:txBody>
      </p:sp>
      <p:graphicFrame>
        <p:nvGraphicFramePr>
          <p:cNvPr id="5" name="Table 5">
            <a:extLst>
              <a:ext uri="{FF2B5EF4-FFF2-40B4-BE49-F238E27FC236}">
                <a16:creationId xmlns:a16="http://schemas.microsoft.com/office/drawing/2014/main" id="{7AF1EB8E-2F0D-9FE0-D0C2-5F946C4FE6A6}"/>
              </a:ext>
            </a:extLst>
          </p:cNvPr>
          <p:cNvGraphicFramePr>
            <a:graphicFrameLocks noGrp="1"/>
          </p:cNvGraphicFramePr>
          <p:nvPr>
            <p:extLst>
              <p:ext uri="{D42A27DB-BD31-4B8C-83A1-F6EECF244321}">
                <p14:modId xmlns:p14="http://schemas.microsoft.com/office/powerpoint/2010/main" val="66963168"/>
              </p:ext>
            </p:extLst>
          </p:nvPr>
        </p:nvGraphicFramePr>
        <p:xfrm>
          <a:off x="1785492" y="3064500"/>
          <a:ext cx="8621015" cy="2758553"/>
        </p:xfrm>
        <a:graphic>
          <a:graphicData uri="http://schemas.openxmlformats.org/drawingml/2006/table">
            <a:tbl>
              <a:tblPr firstRow="1" bandRow="1">
                <a:tableStyleId>{7E9639D4-E3E2-4D34-9284-5A2195B3D0D7}</a:tableStyleId>
              </a:tblPr>
              <a:tblGrid>
                <a:gridCol w="1119505">
                  <a:extLst>
                    <a:ext uri="{9D8B030D-6E8A-4147-A177-3AD203B41FA5}">
                      <a16:colId xmlns:a16="http://schemas.microsoft.com/office/drawing/2014/main" val="2627768068"/>
                    </a:ext>
                  </a:extLst>
                </a:gridCol>
                <a:gridCol w="3453130">
                  <a:extLst>
                    <a:ext uri="{9D8B030D-6E8A-4147-A177-3AD203B41FA5}">
                      <a16:colId xmlns:a16="http://schemas.microsoft.com/office/drawing/2014/main" val="2556824635"/>
                    </a:ext>
                  </a:extLst>
                </a:gridCol>
                <a:gridCol w="4048380">
                  <a:extLst>
                    <a:ext uri="{9D8B030D-6E8A-4147-A177-3AD203B41FA5}">
                      <a16:colId xmlns:a16="http://schemas.microsoft.com/office/drawing/2014/main" val="4107317893"/>
                    </a:ext>
                  </a:extLst>
                </a:gridCol>
              </a:tblGrid>
              <a:tr h="350633">
                <a:tc>
                  <a:txBody>
                    <a:bodyPr/>
                    <a:lstStyle/>
                    <a:p>
                      <a:endParaRPr lang="en-US" dirty="0"/>
                    </a:p>
                  </a:txBody>
                  <a:tcPr/>
                </a:tc>
                <a:tc>
                  <a:txBody>
                    <a:bodyPr/>
                    <a:lstStyle/>
                    <a:p>
                      <a:r>
                        <a:rPr lang="en-US" dirty="0"/>
                        <a:t>Scientists</a:t>
                      </a:r>
                    </a:p>
                  </a:txBody>
                  <a:tcPr/>
                </a:tc>
                <a:tc>
                  <a:txBody>
                    <a:bodyPr/>
                    <a:lstStyle/>
                    <a:p>
                      <a:r>
                        <a:rPr lang="en-US" dirty="0"/>
                        <a:t>Students</a:t>
                      </a:r>
                    </a:p>
                  </a:txBody>
                  <a:tcPr/>
                </a:tc>
                <a:extLst>
                  <a:ext uri="{0D108BD9-81ED-4DB2-BD59-A6C34878D82A}">
                    <a16:rowId xmlns:a16="http://schemas.microsoft.com/office/drawing/2014/main" val="843545720"/>
                  </a:ext>
                </a:extLst>
              </a:tr>
              <a:tr h="592438">
                <a:tc>
                  <a:txBody>
                    <a:bodyPr/>
                    <a:lstStyle/>
                    <a:p>
                      <a:r>
                        <a:rPr lang="en-US" dirty="0"/>
                        <a:t>Exploration</a:t>
                      </a:r>
                    </a:p>
                  </a:txBody>
                  <a:tcPr/>
                </a:tc>
                <a:tc>
                  <a:txBody>
                    <a:bodyPr/>
                    <a:lstStyle/>
                    <a:p>
                      <a:r>
                        <a:rPr lang="en-US" dirty="0"/>
                        <a:t>Gather evidence </a:t>
                      </a:r>
                    </a:p>
                  </a:txBody>
                  <a:tcPr/>
                </a:tc>
                <a:tc>
                  <a:txBody>
                    <a:bodyPr/>
                    <a:lstStyle/>
                    <a:p>
                      <a:r>
                        <a:rPr lang="en-US" dirty="0"/>
                        <a:t>Gain experience to help understand scientific concepts, i.e. collect observations or measurements</a:t>
                      </a:r>
                    </a:p>
                    <a:p>
                      <a:endParaRPr lang="en-US" dirty="0"/>
                    </a:p>
                  </a:txBody>
                  <a:tcPr/>
                </a:tc>
                <a:extLst>
                  <a:ext uri="{0D108BD9-81ED-4DB2-BD59-A6C34878D82A}">
                    <a16:rowId xmlns:a16="http://schemas.microsoft.com/office/drawing/2014/main" val="2496012459"/>
                  </a:ext>
                </a:extLst>
              </a:tr>
              <a:tr h="408124">
                <a:tc>
                  <a:txBody>
                    <a:bodyPr/>
                    <a:lstStyle/>
                    <a:p>
                      <a:r>
                        <a:rPr lang="en-US" dirty="0"/>
                        <a:t>Invention</a:t>
                      </a:r>
                    </a:p>
                  </a:txBody>
                  <a:tcPr/>
                </a:tc>
                <a:tc>
                  <a:txBody>
                    <a:bodyPr/>
                    <a:lstStyle/>
                    <a:p>
                      <a:r>
                        <a:rPr lang="en-US" dirty="0"/>
                        <a:t>Induce relationships and name concepts </a:t>
                      </a:r>
                    </a:p>
                  </a:txBody>
                  <a:tcPr/>
                </a:tc>
                <a:tc>
                  <a:txBody>
                    <a:bodyPr/>
                    <a:lstStyle/>
                    <a:p>
                      <a:r>
                        <a:rPr lang="en-US" dirty="0"/>
                        <a:t>Discuss findings and build explanations. Teacher introduces terms</a:t>
                      </a:r>
                    </a:p>
                  </a:txBody>
                  <a:tcPr/>
                </a:tc>
                <a:extLst>
                  <a:ext uri="{0D108BD9-81ED-4DB2-BD59-A6C34878D82A}">
                    <a16:rowId xmlns:a16="http://schemas.microsoft.com/office/drawing/2014/main" val="3374407009"/>
                  </a:ext>
                </a:extLst>
              </a:tr>
              <a:tr h="684595">
                <a:tc>
                  <a:txBody>
                    <a:bodyPr/>
                    <a:lstStyle/>
                    <a:p>
                      <a:r>
                        <a:rPr lang="en-US" dirty="0"/>
                        <a:t>Discovery</a:t>
                      </a:r>
                    </a:p>
                  </a:txBody>
                  <a:tcPr/>
                </a:tc>
                <a:tc>
                  <a:txBody>
                    <a:bodyPr/>
                    <a:lstStyle/>
                    <a:p>
                      <a:r>
                        <a:rPr lang="en-US" dirty="0"/>
                        <a:t>Use relationships and concepts to</a:t>
                      </a:r>
                    </a:p>
                    <a:p>
                      <a:r>
                        <a:rPr lang="en-US" dirty="0"/>
                        <a:t>investigate other phenomena  </a:t>
                      </a:r>
                    </a:p>
                    <a:p>
                      <a:endParaRPr lang="en-US" dirty="0"/>
                    </a:p>
                  </a:txBody>
                  <a:tcPr/>
                </a:tc>
                <a:tc>
                  <a:txBody>
                    <a:bodyPr/>
                    <a:lstStyle/>
                    <a:p>
                      <a:r>
                        <a:rPr lang="en-US" dirty="0"/>
                        <a:t>Make additional observations to apply concepts to verify or identify limitations in their understanding</a:t>
                      </a:r>
                    </a:p>
                    <a:p>
                      <a:endParaRPr lang="en-US" dirty="0"/>
                    </a:p>
                  </a:txBody>
                  <a:tcPr/>
                </a:tc>
                <a:extLst>
                  <a:ext uri="{0D108BD9-81ED-4DB2-BD59-A6C34878D82A}">
                    <a16:rowId xmlns:a16="http://schemas.microsoft.com/office/drawing/2014/main" val="2128531417"/>
                  </a:ext>
                </a:extLst>
              </a:tr>
            </a:tbl>
          </a:graphicData>
        </a:graphic>
      </p:graphicFrame>
    </p:spTree>
    <p:extLst>
      <p:ext uri="{BB962C8B-B14F-4D97-AF65-F5344CB8AC3E}">
        <p14:creationId xmlns:p14="http://schemas.microsoft.com/office/powerpoint/2010/main" val="34776286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C0689-7271-4638-B877-832607C073A2}"/>
              </a:ext>
            </a:extLst>
          </p:cNvPr>
          <p:cNvSpPr>
            <a:spLocks noGrp="1"/>
          </p:cNvSpPr>
          <p:nvPr>
            <p:ph type="title"/>
          </p:nvPr>
        </p:nvSpPr>
        <p:spPr/>
        <p:txBody>
          <a:bodyPr/>
          <a:lstStyle/>
          <a:p>
            <a:r>
              <a:rPr lang="en-US" i="1" dirty="0">
                <a:effectLst/>
                <a:latin typeface="Helvetica" pitchFamily="2" charset="0"/>
              </a:rPr>
              <a:t>Levels of Inquiry</a:t>
            </a:r>
            <a:endParaRPr lang="en-US" dirty="0"/>
          </a:p>
        </p:txBody>
      </p:sp>
      <p:sp>
        <p:nvSpPr>
          <p:cNvPr id="3" name="Text Placeholder 2">
            <a:extLst>
              <a:ext uri="{FF2B5EF4-FFF2-40B4-BE49-F238E27FC236}">
                <a16:creationId xmlns:a16="http://schemas.microsoft.com/office/drawing/2014/main" id="{97168735-A344-BE46-EBBF-F5E663A5D528}"/>
              </a:ext>
            </a:extLst>
          </p:cNvPr>
          <p:cNvSpPr>
            <a:spLocks noGrp="1"/>
          </p:cNvSpPr>
          <p:nvPr>
            <p:ph type="body" idx="1"/>
          </p:nvPr>
        </p:nvSpPr>
        <p:spPr>
          <a:xfrm>
            <a:off x="838200" y="1290919"/>
            <a:ext cx="10515600" cy="1008528"/>
          </a:xfrm>
        </p:spPr>
        <p:txBody>
          <a:bodyPr>
            <a:normAutofit fontScale="92500" lnSpcReduction="10000"/>
          </a:bodyPr>
          <a:lstStyle/>
          <a:p>
            <a:pPr marL="88900" indent="0">
              <a:buNone/>
            </a:pPr>
            <a:r>
              <a:rPr lang="en-US" i="1" dirty="0">
                <a:effectLst/>
                <a:latin typeface="Helvetica" pitchFamily="2" charset="0"/>
              </a:rPr>
              <a:t>Brown et al. (2006) found that many college educators have a misguided view of inquiry, with many assuming that inquiry must be</a:t>
            </a:r>
            <a:r>
              <a:rPr lang="en-US" dirty="0">
                <a:latin typeface="Helvetica" pitchFamily="2" charset="0"/>
              </a:rPr>
              <a:t> </a:t>
            </a:r>
            <a:r>
              <a:rPr lang="en-US" i="1" dirty="0">
                <a:effectLst/>
                <a:latin typeface="Helvetica" pitchFamily="2" charset="0"/>
              </a:rPr>
              <a:t>unstructured and student-directed. In truth there are in fact many levels of inquiry, summarized in the following table.</a:t>
            </a:r>
            <a:endParaRPr lang="en-US" dirty="0">
              <a:effectLst/>
              <a:latin typeface="Helvetica" pitchFamily="2" charset="0"/>
            </a:endParaRPr>
          </a:p>
        </p:txBody>
      </p:sp>
      <p:graphicFrame>
        <p:nvGraphicFramePr>
          <p:cNvPr id="4" name="Table 4">
            <a:extLst>
              <a:ext uri="{FF2B5EF4-FFF2-40B4-BE49-F238E27FC236}">
                <a16:creationId xmlns:a16="http://schemas.microsoft.com/office/drawing/2014/main" id="{4620CE4D-19E9-94C7-8324-C10AAD826EF7}"/>
              </a:ext>
            </a:extLst>
          </p:cNvPr>
          <p:cNvGraphicFramePr>
            <a:graphicFrameLocks noGrp="1"/>
          </p:cNvGraphicFramePr>
          <p:nvPr>
            <p:extLst>
              <p:ext uri="{D42A27DB-BD31-4B8C-83A1-F6EECF244321}">
                <p14:modId xmlns:p14="http://schemas.microsoft.com/office/powerpoint/2010/main" val="1996772418"/>
              </p:ext>
            </p:extLst>
          </p:nvPr>
        </p:nvGraphicFramePr>
        <p:xfrm>
          <a:off x="838200" y="2432479"/>
          <a:ext cx="10515600" cy="3510280"/>
        </p:xfrm>
        <a:graphic>
          <a:graphicData uri="http://schemas.openxmlformats.org/drawingml/2006/table">
            <a:tbl>
              <a:tblPr firstRow="1" bandRow="1">
                <a:tableStyleId>{7E9639D4-E3E2-4D34-9284-5A2195B3D0D7}</a:tableStyleId>
              </a:tblPr>
              <a:tblGrid>
                <a:gridCol w="1313329">
                  <a:extLst>
                    <a:ext uri="{9D8B030D-6E8A-4147-A177-3AD203B41FA5}">
                      <a16:colId xmlns:a16="http://schemas.microsoft.com/office/drawing/2014/main" val="3724943451"/>
                    </a:ext>
                  </a:extLst>
                </a:gridCol>
                <a:gridCol w="995083">
                  <a:extLst>
                    <a:ext uri="{9D8B030D-6E8A-4147-A177-3AD203B41FA5}">
                      <a16:colId xmlns:a16="http://schemas.microsoft.com/office/drawing/2014/main" val="3887291166"/>
                    </a:ext>
                  </a:extLst>
                </a:gridCol>
                <a:gridCol w="1075764">
                  <a:extLst>
                    <a:ext uri="{9D8B030D-6E8A-4147-A177-3AD203B41FA5}">
                      <a16:colId xmlns:a16="http://schemas.microsoft.com/office/drawing/2014/main" val="2274195342"/>
                    </a:ext>
                  </a:extLst>
                </a:gridCol>
                <a:gridCol w="927848">
                  <a:extLst>
                    <a:ext uri="{9D8B030D-6E8A-4147-A177-3AD203B41FA5}">
                      <a16:colId xmlns:a16="http://schemas.microsoft.com/office/drawing/2014/main" val="1201931004"/>
                    </a:ext>
                  </a:extLst>
                </a:gridCol>
                <a:gridCol w="6203576">
                  <a:extLst>
                    <a:ext uri="{9D8B030D-6E8A-4147-A177-3AD203B41FA5}">
                      <a16:colId xmlns:a16="http://schemas.microsoft.com/office/drawing/2014/main" val="375682519"/>
                    </a:ext>
                  </a:extLst>
                </a:gridCol>
              </a:tblGrid>
              <a:tr h="370840">
                <a:tc>
                  <a:txBody>
                    <a:bodyPr/>
                    <a:lstStyle/>
                    <a:p>
                      <a:r>
                        <a:rPr lang="en-US" b="1" dirty="0">
                          <a:effectLst/>
                        </a:rPr>
                        <a:t>Inquiry</a:t>
                      </a:r>
                    </a:p>
                    <a:p>
                      <a:r>
                        <a:rPr lang="en-US" b="1" dirty="0">
                          <a:effectLst/>
                        </a:rPr>
                        <a:t>Level</a:t>
                      </a:r>
                      <a:endParaRPr lang="en-US" b="1" dirty="0"/>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a:effectLst/>
                        </a:rPr>
                        <a:t>Question</a:t>
                      </a:r>
                    </a:p>
                    <a:p>
                      <a:pPr algn="ctr"/>
                      <a:endParaRPr lang="en-US" dirty="0"/>
                    </a:p>
                  </a:txBody>
                  <a:tcPr/>
                </a:tc>
                <a:tc>
                  <a:txBody>
                    <a:bodyPr/>
                    <a:lstStyle/>
                    <a:p>
                      <a:pPr algn="ctr"/>
                      <a:r>
                        <a:rPr lang="en-US" dirty="0">
                          <a:effectLst/>
                        </a:rPr>
                        <a:t>Procedure</a:t>
                      </a:r>
                      <a:endParaRPr lang="en-US" dirty="0"/>
                    </a:p>
                  </a:txBody>
                  <a:tcPr/>
                </a:tc>
                <a:tc>
                  <a:txBody>
                    <a:bodyPr/>
                    <a:lstStyle/>
                    <a:p>
                      <a:pPr algn="ctr"/>
                      <a:r>
                        <a:rPr lang="en-US" dirty="0">
                          <a:effectLst/>
                        </a:rPr>
                        <a:t>Solution</a:t>
                      </a:r>
                      <a:endParaRPr lang="en-US" dirty="0"/>
                    </a:p>
                  </a:txBody>
                  <a:tcPr/>
                </a:tc>
                <a:tc>
                  <a:txBody>
                    <a:bodyPr/>
                    <a:lstStyle/>
                    <a:p>
                      <a:endParaRPr lang="en-US" dirty="0"/>
                    </a:p>
                  </a:txBody>
                  <a:tcPr/>
                </a:tc>
                <a:extLst>
                  <a:ext uri="{0D108BD9-81ED-4DB2-BD59-A6C34878D82A}">
                    <a16:rowId xmlns:a16="http://schemas.microsoft.com/office/drawing/2014/main" val="3274659958"/>
                  </a:ext>
                </a:extLst>
              </a:tr>
              <a:tr h="370840">
                <a:tc>
                  <a:txBody>
                    <a:bodyPr/>
                    <a:lstStyle/>
                    <a:p>
                      <a:r>
                        <a:rPr lang="en-US" b="1" dirty="0">
                          <a:effectLst/>
                        </a:rPr>
                        <a:t>Confirmation</a:t>
                      </a:r>
                      <a:endParaRPr lang="en-US" b="1" dirty="0"/>
                    </a:p>
                  </a:txBody>
                  <a:tcPr/>
                </a:tc>
                <a:tc>
                  <a:txBody>
                    <a:bodyPr/>
                    <a:lstStyle/>
                    <a:p>
                      <a:pPr algn="ctr"/>
                      <a:r>
                        <a:rPr lang="en-US" dirty="0"/>
                        <a:t>Provided</a:t>
                      </a:r>
                    </a:p>
                  </a:txBody>
                  <a:tcPr/>
                </a:tc>
                <a:tc>
                  <a:txBody>
                    <a:bodyPr/>
                    <a:lstStyle/>
                    <a:p>
                      <a:pPr algn="ctr"/>
                      <a:r>
                        <a:rPr lang="en-US" dirty="0"/>
                        <a:t>Provided</a:t>
                      </a:r>
                    </a:p>
                  </a:txBody>
                  <a:tcPr/>
                </a:tc>
                <a:tc>
                  <a:txBody>
                    <a:bodyPr/>
                    <a:lstStyle/>
                    <a:p>
                      <a:pPr algn="ctr"/>
                      <a:r>
                        <a:rPr lang="en-US" dirty="0"/>
                        <a:t>Provided</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effectLst/>
                        </a:rPr>
                        <a:t>Students confirm previously observed or learned material.</a:t>
                      </a:r>
                    </a:p>
                  </a:txBody>
                  <a:tcPr/>
                </a:tc>
                <a:extLst>
                  <a:ext uri="{0D108BD9-81ED-4DB2-BD59-A6C34878D82A}">
                    <a16:rowId xmlns:a16="http://schemas.microsoft.com/office/drawing/2014/main" val="2838295158"/>
                  </a:ext>
                </a:extLst>
              </a:tr>
              <a:tr h="370840">
                <a:tc>
                  <a:txBody>
                    <a:bodyPr/>
                    <a:lstStyle/>
                    <a:p>
                      <a:r>
                        <a:rPr lang="en-US" b="1" dirty="0">
                          <a:effectLst/>
                        </a:rPr>
                        <a:t>Structured</a:t>
                      </a:r>
                      <a:endParaRPr lang="en-US" b="1" dirty="0"/>
                    </a:p>
                  </a:txBody>
                  <a:tcPr/>
                </a:tc>
                <a:tc>
                  <a:txBody>
                    <a:bodyPr/>
                    <a:lstStyle/>
                    <a:p>
                      <a:pPr algn="ctr"/>
                      <a:r>
                        <a:rPr lang="en-US" dirty="0"/>
                        <a:t>Provided</a:t>
                      </a:r>
                    </a:p>
                  </a:txBody>
                  <a:tcPr/>
                </a:tc>
                <a:tc>
                  <a:txBody>
                    <a:bodyPr/>
                    <a:lstStyle/>
                    <a:p>
                      <a:pPr algn="ctr"/>
                      <a:r>
                        <a:rPr lang="en-US" dirty="0"/>
                        <a:t>Provided</a:t>
                      </a:r>
                    </a:p>
                  </a:txBody>
                  <a:tcPr/>
                </a:tc>
                <a:tc>
                  <a:txBody>
                    <a:bodyPr/>
                    <a:lstStyle/>
                    <a:p>
                      <a:pPr algn="ctr"/>
                      <a:endParaRPr lang="en-US" dirty="0"/>
                    </a:p>
                  </a:txBody>
                  <a:tcPr/>
                </a:tc>
                <a:tc>
                  <a:txBody>
                    <a:bodyPr/>
                    <a:lstStyle/>
                    <a:p>
                      <a:r>
                        <a:rPr lang="en-US" dirty="0">
                          <a:effectLst/>
                        </a:rPr>
                        <a:t>Students are given the question and procedures, but generate their own</a:t>
                      </a:r>
                    </a:p>
                    <a:p>
                      <a:r>
                        <a:rPr lang="en-US" dirty="0">
                          <a:effectLst/>
                        </a:rPr>
                        <a:t>explanations based on the evidence collected.</a:t>
                      </a:r>
                    </a:p>
                  </a:txBody>
                  <a:tcPr/>
                </a:tc>
                <a:extLst>
                  <a:ext uri="{0D108BD9-81ED-4DB2-BD59-A6C34878D82A}">
                    <a16:rowId xmlns:a16="http://schemas.microsoft.com/office/drawing/2014/main" val="3311383264"/>
                  </a:ext>
                </a:extLst>
              </a:tr>
              <a:tr h="370840">
                <a:tc>
                  <a:txBody>
                    <a:bodyPr/>
                    <a:lstStyle/>
                    <a:p>
                      <a:r>
                        <a:rPr lang="en-US" b="1" dirty="0">
                          <a:effectLst/>
                        </a:rPr>
                        <a:t>Guided</a:t>
                      </a:r>
                      <a:endParaRPr lang="en-US" b="1" dirty="0"/>
                    </a:p>
                  </a:txBody>
                  <a:tcPr/>
                </a:tc>
                <a:tc>
                  <a:txBody>
                    <a:bodyPr/>
                    <a:lstStyle/>
                    <a:p>
                      <a:pPr algn="ctr"/>
                      <a:r>
                        <a:rPr lang="en-US" dirty="0"/>
                        <a:t>Provided</a:t>
                      </a:r>
                    </a:p>
                  </a:txBody>
                  <a:tcPr/>
                </a:tc>
                <a:tc>
                  <a:txBody>
                    <a:bodyPr/>
                    <a:lstStyle/>
                    <a:p>
                      <a:pPr algn="ctr"/>
                      <a:endParaRPr lang="en-US" dirty="0"/>
                    </a:p>
                  </a:txBody>
                  <a:tcPr/>
                </a:tc>
                <a:tc>
                  <a:txBody>
                    <a:bodyPr/>
                    <a:lstStyle/>
                    <a:p>
                      <a:pPr algn="ctr"/>
                      <a:endParaRPr lang="en-US" dirty="0"/>
                    </a:p>
                  </a:txBody>
                  <a:tcPr/>
                </a:tc>
                <a:tc>
                  <a:txBody>
                    <a:bodyPr/>
                    <a:lstStyle/>
                    <a:p>
                      <a:r>
                        <a:rPr lang="en-US" dirty="0">
                          <a:effectLst/>
                        </a:rPr>
                        <a:t>Students are given only the research question, but they plan the investigation,</a:t>
                      </a:r>
                    </a:p>
                    <a:p>
                      <a:r>
                        <a:rPr lang="en-US" dirty="0">
                          <a:effectLst/>
                        </a:rPr>
                        <a:t>collect and organize their own data and make evidence-based conclusions.</a:t>
                      </a:r>
                    </a:p>
                    <a:p>
                      <a:r>
                        <a:rPr lang="en-US" dirty="0">
                          <a:effectLst/>
                        </a:rPr>
                        <a:t>(This works best when students already have experience planning experiments and recording data.)</a:t>
                      </a:r>
                    </a:p>
                    <a:p>
                      <a:endParaRPr lang="en-US" dirty="0"/>
                    </a:p>
                  </a:txBody>
                  <a:tcPr/>
                </a:tc>
                <a:extLst>
                  <a:ext uri="{0D108BD9-81ED-4DB2-BD59-A6C34878D82A}">
                    <a16:rowId xmlns:a16="http://schemas.microsoft.com/office/drawing/2014/main" val="2207927067"/>
                  </a:ext>
                </a:extLst>
              </a:tr>
              <a:tr h="370840">
                <a:tc>
                  <a:txBody>
                    <a:bodyPr/>
                    <a:lstStyle/>
                    <a:p>
                      <a:r>
                        <a:rPr lang="en-US" b="1" dirty="0">
                          <a:effectLst/>
                        </a:rPr>
                        <a:t>Open</a:t>
                      </a:r>
                      <a:endParaRPr lang="en-US" b="1"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r>
                        <a:rPr lang="en-US" dirty="0">
                          <a:effectLst/>
                        </a:rPr>
                        <a:t>Students form their own questions, plan their investigation, collect and organize their data and make evidence-based conclusions, and communicate their results.</a:t>
                      </a:r>
                    </a:p>
                  </a:txBody>
                  <a:tcPr/>
                </a:tc>
                <a:extLst>
                  <a:ext uri="{0D108BD9-81ED-4DB2-BD59-A6C34878D82A}">
                    <a16:rowId xmlns:a16="http://schemas.microsoft.com/office/drawing/2014/main" val="4092706464"/>
                  </a:ext>
                </a:extLst>
              </a:tr>
            </a:tbl>
          </a:graphicData>
        </a:graphic>
      </p:graphicFrame>
      <p:sp>
        <p:nvSpPr>
          <p:cNvPr id="5" name="TextBox 4">
            <a:extLst>
              <a:ext uri="{FF2B5EF4-FFF2-40B4-BE49-F238E27FC236}">
                <a16:creationId xmlns:a16="http://schemas.microsoft.com/office/drawing/2014/main" id="{1F3C2BF6-23D0-B5EA-E767-6E57D23E7BFA}"/>
              </a:ext>
            </a:extLst>
          </p:cNvPr>
          <p:cNvSpPr txBox="1"/>
          <p:nvPr/>
        </p:nvSpPr>
        <p:spPr>
          <a:xfrm>
            <a:off x="838200" y="5942759"/>
            <a:ext cx="4271682" cy="415498"/>
          </a:xfrm>
          <a:prstGeom prst="rect">
            <a:avLst/>
          </a:prstGeom>
          <a:noFill/>
        </p:spPr>
        <p:txBody>
          <a:bodyPr wrap="square" rtlCol="0">
            <a:spAutoFit/>
          </a:bodyPr>
          <a:lstStyle/>
          <a:p>
            <a:r>
              <a:rPr lang="en-US" sz="1050" dirty="0"/>
              <a:t>Brown, P. L., et al (2006). College science teachers' views of classroom inquiry. Sci. Educ. 90, 784–802.</a:t>
            </a:r>
          </a:p>
        </p:txBody>
      </p:sp>
    </p:spTree>
    <p:extLst>
      <p:ext uri="{BB962C8B-B14F-4D97-AF65-F5344CB8AC3E}">
        <p14:creationId xmlns:p14="http://schemas.microsoft.com/office/powerpoint/2010/main" val="12147616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859EA-1FEA-3825-400A-BF4C37F56BA4}"/>
              </a:ext>
            </a:extLst>
          </p:cNvPr>
          <p:cNvSpPr>
            <a:spLocks noGrp="1"/>
          </p:cNvSpPr>
          <p:nvPr>
            <p:ph type="title"/>
          </p:nvPr>
        </p:nvSpPr>
        <p:spPr/>
        <p:txBody>
          <a:bodyPr/>
          <a:lstStyle/>
          <a:p>
            <a:r>
              <a:rPr lang="en-US" dirty="0"/>
              <a:t>Uncookbooking</a:t>
            </a:r>
          </a:p>
        </p:txBody>
      </p:sp>
      <p:sp>
        <p:nvSpPr>
          <p:cNvPr id="3" name="Text Placeholder 2">
            <a:extLst>
              <a:ext uri="{FF2B5EF4-FFF2-40B4-BE49-F238E27FC236}">
                <a16:creationId xmlns:a16="http://schemas.microsoft.com/office/drawing/2014/main" id="{78CBA1AC-FB5E-8E81-3AC1-35BAFB97A1F9}"/>
              </a:ext>
            </a:extLst>
          </p:cNvPr>
          <p:cNvSpPr>
            <a:spLocks noGrp="1"/>
          </p:cNvSpPr>
          <p:nvPr>
            <p:ph type="body" idx="1"/>
          </p:nvPr>
        </p:nvSpPr>
        <p:spPr>
          <a:xfrm>
            <a:off x="838200" y="1690689"/>
            <a:ext cx="4787168" cy="4486274"/>
          </a:xfrm>
        </p:spPr>
        <p:txBody>
          <a:bodyPr>
            <a:normAutofit/>
          </a:bodyPr>
          <a:lstStyle/>
          <a:p>
            <a:pPr marL="88900" indent="0">
              <a:buNone/>
            </a:pPr>
            <a:r>
              <a:rPr lang="en-US" sz="2000" dirty="0"/>
              <a:t>Given the misconceptions on inquiry in the classroom, it's not surprising that Brow et al also found that many "faculty placed some value on traditional cookbook labs" finding them "more structured, more efficient, easier to plan and prepare and more accessible to nonmajors." </a:t>
            </a:r>
          </a:p>
        </p:txBody>
      </p:sp>
      <p:sp>
        <p:nvSpPr>
          <p:cNvPr id="5" name="Text Placeholder 4">
            <a:extLst>
              <a:ext uri="{FF2B5EF4-FFF2-40B4-BE49-F238E27FC236}">
                <a16:creationId xmlns:a16="http://schemas.microsoft.com/office/drawing/2014/main" id="{2E2138F3-8898-8315-ACAC-C1739CCEA5B6}"/>
              </a:ext>
            </a:extLst>
          </p:cNvPr>
          <p:cNvSpPr>
            <a:spLocks noGrp="1"/>
          </p:cNvSpPr>
          <p:nvPr>
            <p:ph type="body" idx="2"/>
          </p:nvPr>
        </p:nvSpPr>
        <p:spPr>
          <a:xfrm>
            <a:off x="6566632" y="365126"/>
            <a:ext cx="4787168" cy="5851525"/>
          </a:xfrm>
        </p:spPr>
        <p:txBody>
          <a:bodyPr>
            <a:noAutofit/>
          </a:bodyPr>
          <a:lstStyle/>
          <a:p>
            <a:pPr marL="88900" indent="0">
              <a:buNone/>
            </a:pPr>
            <a:r>
              <a:rPr lang="en-US" sz="1400" dirty="0"/>
              <a:t>Leonard (1997) provides a method to "</a:t>
            </a:r>
            <a:r>
              <a:rPr lang="en-US" sz="1400" dirty="0" err="1"/>
              <a:t>uncookbook</a:t>
            </a:r>
            <a:r>
              <a:rPr lang="en-US" sz="1400" dirty="0"/>
              <a:t>" a traditional lab. He recommends that students should be provided with:</a:t>
            </a:r>
          </a:p>
          <a:p>
            <a:pPr marL="546100" indent="-457200">
              <a:buFont typeface="+mj-lt"/>
              <a:buAutoNum type="arabicPeriod"/>
            </a:pPr>
            <a:r>
              <a:rPr lang="en-US" sz="1400" dirty="0"/>
              <a:t>a question to explore,</a:t>
            </a:r>
          </a:p>
          <a:p>
            <a:pPr marL="546100" indent="-457200">
              <a:buFont typeface="+mj-lt"/>
              <a:buAutoNum type="arabicPeriod"/>
            </a:pPr>
            <a:r>
              <a:rPr lang="en-US" sz="1400" dirty="0"/>
              <a:t>knowledge of the materials and other resources available, including time,</a:t>
            </a:r>
          </a:p>
          <a:p>
            <a:pPr marL="546100" indent="-457200">
              <a:buFont typeface="+mj-lt"/>
              <a:buAutoNum type="arabicPeriod"/>
            </a:pPr>
            <a:r>
              <a:rPr lang="en-US" sz="1400" dirty="0"/>
              <a:t>a minimum set of general instructions to guide exploration—few enough so the student does not get bogged down in simply following directions to the point where they lose sight of both the question and the concept (although specialized technique instructions are fine),</a:t>
            </a:r>
          </a:p>
          <a:p>
            <a:pPr marL="546100" indent="-457200">
              <a:buFont typeface="+mj-lt"/>
              <a:buAutoNum type="arabicPeriod"/>
            </a:pPr>
            <a:r>
              <a:rPr lang="en-US" sz="1400" dirty="0"/>
              <a:t>a request to make predictions or construct hypotheses,</a:t>
            </a:r>
          </a:p>
          <a:p>
            <a:pPr marL="546100" indent="-457200">
              <a:buFont typeface="+mj-lt"/>
              <a:buAutoNum type="arabicPeriod"/>
            </a:pPr>
            <a:r>
              <a:rPr lang="en-US" sz="1400" dirty="0"/>
              <a:t>an opportunity to work in collaborative groups,</a:t>
            </a:r>
          </a:p>
          <a:p>
            <a:pPr marL="546100" indent="-457200">
              <a:buFont typeface="+mj-lt"/>
              <a:buAutoNum type="arabicPeriod"/>
            </a:pPr>
            <a:r>
              <a:rPr lang="en-US" sz="1400" dirty="0"/>
              <a:t>a requirement to collect data,</a:t>
            </a:r>
          </a:p>
          <a:p>
            <a:pPr marL="546100" indent="-457200">
              <a:buFont typeface="+mj-lt"/>
              <a:buAutoNum type="arabicPeriod"/>
            </a:pPr>
            <a:r>
              <a:rPr lang="en-US" sz="1400" dirty="0"/>
              <a:t>a set of questions which allows students to interpret and infer the desired concepts from their data, and</a:t>
            </a:r>
          </a:p>
          <a:p>
            <a:pPr marL="546100" indent="-457200">
              <a:buFont typeface="+mj-lt"/>
              <a:buAutoNum type="arabicPeriod"/>
            </a:pPr>
            <a:r>
              <a:rPr lang="en-US" sz="1400" dirty="0"/>
              <a:t>an opportunity to discuss in class among themselves and with the instructor the interpretation of their results.</a:t>
            </a:r>
          </a:p>
        </p:txBody>
      </p:sp>
      <p:sp>
        <p:nvSpPr>
          <p:cNvPr id="4" name="TextBox 3">
            <a:extLst>
              <a:ext uri="{FF2B5EF4-FFF2-40B4-BE49-F238E27FC236}">
                <a16:creationId xmlns:a16="http://schemas.microsoft.com/office/drawing/2014/main" id="{46F4FA37-51D3-CDBE-0D4A-76DE25637C48}"/>
              </a:ext>
            </a:extLst>
          </p:cNvPr>
          <p:cNvSpPr txBox="1"/>
          <p:nvPr/>
        </p:nvSpPr>
        <p:spPr>
          <a:xfrm>
            <a:off x="838200" y="5693431"/>
            <a:ext cx="5728432" cy="523220"/>
          </a:xfrm>
          <a:prstGeom prst="rect">
            <a:avLst/>
          </a:prstGeom>
          <a:noFill/>
        </p:spPr>
        <p:txBody>
          <a:bodyPr wrap="square" rtlCol="0">
            <a:spAutoFit/>
          </a:bodyPr>
          <a:lstStyle/>
          <a:p>
            <a:r>
              <a:rPr lang="en-US" dirty="0"/>
              <a:t>Leonard, William H (1997). How do college students learn science? Methods of Effective Teaching and Course Management, chapter 1.</a:t>
            </a:r>
          </a:p>
        </p:txBody>
      </p:sp>
    </p:spTree>
    <p:extLst>
      <p:ext uri="{BB962C8B-B14F-4D97-AF65-F5344CB8AC3E}">
        <p14:creationId xmlns:p14="http://schemas.microsoft.com/office/powerpoint/2010/main" val="33051326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“Data Discovery” Process</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a:t>Search / Discover datasets to use</a:t>
            </a:r>
          </a:p>
          <a:p>
            <a:pPr marL="514350" indent="-514350">
              <a:buFont typeface="+mj-lt"/>
              <a:buAutoNum type="arabicPeriod"/>
            </a:pPr>
            <a:r>
              <a:rPr lang="en-US" dirty="0"/>
              <a:t>Request and load data</a:t>
            </a:r>
          </a:p>
          <a:p>
            <a:pPr marL="514350" indent="-514350">
              <a:buFont typeface="+mj-lt"/>
              <a:buAutoNum type="arabicPeriod"/>
            </a:pPr>
            <a:r>
              <a:rPr lang="en-US" dirty="0"/>
              <a:t>Parse, filter, average and/or process (if needed)</a:t>
            </a:r>
          </a:p>
          <a:p>
            <a:pPr marL="514350" indent="-514350">
              <a:buFont typeface="+mj-lt"/>
              <a:buAutoNum type="arabicPeriod"/>
            </a:pPr>
            <a:r>
              <a:rPr lang="en-US" dirty="0"/>
              <a:t>Visualize</a:t>
            </a:r>
          </a:p>
          <a:p>
            <a:pPr marL="514350" indent="-514350">
              <a:buFont typeface="+mj-lt"/>
              <a:buAutoNum type="arabicPeriod"/>
            </a:pPr>
            <a:r>
              <a:rPr lang="en-US" dirty="0"/>
              <a:t>Analyze – Interpret plots and calculate statistics</a:t>
            </a:r>
          </a:p>
          <a:p>
            <a:pPr marL="514350" indent="-514350">
              <a:buFont typeface="+mj-lt"/>
              <a:buAutoNum type="arabicPeriod"/>
            </a:pPr>
            <a:r>
              <a:rPr lang="en-US" dirty="0"/>
              <a:t>Export for use in other tools (if needed)</a:t>
            </a:r>
          </a:p>
        </p:txBody>
      </p:sp>
      <p:pic>
        <p:nvPicPr>
          <p:cNvPr id="7" name="Picture 6"/>
          <p:cNvPicPr>
            <a:picLocks noChangeAspect="1"/>
          </p:cNvPicPr>
          <p:nvPr/>
        </p:nvPicPr>
        <p:blipFill>
          <a:blip r:embed="rId2"/>
          <a:stretch>
            <a:fillRect/>
          </a:stretch>
        </p:blipFill>
        <p:spPr>
          <a:xfrm>
            <a:off x="7743986" y="1825625"/>
            <a:ext cx="3938587" cy="1781116"/>
          </a:xfrm>
          <a:prstGeom prst="rect">
            <a:avLst/>
          </a:prstGeom>
        </p:spPr>
      </p:pic>
      <p:graphicFrame>
        <p:nvGraphicFramePr>
          <p:cNvPr id="6" name="Diagram 5">
            <a:extLst>
              <a:ext uri="{FF2B5EF4-FFF2-40B4-BE49-F238E27FC236}">
                <a16:creationId xmlns:a16="http://schemas.microsoft.com/office/drawing/2014/main" id="{DF1D85E8-6DA0-B34A-8BCB-E98D69783955}"/>
              </a:ext>
            </a:extLst>
          </p:cNvPr>
          <p:cNvGraphicFramePr/>
          <p:nvPr/>
        </p:nvGraphicFramePr>
        <p:xfrm>
          <a:off x="838200" y="4546412"/>
          <a:ext cx="10515600" cy="15919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359878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083EE-0BD3-50EE-AB4B-3A015B58B97C}"/>
              </a:ext>
            </a:extLst>
          </p:cNvPr>
          <p:cNvSpPr>
            <a:spLocks noGrp="1"/>
          </p:cNvSpPr>
          <p:nvPr>
            <p:ph type="title"/>
          </p:nvPr>
        </p:nvSpPr>
        <p:spPr/>
        <p:txBody>
          <a:bodyPr/>
          <a:lstStyle/>
          <a:p>
            <a:r>
              <a:rPr lang="en-US" dirty="0"/>
              <a:t>PRIMM Teaching Model</a:t>
            </a:r>
          </a:p>
        </p:txBody>
      </p:sp>
      <p:sp>
        <p:nvSpPr>
          <p:cNvPr id="3" name="Text Placeholder 2">
            <a:extLst>
              <a:ext uri="{FF2B5EF4-FFF2-40B4-BE49-F238E27FC236}">
                <a16:creationId xmlns:a16="http://schemas.microsoft.com/office/drawing/2014/main" id="{95364DEF-C0AC-CF83-DF07-F2C61F2ACA49}"/>
              </a:ext>
            </a:extLst>
          </p:cNvPr>
          <p:cNvSpPr>
            <a:spLocks noGrp="1"/>
          </p:cNvSpPr>
          <p:nvPr>
            <p:ph type="body" idx="1"/>
          </p:nvPr>
        </p:nvSpPr>
        <p:spPr>
          <a:xfrm>
            <a:off x="839678" y="1825625"/>
            <a:ext cx="3701500" cy="4035425"/>
          </a:xfrm>
        </p:spPr>
        <p:txBody>
          <a:bodyPr>
            <a:normAutofit lnSpcReduction="10000"/>
          </a:bodyPr>
          <a:lstStyle/>
          <a:p>
            <a:r>
              <a:rPr lang="en-US" dirty="0"/>
              <a:t>Predict</a:t>
            </a:r>
          </a:p>
          <a:p>
            <a:r>
              <a:rPr lang="en-US" dirty="0"/>
              <a:t>Run</a:t>
            </a:r>
          </a:p>
          <a:p>
            <a:r>
              <a:rPr lang="en-US" dirty="0"/>
              <a:t>Investigate</a:t>
            </a:r>
          </a:p>
          <a:p>
            <a:r>
              <a:rPr lang="en-US" dirty="0"/>
              <a:t>Modify</a:t>
            </a:r>
          </a:p>
          <a:p>
            <a:r>
              <a:rPr lang="en-US" dirty="0"/>
              <a:t>Make</a:t>
            </a:r>
          </a:p>
          <a:p>
            <a:endParaRPr lang="en-US" dirty="0"/>
          </a:p>
          <a:p>
            <a:pPr marL="101600" indent="0">
              <a:buNone/>
            </a:pPr>
            <a:r>
              <a:rPr lang="en-US" dirty="0"/>
              <a:t>Use with </a:t>
            </a:r>
            <a:r>
              <a:rPr lang="en-US" i="1" dirty="0"/>
              <a:t>Paired Programming </a:t>
            </a:r>
            <a:r>
              <a:rPr lang="en-US" dirty="0"/>
              <a:t>to spur discussions</a:t>
            </a:r>
          </a:p>
        </p:txBody>
      </p:sp>
      <p:pic>
        <p:nvPicPr>
          <p:cNvPr id="5" name="Picture 4" descr="A diagram of a process&#10;&#10;Description automatically generated">
            <a:extLst>
              <a:ext uri="{FF2B5EF4-FFF2-40B4-BE49-F238E27FC236}">
                <a16:creationId xmlns:a16="http://schemas.microsoft.com/office/drawing/2014/main" id="{BD5E26F8-FE33-6EE0-B521-6D043BECEFF9}"/>
              </a:ext>
            </a:extLst>
          </p:cNvPr>
          <p:cNvPicPr>
            <a:picLocks noChangeAspect="1"/>
          </p:cNvPicPr>
          <p:nvPr/>
        </p:nvPicPr>
        <p:blipFill rotWithShape="1">
          <a:blip r:embed="rId2"/>
          <a:srcRect r="10435"/>
          <a:stretch/>
        </p:blipFill>
        <p:spPr>
          <a:xfrm>
            <a:off x="4726113" y="1489075"/>
            <a:ext cx="6961364" cy="4371975"/>
          </a:xfrm>
          <a:prstGeom prst="rect">
            <a:avLst/>
          </a:prstGeom>
        </p:spPr>
      </p:pic>
      <p:sp>
        <p:nvSpPr>
          <p:cNvPr id="6" name="TextBox 5">
            <a:extLst>
              <a:ext uri="{FF2B5EF4-FFF2-40B4-BE49-F238E27FC236}">
                <a16:creationId xmlns:a16="http://schemas.microsoft.com/office/drawing/2014/main" id="{6075B676-E445-5425-A99B-D1EFF52AC473}"/>
              </a:ext>
            </a:extLst>
          </p:cNvPr>
          <p:cNvSpPr txBox="1"/>
          <p:nvPr/>
        </p:nvSpPr>
        <p:spPr>
          <a:xfrm>
            <a:off x="838200" y="5861050"/>
            <a:ext cx="1963999" cy="307777"/>
          </a:xfrm>
          <a:prstGeom prst="rect">
            <a:avLst/>
          </a:prstGeom>
          <a:noFill/>
        </p:spPr>
        <p:txBody>
          <a:bodyPr wrap="none" rtlCol="0">
            <a:spAutoFit/>
          </a:bodyPr>
          <a:lstStyle/>
          <a:p>
            <a:r>
              <a:rPr lang="en-US" dirty="0"/>
              <a:t>http://primmportal.com</a:t>
            </a:r>
          </a:p>
        </p:txBody>
      </p:sp>
    </p:spTree>
    <p:extLst>
      <p:ext uri="{BB962C8B-B14F-4D97-AF65-F5344CB8AC3E}">
        <p14:creationId xmlns:p14="http://schemas.microsoft.com/office/powerpoint/2010/main" val="25513602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1"/>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959"/>
              <a:buFont typeface="Calibri"/>
              <a:buNone/>
            </a:pPr>
            <a:r>
              <a:rPr lang="en-US" sz="3959" dirty="0"/>
              <a:t>What should the Lab Notebook include? </a:t>
            </a:r>
            <a:endParaRPr dirty="0"/>
          </a:p>
        </p:txBody>
      </p:sp>
      <p:sp>
        <p:nvSpPr>
          <p:cNvPr id="5" name="Text Placeholder 4">
            <a:extLst>
              <a:ext uri="{FF2B5EF4-FFF2-40B4-BE49-F238E27FC236}">
                <a16:creationId xmlns:a16="http://schemas.microsoft.com/office/drawing/2014/main" id="{1E7EDB29-D56B-D69C-6F96-59DA7F35FCBA}"/>
              </a:ext>
            </a:extLst>
          </p:cNvPr>
          <p:cNvSpPr>
            <a:spLocks noGrp="1"/>
          </p:cNvSpPr>
          <p:nvPr>
            <p:ph type="body" idx="1"/>
          </p:nvPr>
        </p:nvSpPr>
        <p:spPr/>
        <p:txBody>
          <a:bodyPr/>
          <a:lstStyle/>
          <a:p>
            <a:pPr rtl="0">
              <a:buSzPts val="2800"/>
              <a:buFont typeface="Arial" panose="020B0604020202020204" pitchFamily="34" charset="0"/>
              <a:buChar char="•"/>
            </a:pPr>
            <a:r>
              <a:rPr lang="en-US" sz="2400" b="0" i="0" u="none" strike="noStrike" baseline="0" dirty="0">
                <a:solidFill>
                  <a:srgbClr val="004F8B"/>
                </a:solidFill>
                <a:latin typeface="Arial" panose="020B0604020202020204" pitchFamily="34" charset="0"/>
              </a:rPr>
              <a:t>What are the high-level elements/components we want to include in the lab notebook? </a:t>
            </a:r>
          </a:p>
          <a:p>
            <a:pPr lvl="1" rtl="0">
              <a:buSzPts val="2800"/>
              <a:buFont typeface="Arial" panose="020B0604020202020204" pitchFamily="34" charset="0"/>
              <a:buChar char="•"/>
            </a:pPr>
            <a:endParaRPr lang="en-US" sz="2000" b="0" i="0" u="none" strike="noStrike" baseline="0" dirty="0">
              <a:solidFill>
                <a:srgbClr val="004F8B"/>
              </a:solidFill>
              <a:latin typeface="Arial" panose="020B0604020202020204" pitchFamily="34" charset="0"/>
            </a:endParaRPr>
          </a:p>
          <a:p>
            <a:pPr lvl="1" rtl="0">
              <a:buSzPts val="2800"/>
              <a:buFont typeface="Arial" panose="020B0604020202020204" pitchFamily="34" charset="0"/>
              <a:buChar char="•"/>
            </a:pPr>
            <a:r>
              <a:rPr lang="en-US" sz="2000" b="0" i="0" u="none" strike="noStrike" baseline="0" dirty="0">
                <a:solidFill>
                  <a:srgbClr val="004F8B"/>
                </a:solidFill>
                <a:latin typeface="Arial" panose="020B0604020202020204" pitchFamily="34" charset="0"/>
              </a:rPr>
              <a:t>Discuss and revise a </a:t>
            </a:r>
            <a:r>
              <a:rPr lang="en-US" sz="2000" b="0" i="0" u="sng" strike="noStrike" baseline="0" dirty="0">
                <a:solidFill>
                  <a:srgbClr val="929292"/>
                </a:solidFill>
                <a:latin typeface="Arial" panose="020B0604020202020204" pitchFamily="34" charset="0"/>
              </a:rPr>
              <a:t>Lab Activity template</a:t>
            </a:r>
            <a:endParaRPr lang="en-US" sz="2000" b="0" i="0" u="none" strike="noStrike" baseline="0" dirty="0">
              <a:solidFill>
                <a:srgbClr val="004F8B"/>
              </a:solidFill>
              <a:latin typeface="Arial" panose="020B0604020202020204" pitchFamily="34" charset="0"/>
            </a:endParaRPr>
          </a:p>
          <a:p>
            <a:pPr lvl="1">
              <a:buSzPts val="2800"/>
              <a:buFont typeface="Arial" panose="020B0604020202020204" pitchFamily="34" charset="0"/>
              <a:buChar char="•"/>
            </a:pPr>
            <a:endParaRPr lang="en-US" sz="2000" b="0" i="0" u="none" strike="noStrike" baseline="0" dirty="0">
              <a:solidFill>
                <a:srgbClr val="004F8B"/>
              </a:solidFill>
              <a:latin typeface="Arial" panose="020B0604020202020204" pitchFamily="34" charset="0"/>
            </a:endParaRPr>
          </a:p>
          <a:p>
            <a:pPr lvl="1">
              <a:buSzPts val="2800"/>
              <a:buFont typeface="Arial" panose="020B0604020202020204" pitchFamily="34" charset="0"/>
              <a:buChar char="•"/>
            </a:pPr>
            <a:r>
              <a:rPr lang="en-US" sz="2000" b="0" i="0" u="none" strike="noStrike" baseline="0" dirty="0">
                <a:solidFill>
                  <a:srgbClr val="004F8B"/>
                </a:solidFill>
                <a:latin typeface="Arial" panose="020B0604020202020204" pitchFamily="34" charset="0"/>
              </a:rPr>
              <a:t>Define and outline chapters</a:t>
            </a:r>
          </a:p>
          <a:p>
            <a:pPr lvl="1">
              <a:buSzPts val="2800"/>
              <a:buFont typeface="Arial" panose="020B0604020202020204" pitchFamily="34" charset="0"/>
              <a:buChar char="•"/>
            </a:pPr>
            <a:endParaRPr lang="en-US" sz="2000" b="0" i="0" u="none" strike="noStrike" baseline="0" dirty="0">
              <a:solidFill>
                <a:srgbClr val="004F8B"/>
              </a:solidFill>
              <a:latin typeface="Arial" panose="020B0604020202020204" pitchFamily="34" charset="0"/>
            </a:endParaRPr>
          </a:p>
          <a:p>
            <a:pPr lvl="1">
              <a:buSzPts val="2800"/>
              <a:buFont typeface="Arial" panose="020B0604020202020204" pitchFamily="34" charset="0"/>
              <a:buChar char="•"/>
            </a:pPr>
            <a:r>
              <a:rPr lang="en-US" sz="2000" b="0" i="0" u="none" strike="noStrike" baseline="0" dirty="0">
                <a:solidFill>
                  <a:srgbClr val="004F8B"/>
                </a:solidFill>
                <a:latin typeface="Arial" panose="020B0604020202020204" pitchFamily="34" charset="0"/>
              </a:rPr>
              <a:t>Define instructors guide elements</a:t>
            </a:r>
          </a:p>
          <a:p>
            <a:pPr rtl="0">
              <a:buSzPts val="2800"/>
              <a:buFont typeface="Arial" panose="020B0604020202020204" pitchFamily="34" charset="0"/>
              <a:buChar char="•"/>
            </a:pPr>
            <a:endParaRPr lang="en-US" sz="2400" b="0" i="0" u="none" strike="noStrike" baseline="0" dirty="0">
              <a:solidFill>
                <a:srgbClr val="004F8B"/>
              </a:solidFill>
              <a:latin typeface="Arial" panose="020B0604020202020204" pitchFamily="34" charset="0"/>
            </a:endParaRPr>
          </a:p>
        </p:txBody>
      </p:sp>
      <p:sp>
        <p:nvSpPr>
          <p:cNvPr id="2" name="TextBox 1">
            <a:extLst>
              <a:ext uri="{FF2B5EF4-FFF2-40B4-BE49-F238E27FC236}">
                <a16:creationId xmlns:a16="http://schemas.microsoft.com/office/drawing/2014/main" id="{4A856CEF-3FAE-259E-6F31-2A81BC2D3891}"/>
              </a:ext>
            </a:extLst>
          </p:cNvPr>
          <p:cNvSpPr txBox="1"/>
          <p:nvPr/>
        </p:nvSpPr>
        <p:spPr>
          <a:xfrm>
            <a:off x="838200" y="365126"/>
            <a:ext cx="1210588" cy="369332"/>
          </a:xfrm>
          <a:prstGeom prst="rect">
            <a:avLst/>
          </a:prstGeom>
          <a:noFill/>
        </p:spPr>
        <p:txBody>
          <a:bodyPr wrap="none" rtlCol="0">
            <a:spAutoFit/>
          </a:bodyPr>
          <a:lstStyle/>
          <a:p>
            <a:r>
              <a:rPr lang="en-US" sz="1800" b="1" dirty="0"/>
              <a:t>Activity 3</a:t>
            </a:r>
          </a:p>
        </p:txBody>
      </p:sp>
    </p:spTree>
    <p:extLst>
      <p:ext uri="{BB962C8B-B14F-4D97-AF65-F5344CB8AC3E}">
        <p14:creationId xmlns:p14="http://schemas.microsoft.com/office/powerpoint/2010/main" val="26641504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E21CC8-8107-2749-C9A4-9AE1957DF612}"/>
              </a:ext>
            </a:extLst>
          </p:cNvPr>
          <p:cNvSpPr>
            <a:spLocks noGrp="1"/>
          </p:cNvSpPr>
          <p:nvPr>
            <p:ph type="title"/>
          </p:nvPr>
        </p:nvSpPr>
        <p:spPr/>
        <p:txBody>
          <a:bodyPr/>
          <a:lstStyle/>
          <a:p>
            <a:r>
              <a:rPr lang="en-US" dirty="0"/>
              <a:t>Pedagogy Examples</a:t>
            </a:r>
          </a:p>
        </p:txBody>
      </p:sp>
      <p:sp>
        <p:nvSpPr>
          <p:cNvPr id="6" name="Text Placeholder 5">
            <a:extLst>
              <a:ext uri="{FF2B5EF4-FFF2-40B4-BE49-F238E27FC236}">
                <a16:creationId xmlns:a16="http://schemas.microsoft.com/office/drawing/2014/main" id="{3094290D-DCB9-123B-8C73-437AFF27A134}"/>
              </a:ext>
            </a:extLst>
          </p:cNvPr>
          <p:cNvSpPr>
            <a:spLocks noGrp="1"/>
          </p:cNvSpPr>
          <p:nvPr>
            <p:ph type="body" idx="1"/>
          </p:nvPr>
        </p:nvSpPr>
        <p:spPr/>
        <p:txBody>
          <a:bodyPr/>
          <a:lstStyle/>
          <a:p>
            <a:r>
              <a:rPr lang="en-US" dirty="0"/>
              <a:t>OOI Data Lab Manual</a:t>
            </a:r>
          </a:p>
          <a:p>
            <a:r>
              <a:rPr lang="en-US" dirty="0"/>
              <a:t>Project Eddie Module Development Rubric</a:t>
            </a:r>
          </a:p>
          <a:p>
            <a:r>
              <a:rPr lang="en-US" dirty="0"/>
              <a:t>Integrate / SERC ActivitySheet</a:t>
            </a:r>
          </a:p>
          <a:p>
            <a:endParaRPr lang="en-US" dirty="0"/>
          </a:p>
          <a:p>
            <a:r>
              <a:rPr lang="en-US" dirty="0">
                <a:hlinkClick r:id="rId2"/>
              </a:rPr>
              <a:t>PRIMM</a:t>
            </a:r>
            <a:endParaRPr lang="en-US" dirty="0"/>
          </a:p>
          <a:p>
            <a:r>
              <a:rPr lang="en-US" dirty="0">
                <a:hlinkClick r:id="rId3"/>
              </a:rPr>
              <a:t>Paired Programming</a:t>
            </a:r>
            <a:endParaRPr lang="en-US" dirty="0"/>
          </a:p>
          <a:p>
            <a:r>
              <a:rPr lang="en-US" dirty="0">
                <a:hlinkClick r:id="rId4"/>
              </a:rPr>
              <a:t>The Carpentries</a:t>
            </a:r>
            <a:endParaRPr lang="en-US" dirty="0"/>
          </a:p>
        </p:txBody>
      </p:sp>
      <p:sp>
        <p:nvSpPr>
          <p:cNvPr id="7" name="Text Placeholder 6">
            <a:extLst>
              <a:ext uri="{FF2B5EF4-FFF2-40B4-BE49-F238E27FC236}">
                <a16:creationId xmlns:a16="http://schemas.microsoft.com/office/drawing/2014/main" id="{BA33DD24-E758-B089-7474-F5A17E5EC16B}"/>
              </a:ext>
            </a:extLst>
          </p:cNvPr>
          <p:cNvSpPr>
            <a:spLocks noGrp="1"/>
          </p:cNvSpPr>
          <p:nvPr>
            <p:ph type="body" idx="2"/>
          </p:nvPr>
        </p:nvSpPr>
        <p:spPr/>
        <p:txBody>
          <a:bodyPr>
            <a:normAutofit fontScale="85000" lnSpcReduction="20000"/>
          </a:bodyPr>
          <a:lstStyle/>
          <a:p>
            <a:r>
              <a:rPr lang="en-US" dirty="0"/>
              <a:t>Timms</a:t>
            </a:r>
          </a:p>
          <a:p>
            <a:pPr lvl="1"/>
            <a:r>
              <a:rPr lang="en-US" dirty="0"/>
              <a:t>Flipped learning and scaffolded content.  </a:t>
            </a:r>
          </a:p>
          <a:p>
            <a:pPr lvl="1"/>
            <a:r>
              <a:rPr lang="en-US" dirty="0"/>
              <a:t>Session outline in appendix </a:t>
            </a:r>
          </a:p>
          <a:p>
            <a:r>
              <a:rPr lang="en-US" dirty="0"/>
              <a:t>Rowe</a:t>
            </a:r>
          </a:p>
          <a:p>
            <a:pPr lvl="1"/>
            <a:r>
              <a:rPr lang="en-US" dirty="0"/>
              <a:t>Computational Guided Inquiry</a:t>
            </a:r>
          </a:p>
          <a:p>
            <a:pPr lvl="1"/>
            <a:r>
              <a:rPr lang="en-US" dirty="0"/>
              <a:t>Backwards Design</a:t>
            </a:r>
          </a:p>
          <a:p>
            <a:pPr lvl="1"/>
            <a:r>
              <a:rPr lang="en-US" dirty="0"/>
              <a:t>Student &amp; Instructor Evaluation</a:t>
            </a:r>
          </a:p>
          <a:p>
            <a:r>
              <a:rPr lang="en-US" dirty="0"/>
              <a:t>Campbell</a:t>
            </a:r>
          </a:p>
          <a:p>
            <a:pPr lvl="1"/>
            <a:r>
              <a:rPr lang="en-US" dirty="0"/>
              <a:t>Flipped videos / active learning</a:t>
            </a:r>
          </a:p>
          <a:p>
            <a:pPr lvl="1"/>
            <a:r>
              <a:rPr lang="en-US" dirty="0"/>
              <a:t>Core concepts list</a:t>
            </a:r>
          </a:p>
          <a:p>
            <a:pPr lvl="1"/>
            <a:r>
              <a:rPr lang="en-US" dirty="0"/>
              <a:t>Multiple problems in each notebook</a:t>
            </a:r>
          </a:p>
          <a:p>
            <a:pPr lvl="1"/>
            <a:r>
              <a:rPr lang="en-US" dirty="0"/>
              <a:t>Think-pair-share to review results </a:t>
            </a:r>
          </a:p>
          <a:p>
            <a:pPr lvl="1"/>
            <a:r>
              <a:rPr lang="en-US" dirty="0"/>
              <a:t>Project rubric</a:t>
            </a:r>
          </a:p>
        </p:txBody>
      </p:sp>
    </p:spTree>
    <p:extLst>
      <p:ext uri="{BB962C8B-B14F-4D97-AF65-F5344CB8AC3E}">
        <p14:creationId xmlns:p14="http://schemas.microsoft.com/office/powerpoint/2010/main" val="2411011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E3395-DEED-EF38-69DA-B397D18724EB}"/>
              </a:ext>
            </a:extLst>
          </p:cNvPr>
          <p:cNvSpPr>
            <a:spLocks noGrp="1"/>
          </p:cNvSpPr>
          <p:nvPr>
            <p:ph type="title"/>
          </p:nvPr>
        </p:nvSpPr>
        <p:spPr/>
        <p:txBody>
          <a:bodyPr>
            <a:normAutofit/>
          </a:bodyPr>
          <a:lstStyle/>
          <a:p>
            <a:r>
              <a:rPr lang="en-US" dirty="0"/>
              <a:t>Big Questions / Discussion Plan</a:t>
            </a:r>
          </a:p>
        </p:txBody>
      </p:sp>
      <p:sp>
        <p:nvSpPr>
          <p:cNvPr id="3" name="Text Placeholder 2">
            <a:extLst>
              <a:ext uri="{FF2B5EF4-FFF2-40B4-BE49-F238E27FC236}">
                <a16:creationId xmlns:a16="http://schemas.microsoft.com/office/drawing/2014/main" id="{26ED8D1E-3D9D-67ED-48CF-0DBB1BBD7CCE}"/>
              </a:ext>
            </a:extLst>
          </p:cNvPr>
          <p:cNvSpPr>
            <a:spLocks noGrp="1"/>
          </p:cNvSpPr>
          <p:nvPr>
            <p:ph type="body" idx="1"/>
          </p:nvPr>
        </p:nvSpPr>
        <p:spPr/>
        <p:txBody>
          <a:bodyPr>
            <a:normAutofit/>
          </a:bodyPr>
          <a:lstStyle/>
          <a:p>
            <a:pPr marL="88900" indent="0">
              <a:buNone/>
            </a:pPr>
            <a:r>
              <a:rPr lang="en-US" b="1" dirty="0"/>
              <a:t>Big Questions</a:t>
            </a:r>
          </a:p>
          <a:p>
            <a:r>
              <a:rPr lang="en-US" dirty="0"/>
              <a:t>Target Audience / Courses</a:t>
            </a:r>
          </a:p>
          <a:p>
            <a:r>
              <a:rPr lang="en-US" dirty="0"/>
              <a:t>Final Format</a:t>
            </a:r>
          </a:p>
          <a:p>
            <a:r>
              <a:rPr lang="en-US" dirty="0"/>
              <a:t>Overall Content Structure</a:t>
            </a:r>
          </a:p>
          <a:p>
            <a:r>
              <a:rPr lang="en-US" dirty="0"/>
              <a:t>Activity Structure / Pedagogy</a:t>
            </a:r>
          </a:p>
          <a:p>
            <a:r>
              <a:rPr lang="en-US" dirty="0"/>
              <a:t>Topic Selection</a:t>
            </a:r>
          </a:p>
          <a:p>
            <a:pPr lvl="1"/>
            <a:r>
              <a:rPr lang="en-US" dirty="0"/>
              <a:t>Ocean Concepts</a:t>
            </a:r>
          </a:p>
          <a:p>
            <a:pPr lvl="1"/>
            <a:r>
              <a:rPr lang="en-US" dirty="0"/>
              <a:t>Data Analysis Skills</a:t>
            </a:r>
          </a:p>
          <a:p>
            <a:pPr lvl="1"/>
            <a:r>
              <a:rPr lang="en-US" dirty="0"/>
              <a:t>Events and Cool Datasets</a:t>
            </a:r>
          </a:p>
          <a:p>
            <a:pPr lvl="1"/>
            <a:endParaRPr lang="en-US" dirty="0"/>
          </a:p>
          <a:p>
            <a:pPr marL="0" indent="0">
              <a:buNone/>
            </a:pPr>
            <a:endParaRPr lang="en-US" dirty="0"/>
          </a:p>
          <a:p>
            <a:endParaRPr lang="en-US" dirty="0"/>
          </a:p>
          <a:p>
            <a:endParaRPr lang="en-US" dirty="0"/>
          </a:p>
          <a:p>
            <a:endParaRPr lang="en-US" dirty="0"/>
          </a:p>
        </p:txBody>
      </p:sp>
      <p:sp>
        <p:nvSpPr>
          <p:cNvPr id="6" name="Content Placeholder 5">
            <a:extLst>
              <a:ext uri="{FF2B5EF4-FFF2-40B4-BE49-F238E27FC236}">
                <a16:creationId xmlns:a16="http://schemas.microsoft.com/office/drawing/2014/main" id="{C6447413-D401-8461-A226-E18B83A652A9}"/>
              </a:ext>
            </a:extLst>
          </p:cNvPr>
          <p:cNvSpPr>
            <a:spLocks noGrp="1"/>
          </p:cNvSpPr>
          <p:nvPr>
            <p:ph type="body" idx="2"/>
          </p:nvPr>
        </p:nvSpPr>
        <p:spPr/>
        <p:txBody>
          <a:bodyPr>
            <a:normAutofit/>
          </a:bodyPr>
          <a:lstStyle/>
          <a:p>
            <a:pPr marL="0" indent="0">
              <a:buNone/>
            </a:pPr>
            <a:r>
              <a:rPr lang="en-US" b="1" dirty="0"/>
              <a:t>Today’s Sessions</a:t>
            </a:r>
          </a:p>
          <a:p>
            <a:pPr indent="-457200">
              <a:buFont typeface="+mj-lt"/>
              <a:buAutoNum type="arabicPeriod"/>
            </a:pPr>
            <a:r>
              <a:rPr lang="en-US" dirty="0"/>
              <a:t>What should the end-product look like?</a:t>
            </a:r>
          </a:p>
          <a:p>
            <a:pPr indent="-457200">
              <a:buFont typeface="+mj-lt"/>
              <a:buAutoNum type="arabicPeriod"/>
            </a:pPr>
            <a:r>
              <a:rPr lang="en-US" dirty="0"/>
              <a:t>What topics/skills should the notebook collection include? </a:t>
            </a:r>
          </a:p>
          <a:p>
            <a:pPr indent="-457200">
              <a:buFont typeface="+mj-lt"/>
              <a:buAutoNum type="arabicPeriod"/>
            </a:pPr>
            <a:r>
              <a:rPr lang="en-US" dirty="0"/>
              <a:t>Notebook activity structure &amp; pedagogy</a:t>
            </a:r>
          </a:p>
          <a:p>
            <a:pPr indent="-457200">
              <a:buFont typeface="+mj-lt"/>
              <a:buAutoNum type="arabicPeriod"/>
            </a:pPr>
            <a:r>
              <a:rPr lang="en-US" dirty="0"/>
              <a:t>How will we get there?</a:t>
            </a:r>
          </a:p>
        </p:txBody>
      </p:sp>
    </p:spTree>
    <p:extLst>
      <p:ext uri="{BB962C8B-B14F-4D97-AF65-F5344CB8AC3E}">
        <p14:creationId xmlns:p14="http://schemas.microsoft.com/office/powerpoint/2010/main" val="19814155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8839E6-B8D9-E4F4-6B56-3673DED52C10}"/>
              </a:ext>
            </a:extLst>
          </p:cNvPr>
          <p:cNvSpPr>
            <a:spLocks noGrp="1"/>
          </p:cNvSpPr>
          <p:nvPr>
            <p:ph type="title"/>
          </p:nvPr>
        </p:nvSpPr>
        <p:spPr/>
        <p:txBody>
          <a:bodyPr/>
          <a:lstStyle/>
          <a:p>
            <a:r>
              <a:rPr lang="en-US" dirty="0"/>
              <a:t>Session 4</a:t>
            </a:r>
          </a:p>
        </p:txBody>
      </p:sp>
      <p:sp>
        <p:nvSpPr>
          <p:cNvPr id="5" name="Text Placeholder 4">
            <a:extLst>
              <a:ext uri="{FF2B5EF4-FFF2-40B4-BE49-F238E27FC236}">
                <a16:creationId xmlns:a16="http://schemas.microsoft.com/office/drawing/2014/main" id="{5380343A-F5D7-2614-4DBC-ADDAD8452B3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349076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EE6CE-A895-D1B8-3132-423E7D71E8FD}"/>
              </a:ext>
            </a:extLst>
          </p:cNvPr>
          <p:cNvSpPr>
            <a:spLocks noGrp="1"/>
          </p:cNvSpPr>
          <p:nvPr>
            <p:ph type="title"/>
          </p:nvPr>
        </p:nvSpPr>
        <p:spPr/>
        <p:txBody>
          <a:bodyPr/>
          <a:lstStyle/>
          <a:p>
            <a:r>
              <a:rPr lang="en-US" dirty="0"/>
              <a:t>Session 4: How will we get there?</a:t>
            </a:r>
          </a:p>
        </p:txBody>
      </p:sp>
      <p:sp>
        <p:nvSpPr>
          <p:cNvPr id="6" name="Text Placeholder 5">
            <a:extLst>
              <a:ext uri="{FF2B5EF4-FFF2-40B4-BE49-F238E27FC236}">
                <a16:creationId xmlns:a16="http://schemas.microsoft.com/office/drawing/2014/main" id="{BCB64E40-F793-FD9A-A7D8-3501A0F8A572}"/>
              </a:ext>
            </a:extLst>
          </p:cNvPr>
          <p:cNvSpPr>
            <a:spLocks noGrp="1"/>
          </p:cNvSpPr>
          <p:nvPr>
            <p:ph type="body" idx="1"/>
          </p:nvPr>
        </p:nvSpPr>
        <p:spPr>
          <a:xfrm>
            <a:off x="839678" y="1825625"/>
            <a:ext cx="6183463" cy="4035425"/>
          </a:xfrm>
        </p:spPr>
        <p:txBody>
          <a:bodyPr>
            <a:normAutofit/>
          </a:bodyPr>
          <a:lstStyle/>
          <a:p>
            <a:r>
              <a:rPr lang="en-US" dirty="0"/>
              <a:t>Decide on priority topics</a:t>
            </a:r>
          </a:p>
          <a:p>
            <a:pPr lvl="1"/>
            <a:r>
              <a:rPr lang="en-US" dirty="0"/>
              <a:t>Do we have all key topics covered?</a:t>
            </a:r>
          </a:p>
          <a:p>
            <a:pPr marL="101600" indent="0">
              <a:buNone/>
            </a:pPr>
            <a:endParaRPr lang="en-US" dirty="0"/>
          </a:p>
          <a:p>
            <a:r>
              <a:rPr lang="en-US" dirty="0"/>
              <a:t>Develop a notebook structure / outline.</a:t>
            </a:r>
          </a:p>
          <a:p>
            <a:pPr lvl="1"/>
            <a:r>
              <a:rPr lang="en-US" dirty="0"/>
              <a:t>Do we have the right sequence of activities?</a:t>
            </a:r>
          </a:p>
          <a:p>
            <a:endParaRPr lang="en-US" dirty="0"/>
          </a:p>
          <a:p>
            <a:r>
              <a:rPr lang="en-US" dirty="0"/>
              <a:t>Who can work on what?</a:t>
            </a:r>
          </a:p>
          <a:p>
            <a:endParaRPr lang="en-US" dirty="0"/>
          </a:p>
          <a:p>
            <a:endParaRPr lang="en-US" dirty="0"/>
          </a:p>
        </p:txBody>
      </p:sp>
      <p:pic>
        <p:nvPicPr>
          <p:cNvPr id="4" name="Picture 2">
            <a:extLst>
              <a:ext uri="{FF2B5EF4-FFF2-40B4-BE49-F238E27FC236}">
                <a16:creationId xmlns:a16="http://schemas.microsoft.com/office/drawing/2014/main" id="{1D7822F9-234B-506E-90D5-CF679EDCB6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3141" y="1553883"/>
            <a:ext cx="4533860" cy="4307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4867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3137711-8A8D-7645-F131-E9DCB5177AC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873967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2012 Undergraduate Educator Survey</a:t>
            </a:r>
          </a:p>
        </p:txBody>
      </p:sp>
      <p:pic>
        <p:nvPicPr>
          <p:cNvPr id="9" name="Picture 8" descr="Survey Q13 v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371600"/>
            <a:ext cx="7086600" cy="4774708"/>
          </a:xfrm>
          <a:prstGeom prst="rect">
            <a:avLst/>
          </a:prstGeom>
        </p:spPr>
      </p:pic>
      <p:sp>
        <p:nvSpPr>
          <p:cNvPr id="6" name="TextBox 5"/>
          <p:cNvSpPr txBox="1"/>
          <p:nvPr/>
        </p:nvSpPr>
        <p:spPr>
          <a:xfrm>
            <a:off x="9769074" y="5729359"/>
            <a:ext cx="825867" cy="369332"/>
          </a:xfrm>
          <a:prstGeom prst="rect">
            <a:avLst/>
          </a:prstGeom>
          <a:noFill/>
        </p:spPr>
        <p:txBody>
          <a:bodyPr wrap="none" rtlCol="0">
            <a:spAutoFit/>
          </a:bodyPr>
          <a:lstStyle/>
          <a:p>
            <a:r>
              <a:rPr lang="en-US" dirty="0"/>
              <a:t>n=179</a:t>
            </a:r>
          </a:p>
        </p:txBody>
      </p:sp>
    </p:spTree>
    <p:extLst>
      <p:ext uri="{BB962C8B-B14F-4D97-AF65-F5344CB8AC3E}">
        <p14:creationId xmlns:p14="http://schemas.microsoft.com/office/powerpoint/2010/main" val="7126833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111" y="1483339"/>
            <a:ext cx="6400800" cy="447342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111" y="1483339"/>
            <a:ext cx="6400800" cy="447342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111" y="1483339"/>
            <a:ext cx="6400800" cy="447342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111" y="1483339"/>
            <a:ext cx="6400800" cy="4473422"/>
          </a:xfrm>
          <a:prstGeom prst="rect">
            <a:avLst/>
          </a:prstGeom>
        </p:spPr>
      </p:pic>
      <p:sp>
        <p:nvSpPr>
          <p:cNvPr id="9" name="Title 8"/>
          <p:cNvSpPr>
            <a:spLocks noGrp="1"/>
          </p:cNvSpPr>
          <p:nvPr>
            <p:ph type="title"/>
          </p:nvPr>
        </p:nvSpPr>
        <p:spPr/>
        <p:txBody>
          <a:bodyPr>
            <a:normAutofit/>
          </a:bodyPr>
          <a:lstStyle/>
          <a:p>
            <a:r>
              <a:rPr lang="en-US" dirty="0"/>
              <a:t>Interactive Exploration</a:t>
            </a:r>
            <a:br>
              <a:rPr lang="en-US" dirty="0"/>
            </a:br>
            <a:r>
              <a:rPr lang="en-US" sz="3100" dirty="0"/>
              <a:t>Changes in Salinity with Depth</a:t>
            </a:r>
          </a:p>
        </p:txBody>
      </p:sp>
    </p:spTree>
    <p:extLst>
      <p:ext uri="{BB962C8B-B14F-4D97-AF65-F5344CB8AC3E}">
        <p14:creationId xmlns:p14="http://schemas.microsoft.com/office/powerpoint/2010/main" val="21577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34A3CC-C0BA-34F5-492A-7E61EDBB4DD9}"/>
              </a:ext>
            </a:extLst>
          </p:cNvPr>
          <p:cNvSpPr>
            <a:spLocks noGrp="1"/>
          </p:cNvSpPr>
          <p:nvPr>
            <p:ph type="title"/>
          </p:nvPr>
        </p:nvSpPr>
        <p:spPr/>
        <p:txBody>
          <a:bodyPr/>
          <a:lstStyle/>
          <a:p>
            <a:r>
              <a:rPr lang="en-US" dirty="0"/>
              <a:t>Other topics</a:t>
            </a:r>
          </a:p>
        </p:txBody>
      </p:sp>
      <p:sp>
        <p:nvSpPr>
          <p:cNvPr id="4" name="Text Placeholder 3">
            <a:extLst>
              <a:ext uri="{FF2B5EF4-FFF2-40B4-BE49-F238E27FC236}">
                <a16:creationId xmlns:a16="http://schemas.microsoft.com/office/drawing/2014/main" id="{8A9FB27A-6162-B556-9A79-86CB2BFBA581}"/>
              </a:ext>
            </a:extLst>
          </p:cNvPr>
          <p:cNvSpPr>
            <a:spLocks noGrp="1"/>
          </p:cNvSpPr>
          <p:nvPr>
            <p:ph type="body" idx="1"/>
          </p:nvPr>
        </p:nvSpPr>
        <p:spPr/>
        <p:txBody>
          <a:bodyPr/>
          <a:lstStyle/>
          <a:p>
            <a:r>
              <a:rPr lang="en-US" dirty="0"/>
              <a:t>Streamlit – Simple Python Webapps</a:t>
            </a:r>
          </a:p>
          <a:p>
            <a:pPr lvl="1"/>
            <a:r>
              <a:rPr lang="en-US" dirty="0">
                <a:hlinkClick r:id="rId2"/>
              </a:rPr>
              <a:t>https://streamlit.io</a:t>
            </a:r>
            <a:r>
              <a:rPr lang="en-US" dirty="0"/>
              <a:t> </a:t>
            </a:r>
          </a:p>
          <a:p>
            <a:r>
              <a:rPr lang="en-US" dirty="0"/>
              <a:t>Interactives in Jupyter Notebooks</a:t>
            </a:r>
          </a:p>
          <a:p>
            <a:pPr lvl="1"/>
            <a:r>
              <a:rPr lang="en-US" dirty="0">
                <a:hlinkClick r:id="rId3"/>
              </a:rPr>
              <a:t>https://jupyterbook.org/en/stable/interactive/interactive.html</a:t>
            </a:r>
            <a:r>
              <a:rPr lang="en-US" dirty="0"/>
              <a:t> </a:t>
            </a:r>
          </a:p>
        </p:txBody>
      </p:sp>
    </p:spTree>
    <p:extLst>
      <p:ext uri="{BB962C8B-B14F-4D97-AF65-F5344CB8AC3E}">
        <p14:creationId xmlns:p14="http://schemas.microsoft.com/office/powerpoint/2010/main" val="16984865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ED7AF9-F4C6-F1D2-BFF4-A7AF63CF9879}"/>
              </a:ext>
            </a:extLst>
          </p:cNvPr>
          <p:cNvSpPr>
            <a:spLocks noGrp="1"/>
          </p:cNvSpPr>
          <p:nvPr>
            <p:ph type="title"/>
          </p:nvPr>
        </p:nvSpPr>
        <p:spPr/>
        <p:txBody>
          <a:bodyPr/>
          <a:lstStyle/>
          <a:p>
            <a:r>
              <a:rPr lang="en-US" dirty="0"/>
              <a:t>Day 2</a:t>
            </a:r>
          </a:p>
        </p:txBody>
      </p:sp>
      <p:sp>
        <p:nvSpPr>
          <p:cNvPr id="5" name="Text Placeholder 4">
            <a:extLst>
              <a:ext uri="{FF2B5EF4-FFF2-40B4-BE49-F238E27FC236}">
                <a16:creationId xmlns:a16="http://schemas.microsoft.com/office/drawing/2014/main" id="{9F814A45-67E3-1A2E-9DD3-73A587289B6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989724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0472BC3-49FC-37B0-1048-8337E9ACA141}"/>
              </a:ext>
            </a:extLst>
          </p:cNvPr>
          <p:cNvSpPr>
            <a:spLocks noGrp="1"/>
          </p:cNvSpPr>
          <p:nvPr>
            <p:ph type="title"/>
          </p:nvPr>
        </p:nvSpPr>
        <p:spPr/>
        <p:txBody>
          <a:bodyPr/>
          <a:lstStyle/>
          <a:p>
            <a:r>
              <a:rPr lang="en-US" dirty="0"/>
              <a:t>Feedback</a:t>
            </a:r>
          </a:p>
        </p:txBody>
      </p:sp>
      <p:sp>
        <p:nvSpPr>
          <p:cNvPr id="9" name="Text Placeholder 8">
            <a:extLst>
              <a:ext uri="{FF2B5EF4-FFF2-40B4-BE49-F238E27FC236}">
                <a16:creationId xmlns:a16="http://schemas.microsoft.com/office/drawing/2014/main" id="{83637F9F-6E23-C40A-5D1D-9BA35A239028}"/>
              </a:ext>
            </a:extLst>
          </p:cNvPr>
          <p:cNvSpPr>
            <a:spLocks noGrp="1"/>
          </p:cNvSpPr>
          <p:nvPr>
            <p:ph type="body" idx="1"/>
          </p:nvPr>
        </p:nvSpPr>
        <p:spPr/>
        <p:txBody>
          <a:bodyPr>
            <a:normAutofit/>
          </a:bodyPr>
          <a:lstStyle/>
          <a:p>
            <a:r>
              <a:rPr lang="en-US" sz="3200" i="1" dirty="0">
                <a:effectLst/>
                <a:latin typeface="Calibri" panose="020F0502020204030204" pitchFamily="34" charset="0"/>
                <a:ea typeface="Calibri" panose="020F0502020204030204" pitchFamily="34" charset="0"/>
                <a:cs typeface="Times New Roman" panose="02020603050405020304" pitchFamily="18" charset="0"/>
              </a:rPr>
              <a:t>This is hard. We all have good ideas, but don't know what the limits/options are.</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3600" dirty="0"/>
          </a:p>
        </p:txBody>
      </p:sp>
    </p:spTree>
    <p:extLst>
      <p:ext uri="{BB962C8B-B14F-4D97-AF65-F5344CB8AC3E}">
        <p14:creationId xmlns:p14="http://schemas.microsoft.com/office/powerpoint/2010/main" val="464357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B467-48B6-E05D-7F13-27BC33980D93}"/>
              </a:ext>
            </a:extLst>
          </p:cNvPr>
          <p:cNvSpPr>
            <a:spLocks noGrp="1"/>
          </p:cNvSpPr>
          <p:nvPr>
            <p:ph type="title"/>
          </p:nvPr>
        </p:nvSpPr>
        <p:spPr/>
        <p:txBody>
          <a:bodyPr/>
          <a:lstStyle/>
          <a:p>
            <a:r>
              <a:rPr lang="en-US" dirty="0"/>
              <a:t>Day 2 Overview</a:t>
            </a:r>
          </a:p>
        </p:txBody>
      </p:sp>
      <p:sp>
        <p:nvSpPr>
          <p:cNvPr id="3" name="Text Placeholder 2">
            <a:extLst>
              <a:ext uri="{FF2B5EF4-FFF2-40B4-BE49-F238E27FC236}">
                <a16:creationId xmlns:a16="http://schemas.microsoft.com/office/drawing/2014/main" id="{CFF044C3-A1C6-BA3F-2C6E-612740FA4150}"/>
              </a:ext>
            </a:extLst>
          </p:cNvPr>
          <p:cNvSpPr>
            <a:spLocks noGrp="1"/>
          </p:cNvSpPr>
          <p:nvPr>
            <p:ph sz="half" idx="1"/>
          </p:nvPr>
        </p:nvSpPr>
        <p:spPr/>
        <p:txBody>
          <a:bodyPr>
            <a:noAutofit/>
          </a:bodyPr>
          <a:lstStyle/>
          <a:p>
            <a:pPr marL="88900" indent="0">
              <a:buNone/>
            </a:pPr>
            <a:r>
              <a:rPr lang="en-US" sz="1800" b="1" dirty="0"/>
              <a:t>Goals for Today</a:t>
            </a:r>
          </a:p>
          <a:p>
            <a:r>
              <a:rPr lang="en-US" sz="1800" dirty="0"/>
              <a:t>Review end goal: Outline one activity</a:t>
            </a:r>
          </a:p>
          <a:p>
            <a:r>
              <a:rPr lang="en-US" sz="1800" dirty="0"/>
              <a:t>Select Topics</a:t>
            </a:r>
          </a:p>
          <a:p>
            <a:r>
              <a:rPr lang="en-US" sz="1800" dirty="0"/>
              <a:t>Build a Notebook (load &amp; plot data) or write Lab Activity</a:t>
            </a:r>
          </a:p>
          <a:p>
            <a:pPr marL="88900" indent="0">
              <a:buNone/>
            </a:pPr>
            <a:endParaRPr lang="en-US" sz="1800" i="1" dirty="0"/>
          </a:p>
          <a:p>
            <a:pPr marL="88900" indent="0">
              <a:buNone/>
            </a:pPr>
            <a:r>
              <a:rPr lang="en-US" sz="1800" i="1" dirty="0"/>
              <a:t>(Lunch)</a:t>
            </a:r>
          </a:p>
          <a:p>
            <a:r>
              <a:rPr lang="en-US" sz="1800" dirty="0"/>
              <a:t>Start building out activity </a:t>
            </a:r>
          </a:p>
          <a:p>
            <a:pPr lvl="1"/>
            <a:r>
              <a:rPr lang="en-US" sz="1800" dirty="0"/>
              <a:t>Use Data Lab Manual Template</a:t>
            </a:r>
          </a:p>
          <a:p>
            <a:pPr lvl="1"/>
            <a:r>
              <a:rPr lang="en-US" sz="1800" dirty="0"/>
              <a:t>Draft Learning Objectives</a:t>
            </a:r>
          </a:p>
          <a:p>
            <a:pPr lvl="1"/>
            <a:r>
              <a:rPr lang="en-US" sz="1800" dirty="0"/>
              <a:t>Scaffold with structured/guided inquiry questions (PRIMM?)</a:t>
            </a:r>
          </a:p>
          <a:p>
            <a:pPr lvl="1"/>
            <a:r>
              <a:rPr lang="en-US" sz="1800" dirty="0"/>
              <a:t>Add data orientation &amp; interpretation questions</a:t>
            </a:r>
          </a:p>
          <a:p>
            <a:pPr marL="88900" indent="0">
              <a:buNone/>
            </a:pPr>
            <a:endParaRPr lang="en-US" sz="1800" dirty="0"/>
          </a:p>
        </p:txBody>
      </p:sp>
      <p:sp>
        <p:nvSpPr>
          <p:cNvPr id="7" name="Content Placeholder 6">
            <a:extLst>
              <a:ext uri="{FF2B5EF4-FFF2-40B4-BE49-F238E27FC236}">
                <a16:creationId xmlns:a16="http://schemas.microsoft.com/office/drawing/2014/main" id="{E1228451-E1E0-D94B-94B3-86152F4A4097}"/>
              </a:ext>
            </a:extLst>
          </p:cNvPr>
          <p:cNvSpPr>
            <a:spLocks noGrp="1"/>
          </p:cNvSpPr>
          <p:nvPr>
            <p:ph sz="half" idx="2"/>
          </p:nvPr>
        </p:nvSpPr>
        <p:spPr/>
        <p:txBody>
          <a:bodyPr>
            <a:noAutofit/>
          </a:bodyPr>
          <a:lstStyle/>
          <a:p>
            <a:pPr marL="88900" indent="0">
              <a:buNone/>
            </a:pPr>
            <a:r>
              <a:rPr lang="en-US" sz="1800" b="1" dirty="0"/>
              <a:t>At Home</a:t>
            </a:r>
          </a:p>
          <a:p>
            <a:r>
              <a:rPr lang="en-US" sz="1800" dirty="0"/>
              <a:t>Finalize Activity</a:t>
            </a:r>
          </a:p>
          <a:p>
            <a:r>
              <a:rPr lang="en-US" sz="1800" dirty="0"/>
              <a:t>Compile Instructor’s Guide</a:t>
            </a:r>
          </a:p>
          <a:p>
            <a:r>
              <a:rPr lang="en-US" sz="1800" dirty="0"/>
              <a:t>Peer review / Pilot test it!</a:t>
            </a:r>
          </a:p>
          <a:p>
            <a:r>
              <a:rPr lang="en-US" sz="1800" dirty="0"/>
              <a:t>Follow-up calls</a:t>
            </a:r>
          </a:p>
          <a:p>
            <a:pPr lvl="1"/>
            <a:r>
              <a:rPr lang="en-US" sz="1800" dirty="0"/>
              <a:t>With Sage, Anna, Denise, Dax</a:t>
            </a:r>
          </a:p>
          <a:p>
            <a:pPr lvl="1"/>
            <a:r>
              <a:rPr lang="en-US" sz="1800" dirty="0"/>
              <a:t>As pairs</a:t>
            </a:r>
          </a:p>
          <a:p>
            <a:pPr lvl="1"/>
            <a:r>
              <a:rPr lang="en-US" sz="1800" dirty="0"/>
              <a:t>As a full team (potentially in person?)</a:t>
            </a:r>
          </a:p>
          <a:p>
            <a:pPr marL="88900" indent="0">
              <a:buNone/>
            </a:pPr>
            <a:endParaRPr lang="en-US" sz="1800" dirty="0"/>
          </a:p>
          <a:p>
            <a:pPr marL="88900" indent="0">
              <a:buNone/>
            </a:pPr>
            <a:r>
              <a:rPr lang="en-US" sz="1800" b="1" dirty="0"/>
              <a:t>Timing (tentative)</a:t>
            </a:r>
          </a:p>
          <a:p>
            <a:r>
              <a:rPr lang="en-US" sz="1800" dirty="0"/>
              <a:t>Ready for spring testing</a:t>
            </a:r>
          </a:p>
          <a:p>
            <a:r>
              <a:rPr lang="en-US" sz="1800" dirty="0"/>
              <a:t>Revised/Published by end of semester</a:t>
            </a:r>
          </a:p>
        </p:txBody>
      </p:sp>
    </p:spTree>
    <p:extLst>
      <p:ext uri="{BB962C8B-B14F-4D97-AF65-F5344CB8AC3E}">
        <p14:creationId xmlns:p14="http://schemas.microsoft.com/office/powerpoint/2010/main" val="28089004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015F15-57A7-2745-819D-66055A0ED250}"/>
              </a:ext>
            </a:extLst>
          </p:cNvPr>
          <p:cNvSpPr>
            <a:spLocks noGrp="1"/>
          </p:cNvSpPr>
          <p:nvPr>
            <p:ph type="title"/>
          </p:nvPr>
        </p:nvSpPr>
        <p:spPr/>
        <p:txBody>
          <a:bodyPr>
            <a:normAutofit/>
          </a:bodyPr>
          <a:lstStyle/>
          <a:p>
            <a:r>
              <a:rPr lang="en-US" sz="4000" dirty="0"/>
              <a:t>Data Exploration Design Process</a:t>
            </a:r>
          </a:p>
        </p:txBody>
      </p:sp>
      <p:sp>
        <p:nvSpPr>
          <p:cNvPr id="8" name="Content Placeholder 7">
            <a:extLst>
              <a:ext uri="{FF2B5EF4-FFF2-40B4-BE49-F238E27FC236}">
                <a16:creationId xmlns:a16="http://schemas.microsoft.com/office/drawing/2014/main" id="{06A1B9C0-EE0E-4F49-9317-CD9A41517A65}"/>
              </a:ext>
            </a:extLst>
          </p:cNvPr>
          <p:cNvSpPr>
            <a:spLocks noGrp="1"/>
          </p:cNvSpPr>
          <p:nvPr>
            <p:ph idx="1"/>
          </p:nvPr>
        </p:nvSpPr>
        <p:spPr>
          <a:xfrm>
            <a:off x="838200" y="1425389"/>
            <a:ext cx="6745014" cy="2815536"/>
          </a:xfrm>
        </p:spPr>
        <p:txBody>
          <a:bodyPr>
            <a:normAutofit/>
          </a:bodyPr>
          <a:lstStyle/>
          <a:p>
            <a:r>
              <a:rPr lang="en-US" sz="2400" dirty="0"/>
              <a:t>Having an identified process helped us to standardize development and insure all aspects are appropriately thought through</a:t>
            </a:r>
          </a:p>
          <a:p>
            <a:r>
              <a:rPr lang="en-US" sz="2400" dirty="0"/>
              <a:t>It also allowed us to identify tasks that could be accomplished by different community members</a:t>
            </a:r>
          </a:p>
        </p:txBody>
      </p:sp>
      <p:pic>
        <p:nvPicPr>
          <p:cNvPr id="12" name="Picture 11">
            <a:extLst>
              <a:ext uri="{FF2B5EF4-FFF2-40B4-BE49-F238E27FC236}">
                <a16:creationId xmlns:a16="http://schemas.microsoft.com/office/drawing/2014/main" id="{951889A9-0706-9940-B1BC-5D206F273CA4}"/>
              </a:ext>
            </a:extLst>
          </p:cNvPr>
          <p:cNvPicPr>
            <a:picLocks noChangeAspect="1"/>
          </p:cNvPicPr>
          <p:nvPr/>
        </p:nvPicPr>
        <p:blipFill>
          <a:blip r:embed="rId2"/>
          <a:stretch>
            <a:fillRect/>
          </a:stretch>
        </p:blipFill>
        <p:spPr>
          <a:xfrm>
            <a:off x="7803930" y="1425388"/>
            <a:ext cx="3901917" cy="2926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2" name="Content Placeholder 4">
            <a:extLst>
              <a:ext uri="{FF2B5EF4-FFF2-40B4-BE49-F238E27FC236}">
                <a16:creationId xmlns:a16="http://schemas.microsoft.com/office/drawing/2014/main" id="{3A3DF06A-5D4E-82D7-4384-85D40915107A}"/>
              </a:ext>
            </a:extLst>
          </p:cNvPr>
          <p:cNvGraphicFramePr>
            <a:graphicFrameLocks/>
          </p:cNvGraphicFramePr>
          <p:nvPr>
            <p:extLst>
              <p:ext uri="{D42A27DB-BD31-4B8C-83A1-F6EECF244321}">
                <p14:modId xmlns:p14="http://schemas.microsoft.com/office/powerpoint/2010/main" val="1008761221"/>
              </p:ext>
            </p:extLst>
          </p:nvPr>
        </p:nvGraphicFramePr>
        <p:xfrm>
          <a:off x="838200" y="4497687"/>
          <a:ext cx="10515600" cy="182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U-Turn Arrow 2">
            <a:extLst>
              <a:ext uri="{FF2B5EF4-FFF2-40B4-BE49-F238E27FC236}">
                <a16:creationId xmlns:a16="http://schemas.microsoft.com/office/drawing/2014/main" id="{81968F28-1BFD-6DE9-AE7D-FCE0A061E422}"/>
              </a:ext>
            </a:extLst>
          </p:cNvPr>
          <p:cNvSpPr/>
          <p:nvPr/>
        </p:nvSpPr>
        <p:spPr>
          <a:xfrm flipH="1">
            <a:off x="3499943" y="4493544"/>
            <a:ext cx="2171651" cy="460932"/>
          </a:xfrm>
          <a:prstGeom prst="uturnArrow">
            <a:avLst>
              <a:gd name="adj1" fmla="val 12332"/>
              <a:gd name="adj2" fmla="val 21533"/>
              <a:gd name="adj3" fmla="val 23613"/>
              <a:gd name="adj4" fmla="val 50000"/>
              <a:gd name="adj5" fmla="val 100000"/>
            </a:avLst>
          </a:prstGeom>
          <a:solidFill>
            <a:schemeClr val="tx1">
              <a:lumMod val="50000"/>
              <a:lumOff val="5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U-Turn Arrow 5">
            <a:extLst>
              <a:ext uri="{FF2B5EF4-FFF2-40B4-BE49-F238E27FC236}">
                <a16:creationId xmlns:a16="http://schemas.microsoft.com/office/drawing/2014/main" id="{4D335115-9985-D023-4014-27404C5FD4B4}"/>
              </a:ext>
            </a:extLst>
          </p:cNvPr>
          <p:cNvSpPr/>
          <p:nvPr/>
        </p:nvSpPr>
        <p:spPr>
          <a:xfrm flipH="1">
            <a:off x="8159262" y="4497688"/>
            <a:ext cx="858129" cy="460932"/>
          </a:xfrm>
          <a:prstGeom prst="uturnArrow">
            <a:avLst>
              <a:gd name="adj1" fmla="val 12332"/>
              <a:gd name="adj2" fmla="val 21533"/>
              <a:gd name="adj3" fmla="val 23613"/>
              <a:gd name="adj4" fmla="val 50000"/>
              <a:gd name="adj5" fmla="val 100000"/>
            </a:avLst>
          </a:prstGeom>
          <a:solidFill>
            <a:schemeClr val="tx1">
              <a:lumMod val="50000"/>
              <a:lumOff val="5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U-Turn Arrow 6">
            <a:extLst>
              <a:ext uri="{FF2B5EF4-FFF2-40B4-BE49-F238E27FC236}">
                <a16:creationId xmlns:a16="http://schemas.microsoft.com/office/drawing/2014/main" id="{C4BA29D6-FC43-2F6C-ED0A-6A2E3EF71486}"/>
              </a:ext>
            </a:extLst>
          </p:cNvPr>
          <p:cNvSpPr/>
          <p:nvPr/>
        </p:nvSpPr>
        <p:spPr>
          <a:xfrm flipH="1">
            <a:off x="1631851" y="4493544"/>
            <a:ext cx="4039744" cy="460932"/>
          </a:xfrm>
          <a:prstGeom prst="uturnArrow">
            <a:avLst>
              <a:gd name="adj1" fmla="val 12332"/>
              <a:gd name="adj2" fmla="val 21533"/>
              <a:gd name="adj3" fmla="val 23613"/>
              <a:gd name="adj4" fmla="val 50000"/>
              <a:gd name="adj5" fmla="val 100000"/>
            </a:avLst>
          </a:prstGeom>
          <a:solidFill>
            <a:schemeClr val="tx1">
              <a:lumMod val="50000"/>
              <a:lumOff val="5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Rectangle 8">
            <a:extLst>
              <a:ext uri="{FF2B5EF4-FFF2-40B4-BE49-F238E27FC236}">
                <a16:creationId xmlns:a16="http://schemas.microsoft.com/office/drawing/2014/main" id="{90154F8D-72ED-7CA7-2D09-8E3287F66F7D}"/>
              </a:ext>
            </a:extLst>
          </p:cNvPr>
          <p:cNvSpPr/>
          <p:nvPr/>
        </p:nvSpPr>
        <p:spPr>
          <a:xfrm>
            <a:off x="746975" y="4815704"/>
            <a:ext cx="5349024" cy="1184856"/>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303D11D-A8DF-7D92-2048-901AA49CB886}"/>
              </a:ext>
            </a:extLst>
          </p:cNvPr>
          <p:cNvSpPr/>
          <p:nvPr/>
        </p:nvSpPr>
        <p:spPr>
          <a:xfrm>
            <a:off x="9440214" y="4815704"/>
            <a:ext cx="2004808" cy="1184856"/>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3214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grpSp>
        <p:nvGrpSpPr>
          <p:cNvPr id="458" name="Google Shape;458;p32"/>
          <p:cNvGrpSpPr/>
          <p:nvPr/>
        </p:nvGrpSpPr>
        <p:grpSpPr>
          <a:xfrm>
            <a:off x="2553843" y="85724"/>
            <a:ext cx="7084314" cy="6686551"/>
            <a:chOff x="2553843" y="85724"/>
            <a:chExt cx="7084314" cy="6686551"/>
          </a:xfrm>
        </p:grpSpPr>
        <p:sp>
          <p:nvSpPr>
            <p:cNvPr id="459" name="Google Shape;459;p32"/>
            <p:cNvSpPr/>
            <p:nvPr/>
          </p:nvSpPr>
          <p:spPr>
            <a:xfrm>
              <a:off x="4038600" y="85724"/>
              <a:ext cx="4114800" cy="4114800"/>
            </a:xfrm>
            <a:prstGeom prst="ellipse">
              <a:avLst/>
            </a:prstGeom>
            <a:solidFill>
              <a:srgbClr val="D6BD29">
                <a:alpha val="49803"/>
              </a:srgbClr>
            </a:solidFill>
            <a:ln w="25400" cap="flat" cmpd="sng">
              <a:solidFill>
                <a:srgbClr val="D7E9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0" name="Google Shape;460;p32"/>
            <p:cNvSpPr txBox="1"/>
            <p:nvPr/>
          </p:nvSpPr>
          <p:spPr>
            <a:xfrm>
              <a:off x="4587240" y="805815"/>
              <a:ext cx="3017520" cy="185166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900"/>
                <a:buFont typeface="Arial"/>
                <a:buNone/>
              </a:pPr>
              <a:r>
                <a:rPr lang="en-US" sz="2900" b="0" i="0" u="none" strike="noStrike" cap="none" dirty="0">
                  <a:solidFill>
                    <a:schemeClr val="dk1"/>
                  </a:solidFill>
                  <a:latin typeface="Arial"/>
                  <a:ea typeface="Arial"/>
                  <a:cs typeface="Arial"/>
                  <a:sym typeface="Arial"/>
                </a:rPr>
                <a:t>OOI</a:t>
              </a:r>
              <a:br>
                <a:rPr lang="en-US" sz="2900" b="0" i="0" u="none" strike="noStrike" cap="none" dirty="0">
                  <a:solidFill>
                    <a:schemeClr val="dk1"/>
                  </a:solidFill>
                  <a:latin typeface="Arial"/>
                  <a:ea typeface="Arial"/>
                  <a:cs typeface="Arial"/>
                  <a:sym typeface="Arial"/>
                </a:rPr>
              </a:br>
              <a:r>
                <a:rPr lang="en-US" sz="2900" b="0" i="0" u="none" strike="noStrike" cap="none" dirty="0">
                  <a:solidFill>
                    <a:schemeClr val="dk1"/>
                  </a:solidFill>
                  <a:latin typeface="Arial"/>
                  <a:ea typeface="Arial"/>
                  <a:cs typeface="Arial"/>
                  <a:sym typeface="Arial"/>
                </a:rPr>
                <a:t>Data + Science</a:t>
              </a:r>
              <a:endParaRPr dirty="0"/>
            </a:p>
          </p:txBody>
        </p:sp>
        <p:sp>
          <p:nvSpPr>
            <p:cNvPr id="461" name="Google Shape;461;p32"/>
            <p:cNvSpPr/>
            <p:nvPr/>
          </p:nvSpPr>
          <p:spPr>
            <a:xfrm>
              <a:off x="5523357" y="2657475"/>
              <a:ext cx="4114800" cy="4114800"/>
            </a:xfrm>
            <a:prstGeom prst="ellipse">
              <a:avLst/>
            </a:prstGeom>
            <a:solidFill>
              <a:schemeClr val="accent3">
                <a:alpha val="49803"/>
              </a:schemeClr>
            </a:solidFill>
            <a:ln w="25400" cap="flat" cmpd="sng">
              <a:solidFill>
                <a:srgbClr val="D7E9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2" name="Google Shape;462;p32"/>
            <p:cNvSpPr txBox="1"/>
            <p:nvPr/>
          </p:nvSpPr>
          <p:spPr>
            <a:xfrm>
              <a:off x="6781800" y="3720465"/>
              <a:ext cx="2468880" cy="226314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900"/>
                <a:buFont typeface="Arial"/>
                <a:buNone/>
              </a:pPr>
              <a:r>
                <a:rPr lang="en-US" sz="2900" b="0" i="0" u="none" strike="noStrike" cap="none" dirty="0">
                  <a:solidFill>
                    <a:schemeClr val="dk1"/>
                  </a:solidFill>
                  <a:latin typeface="Arial"/>
                  <a:ea typeface="Arial"/>
                  <a:cs typeface="Arial"/>
                  <a:sym typeface="Arial"/>
                </a:rPr>
                <a:t>Data Science</a:t>
              </a:r>
              <a:br>
                <a:rPr lang="en-US" sz="2900" b="0" i="0" u="none" strike="noStrike" cap="none" dirty="0">
                  <a:solidFill>
                    <a:schemeClr val="dk1"/>
                  </a:solidFill>
                  <a:latin typeface="Arial"/>
                  <a:ea typeface="Arial"/>
                  <a:cs typeface="Arial"/>
                  <a:sym typeface="Arial"/>
                </a:rPr>
              </a:br>
              <a:r>
                <a:rPr lang="en-US" sz="2900" b="0" i="0" u="none" strike="noStrike" cap="none" dirty="0">
                  <a:solidFill>
                    <a:schemeClr val="dk1"/>
                  </a:solidFill>
                  <a:latin typeface="Arial"/>
                  <a:ea typeface="Arial"/>
                  <a:cs typeface="Arial"/>
                  <a:sym typeface="Arial"/>
                </a:rPr>
                <a:t>Coding/Python</a:t>
              </a:r>
              <a:endParaRPr dirty="0"/>
            </a:p>
          </p:txBody>
        </p:sp>
        <p:sp>
          <p:nvSpPr>
            <p:cNvPr id="463" name="Google Shape;463;p32"/>
            <p:cNvSpPr/>
            <p:nvPr/>
          </p:nvSpPr>
          <p:spPr>
            <a:xfrm>
              <a:off x="2553843" y="2657475"/>
              <a:ext cx="4114800" cy="4114800"/>
            </a:xfrm>
            <a:prstGeom prst="ellipse">
              <a:avLst/>
            </a:prstGeom>
            <a:solidFill>
              <a:schemeClr val="accent4">
                <a:alpha val="49803"/>
              </a:schemeClr>
            </a:solidFill>
            <a:ln w="25400" cap="flat" cmpd="sng">
              <a:solidFill>
                <a:srgbClr val="D7E9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4" name="Google Shape;464;p32"/>
            <p:cNvSpPr txBox="1"/>
            <p:nvPr/>
          </p:nvSpPr>
          <p:spPr>
            <a:xfrm>
              <a:off x="2941320" y="3720465"/>
              <a:ext cx="2468880" cy="226314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900"/>
                <a:buFont typeface="Arial"/>
                <a:buNone/>
              </a:pPr>
              <a:r>
                <a:rPr lang="en-US" sz="2900" b="0" i="0" u="none" strike="noStrike" cap="none" dirty="0">
                  <a:solidFill>
                    <a:schemeClr val="dk1"/>
                  </a:solidFill>
                  <a:latin typeface="Arial"/>
                  <a:ea typeface="Arial"/>
                  <a:cs typeface="Arial"/>
                  <a:sym typeface="Arial"/>
                </a:rPr>
                <a:t>Education</a:t>
              </a:r>
              <a:endParaRPr dirty="0"/>
            </a:p>
          </p:txBody>
        </p:sp>
      </p:grpSp>
      <p:sp>
        <p:nvSpPr>
          <p:cNvPr id="465" name="Google Shape;465;p32"/>
          <p:cNvSpPr txBox="1">
            <a:spLocks noGrp="1"/>
          </p:cNvSpPr>
          <p:nvPr>
            <p:ph type="title"/>
          </p:nvPr>
        </p:nvSpPr>
        <p:spPr>
          <a:xfrm>
            <a:off x="242819" y="387373"/>
            <a:ext cx="3996672" cy="217928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45464"/>
              <a:buNone/>
            </a:pPr>
            <a:r>
              <a:rPr lang="en-US" dirty="0"/>
              <a:t>The OOI Data Labs 2.0 </a:t>
            </a:r>
            <a:endParaRPr dirty="0"/>
          </a:p>
          <a:p>
            <a:pPr marL="0" lvl="0" indent="0" algn="l" rtl="0">
              <a:lnSpc>
                <a:spcPct val="90000"/>
              </a:lnSpc>
              <a:spcBef>
                <a:spcPts val="0"/>
              </a:spcBef>
              <a:spcAft>
                <a:spcPts val="0"/>
              </a:spcAft>
              <a:buClr>
                <a:schemeClr val="dk1"/>
              </a:buClr>
              <a:buSzPct val="45464"/>
              <a:buNone/>
            </a:pPr>
            <a:r>
              <a:rPr lang="en-US" dirty="0"/>
              <a:t>Research Challenge</a:t>
            </a:r>
            <a:endParaRPr dirty="0"/>
          </a:p>
        </p:txBody>
      </p:sp>
      <p:sp>
        <p:nvSpPr>
          <p:cNvPr id="466" name="Google Shape;466;p32"/>
          <p:cNvSpPr txBox="1"/>
          <p:nvPr/>
        </p:nvSpPr>
        <p:spPr>
          <a:xfrm rot="-2386030">
            <a:off x="6434142" y="2914911"/>
            <a:ext cx="1300356"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1" i="0" u="none" strike="noStrike" cap="none" dirty="0">
                <a:solidFill>
                  <a:srgbClr val="000000"/>
                </a:solidFill>
                <a:latin typeface="Arial"/>
                <a:ea typeface="Arial"/>
                <a:cs typeface="Arial"/>
                <a:sym typeface="Arial"/>
              </a:rPr>
              <a:t>Data </a:t>
            </a:r>
            <a:endParaRPr dirty="0"/>
          </a:p>
          <a:p>
            <a:pPr marL="0" marR="0" lvl="0" indent="0" algn="ctr" rtl="0">
              <a:lnSpc>
                <a:spcPct val="100000"/>
              </a:lnSpc>
              <a:spcBef>
                <a:spcPts val="0"/>
              </a:spcBef>
              <a:spcAft>
                <a:spcPts val="0"/>
              </a:spcAft>
              <a:buNone/>
            </a:pPr>
            <a:r>
              <a:rPr lang="en-US" sz="1600" b="1" i="0" u="none" strike="noStrike" cap="none" dirty="0">
                <a:solidFill>
                  <a:srgbClr val="000000"/>
                </a:solidFill>
                <a:latin typeface="Arial"/>
                <a:ea typeface="Arial"/>
                <a:cs typeface="Arial"/>
                <a:sym typeface="Arial"/>
              </a:rPr>
              <a:t>Workshops</a:t>
            </a:r>
            <a:endParaRPr dirty="0"/>
          </a:p>
        </p:txBody>
      </p:sp>
      <p:sp>
        <p:nvSpPr>
          <p:cNvPr id="467" name="Google Shape;467;p32"/>
          <p:cNvSpPr txBox="1"/>
          <p:nvPr/>
        </p:nvSpPr>
        <p:spPr>
          <a:xfrm rot="2393289">
            <a:off x="4379114" y="2959273"/>
            <a:ext cx="1426994"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1" i="0" u="none" strike="noStrike" cap="none" dirty="0">
                <a:solidFill>
                  <a:srgbClr val="000000"/>
                </a:solidFill>
                <a:latin typeface="Arial"/>
                <a:ea typeface="Arial"/>
                <a:cs typeface="Arial"/>
                <a:sym typeface="Arial"/>
              </a:rPr>
              <a:t>Data </a:t>
            </a:r>
            <a:endParaRPr dirty="0"/>
          </a:p>
          <a:p>
            <a:pPr marL="0" marR="0" lvl="0" indent="0" algn="ctr" rtl="0">
              <a:lnSpc>
                <a:spcPct val="100000"/>
              </a:lnSpc>
              <a:spcBef>
                <a:spcPts val="0"/>
              </a:spcBef>
              <a:spcAft>
                <a:spcPts val="0"/>
              </a:spcAft>
              <a:buNone/>
            </a:pPr>
            <a:r>
              <a:rPr lang="en-US" sz="1600" b="1" i="0" u="none" strike="noStrike" cap="none" dirty="0">
                <a:solidFill>
                  <a:srgbClr val="000000"/>
                </a:solidFill>
                <a:latin typeface="Arial"/>
                <a:ea typeface="Arial"/>
                <a:cs typeface="Arial"/>
                <a:sym typeface="Arial"/>
              </a:rPr>
              <a:t>Explorations</a:t>
            </a:r>
            <a:endParaRPr dirty="0"/>
          </a:p>
        </p:txBody>
      </p:sp>
      <p:sp>
        <p:nvSpPr>
          <p:cNvPr id="468" name="Google Shape;468;p32"/>
          <p:cNvSpPr txBox="1"/>
          <p:nvPr/>
        </p:nvSpPr>
        <p:spPr>
          <a:xfrm>
            <a:off x="5885275" y="3502676"/>
            <a:ext cx="42672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0" i="0" u="none" strike="noStrike" cap="none" dirty="0">
                <a:solidFill>
                  <a:srgbClr val="000000"/>
                </a:solidFill>
                <a:latin typeface="Arial"/>
                <a:ea typeface="Arial"/>
                <a:cs typeface="Arial"/>
                <a:sym typeface="Arial"/>
              </a:rPr>
              <a:t>?</a:t>
            </a:r>
            <a:endParaRPr dirty="0"/>
          </a:p>
        </p:txBody>
      </p:sp>
      <p:sp>
        <p:nvSpPr>
          <p:cNvPr id="469" name="Google Shape;469;p32"/>
          <p:cNvSpPr txBox="1"/>
          <p:nvPr/>
        </p:nvSpPr>
        <p:spPr>
          <a:xfrm rot="-5400000">
            <a:off x="5441070" y="4710038"/>
            <a:ext cx="1300356"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1" i="0" u="none" strike="noStrike" cap="none" dirty="0">
                <a:solidFill>
                  <a:srgbClr val="000000"/>
                </a:solidFill>
                <a:latin typeface="Arial"/>
                <a:ea typeface="Arial"/>
                <a:cs typeface="Arial"/>
                <a:sym typeface="Arial"/>
              </a:rPr>
              <a:t>Data Sci </a:t>
            </a:r>
            <a:endParaRPr dirty="0"/>
          </a:p>
          <a:p>
            <a:pPr marL="0" marR="0" lvl="0" indent="0" algn="ctr" rtl="0">
              <a:lnSpc>
                <a:spcPct val="100000"/>
              </a:lnSpc>
              <a:spcBef>
                <a:spcPts val="0"/>
              </a:spcBef>
              <a:spcAft>
                <a:spcPts val="0"/>
              </a:spcAft>
              <a:buNone/>
            </a:pPr>
            <a:r>
              <a:rPr lang="en-US" sz="1600" b="1" i="0" u="none" strike="noStrike" cap="none" dirty="0">
                <a:solidFill>
                  <a:srgbClr val="000000"/>
                </a:solidFill>
                <a:latin typeface="Arial"/>
                <a:ea typeface="Arial"/>
                <a:cs typeface="Arial"/>
                <a:sym typeface="Arial"/>
              </a:rPr>
              <a:t>Bootcamps</a:t>
            </a:r>
            <a:endParaRPr dirty="0"/>
          </a:p>
        </p:txBody>
      </p:sp>
    </p:spTree>
    <p:extLst>
      <p:ext uri="{BB962C8B-B14F-4D97-AF65-F5344CB8AC3E}">
        <p14:creationId xmlns:p14="http://schemas.microsoft.com/office/powerpoint/2010/main" val="391176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ECDE1-413D-7A48-2524-06568D3F1A4B}"/>
              </a:ext>
            </a:extLst>
          </p:cNvPr>
          <p:cNvSpPr>
            <a:spLocks noGrp="1"/>
          </p:cNvSpPr>
          <p:nvPr>
            <p:ph type="title"/>
          </p:nvPr>
        </p:nvSpPr>
        <p:spPr/>
        <p:txBody>
          <a:bodyPr>
            <a:normAutofit/>
          </a:bodyPr>
          <a:lstStyle/>
          <a:p>
            <a:r>
              <a:rPr lang="en-US" sz="4000" dirty="0"/>
              <a:t>Overall Format and Structure</a:t>
            </a:r>
          </a:p>
        </p:txBody>
      </p:sp>
      <p:sp>
        <p:nvSpPr>
          <p:cNvPr id="3" name="Text Placeholder 2">
            <a:extLst>
              <a:ext uri="{FF2B5EF4-FFF2-40B4-BE49-F238E27FC236}">
                <a16:creationId xmlns:a16="http://schemas.microsoft.com/office/drawing/2014/main" id="{D242C2B5-0CF6-3565-5335-C21C711870E1}"/>
              </a:ext>
            </a:extLst>
          </p:cNvPr>
          <p:cNvSpPr>
            <a:spLocks noGrp="1"/>
          </p:cNvSpPr>
          <p:nvPr>
            <p:ph type="body" idx="1"/>
          </p:nvPr>
        </p:nvSpPr>
        <p:spPr/>
        <p:txBody>
          <a:bodyPr>
            <a:normAutofit/>
          </a:bodyPr>
          <a:lstStyle/>
          <a:p>
            <a:r>
              <a:rPr lang="en-US" dirty="0"/>
              <a:t>Lab Chapter 1</a:t>
            </a:r>
          </a:p>
          <a:p>
            <a:pPr lvl="1"/>
            <a:r>
              <a:rPr lang="en-US" dirty="0"/>
              <a:t>An introduction to exploring OOI data using Python Notebooks</a:t>
            </a:r>
          </a:p>
          <a:p>
            <a:r>
              <a:rPr lang="en-US" dirty="0"/>
              <a:t>Chapter 2</a:t>
            </a:r>
          </a:p>
          <a:p>
            <a:pPr lvl="1"/>
            <a:r>
              <a:rPr lang="en-US" dirty="0"/>
              <a:t>An intro to plotting oceanographic datasets</a:t>
            </a:r>
          </a:p>
          <a:p>
            <a:r>
              <a:rPr lang="en-US" dirty="0"/>
              <a:t>Chapter 3+</a:t>
            </a:r>
          </a:p>
          <a:p>
            <a:pPr lvl="1"/>
            <a:r>
              <a:rPr lang="en-US" dirty="0"/>
              <a:t>Assorted activities that delve into…</a:t>
            </a:r>
          </a:p>
          <a:p>
            <a:pPr lvl="2"/>
            <a:r>
              <a:rPr lang="en-US" dirty="0"/>
              <a:t>data processing techniques (e.g. averaging) </a:t>
            </a:r>
          </a:p>
          <a:p>
            <a:pPr lvl="2"/>
            <a:r>
              <a:rPr lang="en-US" dirty="0"/>
              <a:t>data skills (e.g. reading and interpreting graphs) </a:t>
            </a:r>
          </a:p>
          <a:p>
            <a:pPr lvl="2"/>
            <a:r>
              <a:rPr lang="en-US" b="1" dirty="0"/>
              <a:t>oceanographic concepts</a:t>
            </a:r>
            <a:r>
              <a:rPr lang="en-US" dirty="0"/>
              <a:t>, events and stories.</a:t>
            </a:r>
          </a:p>
          <a:p>
            <a:endParaRPr lang="en-US" dirty="0"/>
          </a:p>
          <a:p>
            <a:endParaRPr lang="en-US" dirty="0"/>
          </a:p>
          <a:p>
            <a:endParaRPr lang="en-US" dirty="0"/>
          </a:p>
          <a:p>
            <a:endParaRPr lang="en-US" dirty="0"/>
          </a:p>
        </p:txBody>
      </p:sp>
      <p:sp>
        <p:nvSpPr>
          <p:cNvPr id="4" name="TextBox 3">
            <a:extLst>
              <a:ext uri="{FF2B5EF4-FFF2-40B4-BE49-F238E27FC236}">
                <a16:creationId xmlns:a16="http://schemas.microsoft.com/office/drawing/2014/main" id="{DBD0765D-402A-ECDE-AB03-B1BE39C2E79F}"/>
              </a:ext>
            </a:extLst>
          </p:cNvPr>
          <p:cNvSpPr txBox="1"/>
          <p:nvPr/>
        </p:nvSpPr>
        <p:spPr>
          <a:xfrm>
            <a:off x="838200" y="1490634"/>
            <a:ext cx="6678431" cy="400110"/>
          </a:xfrm>
          <a:prstGeom prst="rect">
            <a:avLst/>
          </a:prstGeom>
          <a:noFill/>
        </p:spPr>
        <p:txBody>
          <a:bodyPr wrap="none" rtlCol="0">
            <a:spAutoFit/>
          </a:bodyPr>
          <a:lstStyle/>
          <a:p>
            <a:r>
              <a:rPr lang="en-US" sz="2000" b="1" i="1" dirty="0"/>
              <a:t>A </a:t>
            </a:r>
            <a:r>
              <a:rPr lang="en-US" sz="2000" b="1" i="1" dirty="0" err="1"/>
              <a:t>JupyterBook</a:t>
            </a:r>
            <a:r>
              <a:rPr lang="en-US" sz="2000" b="1" i="1" dirty="0"/>
              <a:t> that mirrors the Existing Lab Manual</a:t>
            </a:r>
          </a:p>
        </p:txBody>
      </p:sp>
    </p:spTree>
    <p:extLst>
      <p:ext uri="{BB962C8B-B14F-4D97-AF65-F5344CB8AC3E}">
        <p14:creationId xmlns:p14="http://schemas.microsoft.com/office/powerpoint/2010/main" val="20595248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1AE94-7201-A428-4965-2B1DE140DB75}"/>
              </a:ext>
            </a:extLst>
          </p:cNvPr>
          <p:cNvSpPr>
            <a:spLocks noGrp="1"/>
          </p:cNvSpPr>
          <p:nvPr>
            <p:ph type="title"/>
          </p:nvPr>
        </p:nvSpPr>
        <p:spPr>
          <a:xfrm>
            <a:off x="838200" y="365126"/>
            <a:ext cx="5257800" cy="1325563"/>
          </a:xfrm>
        </p:spPr>
        <p:txBody>
          <a:bodyPr>
            <a:normAutofit/>
          </a:bodyPr>
          <a:lstStyle/>
          <a:p>
            <a:r>
              <a:rPr lang="en-US" dirty="0"/>
              <a:t>Pioneer MAB Storm Example</a:t>
            </a:r>
          </a:p>
        </p:txBody>
      </p:sp>
      <p:sp>
        <p:nvSpPr>
          <p:cNvPr id="3" name="Text Placeholder 2">
            <a:extLst>
              <a:ext uri="{FF2B5EF4-FFF2-40B4-BE49-F238E27FC236}">
                <a16:creationId xmlns:a16="http://schemas.microsoft.com/office/drawing/2014/main" id="{C1B53110-16FF-B80F-E53C-2722F3F6688C}"/>
              </a:ext>
            </a:extLst>
          </p:cNvPr>
          <p:cNvSpPr>
            <a:spLocks noGrp="1"/>
          </p:cNvSpPr>
          <p:nvPr>
            <p:ph type="body" idx="1"/>
          </p:nvPr>
        </p:nvSpPr>
        <p:spPr>
          <a:xfrm>
            <a:off x="838200" y="1825625"/>
            <a:ext cx="5257800" cy="4351338"/>
          </a:xfrm>
        </p:spPr>
        <p:txBody>
          <a:bodyPr/>
          <a:lstStyle/>
          <a:p>
            <a:pPr marL="88900" indent="0">
              <a:buNone/>
            </a:pPr>
            <a:r>
              <a:rPr lang="en-US" b="1" dirty="0"/>
              <a:t>Key Features</a:t>
            </a:r>
          </a:p>
          <a:p>
            <a:r>
              <a:rPr lang="en-US" dirty="0"/>
              <a:t>Demonstrates loading and plotting data (via </a:t>
            </a:r>
            <a:r>
              <a:rPr lang="en-US" dirty="0" err="1"/>
              <a:t>erddapy</a:t>
            </a:r>
            <a:r>
              <a:rPr lang="en-US" dirty="0"/>
              <a:t>)</a:t>
            </a:r>
          </a:p>
          <a:p>
            <a:r>
              <a:rPr lang="en-US" dirty="0"/>
              <a:t>Scaffolded activity (adds instruments in stages)</a:t>
            </a:r>
          </a:p>
          <a:p>
            <a:r>
              <a:rPr lang="en-US" dirty="0"/>
              <a:t>Example orientation &amp; interpretation data questions</a:t>
            </a:r>
          </a:p>
          <a:p>
            <a:r>
              <a:rPr lang="en-US" dirty="0"/>
              <a:t>Also demonstrates multiple plot times and zooming in on time</a:t>
            </a:r>
          </a:p>
          <a:p>
            <a:endParaRPr lang="en-US" dirty="0"/>
          </a:p>
        </p:txBody>
      </p:sp>
      <p:pic>
        <p:nvPicPr>
          <p:cNvPr id="5" name="Picture 4" descr="A screenshot of a computer&#10;&#10;Description automatically generated">
            <a:extLst>
              <a:ext uri="{FF2B5EF4-FFF2-40B4-BE49-F238E27FC236}">
                <a16:creationId xmlns:a16="http://schemas.microsoft.com/office/drawing/2014/main" id="{426CCB39-10D7-543F-B4D5-320952106FD4}"/>
              </a:ext>
            </a:extLst>
          </p:cNvPr>
          <p:cNvPicPr>
            <a:picLocks noChangeAspect="1"/>
          </p:cNvPicPr>
          <p:nvPr/>
        </p:nvPicPr>
        <p:blipFill>
          <a:blip r:embed="rId2"/>
          <a:stretch>
            <a:fillRect/>
          </a:stretch>
        </p:blipFill>
        <p:spPr>
          <a:xfrm>
            <a:off x="6279776" y="418082"/>
            <a:ext cx="5912224" cy="5758881"/>
          </a:xfrm>
          <a:prstGeom prst="rect">
            <a:avLst/>
          </a:prstGeom>
        </p:spPr>
      </p:pic>
      <p:sp>
        <p:nvSpPr>
          <p:cNvPr id="7" name="TextBox 6">
            <a:extLst>
              <a:ext uri="{FF2B5EF4-FFF2-40B4-BE49-F238E27FC236}">
                <a16:creationId xmlns:a16="http://schemas.microsoft.com/office/drawing/2014/main" id="{6835954D-6985-1FD3-3C4F-EE127E6E8C5E}"/>
              </a:ext>
            </a:extLst>
          </p:cNvPr>
          <p:cNvSpPr txBox="1"/>
          <p:nvPr/>
        </p:nvSpPr>
        <p:spPr>
          <a:xfrm>
            <a:off x="838200" y="5746076"/>
            <a:ext cx="5257800" cy="430887"/>
          </a:xfrm>
          <a:prstGeom prst="rect">
            <a:avLst/>
          </a:prstGeom>
          <a:noFill/>
        </p:spPr>
        <p:txBody>
          <a:bodyPr wrap="square" rtlCol="0">
            <a:spAutoFit/>
          </a:bodyPr>
          <a:lstStyle/>
          <a:p>
            <a:r>
              <a:rPr lang="en-US" sz="1100" dirty="0">
                <a:hlinkClick r:id="rId3"/>
              </a:rPr>
              <a:t>https://github.com/ooi-data-lab/mab-workshop-2024/blob/main/Pioneer%20MAB%20Storm%20-%20Quick%20Start.ipynb</a:t>
            </a:r>
            <a:r>
              <a:rPr lang="en-US" sz="1100" dirty="0"/>
              <a:t> </a:t>
            </a:r>
          </a:p>
        </p:txBody>
      </p:sp>
    </p:spTree>
    <p:extLst>
      <p:ext uri="{BB962C8B-B14F-4D97-AF65-F5344CB8AC3E}">
        <p14:creationId xmlns:p14="http://schemas.microsoft.com/office/powerpoint/2010/main" val="40269535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A7FD7-7FBE-AB33-2E46-31672107D26C}"/>
              </a:ext>
            </a:extLst>
          </p:cNvPr>
          <p:cNvSpPr>
            <a:spLocks noGrp="1"/>
          </p:cNvSpPr>
          <p:nvPr>
            <p:ph type="title"/>
          </p:nvPr>
        </p:nvSpPr>
        <p:spPr/>
        <p:txBody>
          <a:bodyPr/>
          <a:lstStyle/>
          <a:p>
            <a:r>
              <a:rPr lang="en-US" dirty="0"/>
              <a:t>Lab manual design teams</a:t>
            </a:r>
          </a:p>
        </p:txBody>
      </p:sp>
      <p:sp>
        <p:nvSpPr>
          <p:cNvPr id="3" name="Text Placeholder 2">
            <a:extLst>
              <a:ext uri="{FF2B5EF4-FFF2-40B4-BE49-F238E27FC236}">
                <a16:creationId xmlns:a16="http://schemas.microsoft.com/office/drawing/2014/main" id="{7F5865C3-FF94-6507-5BD5-558F1C36354E}"/>
              </a:ext>
            </a:extLst>
          </p:cNvPr>
          <p:cNvSpPr>
            <a:spLocks noGrp="1"/>
          </p:cNvSpPr>
          <p:nvPr>
            <p:ph type="body" idx="1"/>
          </p:nvPr>
        </p:nvSpPr>
        <p:spPr/>
        <p:txBody>
          <a:bodyPr/>
          <a:lstStyle/>
          <a:p>
            <a:r>
              <a:rPr lang="en-US" dirty="0"/>
              <a:t>Geography, bathymetric charts, plate tectonics lab (Lab 2 + 3 revision)</a:t>
            </a:r>
          </a:p>
          <a:p>
            <a:r>
              <a:rPr lang="en-US" dirty="0"/>
              <a:t>Density, stratification, water masses (Lab 5 revision + new lab)</a:t>
            </a:r>
          </a:p>
          <a:p>
            <a:r>
              <a:rPr lang="en-US" dirty="0"/>
              <a:t>Ocean acidification</a:t>
            </a:r>
          </a:p>
          <a:p>
            <a:r>
              <a:rPr lang="en-US" dirty="0"/>
              <a:t>Harmful algal blooms</a:t>
            </a:r>
          </a:p>
          <a:p>
            <a:endParaRPr lang="en-US" dirty="0"/>
          </a:p>
          <a:p>
            <a:r>
              <a:rPr lang="en-US" i="1" dirty="0"/>
              <a:t>Python design team members needed!</a:t>
            </a:r>
          </a:p>
        </p:txBody>
      </p:sp>
    </p:spTree>
    <p:extLst>
      <p:ext uri="{BB962C8B-B14F-4D97-AF65-F5344CB8AC3E}">
        <p14:creationId xmlns:p14="http://schemas.microsoft.com/office/powerpoint/2010/main" val="35004815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6733B-F265-D040-BC1C-148D8847DC2A}"/>
              </a:ext>
            </a:extLst>
          </p:cNvPr>
          <p:cNvSpPr>
            <a:spLocks noGrp="1"/>
          </p:cNvSpPr>
          <p:nvPr>
            <p:ph type="title"/>
          </p:nvPr>
        </p:nvSpPr>
        <p:spPr>
          <a:xfrm>
            <a:off x="838200" y="365126"/>
            <a:ext cx="10515600" cy="1325563"/>
          </a:xfrm>
        </p:spPr>
        <p:txBody>
          <a:bodyPr wrap="square" anchor="ctr">
            <a:normAutofit/>
          </a:bodyPr>
          <a:lstStyle/>
          <a:p>
            <a:r>
              <a:rPr lang="en-US" b="1" dirty="0"/>
              <a:t>Topic Selection</a:t>
            </a:r>
            <a:endParaRPr lang="en-US" dirty="0"/>
          </a:p>
        </p:txBody>
      </p:sp>
      <p:graphicFrame>
        <p:nvGraphicFramePr>
          <p:cNvPr id="5" name="Text Placeholder 2">
            <a:extLst>
              <a:ext uri="{FF2B5EF4-FFF2-40B4-BE49-F238E27FC236}">
                <a16:creationId xmlns:a16="http://schemas.microsoft.com/office/drawing/2014/main" id="{7303EEDC-5328-F807-7EC8-237FDBE65589}"/>
              </a:ext>
            </a:extLst>
          </p:cNvPr>
          <p:cNvGraphicFramePr/>
          <p:nvPr>
            <p:extLst>
              <p:ext uri="{D42A27DB-BD31-4B8C-83A1-F6EECF244321}">
                <p14:modId xmlns:p14="http://schemas.microsoft.com/office/powerpoint/2010/main" val="2978450052"/>
              </p:ext>
            </p:extLst>
          </p:nvPr>
        </p:nvGraphicFramePr>
        <p:xfrm>
          <a:off x="838200" y="1506071"/>
          <a:ext cx="5181600" cy="44375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4731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444;p21">
            <a:extLst>
              <a:ext uri="{FF2B5EF4-FFF2-40B4-BE49-F238E27FC236}">
                <a16:creationId xmlns:a16="http://schemas.microsoft.com/office/drawing/2014/main" id="{751F32FE-8EB0-FF31-E8FD-66E5EFBD290B}"/>
              </a:ext>
            </a:extLst>
          </p:cNvPr>
          <p:cNvGraphicFramePr/>
          <p:nvPr/>
        </p:nvGraphicFramePr>
        <p:xfrm>
          <a:off x="529835" y="183333"/>
          <a:ext cx="11132329" cy="6378834"/>
        </p:xfrm>
        <a:graphic>
          <a:graphicData uri="http://schemas.openxmlformats.org/drawingml/2006/table">
            <a:tbl>
              <a:tblPr>
                <a:noFill/>
              </a:tblPr>
              <a:tblGrid>
                <a:gridCol w="2737006">
                  <a:extLst>
                    <a:ext uri="{9D8B030D-6E8A-4147-A177-3AD203B41FA5}">
                      <a16:colId xmlns:a16="http://schemas.microsoft.com/office/drawing/2014/main" val="20000"/>
                    </a:ext>
                  </a:extLst>
                </a:gridCol>
                <a:gridCol w="8395323">
                  <a:extLst>
                    <a:ext uri="{9D8B030D-6E8A-4147-A177-3AD203B41FA5}">
                      <a16:colId xmlns:a16="http://schemas.microsoft.com/office/drawing/2014/main" val="20001"/>
                    </a:ext>
                  </a:extLst>
                </a:gridCol>
              </a:tblGrid>
              <a:tr h="528374">
                <a:tc>
                  <a:txBody>
                    <a:bodyPr/>
                    <a:lstStyle/>
                    <a:p>
                      <a:pPr marL="0" marR="0" lvl="0" indent="0" algn="l" rtl="0">
                        <a:lnSpc>
                          <a:spcPct val="100000"/>
                        </a:lnSpc>
                        <a:spcBef>
                          <a:spcPts val="0"/>
                        </a:spcBef>
                        <a:spcAft>
                          <a:spcPts val="0"/>
                        </a:spcAft>
                        <a:buClr>
                          <a:schemeClr val="lt1"/>
                        </a:buClr>
                        <a:buSzPts val="1800"/>
                        <a:buFont typeface="Trebuchet MS"/>
                        <a:buNone/>
                      </a:pPr>
                      <a:r>
                        <a:rPr lang="en-US" sz="2000" b="1" i="0" u="none" strike="noStrike" cap="none" dirty="0">
                          <a:solidFill>
                            <a:schemeClr val="lt1"/>
                          </a:solidFill>
                          <a:latin typeface="Arial" panose="020B0604020202020204" pitchFamily="34" charset="0"/>
                          <a:ea typeface="Trebuchet MS"/>
                          <a:cs typeface="Arial" panose="020B0604020202020204" pitchFamily="34" charset="0"/>
                          <a:sym typeface="Trebuchet MS"/>
                        </a:rPr>
                        <a:t>Topic</a:t>
                      </a:r>
                      <a:endParaRPr sz="2000" u="none" strike="noStrike" cap="none" dirty="0">
                        <a:latin typeface="Arial" panose="020B0604020202020204" pitchFamily="34" charset="0"/>
                        <a:cs typeface="Arial" panose="020B0604020202020204" pitchFamily="34" charset="0"/>
                      </a:endParaRPr>
                    </a:p>
                  </a:txBody>
                  <a:tcPr marL="91450" marR="91450" marT="45725" marB="45725">
                    <a:solidFill>
                      <a:srgbClr val="1D6498"/>
                    </a:solidFill>
                  </a:tcPr>
                </a:tc>
                <a:tc>
                  <a:txBody>
                    <a:bodyPr/>
                    <a:lstStyle/>
                    <a:p>
                      <a:pPr marL="0" marR="0" lvl="0" indent="0" algn="l" rtl="0">
                        <a:lnSpc>
                          <a:spcPct val="100000"/>
                        </a:lnSpc>
                        <a:spcBef>
                          <a:spcPts val="0"/>
                        </a:spcBef>
                        <a:spcAft>
                          <a:spcPts val="0"/>
                        </a:spcAft>
                        <a:buClr>
                          <a:schemeClr val="lt1"/>
                        </a:buClr>
                        <a:buSzPts val="1800"/>
                        <a:buFont typeface="Trebuchet MS"/>
                        <a:buNone/>
                      </a:pPr>
                      <a:r>
                        <a:rPr lang="en-US" sz="2000" b="1" i="0" u="none" strike="noStrike" cap="none" dirty="0">
                          <a:solidFill>
                            <a:schemeClr val="lt1"/>
                          </a:solidFill>
                          <a:latin typeface="Arial" panose="020B0604020202020204" pitchFamily="34" charset="0"/>
                          <a:ea typeface="Trebuchet MS"/>
                          <a:cs typeface="Arial" panose="020B0604020202020204" pitchFamily="34" charset="0"/>
                          <a:sym typeface="Trebuchet MS"/>
                        </a:rPr>
                        <a:t>Lab Manual 3.0 Chapter</a:t>
                      </a:r>
                      <a:endParaRPr sz="2000" u="none" strike="noStrike" cap="none" dirty="0">
                        <a:latin typeface="Arial" panose="020B0604020202020204" pitchFamily="34" charset="0"/>
                        <a:cs typeface="Arial" panose="020B0604020202020204" pitchFamily="34" charset="0"/>
                      </a:endParaRPr>
                    </a:p>
                  </a:txBody>
                  <a:tcPr marL="91450" marR="91450" marT="45725" marB="45725">
                    <a:solidFill>
                      <a:srgbClr val="1D6498"/>
                    </a:solidFill>
                  </a:tcPr>
                </a:tc>
                <a:extLst>
                  <a:ext uri="{0D108BD9-81ED-4DB2-BD59-A6C34878D82A}">
                    <a16:rowId xmlns:a16="http://schemas.microsoft.com/office/drawing/2014/main" val="10000"/>
                  </a:ext>
                </a:extLst>
              </a:tr>
              <a:tr h="768257">
                <a:tc>
                  <a:txBody>
                    <a:bodyPr/>
                    <a:lstStyle/>
                    <a:p>
                      <a:pPr marL="0" marR="0" lvl="0" indent="0" algn="l" rtl="0">
                        <a:lnSpc>
                          <a:spcPct val="100000"/>
                        </a:lnSpc>
                        <a:spcBef>
                          <a:spcPts val="0"/>
                        </a:spcBef>
                        <a:spcAft>
                          <a:spcPts val="0"/>
                        </a:spcAft>
                        <a:buClr>
                          <a:srgbClr val="000000"/>
                        </a:buClr>
                        <a:buSzPts val="1800"/>
                        <a:buFont typeface="Trebuchet MS"/>
                        <a:buNone/>
                      </a:pPr>
                      <a:r>
                        <a:rPr lang="en-US" sz="1400" b="0" i="0" u="none" strike="noStrike" cap="none" dirty="0">
                          <a:solidFill>
                            <a:srgbClr val="000000"/>
                          </a:solidFill>
                          <a:latin typeface="Arial" panose="020B0604020202020204" pitchFamily="34" charset="0"/>
                          <a:ea typeface="Trebuchet MS"/>
                          <a:cs typeface="Arial" panose="020B0604020202020204" pitchFamily="34" charset="0"/>
                          <a:sym typeface="Trebuchet MS"/>
                        </a:rPr>
                        <a:t>Ocean technology</a:t>
                      </a:r>
                      <a:endParaRPr sz="1400" b="0" i="0" u="none" strike="noStrike" cap="none" dirty="0">
                        <a:solidFill>
                          <a:srgbClr val="000000"/>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800"/>
                        <a:buFont typeface="Trebuchet MS"/>
                        <a:buNone/>
                      </a:pPr>
                      <a:endParaRPr sz="1400" u="none" strike="noStrike" cap="none" dirty="0">
                        <a:latin typeface="Arial" panose="020B0604020202020204" pitchFamily="34" charset="0"/>
                        <a:cs typeface="Arial" panose="020B0604020202020204" pitchFamily="34" charset="0"/>
                      </a:endParaRPr>
                    </a:p>
                  </a:txBody>
                  <a:tcPr marL="91450" marR="91450" marT="45725" marB="45725">
                    <a:solidFill>
                      <a:srgbClr val="F8E1C8"/>
                    </a:solidFill>
                  </a:tcPr>
                </a:tc>
                <a:tc>
                  <a:txBody>
                    <a:bodyPr/>
                    <a:lstStyle/>
                    <a:p>
                      <a:pPr marL="0" marR="0" lvl="0" indent="0" algn="l" rtl="0">
                        <a:lnSpc>
                          <a:spcPct val="100000"/>
                        </a:lnSpc>
                        <a:spcBef>
                          <a:spcPts val="0"/>
                        </a:spcBef>
                        <a:spcAft>
                          <a:spcPts val="0"/>
                        </a:spcAft>
                        <a:buClr>
                          <a:srgbClr val="000000"/>
                        </a:buClr>
                        <a:buSzPts val="1800"/>
                        <a:buFont typeface="Trebuchet MS"/>
                        <a:buNone/>
                      </a:pPr>
                      <a:r>
                        <a:rPr lang="en-US" sz="1400" b="1" u="none" strike="noStrike" cap="none" dirty="0">
                          <a:latin typeface="Arial" panose="020B0604020202020204" pitchFamily="34" charset="0"/>
                          <a:ea typeface="Trebuchet MS"/>
                          <a:cs typeface="Arial" panose="020B0604020202020204" pitchFamily="34" charset="0"/>
                          <a:sym typeface="Trebuchet MS"/>
                        </a:rPr>
                        <a:t>Lab 1</a:t>
                      </a:r>
                      <a:r>
                        <a:rPr lang="en-US" sz="1400" u="none" strike="noStrike" cap="none" dirty="0">
                          <a:latin typeface="Arial" panose="020B0604020202020204" pitchFamily="34" charset="0"/>
                          <a:ea typeface="Trebuchet MS"/>
                          <a:cs typeface="Arial" panose="020B0604020202020204" pitchFamily="34" charset="0"/>
                          <a:sym typeface="Trebuchet MS"/>
                        </a:rPr>
                        <a:t>: Introduction to the OOI, the collection of oceanographic data</a:t>
                      </a:r>
                    </a:p>
                    <a:p>
                      <a:pPr marL="0" marR="0" lvl="0" indent="0" algn="l" rtl="0">
                        <a:lnSpc>
                          <a:spcPct val="100000"/>
                        </a:lnSpc>
                        <a:spcBef>
                          <a:spcPts val="0"/>
                        </a:spcBef>
                        <a:spcAft>
                          <a:spcPts val="0"/>
                        </a:spcAft>
                        <a:buClr>
                          <a:srgbClr val="000000"/>
                        </a:buClr>
                        <a:buSzPts val="1800"/>
                        <a:buFont typeface="Trebuchet MS"/>
                        <a:buNone/>
                      </a:pPr>
                      <a:r>
                        <a:rPr lang="en-US" sz="1400" u="none" strike="noStrike" cap="none" dirty="0">
                          <a:latin typeface="Arial" panose="020B0604020202020204" pitchFamily="34" charset="0"/>
                          <a:cs typeface="Arial" panose="020B0604020202020204" pitchFamily="34" charset="0"/>
                          <a:sym typeface="Trebuchet MS"/>
                        </a:rPr>
                        <a:t>Add: people and careers, more on technology</a:t>
                      </a:r>
                      <a:endParaRPr sz="1400" u="none" strike="noStrike" cap="none" dirty="0">
                        <a:latin typeface="Arial" panose="020B0604020202020204" pitchFamily="34" charset="0"/>
                        <a:cs typeface="Arial" panose="020B0604020202020204" pitchFamily="34" charset="0"/>
                      </a:endParaRPr>
                    </a:p>
                  </a:txBody>
                  <a:tcPr marL="91450" marR="91450" marT="45725" marB="45725">
                    <a:solidFill>
                      <a:srgbClr val="F8E1C8"/>
                    </a:solidFill>
                  </a:tcPr>
                </a:tc>
                <a:extLst>
                  <a:ext uri="{0D108BD9-81ED-4DB2-BD59-A6C34878D82A}">
                    <a16:rowId xmlns:a16="http://schemas.microsoft.com/office/drawing/2014/main" val="10001"/>
                  </a:ext>
                </a:extLst>
              </a:tr>
              <a:tr h="544186">
                <a:tc>
                  <a:txBody>
                    <a:bodyPr/>
                    <a:lstStyle/>
                    <a:p>
                      <a:pPr marL="0" marR="0" lvl="0" indent="0" algn="l" rtl="0">
                        <a:lnSpc>
                          <a:spcPct val="100000"/>
                        </a:lnSpc>
                        <a:spcBef>
                          <a:spcPts val="0"/>
                        </a:spcBef>
                        <a:spcAft>
                          <a:spcPts val="0"/>
                        </a:spcAft>
                        <a:buClr>
                          <a:srgbClr val="000000"/>
                        </a:buClr>
                        <a:buSzPts val="1800"/>
                        <a:buFont typeface="Trebuchet MS"/>
                        <a:buNone/>
                      </a:pPr>
                      <a:r>
                        <a:rPr lang="en-US" sz="1400" u="none" strike="noStrike" cap="none" dirty="0">
                          <a:latin typeface="Arial" panose="020B0604020202020204" pitchFamily="34" charset="0"/>
                          <a:cs typeface="Arial" panose="020B0604020202020204" pitchFamily="34" charset="0"/>
                        </a:rPr>
                        <a:t>Geography and</a:t>
                      </a:r>
                      <a:endParaRPr sz="1400" u="none" strike="noStrike" cap="none" dirty="0">
                        <a:latin typeface="Arial" panose="020B0604020202020204" pitchFamily="34" charset="0"/>
                        <a:cs typeface="Arial" panose="020B0604020202020204" pitchFamily="34" charset="0"/>
                      </a:endParaRPr>
                    </a:p>
                  </a:txBody>
                  <a:tcPr marL="91450" marR="91450" marT="45725" marB="45725">
                    <a:solidFill>
                      <a:srgbClr val="FAFBCB"/>
                    </a:solidFill>
                  </a:tcPr>
                </a:tc>
                <a:tc>
                  <a:txBody>
                    <a:bodyPr/>
                    <a:lstStyle/>
                    <a:p>
                      <a:pPr marL="0" marR="0" lvl="0" indent="0" algn="l" rtl="0">
                        <a:lnSpc>
                          <a:spcPct val="100000"/>
                        </a:lnSpc>
                        <a:spcBef>
                          <a:spcPts val="0"/>
                        </a:spcBef>
                        <a:spcAft>
                          <a:spcPts val="0"/>
                        </a:spcAft>
                        <a:buClr>
                          <a:srgbClr val="000000"/>
                        </a:buClr>
                        <a:buSzPts val="1800"/>
                        <a:buFont typeface="Arial" panose="020B0604020202020204" pitchFamily="34" charset="0"/>
                        <a:buNone/>
                      </a:pPr>
                      <a:r>
                        <a:rPr lang="en-US" sz="1400" u="none" strike="noStrike" cap="none" dirty="0">
                          <a:latin typeface="Arial" panose="020B0604020202020204" pitchFamily="34" charset="0"/>
                          <a:cs typeface="Arial" panose="020B0604020202020204" pitchFamily="34" charset="0"/>
                          <a:sym typeface="Trebuchet MS"/>
                        </a:rPr>
                        <a:t>Charts and Mapping – MAB setting, General geography, Lat/Long, Bathymetry, ocean floor features</a:t>
                      </a:r>
                      <a:endParaRPr sz="1400" u="none" strike="noStrike" cap="none" dirty="0">
                        <a:latin typeface="Arial" panose="020B0604020202020204" pitchFamily="34" charset="0"/>
                        <a:cs typeface="Arial" panose="020B0604020202020204" pitchFamily="34" charset="0"/>
                      </a:endParaRPr>
                    </a:p>
                  </a:txBody>
                  <a:tcPr marL="91450" marR="91450" marT="45725" marB="45725">
                    <a:solidFill>
                      <a:srgbClr val="FAFBCB"/>
                    </a:solidFill>
                  </a:tcPr>
                </a:tc>
                <a:extLst>
                  <a:ext uri="{0D108BD9-81ED-4DB2-BD59-A6C34878D82A}">
                    <a16:rowId xmlns:a16="http://schemas.microsoft.com/office/drawing/2014/main" val="10002"/>
                  </a:ext>
                </a:extLst>
              </a:tr>
              <a:tr h="377826">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Trebuchet MS"/>
                        <a:buNone/>
                        <a:tabLst/>
                        <a:defRPr/>
                      </a:pPr>
                      <a:r>
                        <a:rPr lang="en-US" sz="1400" u="none" strike="noStrike" cap="none" dirty="0">
                          <a:latin typeface="Arial" panose="020B0604020202020204" pitchFamily="34" charset="0"/>
                          <a:ea typeface="Trebuchet MS"/>
                          <a:cs typeface="Arial" panose="020B0604020202020204" pitchFamily="34" charset="0"/>
                          <a:sym typeface="Trebuchet MS"/>
                        </a:rPr>
                        <a:t>Data skills for oce</a:t>
                      </a:r>
                      <a:endParaRPr sz="1400" u="none" strike="noStrike" cap="none" dirty="0">
                        <a:latin typeface="Arial" panose="020B0604020202020204" pitchFamily="34" charset="0"/>
                        <a:cs typeface="Arial" panose="020B0604020202020204" pitchFamily="34" charset="0"/>
                      </a:endParaRPr>
                    </a:p>
                  </a:txBody>
                  <a:tcPr marL="91450" marR="91450" marT="45725" marB="45725">
                    <a:solidFill>
                      <a:srgbClr val="F8E1C8"/>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pitchFamily="34" charset="0"/>
                        <a:buNone/>
                        <a:tabLst/>
                        <a:defRPr/>
                      </a:pPr>
                      <a:r>
                        <a:rPr lang="en-US" sz="1400" b="1" u="none" strike="noStrike" cap="none" dirty="0">
                          <a:latin typeface="Arial" panose="020B0604020202020204" pitchFamily="34" charset="0"/>
                          <a:ea typeface="Trebuchet MS"/>
                          <a:cs typeface="Arial" panose="020B0604020202020204" pitchFamily="34" charset="0"/>
                          <a:sym typeface="Trebuchet MS"/>
                        </a:rPr>
                        <a:t>Lab 2</a:t>
                      </a:r>
                      <a:r>
                        <a:rPr lang="en-US" sz="1400" u="none" strike="noStrike" cap="none" dirty="0">
                          <a:latin typeface="Arial" panose="020B0604020202020204" pitchFamily="34" charset="0"/>
                          <a:ea typeface="Trebuchet MS"/>
                          <a:cs typeface="Arial" panose="020B0604020202020204" pitchFamily="34" charset="0"/>
                          <a:sym typeface="Trebuchet MS"/>
                        </a:rPr>
                        <a:t>: Building data skills – add graph types</a:t>
                      </a:r>
                    </a:p>
                  </a:txBody>
                  <a:tcPr marL="91450" marR="91450" marT="45725" marB="45725">
                    <a:solidFill>
                      <a:srgbClr val="F8E1C8"/>
                    </a:solidFill>
                  </a:tcPr>
                </a:tc>
                <a:extLst>
                  <a:ext uri="{0D108BD9-81ED-4DB2-BD59-A6C34878D82A}">
                    <a16:rowId xmlns:a16="http://schemas.microsoft.com/office/drawing/2014/main" val="2203588564"/>
                  </a:ext>
                </a:extLst>
              </a:tr>
              <a:tr h="544186">
                <a:tc>
                  <a:txBody>
                    <a:bodyPr/>
                    <a:lstStyle/>
                    <a:p>
                      <a:pPr marL="0" marR="0" lvl="0" indent="0" algn="l" rtl="0">
                        <a:lnSpc>
                          <a:spcPct val="100000"/>
                        </a:lnSpc>
                        <a:spcBef>
                          <a:spcPts val="0"/>
                        </a:spcBef>
                        <a:spcAft>
                          <a:spcPts val="0"/>
                        </a:spcAft>
                        <a:buClr>
                          <a:srgbClr val="000000"/>
                        </a:buClr>
                        <a:buSzPts val="1800"/>
                        <a:buFont typeface="Trebuchet MS"/>
                        <a:buNone/>
                      </a:pPr>
                      <a:r>
                        <a:rPr lang="en-US" sz="1400" u="none" strike="noStrike" cap="none" dirty="0">
                          <a:latin typeface="Arial" panose="020B0604020202020204" pitchFamily="34" charset="0"/>
                          <a:ea typeface="Trebuchet MS"/>
                          <a:cs typeface="Arial" panose="020B0604020202020204" pitchFamily="34" charset="0"/>
                          <a:sym typeface="Trebuchet MS"/>
                        </a:rPr>
                        <a:t>Marine Geology</a:t>
                      </a:r>
                    </a:p>
                    <a:p>
                      <a:pPr marL="0" marR="0" lvl="0" indent="0" algn="l" rtl="0">
                        <a:lnSpc>
                          <a:spcPct val="100000"/>
                        </a:lnSpc>
                        <a:spcBef>
                          <a:spcPts val="0"/>
                        </a:spcBef>
                        <a:spcAft>
                          <a:spcPts val="0"/>
                        </a:spcAft>
                        <a:buClr>
                          <a:srgbClr val="000000"/>
                        </a:buClr>
                        <a:buSzPts val="1800"/>
                        <a:buFont typeface="Trebuchet MS"/>
                        <a:buNone/>
                      </a:pPr>
                      <a:r>
                        <a:rPr lang="en-US" sz="1400" u="none" strike="noStrike" cap="none" dirty="0">
                          <a:latin typeface="Arial" panose="020B0604020202020204" pitchFamily="34" charset="0"/>
                          <a:ea typeface="Trebuchet MS"/>
                          <a:cs typeface="Arial" panose="020B0604020202020204" pitchFamily="34" charset="0"/>
                          <a:sym typeface="Trebuchet MS"/>
                        </a:rPr>
                        <a:t>Tsunami</a:t>
                      </a:r>
                    </a:p>
                  </a:txBody>
                  <a:tcPr marL="91450" marR="91450" marT="45725" marB="45725">
                    <a:solidFill>
                      <a:srgbClr val="F8E1C8"/>
                    </a:solidFill>
                  </a:tcPr>
                </a:tc>
                <a:tc>
                  <a:txBody>
                    <a:bodyPr/>
                    <a:lstStyle/>
                    <a:p>
                      <a:pPr marL="0" marR="0" lvl="0" indent="0" algn="l" rtl="0">
                        <a:lnSpc>
                          <a:spcPct val="100000"/>
                        </a:lnSpc>
                        <a:spcBef>
                          <a:spcPts val="0"/>
                        </a:spcBef>
                        <a:spcAft>
                          <a:spcPts val="0"/>
                        </a:spcAft>
                        <a:buClr>
                          <a:srgbClr val="000000"/>
                        </a:buClr>
                        <a:buSzPts val="1800"/>
                        <a:buFont typeface="Trebuchet MS"/>
                        <a:buNone/>
                      </a:pPr>
                      <a:r>
                        <a:rPr lang="en-US" sz="1400" b="1" u="none" strike="noStrike" cap="none" dirty="0">
                          <a:latin typeface="Arial" panose="020B0604020202020204" pitchFamily="34" charset="0"/>
                          <a:ea typeface="Trebuchet MS"/>
                          <a:cs typeface="Arial" panose="020B0604020202020204" pitchFamily="34" charset="0"/>
                          <a:sym typeface="Trebuchet MS"/>
                        </a:rPr>
                        <a:t>Lab 3</a:t>
                      </a:r>
                      <a:r>
                        <a:rPr lang="en-US" sz="1400" u="none" strike="noStrike" cap="none" dirty="0">
                          <a:latin typeface="Arial" panose="020B0604020202020204" pitchFamily="34" charset="0"/>
                          <a:ea typeface="Trebuchet MS"/>
                          <a:cs typeface="Arial" panose="020B0604020202020204" pitchFamily="34" charset="0"/>
                          <a:sym typeface="Trebuchet MS"/>
                        </a:rPr>
                        <a:t>: Plate tectonics and the seafloor – improve scaffolding </a:t>
                      </a:r>
                      <a:endParaRPr sz="1400" u="none" strike="noStrike" cap="none" dirty="0">
                        <a:latin typeface="Arial" panose="020B0604020202020204" pitchFamily="34" charset="0"/>
                        <a:cs typeface="Arial" panose="020B0604020202020204" pitchFamily="34" charset="0"/>
                      </a:endParaRPr>
                    </a:p>
                  </a:txBody>
                  <a:tcPr marL="91450" marR="91450" marT="45725" marB="45725">
                    <a:solidFill>
                      <a:srgbClr val="F8E1C8"/>
                    </a:solidFill>
                  </a:tcPr>
                </a:tc>
                <a:extLst>
                  <a:ext uri="{0D108BD9-81ED-4DB2-BD59-A6C34878D82A}">
                    <a16:rowId xmlns:a16="http://schemas.microsoft.com/office/drawing/2014/main" val="10003"/>
                  </a:ext>
                </a:extLst>
              </a:tr>
              <a:tr h="396254">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Trebuchet MS"/>
                        <a:buNone/>
                        <a:tabLst/>
                        <a:defRPr/>
                      </a:pPr>
                      <a:r>
                        <a:rPr lang="en-US" sz="1400" u="none" strike="noStrike" cap="none" dirty="0">
                          <a:latin typeface="Arial" panose="020B0604020202020204" pitchFamily="34" charset="0"/>
                          <a:ea typeface="Trebuchet MS"/>
                          <a:cs typeface="Arial" panose="020B0604020202020204" pitchFamily="34" charset="0"/>
                          <a:sym typeface="Trebuchet MS"/>
                        </a:rPr>
                        <a:t>Volcanic eruptions</a:t>
                      </a:r>
                    </a:p>
                  </a:txBody>
                  <a:tcPr marL="91450" marR="91450" marT="45725" marB="45725">
                    <a:solidFill>
                      <a:srgbClr val="F8E1C8"/>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Trebuchet MS"/>
                        <a:buNone/>
                        <a:tabLst/>
                        <a:defRPr/>
                      </a:pPr>
                      <a:r>
                        <a:rPr lang="en-US" sz="1400" b="1" u="none" strike="noStrike" cap="none" dirty="0">
                          <a:latin typeface="Arial" panose="020B0604020202020204" pitchFamily="34" charset="0"/>
                          <a:ea typeface="Trebuchet MS"/>
                          <a:cs typeface="Arial" panose="020B0604020202020204" pitchFamily="34" charset="0"/>
                          <a:sym typeface="Trebuchet MS"/>
                        </a:rPr>
                        <a:t>Lab 4</a:t>
                      </a:r>
                      <a:r>
                        <a:rPr lang="en-US" sz="1400" u="none" strike="noStrike" cap="none" dirty="0">
                          <a:latin typeface="Arial" panose="020B0604020202020204" pitchFamily="34" charset="0"/>
                          <a:ea typeface="Trebuchet MS"/>
                          <a:cs typeface="Arial" panose="020B0604020202020204" pitchFamily="34" charset="0"/>
                          <a:sym typeface="Trebuchet MS"/>
                        </a:rPr>
                        <a:t>: Seafloor changes in a volcanically active setting– improve scaffolding </a:t>
                      </a:r>
                      <a:endParaRPr lang="en-US" sz="1400" u="none" strike="noStrike" cap="none" dirty="0">
                        <a:latin typeface="Arial" panose="020B0604020202020204" pitchFamily="34" charset="0"/>
                        <a:cs typeface="Arial" panose="020B0604020202020204" pitchFamily="34" charset="0"/>
                      </a:endParaRPr>
                    </a:p>
                  </a:txBody>
                  <a:tcPr marL="91450" marR="91450" marT="45725" marB="45725">
                    <a:solidFill>
                      <a:srgbClr val="F8E1C8"/>
                    </a:solidFill>
                  </a:tcPr>
                </a:tc>
                <a:extLst>
                  <a:ext uri="{0D108BD9-81ED-4DB2-BD59-A6C34878D82A}">
                    <a16:rowId xmlns:a16="http://schemas.microsoft.com/office/drawing/2014/main" val="2582512039"/>
                  </a:ext>
                </a:extLst>
              </a:tr>
              <a:tr h="377501">
                <a:tc>
                  <a:txBody>
                    <a:bodyPr/>
                    <a:lstStyle/>
                    <a:p>
                      <a:pPr marL="0" marR="0" lvl="0" indent="0" algn="l" rtl="0">
                        <a:lnSpc>
                          <a:spcPct val="100000"/>
                        </a:lnSpc>
                        <a:spcBef>
                          <a:spcPts val="0"/>
                        </a:spcBef>
                        <a:spcAft>
                          <a:spcPts val="0"/>
                        </a:spcAft>
                        <a:buClr>
                          <a:srgbClr val="000000"/>
                        </a:buClr>
                        <a:buSzPts val="1800"/>
                        <a:buFont typeface="Trebuchet MS"/>
                        <a:buNone/>
                      </a:pPr>
                      <a:r>
                        <a:rPr lang="en-US" sz="1400" u="none" strike="noStrike" cap="none" dirty="0">
                          <a:latin typeface="Arial" panose="020B0604020202020204" pitchFamily="34" charset="0"/>
                          <a:ea typeface="Trebuchet MS"/>
                          <a:cs typeface="Arial" panose="020B0604020202020204" pitchFamily="34" charset="0"/>
                          <a:sym typeface="Trebuchet MS"/>
                        </a:rPr>
                        <a:t>Ocean Chemistry</a:t>
                      </a:r>
                      <a:endParaRPr sz="1400" u="none" strike="noStrike" cap="none" dirty="0">
                        <a:latin typeface="Arial" panose="020B0604020202020204" pitchFamily="34" charset="0"/>
                        <a:cs typeface="Arial" panose="020B0604020202020204" pitchFamily="34" charset="0"/>
                      </a:endParaRPr>
                    </a:p>
                  </a:txBody>
                  <a:tcPr marL="91450" marR="91450" marT="45725" marB="45725">
                    <a:noFill/>
                  </a:tcPr>
                </a:tc>
                <a:tc>
                  <a:txBody>
                    <a:bodyPr/>
                    <a:lstStyle/>
                    <a:p>
                      <a:pPr marL="0" marR="0" lvl="0" indent="0" algn="l" rtl="0">
                        <a:lnSpc>
                          <a:spcPct val="100000"/>
                        </a:lnSpc>
                        <a:spcBef>
                          <a:spcPts val="0"/>
                        </a:spcBef>
                        <a:spcAft>
                          <a:spcPts val="0"/>
                        </a:spcAft>
                        <a:buClr>
                          <a:srgbClr val="000000"/>
                        </a:buClr>
                        <a:buSzPts val="1800"/>
                        <a:buFont typeface="Trebuchet MS"/>
                        <a:buNone/>
                      </a:pPr>
                      <a:r>
                        <a:rPr lang="en-US" sz="1400" b="1" u="none" strike="noStrike" cap="none" dirty="0">
                          <a:latin typeface="Arial" panose="020B0604020202020204" pitchFamily="34" charset="0"/>
                          <a:ea typeface="Trebuchet MS"/>
                          <a:cs typeface="Arial" panose="020B0604020202020204" pitchFamily="34" charset="0"/>
                          <a:sym typeface="Trebuchet MS"/>
                        </a:rPr>
                        <a:t>Lab 5</a:t>
                      </a:r>
                      <a:r>
                        <a:rPr lang="en-US" sz="1400" u="none" strike="noStrike" cap="none" dirty="0">
                          <a:latin typeface="Arial" panose="020B0604020202020204" pitchFamily="34" charset="0"/>
                          <a:ea typeface="Trebuchet MS"/>
                          <a:cs typeface="Arial" panose="020B0604020202020204" pitchFamily="34" charset="0"/>
                          <a:sym typeface="Trebuchet MS"/>
                        </a:rPr>
                        <a:t>: Investigating density stratification  </a:t>
                      </a:r>
                      <a:endParaRPr sz="1400" u="none" strike="noStrike" cap="none" dirty="0">
                        <a:latin typeface="Arial" panose="020B0604020202020204" pitchFamily="34" charset="0"/>
                        <a:cs typeface="Arial" panose="020B0604020202020204" pitchFamily="34" charset="0"/>
                      </a:endParaRPr>
                    </a:p>
                  </a:txBody>
                  <a:tcPr marL="91450" marR="91450" marT="45725" marB="45725">
                    <a:noFill/>
                  </a:tcPr>
                </a:tc>
                <a:extLst>
                  <a:ext uri="{0D108BD9-81ED-4DB2-BD59-A6C34878D82A}">
                    <a16:rowId xmlns:a16="http://schemas.microsoft.com/office/drawing/2014/main" val="10004"/>
                  </a:ext>
                </a:extLst>
              </a:tr>
              <a:tr h="320394">
                <a:tc>
                  <a:txBody>
                    <a:bodyPr/>
                    <a:lstStyle/>
                    <a:p>
                      <a:pPr marL="0" marR="0" lvl="0" indent="0" algn="l" rtl="0">
                        <a:lnSpc>
                          <a:spcPct val="100000"/>
                        </a:lnSpc>
                        <a:spcBef>
                          <a:spcPts val="0"/>
                        </a:spcBef>
                        <a:spcAft>
                          <a:spcPts val="0"/>
                        </a:spcAft>
                        <a:buClr>
                          <a:srgbClr val="000000"/>
                        </a:buClr>
                        <a:buSzPts val="1800"/>
                        <a:buFont typeface="Trebuchet MS"/>
                        <a:buNone/>
                      </a:pPr>
                      <a:r>
                        <a:rPr lang="en-US" sz="1400" u="none" strike="noStrike" cap="none" dirty="0">
                          <a:latin typeface="Arial" panose="020B0604020202020204" pitchFamily="34" charset="0"/>
                          <a:cs typeface="Arial" panose="020B0604020202020204" pitchFamily="34" charset="0"/>
                        </a:rPr>
                        <a:t>Physical Oce</a:t>
                      </a:r>
                      <a:endParaRPr sz="1400" u="none" strike="noStrike" cap="none" dirty="0">
                        <a:latin typeface="Arial" panose="020B0604020202020204" pitchFamily="34" charset="0"/>
                        <a:cs typeface="Arial" panose="020B0604020202020204" pitchFamily="34" charset="0"/>
                      </a:endParaRPr>
                    </a:p>
                  </a:txBody>
                  <a:tcPr marL="91450" marR="91450" marT="45725" marB="45725">
                    <a:noFill/>
                  </a:tcPr>
                </a:tc>
                <a:tc>
                  <a:txBody>
                    <a:bodyPr/>
                    <a:lstStyle/>
                    <a:p>
                      <a:pPr marL="0" marR="0" lvl="0" indent="0" algn="l" rtl="0">
                        <a:lnSpc>
                          <a:spcPct val="100000"/>
                        </a:lnSpc>
                        <a:spcBef>
                          <a:spcPts val="0"/>
                        </a:spcBef>
                        <a:spcAft>
                          <a:spcPts val="0"/>
                        </a:spcAft>
                        <a:buClr>
                          <a:srgbClr val="000000"/>
                        </a:buClr>
                        <a:buSzPts val="1800"/>
                        <a:buFont typeface="Trebuchet MS"/>
                        <a:buNone/>
                      </a:pPr>
                      <a:r>
                        <a:rPr lang="en-US" sz="1400" b="1" u="none" strike="noStrike" cap="none" dirty="0">
                          <a:latin typeface="Arial" panose="020B0604020202020204" pitchFamily="34" charset="0"/>
                          <a:ea typeface="Trebuchet MS"/>
                          <a:cs typeface="Arial" panose="020B0604020202020204" pitchFamily="34" charset="0"/>
                          <a:sym typeface="Trebuchet MS"/>
                        </a:rPr>
                        <a:t>Lab 6</a:t>
                      </a:r>
                      <a:r>
                        <a:rPr lang="en-US" sz="1400" u="none" strike="noStrike" cap="none" dirty="0">
                          <a:latin typeface="Arial" panose="020B0604020202020204" pitchFamily="34" charset="0"/>
                          <a:ea typeface="Trebuchet MS"/>
                          <a:cs typeface="Arial" panose="020B0604020202020204" pitchFamily="34" charset="0"/>
                          <a:sym typeface="Trebuchet MS"/>
                        </a:rPr>
                        <a:t>: Waves generated by large storms</a:t>
                      </a:r>
                      <a:endParaRPr sz="1400" u="none" strike="noStrike" cap="none" dirty="0">
                        <a:latin typeface="Arial" panose="020B0604020202020204" pitchFamily="34" charset="0"/>
                        <a:cs typeface="Arial" panose="020B0604020202020204" pitchFamily="34" charset="0"/>
                      </a:endParaRPr>
                    </a:p>
                  </a:txBody>
                  <a:tcPr marL="91450" marR="91450" marT="45725" marB="45725">
                    <a:noFill/>
                  </a:tcPr>
                </a:tc>
                <a:extLst>
                  <a:ext uri="{0D108BD9-81ED-4DB2-BD59-A6C34878D82A}">
                    <a16:rowId xmlns:a16="http://schemas.microsoft.com/office/drawing/2014/main" val="10005"/>
                  </a:ext>
                </a:extLst>
              </a:tr>
              <a:tr h="544186">
                <a:tc>
                  <a:txBody>
                    <a:bodyPr/>
                    <a:lstStyle/>
                    <a:p>
                      <a:pPr marL="0" marR="0" lvl="0" indent="0" algn="l" rtl="0">
                        <a:lnSpc>
                          <a:spcPct val="100000"/>
                        </a:lnSpc>
                        <a:spcBef>
                          <a:spcPts val="0"/>
                        </a:spcBef>
                        <a:spcAft>
                          <a:spcPts val="0"/>
                        </a:spcAft>
                        <a:buClr>
                          <a:srgbClr val="000000"/>
                        </a:buClr>
                        <a:buSzPts val="1800"/>
                        <a:buFont typeface="Trebuchet MS"/>
                        <a:buNone/>
                      </a:pPr>
                      <a:r>
                        <a:rPr lang="en-US" sz="1400" u="none" strike="noStrike" cap="none" dirty="0">
                          <a:latin typeface="Arial" panose="020B0604020202020204" pitchFamily="34" charset="0"/>
                          <a:cs typeface="Arial" panose="020B0604020202020204" pitchFamily="34" charset="0"/>
                        </a:rPr>
                        <a:t>Physical Oce- Fronts, Eddys, water masses</a:t>
                      </a:r>
                      <a:endParaRPr sz="1400" u="none" strike="noStrike" cap="none" dirty="0">
                        <a:latin typeface="Arial" panose="020B0604020202020204" pitchFamily="34" charset="0"/>
                        <a:cs typeface="Arial" panose="020B0604020202020204" pitchFamily="34" charset="0"/>
                      </a:endParaRPr>
                    </a:p>
                  </a:txBody>
                  <a:tcPr marL="91450" marR="91450" marT="45725" marB="45725">
                    <a:solidFill>
                      <a:srgbClr val="FAFBCB"/>
                    </a:solidFill>
                  </a:tcPr>
                </a:tc>
                <a:tc>
                  <a:txBody>
                    <a:bodyPr/>
                    <a:lstStyle/>
                    <a:p>
                      <a:pPr marL="0" marR="0" lvl="0" indent="0" algn="l" rtl="0">
                        <a:lnSpc>
                          <a:spcPct val="100000"/>
                        </a:lnSpc>
                        <a:spcBef>
                          <a:spcPts val="0"/>
                        </a:spcBef>
                        <a:spcAft>
                          <a:spcPts val="0"/>
                        </a:spcAft>
                        <a:buClr>
                          <a:srgbClr val="000000"/>
                        </a:buClr>
                        <a:buSzPts val="1800"/>
                        <a:buFont typeface="Trebuchet MS"/>
                        <a:buNone/>
                      </a:pPr>
                      <a:r>
                        <a:rPr lang="en-US" sz="1400" u="none" strike="noStrike" cap="none" dirty="0">
                          <a:latin typeface="Arial" panose="020B0604020202020204" pitchFamily="34" charset="0"/>
                          <a:cs typeface="Arial" panose="020B0604020202020204" pitchFamily="34" charset="0"/>
                        </a:rPr>
                        <a:t>Compare SST spatial data with OOI sensors – use eddies/satellite</a:t>
                      </a:r>
                    </a:p>
                    <a:p>
                      <a:pPr marL="0" marR="0" lvl="0" indent="0" algn="l" rtl="0">
                        <a:lnSpc>
                          <a:spcPct val="100000"/>
                        </a:lnSpc>
                        <a:spcBef>
                          <a:spcPts val="0"/>
                        </a:spcBef>
                        <a:spcAft>
                          <a:spcPts val="0"/>
                        </a:spcAft>
                        <a:buClr>
                          <a:srgbClr val="000000"/>
                        </a:buClr>
                        <a:buSzPts val="1800"/>
                        <a:buFont typeface="Trebuchet MS"/>
                        <a:buNone/>
                      </a:pPr>
                      <a:r>
                        <a:rPr lang="en-US" sz="1400" u="none" strike="noStrike" cap="none" dirty="0">
                          <a:latin typeface="Arial" panose="020B0604020202020204" pitchFamily="34" charset="0"/>
                          <a:cs typeface="Arial" panose="020B0604020202020204" pitchFamily="34" charset="0"/>
                        </a:rPr>
                        <a:t>Water mass TS characteristics (e.g., slope, shelf, estuarine water masses near MAB Pioneer)</a:t>
                      </a:r>
                    </a:p>
                  </a:txBody>
                  <a:tcPr marL="91450" marR="91450" marT="45725" marB="45725">
                    <a:solidFill>
                      <a:srgbClr val="FAFBCB"/>
                    </a:solidFill>
                  </a:tcPr>
                </a:tc>
                <a:extLst>
                  <a:ext uri="{0D108BD9-81ED-4DB2-BD59-A6C34878D82A}">
                    <a16:rowId xmlns:a16="http://schemas.microsoft.com/office/drawing/2014/main" val="2721122130"/>
                  </a:ext>
                </a:extLst>
              </a:tr>
              <a:tr h="320112">
                <a:tc>
                  <a:txBody>
                    <a:bodyPr/>
                    <a:lstStyle/>
                    <a:p>
                      <a:pPr marL="0" marR="0" lvl="0" indent="0" algn="l" rtl="0">
                        <a:lnSpc>
                          <a:spcPct val="100000"/>
                        </a:lnSpc>
                        <a:spcBef>
                          <a:spcPts val="0"/>
                        </a:spcBef>
                        <a:spcAft>
                          <a:spcPts val="0"/>
                        </a:spcAft>
                        <a:buClr>
                          <a:srgbClr val="000000"/>
                        </a:buClr>
                        <a:buSzPts val="1800"/>
                        <a:buFont typeface="Trebuchet MS"/>
                        <a:buNone/>
                      </a:pPr>
                      <a:r>
                        <a:rPr lang="en-US" sz="1400" u="none" strike="noStrike" cap="none" dirty="0">
                          <a:latin typeface="Arial" panose="020B0604020202020204" pitchFamily="34" charset="0"/>
                          <a:ea typeface="Trebuchet MS"/>
                          <a:cs typeface="Arial" panose="020B0604020202020204" pitchFamily="34" charset="0"/>
                          <a:sym typeface="Trebuchet MS"/>
                        </a:rPr>
                        <a:t>Bio Oce</a:t>
                      </a:r>
                    </a:p>
                  </a:txBody>
                  <a:tcPr marL="91450" marR="91450" marT="45725" marB="45725">
                    <a:solidFill>
                      <a:srgbClr val="F8E1C8"/>
                    </a:solidFill>
                  </a:tcPr>
                </a:tc>
                <a:tc>
                  <a:txBody>
                    <a:bodyPr/>
                    <a:lstStyle/>
                    <a:p>
                      <a:pPr marL="0" marR="0" lvl="0" indent="0" algn="l" rtl="0">
                        <a:lnSpc>
                          <a:spcPct val="100000"/>
                        </a:lnSpc>
                        <a:spcBef>
                          <a:spcPts val="0"/>
                        </a:spcBef>
                        <a:spcAft>
                          <a:spcPts val="0"/>
                        </a:spcAft>
                        <a:buClr>
                          <a:srgbClr val="000000"/>
                        </a:buClr>
                        <a:buSzPts val="1800"/>
                        <a:buFont typeface="Trebuchet MS"/>
                        <a:buNone/>
                      </a:pPr>
                      <a:r>
                        <a:rPr lang="en-US" sz="1400" b="1" u="none" strike="noStrike" cap="none" dirty="0">
                          <a:latin typeface="Arial" panose="020B0604020202020204" pitchFamily="34" charset="0"/>
                          <a:ea typeface="Trebuchet MS"/>
                          <a:cs typeface="Arial" panose="020B0604020202020204" pitchFamily="34" charset="0"/>
                          <a:sym typeface="Trebuchet MS"/>
                        </a:rPr>
                        <a:t>Lab 7</a:t>
                      </a:r>
                      <a:r>
                        <a:rPr lang="en-US" sz="1400" u="none" strike="noStrike" cap="none" dirty="0">
                          <a:latin typeface="Arial" panose="020B0604020202020204" pitchFamily="34" charset="0"/>
                          <a:ea typeface="Trebuchet MS"/>
                          <a:cs typeface="Arial" panose="020B0604020202020204" pitchFamily="34" charset="0"/>
                          <a:sym typeface="Trebuchet MS"/>
                        </a:rPr>
                        <a:t>: Primary production – update with new data</a:t>
                      </a:r>
                      <a:endParaRPr sz="1400" u="none" strike="noStrike" cap="none" dirty="0">
                        <a:latin typeface="Arial" panose="020B0604020202020204" pitchFamily="34" charset="0"/>
                        <a:cs typeface="Arial" panose="020B0604020202020204" pitchFamily="34" charset="0"/>
                      </a:endParaRPr>
                    </a:p>
                  </a:txBody>
                  <a:tcPr marL="91450" marR="91450" marT="45725" marB="45725">
                    <a:solidFill>
                      <a:srgbClr val="F8E1C8"/>
                    </a:solidFill>
                  </a:tcPr>
                </a:tc>
                <a:extLst>
                  <a:ext uri="{0D108BD9-81ED-4DB2-BD59-A6C34878D82A}">
                    <a16:rowId xmlns:a16="http://schemas.microsoft.com/office/drawing/2014/main" val="10006"/>
                  </a:ext>
                </a:extLst>
              </a:tr>
              <a:tr h="361525">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Trebuchet MS"/>
                        <a:buNone/>
                        <a:tabLst/>
                        <a:defRPr/>
                      </a:pPr>
                      <a:r>
                        <a:rPr lang="en-US" sz="1400" u="none" strike="noStrike" cap="none" dirty="0">
                          <a:latin typeface="Arial" panose="020B0604020202020204" pitchFamily="34" charset="0"/>
                          <a:cs typeface="Arial" panose="020B0604020202020204" pitchFamily="34" charset="0"/>
                          <a:sym typeface="Trebuchet MS"/>
                        </a:rPr>
                        <a:t>Physical/Bio Oce</a:t>
                      </a:r>
                      <a:endParaRPr lang="en-US" sz="1400" u="none" strike="noStrike" cap="none" dirty="0">
                        <a:latin typeface="Arial" panose="020B0604020202020204" pitchFamily="34" charset="0"/>
                        <a:cs typeface="Arial" panose="020B0604020202020204" pitchFamily="34" charset="0"/>
                      </a:endParaRPr>
                    </a:p>
                  </a:txBody>
                  <a:tcPr marL="91450" marR="91450" marT="45725" marB="45725">
                    <a:solidFill>
                      <a:srgbClr val="F8E1C8"/>
                    </a:solidFill>
                  </a:tcPr>
                </a:tc>
                <a:tc>
                  <a:txBody>
                    <a:bodyPr/>
                    <a:lstStyle/>
                    <a:p>
                      <a:r>
                        <a:rPr lang="en-US" sz="1400" b="1" u="none" strike="noStrike" cap="none" dirty="0">
                          <a:latin typeface="Arial" panose="020B0604020202020204" pitchFamily="34" charset="0"/>
                          <a:ea typeface="Trebuchet MS"/>
                          <a:cs typeface="Arial" panose="020B0604020202020204" pitchFamily="34" charset="0"/>
                          <a:sym typeface="Trebuchet MS"/>
                        </a:rPr>
                        <a:t>Lab 8</a:t>
                      </a:r>
                      <a:r>
                        <a:rPr lang="en-US" sz="1400" u="none" strike="noStrike" cap="none" dirty="0">
                          <a:latin typeface="Arial" panose="020B0604020202020204" pitchFamily="34" charset="0"/>
                          <a:ea typeface="Trebuchet MS"/>
                          <a:cs typeface="Arial" panose="020B0604020202020204" pitchFamily="34" charset="0"/>
                          <a:sym typeface="Trebuchet MS"/>
                        </a:rPr>
                        <a:t>: Anoxic events– update with new data</a:t>
                      </a:r>
                      <a:endParaRPr lang="en-US" sz="1400" dirty="0">
                        <a:latin typeface="Arial" panose="020B0604020202020204" pitchFamily="34" charset="0"/>
                        <a:cs typeface="Arial" panose="020B0604020202020204" pitchFamily="34" charset="0"/>
                      </a:endParaRPr>
                    </a:p>
                  </a:txBody>
                  <a:tcPr marL="91450" marR="91450" marT="45725" marB="45725">
                    <a:solidFill>
                      <a:srgbClr val="F8E1C8"/>
                    </a:solidFill>
                  </a:tcPr>
                </a:tc>
                <a:extLst>
                  <a:ext uri="{0D108BD9-81ED-4DB2-BD59-A6C34878D82A}">
                    <a16:rowId xmlns:a16="http://schemas.microsoft.com/office/drawing/2014/main" val="3378873656"/>
                  </a:ext>
                </a:extLst>
              </a:tr>
              <a:tr h="527776">
                <a:tc>
                  <a:txBody>
                    <a:bodyPr/>
                    <a:lstStyle/>
                    <a:p>
                      <a:pPr marL="0" marR="0" lvl="0" indent="0" algn="l" rtl="0">
                        <a:lnSpc>
                          <a:spcPct val="100000"/>
                        </a:lnSpc>
                        <a:spcBef>
                          <a:spcPts val="0"/>
                        </a:spcBef>
                        <a:spcAft>
                          <a:spcPts val="0"/>
                        </a:spcAft>
                        <a:buClr>
                          <a:srgbClr val="000000"/>
                        </a:buClr>
                        <a:buSzPts val="1800"/>
                        <a:buFont typeface="Trebuchet MS"/>
                        <a:buNone/>
                      </a:pPr>
                      <a:r>
                        <a:rPr lang="en-US" sz="1400" u="none" strike="noStrike" cap="none" dirty="0">
                          <a:latin typeface="Arial" panose="020B0604020202020204" pitchFamily="34" charset="0"/>
                          <a:cs typeface="Arial" panose="020B0604020202020204" pitchFamily="34" charset="0"/>
                        </a:rPr>
                        <a:t>Natural Hazards</a:t>
                      </a:r>
                      <a:endParaRPr sz="1400" u="none" strike="noStrike" cap="none" dirty="0">
                        <a:latin typeface="Arial" panose="020B0604020202020204" pitchFamily="34" charset="0"/>
                        <a:cs typeface="Arial" panose="020B0604020202020204" pitchFamily="34" charset="0"/>
                      </a:endParaRPr>
                    </a:p>
                  </a:txBody>
                  <a:tcPr marL="91450" marR="91450" marT="45725" marB="45725">
                    <a:solidFill>
                      <a:srgbClr val="FAFBCB"/>
                    </a:solidFill>
                  </a:tcPr>
                </a:tc>
                <a:tc>
                  <a:txBody>
                    <a:bodyPr/>
                    <a:lstStyle/>
                    <a:p>
                      <a:r>
                        <a:rPr lang="en-US" sz="1400" dirty="0">
                          <a:latin typeface="Arial" panose="020B0604020202020204" pitchFamily="34" charset="0"/>
                          <a:cs typeface="Arial" panose="020B0604020202020204" pitchFamily="34" charset="0"/>
                        </a:rPr>
                        <a:t>Hurricanes – storm surge vs tide/ Coastal Tides vs. shelf</a:t>
                      </a:r>
                    </a:p>
                    <a:p>
                      <a:r>
                        <a:rPr lang="en-US" sz="1400" dirty="0">
                          <a:latin typeface="Arial" panose="020B0604020202020204" pitchFamily="34" charset="0"/>
                          <a:cs typeface="Arial" panose="020B0604020202020204" pitchFamily="34" charset="0"/>
                        </a:rPr>
                        <a:t>Tsunamis, Coastal flooding, </a:t>
                      </a:r>
                    </a:p>
                  </a:txBody>
                  <a:tcPr marL="91450" marR="91450" marT="45725" marB="45725">
                    <a:solidFill>
                      <a:srgbClr val="FAFBCB"/>
                    </a:solidFill>
                  </a:tcPr>
                </a:tc>
                <a:extLst>
                  <a:ext uri="{0D108BD9-81ED-4DB2-BD59-A6C34878D82A}">
                    <a16:rowId xmlns:a16="http://schemas.microsoft.com/office/drawing/2014/main" val="3705276392"/>
                  </a:ext>
                </a:extLst>
              </a:tr>
              <a:tr h="768257">
                <a:tc>
                  <a:txBody>
                    <a:bodyPr/>
                    <a:lstStyle/>
                    <a:p>
                      <a:pPr marL="0" marR="0" lvl="0" indent="0" algn="l" rtl="0">
                        <a:lnSpc>
                          <a:spcPct val="100000"/>
                        </a:lnSpc>
                        <a:spcBef>
                          <a:spcPts val="0"/>
                        </a:spcBef>
                        <a:spcAft>
                          <a:spcPts val="0"/>
                        </a:spcAft>
                        <a:buClr>
                          <a:srgbClr val="000000"/>
                        </a:buClr>
                        <a:buSzPts val="1800"/>
                        <a:buFont typeface="Trebuchet MS"/>
                        <a:buNone/>
                      </a:pPr>
                      <a:r>
                        <a:rPr lang="en-US" sz="1400" u="none" strike="noStrike" cap="none" dirty="0">
                          <a:latin typeface="Arial" panose="020B0604020202020204" pitchFamily="34" charset="0"/>
                          <a:cs typeface="Arial" panose="020B0604020202020204" pitchFamily="34" charset="0"/>
                        </a:rPr>
                        <a:t>Climate change</a:t>
                      </a:r>
                      <a:endParaRPr sz="1400" u="none" strike="noStrike" cap="none" dirty="0">
                        <a:latin typeface="Arial" panose="020B0604020202020204" pitchFamily="34" charset="0"/>
                        <a:cs typeface="Arial" panose="020B0604020202020204" pitchFamily="34" charset="0"/>
                      </a:endParaRPr>
                    </a:p>
                  </a:txBody>
                  <a:tcPr marL="91450" marR="91450" marT="45725" marB="45725">
                    <a:solidFill>
                      <a:srgbClr val="FAFBCB"/>
                    </a:solidFill>
                  </a:tcPr>
                </a:tc>
                <a:tc>
                  <a:txBody>
                    <a:bodyPr/>
                    <a:lstStyle/>
                    <a:p>
                      <a:r>
                        <a:rPr lang="en-US" sz="1400" dirty="0">
                          <a:latin typeface="Arial" panose="020B0604020202020204" pitchFamily="34" charset="0"/>
                          <a:cs typeface="Arial" panose="020B0604020202020204" pitchFamily="34" charset="0"/>
                        </a:rPr>
                        <a:t>Ocean Acidification - CO2 air-sea flux and ocean acidification, </a:t>
                      </a:r>
                    </a:p>
                    <a:p>
                      <a:r>
                        <a:rPr lang="en-US" sz="1400" dirty="0">
                          <a:latin typeface="Arial" panose="020B0604020202020204" pitchFamily="34" charset="0"/>
                          <a:cs typeface="Arial" panose="020B0604020202020204" pitchFamily="34" charset="0"/>
                        </a:rPr>
                        <a:t>Impacts to organisms, HAB’s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Temperature trends</a:t>
                      </a:r>
                    </a:p>
                  </a:txBody>
                  <a:tcPr marL="91450" marR="91450" marT="45725" marB="45725">
                    <a:solidFill>
                      <a:srgbClr val="FAFBCB"/>
                    </a:solidFill>
                  </a:tcPr>
                </a:tc>
                <a:extLst>
                  <a:ext uri="{0D108BD9-81ED-4DB2-BD59-A6C34878D82A}">
                    <a16:rowId xmlns:a16="http://schemas.microsoft.com/office/drawing/2014/main" val="568417408"/>
                  </a:ext>
                </a:extLst>
              </a:tr>
            </a:tbl>
          </a:graphicData>
        </a:graphic>
      </p:graphicFrame>
    </p:spTree>
    <p:extLst>
      <p:ext uri="{BB962C8B-B14F-4D97-AF65-F5344CB8AC3E}">
        <p14:creationId xmlns:p14="http://schemas.microsoft.com/office/powerpoint/2010/main" val="33693425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8"/>
          <p:cNvSpPr txBox="1">
            <a:spLocks noGrp="1"/>
          </p:cNvSpPr>
          <p:nvPr>
            <p:ph type="title"/>
          </p:nvPr>
        </p:nvSpPr>
        <p:spPr>
          <a:xfrm>
            <a:off x="558742" y="46294"/>
            <a:ext cx="10515600" cy="1060262"/>
          </a:xfrm>
          <a:prstGeom prst="rect">
            <a:avLst/>
          </a:prstGeom>
        </p:spPr>
        <p:txBody>
          <a:bodyPr spcFirstLastPara="1" vert="horz" wrap="square" lIns="121900" tIns="121900" rIns="121900" bIns="121900" rtlCol="0" anchor="t" anchorCtr="0">
            <a:normAutofit fontScale="90000"/>
          </a:bodyPr>
          <a:lstStyle/>
          <a:p>
            <a:pPr algn="ctr"/>
            <a:r>
              <a:rPr lang="en" dirty="0"/>
              <a:t>New topics suggested by needs assessment</a:t>
            </a:r>
            <a:endParaRPr dirty="0"/>
          </a:p>
        </p:txBody>
      </p:sp>
      <p:sp>
        <p:nvSpPr>
          <p:cNvPr id="87" name="Google Shape;87;p18"/>
          <p:cNvSpPr txBox="1">
            <a:spLocks noGrp="1"/>
          </p:cNvSpPr>
          <p:nvPr>
            <p:ph sz="half" idx="1"/>
          </p:nvPr>
        </p:nvSpPr>
        <p:spPr>
          <a:xfrm>
            <a:off x="217713" y="987553"/>
            <a:ext cx="6487887" cy="4956048"/>
          </a:xfrm>
          <a:prstGeom prst="rect">
            <a:avLst/>
          </a:prstGeom>
        </p:spPr>
        <p:txBody>
          <a:bodyPr spcFirstLastPara="1" vert="horz" wrap="square" lIns="121900" tIns="121900" rIns="121900" bIns="121900" rtlCol="0" anchor="t" anchorCtr="0">
            <a:normAutofit fontScale="25000" lnSpcReduction="20000"/>
          </a:bodyPr>
          <a:lstStyle/>
          <a:p>
            <a:pPr marL="0" indent="0">
              <a:lnSpc>
                <a:spcPct val="120000"/>
              </a:lnSpc>
              <a:spcBef>
                <a:spcPts val="0"/>
              </a:spcBef>
              <a:buNone/>
            </a:pPr>
            <a:r>
              <a:rPr lang="en" sz="8000" b="1" dirty="0"/>
              <a:t>Natural hazards</a:t>
            </a:r>
            <a:endParaRPr sz="8000" b="1" dirty="0"/>
          </a:p>
          <a:p>
            <a:pPr>
              <a:lnSpc>
                <a:spcPct val="120000"/>
              </a:lnSpc>
              <a:spcBef>
                <a:spcPts val="0"/>
              </a:spcBef>
              <a:buSzPct val="100000"/>
            </a:pPr>
            <a:r>
              <a:rPr lang="en" sz="8000" dirty="0"/>
              <a:t>Storm events/impacts (e.g., Hurricane Debby passage near Pioneer array)</a:t>
            </a:r>
            <a:endParaRPr sz="8000" dirty="0"/>
          </a:p>
          <a:p>
            <a:pPr lvl="1" indent="-372524">
              <a:lnSpc>
                <a:spcPct val="120000"/>
              </a:lnSpc>
              <a:spcBef>
                <a:spcPts val="0"/>
              </a:spcBef>
              <a:buSzPct val="100000"/>
            </a:pPr>
            <a:r>
              <a:rPr lang="en" sz="7200" dirty="0"/>
              <a:t>Wind, waves, temperature, precipitation</a:t>
            </a:r>
            <a:endParaRPr sz="7200" dirty="0"/>
          </a:p>
          <a:p>
            <a:pPr lvl="1" indent="-372524">
              <a:lnSpc>
                <a:spcPct val="120000"/>
              </a:lnSpc>
              <a:spcBef>
                <a:spcPts val="0"/>
              </a:spcBef>
              <a:buSzPct val="100000"/>
            </a:pPr>
            <a:r>
              <a:rPr lang="en" sz="7200" dirty="0"/>
              <a:t>Detect land runoff at MAB Pioneer (estuarine plumes)</a:t>
            </a:r>
            <a:endParaRPr sz="7200" dirty="0"/>
          </a:p>
          <a:p>
            <a:pPr lvl="1" indent="-372524">
              <a:lnSpc>
                <a:spcPct val="120000"/>
              </a:lnSpc>
              <a:spcBef>
                <a:spcPts val="0"/>
              </a:spcBef>
              <a:buSzPct val="100000"/>
            </a:pPr>
            <a:r>
              <a:rPr lang="en" sz="7200" dirty="0"/>
              <a:t>Coastal tide gauge data for storm surge detection</a:t>
            </a:r>
            <a:endParaRPr sz="7200" dirty="0"/>
          </a:p>
          <a:p>
            <a:pPr marL="0" indent="0">
              <a:lnSpc>
                <a:spcPct val="120000"/>
              </a:lnSpc>
              <a:spcBef>
                <a:spcPts val="1200"/>
              </a:spcBef>
              <a:buNone/>
            </a:pPr>
            <a:r>
              <a:rPr lang="en" sz="8000" b="1" dirty="0"/>
              <a:t>Fronts, eddies, water masses</a:t>
            </a:r>
            <a:endParaRPr sz="8000" b="1" dirty="0"/>
          </a:p>
          <a:p>
            <a:pPr>
              <a:lnSpc>
                <a:spcPct val="120000"/>
              </a:lnSpc>
              <a:spcBef>
                <a:spcPts val="0"/>
              </a:spcBef>
              <a:buSzPct val="100000"/>
            </a:pPr>
            <a:r>
              <a:rPr lang="en" sz="8000" dirty="0"/>
              <a:t>Compare SST spatial data with OOI sensors</a:t>
            </a:r>
            <a:endParaRPr sz="8000" dirty="0"/>
          </a:p>
          <a:p>
            <a:pPr>
              <a:lnSpc>
                <a:spcPct val="120000"/>
              </a:lnSpc>
              <a:spcBef>
                <a:spcPts val="0"/>
              </a:spcBef>
              <a:buSzPct val="100000"/>
            </a:pPr>
            <a:r>
              <a:rPr lang="en" sz="8000" dirty="0"/>
              <a:t>Water mass T-S characteristics (e.g., slope, shelf, and estuarine water masses near MAB Pioneer)</a:t>
            </a:r>
            <a:endParaRPr sz="8000" dirty="0"/>
          </a:p>
          <a:p>
            <a:pPr marL="0" indent="0">
              <a:lnSpc>
                <a:spcPct val="120000"/>
              </a:lnSpc>
              <a:spcBef>
                <a:spcPts val="1200"/>
              </a:spcBef>
              <a:buNone/>
            </a:pPr>
            <a:r>
              <a:rPr lang="en" sz="8000" b="1" dirty="0"/>
              <a:t>Tides</a:t>
            </a:r>
            <a:endParaRPr sz="8000" b="1" dirty="0"/>
          </a:p>
          <a:p>
            <a:pPr>
              <a:lnSpc>
                <a:spcPct val="120000"/>
              </a:lnSpc>
              <a:spcBef>
                <a:spcPts val="0"/>
              </a:spcBef>
              <a:buSzPct val="100000"/>
            </a:pPr>
            <a:r>
              <a:rPr lang="en" sz="8000" dirty="0"/>
              <a:t>Shelf vs. NOAA coastal tide gauges (inshore estuaries, outer coast, offshore)</a:t>
            </a:r>
            <a:endParaRPr sz="8000" dirty="0"/>
          </a:p>
          <a:p>
            <a:pPr>
              <a:buSzPct val="100000"/>
            </a:pPr>
            <a:r>
              <a:rPr lang="en" sz="8000" dirty="0"/>
              <a:t>Interesting impacts of tides? (e.g., earthquake frequency, hydrothermal fluid flux at Axial Seamount)</a:t>
            </a:r>
            <a:endParaRPr sz="8000" dirty="0"/>
          </a:p>
          <a:p>
            <a:pPr indent="0">
              <a:spcBef>
                <a:spcPts val="1600"/>
              </a:spcBef>
              <a:buNone/>
            </a:pPr>
            <a:endParaRPr dirty="0"/>
          </a:p>
          <a:p>
            <a:pPr marL="0" indent="0">
              <a:spcBef>
                <a:spcPts val="1600"/>
              </a:spcBef>
              <a:spcAft>
                <a:spcPts val="1600"/>
              </a:spcAft>
              <a:buNone/>
            </a:pPr>
            <a:endParaRPr dirty="0"/>
          </a:p>
        </p:txBody>
      </p:sp>
      <p:sp>
        <p:nvSpPr>
          <p:cNvPr id="2" name="Content Placeholder 1">
            <a:extLst>
              <a:ext uri="{FF2B5EF4-FFF2-40B4-BE49-F238E27FC236}">
                <a16:creationId xmlns:a16="http://schemas.microsoft.com/office/drawing/2014/main" id="{AAECD627-E878-1051-9F94-3BFB7F49455A}"/>
              </a:ext>
            </a:extLst>
          </p:cNvPr>
          <p:cNvSpPr>
            <a:spLocks noGrp="1"/>
          </p:cNvSpPr>
          <p:nvPr>
            <p:ph sz="half" idx="2"/>
          </p:nvPr>
        </p:nvSpPr>
        <p:spPr>
          <a:xfrm>
            <a:off x="6991350" y="1225559"/>
            <a:ext cx="5135335" cy="4718042"/>
          </a:xfrm>
        </p:spPr>
        <p:txBody>
          <a:bodyPr>
            <a:normAutofit fontScale="25000" lnSpcReduction="20000"/>
          </a:bodyPr>
          <a:lstStyle/>
          <a:p>
            <a:pPr marL="0" indent="0">
              <a:spcBef>
                <a:spcPts val="1600"/>
              </a:spcBef>
              <a:buNone/>
            </a:pPr>
            <a:r>
              <a:rPr lang="en-US" sz="8000" b="1" dirty="0"/>
              <a:t>Climate change - temperature</a:t>
            </a:r>
          </a:p>
          <a:p>
            <a:pPr>
              <a:spcBef>
                <a:spcPts val="1600"/>
              </a:spcBef>
              <a:buSzPct val="100000"/>
            </a:pPr>
            <a:r>
              <a:rPr lang="en-US" sz="8000" dirty="0"/>
              <a:t>Long-term temperature trends at Station Papa</a:t>
            </a:r>
          </a:p>
          <a:p>
            <a:pPr>
              <a:buSzPct val="100000"/>
            </a:pPr>
            <a:r>
              <a:rPr lang="en-US" sz="8000" dirty="0"/>
              <a:t>Compare OOI temperature data to climatologies (surface and subsurface)</a:t>
            </a:r>
          </a:p>
          <a:p>
            <a:pPr marL="0" indent="0">
              <a:spcBef>
                <a:spcPts val="1600"/>
              </a:spcBef>
              <a:buNone/>
            </a:pPr>
            <a:r>
              <a:rPr lang="en-US" sz="8000" b="1" dirty="0"/>
              <a:t>Climate change - carbon</a:t>
            </a:r>
          </a:p>
          <a:p>
            <a:pPr>
              <a:spcBef>
                <a:spcPts val="1600"/>
              </a:spcBef>
              <a:buSzPct val="100000"/>
            </a:pPr>
            <a:r>
              <a:rPr lang="en-US" sz="8000" dirty="0"/>
              <a:t>CO</a:t>
            </a:r>
            <a:r>
              <a:rPr lang="en-US" sz="8000" baseline="-25000" dirty="0"/>
              <a:t>2</a:t>
            </a:r>
            <a:r>
              <a:rPr lang="en-US" sz="8000" dirty="0"/>
              <a:t> air-sea flux and ocean acidification</a:t>
            </a:r>
          </a:p>
          <a:p>
            <a:pPr>
              <a:buSzPct val="100000"/>
            </a:pPr>
            <a:r>
              <a:rPr lang="en-US" sz="8000" dirty="0"/>
              <a:t>Impacts on organisms and ecosystems</a:t>
            </a:r>
          </a:p>
          <a:p>
            <a:pPr marL="0" indent="0">
              <a:buSzPct val="100000"/>
              <a:buNone/>
            </a:pPr>
            <a:endParaRPr lang="en-US" sz="8000" dirty="0"/>
          </a:p>
          <a:p>
            <a:pPr marL="0" indent="0">
              <a:buSzPct val="100000"/>
              <a:buNone/>
            </a:pPr>
            <a:r>
              <a:rPr lang="en-US" sz="8000" b="1" dirty="0"/>
              <a:t>Other topics mentioned</a:t>
            </a:r>
            <a:r>
              <a:rPr lang="en-US" sz="8000" dirty="0"/>
              <a:t>: Subduction zone processes, rip currents, tsunamis, rogue waves</a:t>
            </a:r>
            <a:endParaRPr lang="en-US" sz="9600" dirty="0"/>
          </a:p>
          <a:p>
            <a:endParaRPr lang="en-US" sz="2400" dirty="0"/>
          </a:p>
        </p:txBody>
      </p:sp>
      <p:sp>
        <p:nvSpPr>
          <p:cNvPr id="88" name="Google Shape;88;p18"/>
          <p:cNvSpPr txBox="1"/>
          <p:nvPr/>
        </p:nvSpPr>
        <p:spPr>
          <a:xfrm>
            <a:off x="7128282" y="5321282"/>
            <a:ext cx="4998403" cy="622317"/>
          </a:xfrm>
          <a:prstGeom prst="rect">
            <a:avLst/>
          </a:prstGeom>
          <a:noFill/>
          <a:ln>
            <a:noFill/>
          </a:ln>
        </p:spPr>
        <p:txBody>
          <a:bodyPr spcFirstLastPara="1" wrap="square" lIns="121900" tIns="121900" rIns="121900" bIns="121900" anchor="t" anchorCtr="0">
            <a:noAutofit/>
          </a:bodyPr>
          <a:lstStyle/>
          <a:p>
            <a:r>
              <a:rPr lang="en" sz="2400" i="1" dirty="0">
                <a:solidFill>
                  <a:schemeClr val="dk2"/>
                </a:solidFill>
              </a:rPr>
              <a:t>Aiming for 2-3 new topics at most</a:t>
            </a:r>
            <a:endParaRPr sz="2400" i="1" dirty="0">
              <a:solidFill>
                <a:schemeClr val="dk2"/>
              </a:solidFill>
            </a:endParaRPr>
          </a:p>
        </p:txBody>
      </p:sp>
    </p:spTree>
    <p:extLst>
      <p:ext uri="{BB962C8B-B14F-4D97-AF65-F5344CB8AC3E}">
        <p14:creationId xmlns:p14="http://schemas.microsoft.com/office/powerpoint/2010/main" val="1882292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38"/>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2400" dirty="0"/>
              <a:t>Wilmington Workshop Participants…</a:t>
            </a:r>
            <a:br>
              <a:rPr lang="en-US" sz="3200" dirty="0"/>
            </a:br>
            <a:r>
              <a:rPr lang="en-US" sz="36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How</a:t>
            </a:r>
            <a:r>
              <a:rPr lang="en-US" sz="3600" dirty="0"/>
              <a:t> comfortable are you in incorporating oceanographic datasets into your teaching?</a:t>
            </a:r>
            <a:endParaRPr dirty="0"/>
          </a:p>
        </p:txBody>
      </p:sp>
      <p:graphicFrame>
        <p:nvGraphicFramePr>
          <p:cNvPr id="475" name="Google Shape;475;p38"/>
          <p:cNvGraphicFramePr/>
          <p:nvPr/>
        </p:nvGraphicFramePr>
        <p:xfrm>
          <a:off x="2032000" y="1921267"/>
          <a:ext cx="8128000" cy="421706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26486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40"/>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Pre-Survey: Research Experience</a:t>
            </a:r>
            <a:endParaRPr dirty="0"/>
          </a:p>
        </p:txBody>
      </p:sp>
      <p:pic>
        <p:nvPicPr>
          <p:cNvPr id="487" name="Google Shape;487;p40"/>
          <p:cNvPicPr preferRelativeResize="0"/>
          <p:nvPr/>
        </p:nvPicPr>
        <p:blipFill>
          <a:blip r:embed="rId3">
            <a:alphaModFix/>
          </a:blip>
          <a:stretch>
            <a:fillRect/>
          </a:stretch>
        </p:blipFill>
        <p:spPr>
          <a:xfrm>
            <a:off x="580713" y="1355514"/>
            <a:ext cx="11030575" cy="4862512"/>
          </a:xfrm>
          <a:prstGeom prst="rect">
            <a:avLst/>
          </a:prstGeom>
          <a:noFill/>
          <a:ln>
            <a:noFill/>
          </a:ln>
        </p:spPr>
      </p:pic>
    </p:spTree>
    <p:extLst>
      <p:ext uri="{BB962C8B-B14F-4D97-AF65-F5344CB8AC3E}">
        <p14:creationId xmlns:p14="http://schemas.microsoft.com/office/powerpoint/2010/main" val="2125488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41"/>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Pre-Survey: Teaching Experience</a:t>
            </a:r>
            <a:endParaRPr dirty="0"/>
          </a:p>
        </p:txBody>
      </p:sp>
      <p:pic>
        <p:nvPicPr>
          <p:cNvPr id="493" name="Google Shape;493;p41"/>
          <p:cNvPicPr preferRelativeResize="0"/>
          <p:nvPr/>
        </p:nvPicPr>
        <p:blipFill>
          <a:blip r:embed="rId3">
            <a:alphaModFix/>
          </a:blip>
          <a:stretch>
            <a:fillRect/>
          </a:stretch>
        </p:blipFill>
        <p:spPr>
          <a:xfrm>
            <a:off x="595788" y="1323714"/>
            <a:ext cx="11000435" cy="4862511"/>
          </a:xfrm>
          <a:prstGeom prst="rect">
            <a:avLst/>
          </a:prstGeom>
          <a:noFill/>
          <a:ln>
            <a:noFill/>
          </a:ln>
        </p:spPr>
      </p:pic>
    </p:spTree>
    <p:extLst>
      <p:ext uri="{BB962C8B-B14F-4D97-AF65-F5344CB8AC3E}">
        <p14:creationId xmlns:p14="http://schemas.microsoft.com/office/powerpoint/2010/main" val="320203518"/>
      </p:ext>
    </p:extLst>
  </p:cSld>
  <p:clrMapOvr>
    <a:masterClrMapping/>
  </p:clrMapOvr>
</p:sld>
</file>

<file path=ppt/theme/theme1.xml><?xml version="1.0" encoding="utf-8"?>
<a:theme xmlns:a="http://schemas.openxmlformats.org/drawingml/2006/main" name="Wave">
  <a:themeElements>
    <a:clrScheme name="OOI Brand Colors">
      <a:dk1>
        <a:srgbClr val="004F8B"/>
      </a:dk1>
      <a:lt1>
        <a:srgbClr val="D8E9F5"/>
      </a:lt1>
      <a:dk2>
        <a:srgbClr val="004F8B"/>
      </a:dk2>
      <a:lt2>
        <a:srgbClr val="E7E6E6"/>
      </a:lt2>
      <a:accent1>
        <a:srgbClr val="00A4E1"/>
      </a:accent1>
      <a:accent2>
        <a:srgbClr val="D6BD2C"/>
      </a:accent2>
      <a:accent3>
        <a:srgbClr val="FF7F00"/>
      </a:accent3>
      <a:accent4>
        <a:srgbClr val="212121"/>
      </a:accent4>
      <a:accent5>
        <a:srgbClr val="5E5E5E"/>
      </a:accent5>
      <a:accent6>
        <a:srgbClr val="797979"/>
      </a:accent6>
      <a:hlink>
        <a:srgbClr val="929292"/>
      </a:hlink>
      <a:folHlink>
        <a:srgbClr val="FE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12123</TotalTime>
  <Words>4100</Words>
  <Application>Microsoft Macintosh PowerPoint</Application>
  <PresentationFormat>Widescreen</PresentationFormat>
  <Paragraphs>696</Paragraphs>
  <Slides>65</Slides>
  <Notes>23</Notes>
  <HiddenSlides>31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65</vt:i4>
      </vt:variant>
    </vt:vector>
  </HeadingPairs>
  <TitlesOfParts>
    <vt:vector size="70" baseType="lpstr">
      <vt:lpstr>Arial</vt:lpstr>
      <vt:lpstr>Calibri</vt:lpstr>
      <vt:lpstr>Helvetica</vt:lpstr>
      <vt:lpstr>Trebuchet MS</vt:lpstr>
      <vt:lpstr>Wave</vt:lpstr>
      <vt:lpstr>PowerPoint Presentation</vt:lpstr>
      <vt:lpstr>Workshop Goals</vt:lpstr>
      <vt:lpstr>Python Notebook Development Goals</vt:lpstr>
      <vt:lpstr>What it is NOT…       (we can debate this)</vt:lpstr>
      <vt:lpstr>Big Questions / Discussion Plan</vt:lpstr>
      <vt:lpstr>The OOI Data Labs 2.0  Research Challenge</vt:lpstr>
      <vt:lpstr>Wilmington Workshop Participants… How comfortable are you in incorporating oceanographic datasets into your teaching?</vt:lpstr>
      <vt:lpstr>Pre-Survey: Research Experience</vt:lpstr>
      <vt:lpstr>Pre-Survey: Teaching Experience</vt:lpstr>
      <vt:lpstr>Ocean Observing Systems Potential for Education</vt:lpstr>
      <vt:lpstr>OOI’s Advanced Data Tools</vt:lpstr>
      <vt:lpstr>The Power of Coding Notebooks for Education</vt:lpstr>
      <vt:lpstr>Pedological Approaches for  Coding-based Activities</vt:lpstr>
      <vt:lpstr>Potential Advantages of Notebook-based Educational Activities </vt:lpstr>
      <vt:lpstr>Let’s go to the notebook… ???</vt:lpstr>
      <vt:lpstr>Session 1</vt:lpstr>
      <vt:lpstr>Session 1: What should the end-product look like?</vt:lpstr>
      <vt:lpstr>Who is our primary audience?</vt:lpstr>
      <vt:lpstr>Book Review: Questions to Consider</vt:lpstr>
      <vt:lpstr>Book Examples</vt:lpstr>
      <vt:lpstr>Overall Format and Structure Discussion</vt:lpstr>
      <vt:lpstr>Session 2</vt:lpstr>
      <vt:lpstr>Session 2: What topics/skills should the notebook collection include? </vt:lpstr>
      <vt:lpstr>Data Exploration Design Process</vt:lpstr>
      <vt:lpstr>1. Identify Target Scientific Concepts and Skills</vt:lpstr>
      <vt:lpstr>2. Match Educational Goals with Instrumentation</vt:lpstr>
      <vt:lpstr>3. Find Available  Instrument Data</vt:lpstr>
      <vt:lpstr>4. Cleanup the Dataset</vt:lpstr>
      <vt:lpstr>5. Build Interactive Visualizations</vt:lpstr>
      <vt:lpstr>6. Add Context and Educational Surrounds</vt:lpstr>
      <vt:lpstr>Design Process – Lessons Learned</vt:lpstr>
      <vt:lpstr>Alignment to Intro Oceanography curriculum</vt:lpstr>
      <vt:lpstr>New topics suggested by needs assessment</vt:lpstr>
      <vt:lpstr>PowerPoint Presentation</vt:lpstr>
      <vt:lpstr>Post-it Activity</vt:lpstr>
      <vt:lpstr>OOI Datasets Types</vt:lpstr>
      <vt:lpstr>Data Activity Dimensions</vt:lpstr>
      <vt:lpstr>Session 3</vt:lpstr>
      <vt:lpstr>Session 3: Notebook activity structure &amp; pedagogy</vt:lpstr>
      <vt:lpstr>PowerPoint Presentation</vt:lpstr>
      <vt:lpstr>Design of data activities - based in learning science: </vt:lpstr>
      <vt:lpstr>The Learning Cycle</vt:lpstr>
      <vt:lpstr>Scientists and the Learning Cycle</vt:lpstr>
      <vt:lpstr>Levels of Inquiry</vt:lpstr>
      <vt:lpstr>Uncookbooking</vt:lpstr>
      <vt:lpstr>“Data Discovery” Process</vt:lpstr>
      <vt:lpstr>PRIMM Teaching Model</vt:lpstr>
      <vt:lpstr>What should the Lab Notebook include? </vt:lpstr>
      <vt:lpstr>Pedagogy Examples</vt:lpstr>
      <vt:lpstr>Session 4</vt:lpstr>
      <vt:lpstr>Session 4: How will we get there?</vt:lpstr>
      <vt:lpstr>PowerPoint Presentation</vt:lpstr>
      <vt:lpstr>2012 Undergraduate Educator Survey</vt:lpstr>
      <vt:lpstr>Interactive Exploration Changes in Salinity with Depth</vt:lpstr>
      <vt:lpstr>Other topics</vt:lpstr>
      <vt:lpstr>Day 2</vt:lpstr>
      <vt:lpstr>Feedback</vt:lpstr>
      <vt:lpstr>Day 2 Overview</vt:lpstr>
      <vt:lpstr>Data Exploration Design Process</vt:lpstr>
      <vt:lpstr>Overall Format and Structure</vt:lpstr>
      <vt:lpstr>Pioneer MAB Storm Example</vt:lpstr>
      <vt:lpstr>Lab manual design teams</vt:lpstr>
      <vt:lpstr>Topic Selection</vt:lpstr>
      <vt:lpstr>PowerPoint Presentation</vt:lpstr>
      <vt:lpstr>New topics suggested by needs assessment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Pfeiffer-Herbert, Anna</dc:creator>
  <cp:lastModifiedBy>Charles Lichtenwalner</cp:lastModifiedBy>
  <cp:revision>31</cp:revision>
  <cp:lastPrinted>2024-10-08T17:33:06Z</cp:lastPrinted>
  <dcterms:modified xsi:type="dcterms:W3CDTF">2024-10-19T21:56:45Z</dcterms:modified>
</cp:coreProperties>
</file>