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80" r:id="rId2"/>
    <p:sldId id="1096" r:id="rId3"/>
    <p:sldId id="1101" r:id="rId4"/>
    <p:sldId id="281" r:id="rId5"/>
    <p:sldId id="256" r:id="rId6"/>
    <p:sldId id="260" r:id="rId7"/>
    <p:sldId id="263" r:id="rId8"/>
    <p:sldId id="264" r:id="rId9"/>
    <p:sldId id="265" r:id="rId10"/>
    <p:sldId id="267" r:id="rId11"/>
    <p:sldId id="282" r:id="rId12"/>
    <p:sldId id="284" r:id="rId13"/>
    <p:sldId id="285" r:id="rId14"/>
    <p:sldId id="1099" r:id="rId15"/>
    <p:sldId id="1097" r:id="rId16"/>
    <p:sldId id="1100" r:id="rId17"/>
    <p:sldId id="286" r:id="rId18"/>
    <p:sldId id="289" r:id="rId19"/>
    <p:sldId id="290" r:id="rId20"/>
    <p:sldId id="274" r:id="rId21"/>
    <p:sldId id="291" r:id="rId22"/>
    <p:sldId id="292" r:id="rId23"/>
    <p:sldId id="293" r:id="rId24"/>
    <p:sldId id="294" r:id="rId25"/>
    <p:sldId id="295" r:id="rId26"/>
    <p:sldId id="296" r:id="rId27"/>
    <p:sldId id="279"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6" roundtripDataSignature="AMtx7miOGs30Cts35hnreQXYMLNdiukiR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 Pfeiffer-Herbert" initials="" lastIdx="4" clrIdx="0"/>
  <p:cmAuthor id="1" name="Sage Lichtenwalner" initial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5E22FA-BC0D-477A-AA62-1E4911E89655}">
  <a:tblStyle styleId="{325E22FA-BC0D-477A-AA62-1E4911E8965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AE0E62B-4EC8-4ADC-87AA-B742ECA1BF12}" styleName="Table_1">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85"/>
    <p:restoredTop sz="79048" autoAdjust="0"/>
  </p:normalViewPr>
  <p:slideViewPr>
    <p:cSldViewPr snapToGrid="0" showGuides="1">
      <p:cViewPr varScale="1">
        <p:scale>
          <a:sx n="100" d="100"/>
          <a:sy n="100" d="100"/>
        </p:scale>
        <p:origin x="848" y="160"/>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10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10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07" Type="http://schemas.openxmlformats.org/officeDocument/2006/relationships/commentAuthors" Target="commentAuthors.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11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FDC289-6124-469F-888C-04ED327382A4}"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0EFB2824-8496-41EE-BC8E-62ED7D87A85D}">
      <dgm:prSet custT="1"/>
      <dgm:spPr/>
      <dgm:t>
        <a:bodyPr/>
        <a:lstStyle/>
        <a:p>
          <a:pPr>
            <a:lnSpc>
              <a:spcPct val="100000"/>
            </a:lnSpc>
          </a:pPr>
          <a:r>
            <a:rPr lang="en-US" sz="2000" dirty="0">
              <a:solidFill>
                <a:schemeClr val="tx1"/>
              </a:solidFill>
            </a:rPr>
            <a:t>Provide a shared experience for everyone to think about learning and teaching. </a:t>
          </a:r>
        </a:p>
      </dgm:t>
    </dgm:pt>
    <dgm:pt modelId="{A9B17D23-1C94-48D3-AD90-AEBE517371D7}" type="parTrans" cxnId="{2AA47FE0-5E5F-44B6-8C44-43444A5EAA67}">
      <dgm:prSet/>
      <dgm:spPr/>
      <dgm:t>
        <a:bodyPr/>
        <a:lstStyle/>
        <a:p>
          <a:endParaRPr lang="en-US" sz="2400"/>
        </a:p>
      </dgm:t>
    </dgm:pt>
    <dgm:pt modelId="{CE57C299-E064-4514-8A47-0E8E1C9B651D}" type="sibTrans" cxnId="{2AA47FE0-5E5F-44B6-8C44-43444A5EAA67}">
      <dgm:prSet/>
      <dgm:spPr/>
      <dgm:t>
        <a:bodyPr/>
        <a:lstStyle/>
        <a:p>
          <a:endParaRPr lang="en-US" sz="2400"/>
        </a:p>
      </dgm:t>
    </dgm:pt>
    <dgm:pt modelId="{D3E852D2-19EE-41DD-B060-7A809E5CF0D5}">
      <dgm:prSet custT="1"/>
      <dgm:spPr/>
      <dgm:t>
        <a:bodyPr/>
        <a:lstStyle/>
        <a:p>
          <a:pPr>
            <a:lnSpc>
              <a:spcPct val="100000"/>
            </a:lnSpc>
          </a:pPr>
          <a:r>
            <a:rPr lang="en-US" sz="2400" dirty="0"/>
            <a:t>Engage fully as a learner. </a:t>
          </a:r>
        </a:p>
      </dgm:t>
    </dgm:pt>
    <dgm:pt modelId="{FD173F22-1633-4DCF-A242-D680045CB762}" type="parTrans" cxnId="{9D775D73-6106-4F82-955B-5AAD072F7AB5}">
      <dgm:prSet/>
      <dgm:spPr/>
      <dgm:t>
        <a:bodyPr/>
        <a:lstStyle/>
        <a:p>
          <a:endParaRPr lang="en-US" sz="2400"/>
        </a:p>
      </dgm:t>
    </dgm:pt>
    <dgm:pt modelId="{ED3C6B62-EB28-4247-874B-DC3458DF9523}" type="sibTrans" cxnId="{9D775D73-6106-4F82-955B-5AAD072F7AB5}">
      <dgm:prSet/>
      <dgm:spPr/>
      <dgm:t>
        <a:bodyPr/>
        <a:lstStyle/>
        <a:p>
          <a:endParaRPr lang="en-US" sz="2400"/>
        </a:p>
      </dgm:t>
    </dgm:pt>
    <dgm:pt modelId="{5160556E-D420-4D02-B386-8BD6EF2E2782}">
      <dgm:prSet custT="1"/>
      <dgm:spPr/>
      <dgm:t>
        <a:bodyPr/>
        <a:lstStyle/>
        <a:p>
          <a:pPr>
            <a:lnSpc>
              <a:spcPct val="100000"/>
            </a:lnSpc>
          </a:pPr>
          <a:r>
            <a:rPr lang="en-US" sz="1800" dirty="0"/>
            <a:t>Give space for your friends to mess with the ideas. </a:t>
          </a:r>
        </a:p>
        <a:p>
          <a:pPr>
            <a:lnSpc>
              <a:spcPct val="100000"/>
            </a:lnSpc>
          </a:pPr>
          <a:r>
            <a:rPr lang="en-US" sz="1800" dirty="0"/>
            <a:t>Go deeper into your own understanding &amp; bring your friends along. </a:t>
          </a:r>
        </a:p>
      </dgm:t>
    </dgm:pt>
    <dgm:pt modelId="{F8F22DC7-F05A-4943-9E59-9358B07BCF8E}" type="parTrans" cxnId="{1A4E94C9-28FA-4A50-8970-617EDC958FAE}">
      <dgm:prSet/>
      <dgm:spPr/>
      <dgm:t>
        <a:bodyPr/>
        <a:lstStyle/>
        <a:p>
          <a:endParaRPr lang="en-US" sz="2400"/>
        </a:p>
      </dgm:t>
    </dgm:pt>
    <dgm:pt modelId="{15046895-1EC9-4B42-B716-111188B8EED4}" type="sibTrans" cxnId="{1A4E94C9-28FA-4A50-8970-617EDC958FAE}">
      <dgm:prSet/>
      <dgm:spPr/>
      <dgm:t>
        <a:bodyPr/>
        <a:lstStyle/>
        <a:p>
          <a:endParaRPr lang="en-US" sz="2400"/>
        </a:p>
      </dgm:t>
    </dgm:pt>
    <dgm:pt modelId="{A5675356-748F-4A12-81FA-47C35A40C0CA}" type="pres">
      <dgm:prSet presAssocID="{2EFDC289-6124-469F-888C-04ED327382A4}" presName="root" presStyleCnt="0">
        <dgm:presLayoutVars>
          <dgm:dir/>
          <dgm:resizeHandles val="exact"/>
        </dgm:presLayoutVars>
      </dgm:prSet>
      <dgm:spPr/>
    </dgm:pt>
    <dgm:pt modelId="{90059917-ECFA-48A6-A5D1-5A25B7A2A765}" type="pres">
      <dgm:prSet presAssocID="{0EFB2824-8496-41EE-BC8E-62ED7D87A85D}" presName="compNode" presStyleCnt="0"/>
      <dgm:spPr/>
    </dgm:pt>
    <dgm:pt modelId="{4D96D905-D996-4949-A763-652FEC54BB0E}" type="pres">
      <dgm:prSet presAssocID="{0EFB2824-8496-41EE-BC8E-62ED7D87A85D}"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Venn diagram"/>
        </a:ext>
      </dgm:extLst>
    </dgm:pt>
    <dgm:pt modelId="{F99F8304-CC30-42A5-A17D-F2FE5A955D5B}" type="pres">
      <dgm:prSet presAssocID="{0EFB2824-8496-41EE-BC8E-62ED7D87A85D}" presName="spaceRect" presStyleCnt="0"/>
      <dgm:spPr/>
    </dgm:pt>
    <dgm:pt modelId="{99D1F7AB-A2AD-413A-8278-E9639F415384}" type="pres">
      <dgm:prSet presAssocID="{0EFB2824-8496-41EE-BC8E-62ED7D87A85D}" presName="textRect" presStyleLbl="revTx" presStyleIdx="0" presStyleCnt="3">
        <dgm:presLayoutVars>
          <dgm:chMax val="1"/>
          <dgm:chPref val="1"/>
        </dgm:presLayoutVars>
      </dgm:prSet>
      <dgm:spPr/>
    </dgm:pt>
    <dgm:pt modelId="{3ADC0D1A-71E8-4C2F-8D59-B44CC91DF141}" type="pres">
      <dgm:prSet presAssocID="{CE57C299-E064-4514-8A47-0E8E1C9B651D}" presName="sibTrans" presStyleCnt="0"/>
      <dgm:spPr/>
    </dgm:pt>
    <dgm:pt modelId="{69C029BE-DCAA-4688-A443-C5ED4AE8BEFD}" type="pres">
      <dgm:prSet presAssocID="{D3E852D2-19EE-41DD-B060-7A809E5CF0D5}" presName="compNode" presStyleCnt="0"/>
      <dgm:spPr/>
    </dgm:pt>
    <dgm:pt modelId="{E0BA920D-8FA5-46D6-9E1F-5CB01558B688}" type="pres">
      <dgm:prSet presAssocID="{D3E852D2-19EE-41DD-B060-7A809E5CF0D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ymnast - Floor Routine"/>
        </a:ext>
      </dgm:extLst>
    </dgm:pt>
    <dgm:pt modelId="{165523BE-232F-418B-A4A4-57795352E18B}" type="pres">
      <dgm:prSet presAssocID="{D3E852D2-19EE-41DD-B060-7A809E5CF0D5}" presName="spaceRect" presStyleCnt="0"/>
      <dgm:spPr/>
    </dgm:pt>
    <dgm:pt modelId="{AEAEC4C7-01C5-4F52-940D-0925FCCEC7C4}" type="pres">
      <dgm:prSet presAssocID="{D3E852D2-19EE-41DD-B060-7A809E5CF0D5}" presName="textRect" presStyleLbl="revTx" presStyleIdx="1" presStyleCnt="3">
        <dgm:presLayoutVars>
          <dgm:chMax val="1"/>
          <dgm:chPref val="1"/>
        </dgm:presLayoutVars>
      </dgm:prSet>
      <dgm:spPr/>
    </dgm:pt>
    <dgm:pt modelId="{06E29C81-6729-4C22-B96A-C994868EAF2E}" type="pres">
      <dgm:prSet presAssocID="{ED3C6B62-EB28-4247-874B-DC3458DF9523}" presName="sibTrans" presStyleCnt="0"/>
      <dgm:spPr/>
    </dgm:pt>
    <dgm:pt modelId="{40605C6E-8A98-43B4-B2DB-0571BB9218C9}" type="pres">
      <dgm:prSet presAssocID="{5160556E-D420-4D02-B386-8BD6EF2E2782}" presName="compNode" presStyleCnt="0"/>
      <dgm:spPr/>
    </dgm:pt>
    <dgm:pt modelId="{270B8630-8E4A-4B9B-B073-DB1DAF07FBA4}" type="pres">
      <dgm:prSet presAssocID="{5160556E-D420-4D02-B386-8BD6EF2E2782}"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Group success"/>
        </a:ext>
      </dgm:extLst>
    </dgm:pt>
    <dgm:pt modelId="{342AEAD8-AB7A-413C-9F22-276501B08008}" type="pres">
      <dgm:prSet presAssocID="{5160556E-D420-4D02-B386-8BD6EF2E2782}" presName="spaceRect" presStyleCnt="0"/>
      <dgm:spPr/>
    </dgm:pt>
    <dgm:pt modelId="{38DD67DF-6808-47F7-9AD0-5F3021A665AF}" type="pres">
      <dgm:prSet presAssocID="{5160556E-D420-4D02-B386-8BD6EF2E2782}" presName="textRect" presStyleLbl="revTx" presStyleIdx="2" presStyleCnt="3">
        <dgm:presLayoutVars>
          <dgm:chMax val="1"/>
          <dgm:chPref val="1"/>
        </dgm:presLayoutVars>
      </dgm:prSet>
      <dgm:spPr/>
    </dgm:pt>
  </dgm:ptLst>
  <dgm:cxnLst>
    <dgm:cxn modelId="{BECB9F13-BE2E-724A-909F-BAFF7DCC7D8A}" type="presOf" srcId="{5160556E-D420-4D02-B386-8BD6EF2E2782}" destId="{38DD67DF-6808-47F7-9AD0-5F3021A665AF}" srcOrd="0" destOrd="0" presId="urn:microsoft.com/office/officeart/2018/2/layout/IconLabelList"/>
    <dgm:cxn modelId="{3CB17344-99E7-9E4B-A532-DBA934C16A76}" type="presOf" srcId="{0EFB2824-8496-41EE-BC8E-62ED7D87A85D}" destId="{99D1F7AB-A2AD-413A-8278-E9639F415384}" srcOrd="0" destOrd="0" presId="urn:microsoft.com/office/officeart/2018/2/layout/IconLabelList"/>
    <dgm:cxn modelId="{9D775D73-6106-4F82-955B-5AAD072F7AB5}" srcId="{2EFDC289-6124-469F-888C-04ED327382A4}" destId="{D3E852D2-19EE-41DD-B060-7A809E5CF0D5}" srcOrd="1" destOrd="0" parTransId="{FD173F22-1633-4DCF-A242-D680045CB762}" sibTransId="{ED3C6B62-EB28-4247-874B-DC3458DF9523}"/>
    <dgm:cxn modelId="{D9CE0089-368F-3B49-9E06-50607042AFE1}" type="presOf" srcId="{2EFDC289-6124-469F-888C-04ED327382A4}" destId="{A5675356-748F-4A12-81FA-47C35A40C0CA}" srcOrd="0" destOrd="0" presId="urn:microsoft.com/office/officeart/2018/2/layout/IconLabelList"/>
    <dgm:cxn modelId="{269094A2-B884-0846-85E9-5EF00FE04FB0}" type="presOf" srcId="{D3E852D2-19EE-41DD-B060-7A809E5CF0D5}" destId="{AEAEC4C7-01C5-4F52-940D-0925FCCEC7C4}" srcOrd="0" destOrd="0" presId="urn:microsoft.com/office/officeart/2018/2/layout/IconLabelList"/>
    <dgm:cxn modelId="{1A4E94C9-28FA-4A50-8970-617EDC958FAE}" srcId="{2EFDC289-6124-469F-888C-04ED327382A4}" destId="{5160556E-D420-4D02-B386-8BD6EF2E2782}" srcOrd="2" destOrd="0" parTransId="{F8F22DC7-F05A-4943-9E59-9358B07BCF8E}" sibTransId="{15046895-1EC9-4B42-B716-111188B8EED4}"/>
    <dgm:cxn modelId="{2AA47FE0-5E5F-44B6-8C44-43444A5EAA67}" srcId="{2EFDC289-6124-469F-888C-04ED327382A4}" destId="{0EFB2824-8496-41EE-BC8E-62ED7D87A85D}" srcOrd="0" destOrd="0" parTransId="{A9B17D23-1C94-48D3-AD90-AEBE517371D7}" sibTransId="{CE57C299-E064-4514-8A47-0E8E1C9B651D}"/>
    <dgm:cxn modelId="{816A48E6-5377-DD47-98D4-ED0018FCD853}" type="presParOf" srcId="{A5675356-748F-4A12-81FA-47C35A40C0CA}" destId="{90059917-ECFA-48A6-A5D1-5A25B7A2A765}" srcOrd="0" destOrd="0" presId="urn:microsoft.com/office/officeart/2018/2/layout/IconLabelList"/>
    <dgm:cxn modelId="{D6533205-4EEC-7944-B7BD-B6C265057A1F}" type="presParOf" srcId="{90059917-ECFA-48A6-A5D1-5A25B7A2A765}" destId="{4D96D905-D996-4949-A763-652FEC54BB0E}" srcOrd="0" destOrd="0" presId="urn:microsoft.com/office/officeart/2018/2/layout/IconLabelList"/>
    <dgm:cxn modelId="{AEE873F2-9400-3A45-AE1F-E2C93E0872B4}" type="presParOf" srcId="{90059917-ECFA-48A6-A5D1-5A25B7A2A765}" destId="{F99F8304-CC30-42A5-A17D-F2FE5A955D5B}" srcOrd="1" destOrd="0" presId="urn:microsoft.com/office/officeart/2018/2/layout/IconLabelList"/>
    <dgm:cxn modelId="{2066C657-F09D-8640-A9AB-8B941A08250E}" type="presParOf" srcId="{90059917-ECFA-48A6-A5D1-5A25B7A2A765}" destId="{99D1F7AB-A2AD-413A-8278-E9639F415384}" srcOrd="2" destOrd="0" presId="urn:microsoft.com/office/officeart/2018/2/layout/IconLabelList"/>
    <dgm:cxn modelId="{78481893-E678-4242-AFAF-5BE4980E66CC}" type="presParOf" srcId="{A5675356-748F-4A12-81FA-47C35A40C0CA}" destId="{3ADC0D1A-71E8-4C2F-8D59-B44CC91DF141}" srcOrd="1" destOrd="0" presId="urn:microsoft.com/office/officeart/2018/2/layout/IconLabelList"/>
    <dgm:cxn modelId="{AFA57981-73C3-8C4B-BC57-75156EDD2A9F}" type="presParOf" srcId="{A5675356-748F-4A12-81FA-47C35A40C0CA}" destId="{69C029BE-DCAA-4688-A443-C5ED4AE8BEFD}" srcOrd="2" destOrd="0" presId="urn:microsoft.com/office/officeart/2018/2/layout/IconLabelList"/>
    <dgm:cxn modelId="{484F7B29-802B-5047-9B10-5CEE186CE846}" type="presParOf" srcId="{69C029BE-DCAA-4688-A443-C5ED4AE8BEFD}" destId="{E0BA920D-8FA5-46D6-9E1F-5CB01558B688}" srcOrd="0" destOrd="0" presId="urn:microsoft.com/office/officeart/2018/2/layout/IconLabelList"/>
    <dgm:cxn modelId="{3C356969-FCDA-F041-BD04-9A6D653A531B}" type="presParOf" srcId="{69C029BE-DCAA-4688-A443-C5ED4AE8BEFD}" destId="{165523BE-232F-418B-A4A4-57795352E18B}" srcOrd="1" destOrd="0" presId="urn:microsoft.com/office/officeart/2018/2/layout/IconLabelList"/>
    <dgm:cxn modelId="{D2D18E4B-98C2-154F-870A-DD8617C93AD0}" type="presParOf" srcId="{69C029BE-DCAA-4688-A443-C5ED4AE8BEFD}" destId="{AEAEC4C7-01C5-4F52-940D-0925FCCEC7C4}" srcOrd="2" destOrd="0" presId="urn:microsoft.com/office/officeart/2018/2/layout/IconLabelList"/>
    <dgm:cxn modelId="{6135AA90-C899-744C-BD0D-A9E5C88D2C3F}" type="presParOf" srcId="{A5675356-748F-4A12-81FA-47C35A40C0CA}" destId="{06E29C81-6729-4C22-B96A-C994868EAF2E}" srcOrd="3" destOrd="0" presId="urn:microsoft.com/office/officeart/2018/2/layout/IconLabelList"/>
    <dgm:cxn modelId="{AF9839DD-945A-054A-B821-1C1269E849AA}" type="presParOf" srcId="{A5675356-748F-4A12-81FA-47C35A40C0CA}" destId="{40605C6E-8A98-43B4-B2DB-0571BB9218C9}" srcOrd="4" destOrd="0" presId="urn:microsoft.com/office/officeart/2018/2/layout/IconLabelList"/>
    <dgm:cxn modelId="{3E83C597-B452-1442-B6B9-2CB2E20AF00B}" type="presParOf" srcId="{40605C6E-8A98-43B4-B2DB-0571BB9218C9}" destId="{270B8630-8E4A-4B9B-B073-DB1DAF07FBA4}" srcOrd="0" destOrd="0" presId="urn:microsoft.com/office/officeart/2018/2/layout/IconLabelList"/>
    <dgm:cxn modelId="{4BAE085F-4F63-E241-879E-8674D247961E}" type="presParOf" srcId="{40605C6E-8A98-43B4-B2DB-0571BB9218C9}" destId="{342AEAD8-AB7A-413C-9F22-276501B08008}" srcOrd="1" destOrd="0" presId="urn:microsoft.com/office/officeart/2018/2/layout/IconLabelList"/>
    <dgm:cxn modelId="{9A441EBF-3403-6B46-99FA-249938B96B8A}" type="presParOf" srcId="{40605C6E-8A98-43B4-B2DB-0571BB9218C9}" destId="{38DD67DF-6808-47F7-9AD0-5F3021A665A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3A8FD8-C421-4080-8130-CD7FC8B28E54}" type="doc">
      <dgm:prSet loTypeId="urn:microsoft.com/office/officeart/2008/layout/LinedList" loCatId="list" qsTypeId="urn:microsoft.com/office/officeart/2005/8/quickstyle/simple2" qsCatId="simple" csTypeId="urn:microsoft.com/office/officeart/2005/8/colors/accent2_2" csCatId="accent2"/>
      <dgm:spPr/>
      <dgm:t>
        <a:bodyPr/>
        <a:lstStyle/>
        <a:p>
          <a:endParaRPr lang="en-US"/>
        </a:p>
      </dgm:t>
    </dgm:pt>
    <dgm:pt modelId="{4A68B686-9A4B-4652-A78C-C2A67CC90507}">
      <dgm:prSet/>
      <dgm:spPr/>
      <dgm:t>
        <a:bodyPr/>
        <a:lstStyle/>
        <a:p>
          <a:r>
            <a:rPr lang="en-US" b="1" dirty="0"/>
            <a:t>Learning is an active process. </a:t>
          </a:r>
          <a:endParaRPr lang="en-US" dirty="0"/>
        </a:p>
      </dgm:t>
    </dgm:pt>
    <dgm:pt modelId="{104CF477-E6BB-4D1C-81EA-370007D84EED}" type="parTrans" cxnId="{031BCD3A-3CDF-43BF-952E-174CB872E312}">
      <dgm:prSet/>
      <dgm:spPr/>
      <dgm:t>
        <a:bodyPr/>
        <a:lstStyle/>
        <a:p>
          <a:endParaRPr lang="en-US"/>
        </a:p>
      </dgm:t>
    </dgm:pt>
    <dgm:pt modelId="{B87815F1-59E8-421D-B62E-F919E9C6289B}" type="sibTrans" cxnId="{031BCD3A-3CDF-43BF-952E-174CB872E312}">
      <dgm:prSet/>
      <dgm:spPr/>
      <dgm:t>
        <a:bodyPr/>
        <a:lstStyle/>
        <a:p>
          <a:endParaRPr lang="en-US"/>
        </a:p>
      </dgm:t>
    </dgm:pt>
    <dgm:pt modelId="{38DF01E7-0C92-4818-8E35-8C7484D5F120}">
      <dgm:prSet/>
      <dgm:spPr/>
      <dgm:t>
        <a:bodyPr/>
        <a:lstStyle/>
        <a:p>
          <a:r>
            <a:rPr lang="en-US" b="1"/>
            <a:t>Learning builds on prior knowledge. </a:t>
          </a:r>
          <a:endParaRPr lang="en-US"/>
        </a:p>
      </dgm:t>
    </dgm:pt>
    <dgm:pt modelId="{75191EC7-14D5-4B28-9A4A-1D4CE2329D5F}" type="parTrans" cxnId="{1E9AE9CB-16C4-4356-8224-7A26C49248DD}">
      <dgm:prSet/>
      <dgm:spPr/>
      <dgm:t>
        <a:bodyPr/>
        <a:lstStyle/>
        <a:p>
          <a:endParaRPr lang="en-US"/>
        </a:p>
      </dgm:t>
    </dgm:pt>
    <dgm:pt modelId="{313C054A-B428-4139-B4E6-AEC9FF592E19}" type="sibTrans" cxnId="{1E9AE9CB-16C4-4356-8224-7A26C49248DD}">
      <dgm:prSet/>
      <dgm:spPr/>
      <dgm:t>
        <a:bodyPr/>
        <a:lstStyle/>
        <a:p>
          <a:endParaRPr lang="en-US"/>
        </a:p>
      </dgm:t>
    </dgm:pt>
    <dgm:pt modelId="{FE19906D-48B9-4D0D-8207-82E3B3D65603}">
      <dgm:prSet/>
      <dgm:spPr/>
      <dgm:t>
        <a:bodyPr/>
        <a:lstStyle/>
        <a:p>
          <a:r>
            <a:rPr lang="en-US" b="1"/>
            <a:t>Learning that is authentic to the learner is more memorable. </a:t>
          </a:r>
          <a:endParaRPr lang="en-US"/>
        </a:p>
      </dgm:t>
    </dgm:pt>
    <dgm:pt modelId="{5E5482D2-B37D-44FB-9D63-F6135C02A327}" type="parTrans" cxnId="{97922C46-AC20-447A-9676-72F0EA7104E7}">
      <dgm:prSet/>
      <dgm:spPr/>
      <dgm:t>
        <a:bodyPr/>
        <a:lstStyle/>
        <a:p>
          <a:endParaRPr lang="en-US"/>
        </a:p>
      </dgm:t>
    </dgm:pt>
    <dgm:pt modelId="{01D79FF8-F46F-42AA-8615-F8E461B57CCC}" type="sibTrans" cxnId="{97922C46-AC20-447A-9676-72F0EA7104E7}">
      <dgm:prSet/>
      <dgm:spPr/>
      <dgm:t>
        <a:bodyPr/>
        <a:lstStyle/>
        <a:p>
          <a:endParaRPr lang="en-US"/>
        </a:p>
      </dgm:t>
    </dgm:pt>
    <dgm:pt modelId="{1E74E3E9-EE8D-4988-9AB7-A7EED66760B6}">
      <dgm:prSet/>
      <dgm:spPr/>
      <dgm:t>
        <a:bodyPr/>
        <a:lstStyle/>
        <a:p>
          <a:r>
            <a:rPr lang="en-US" b="1"/>
            <a:t>Learning occurs in a complex social environment. </a:t>
          </a:r>
          <a:endParaRPr lang="en-US"/>
        </a:p>
      </dgm:t>
    </dgm:pt>
    <dgm:pt modelId="{C2691DF4-31A3-4B5A-8F8A-5356FEB2BB5B}" type="parTrans" cxnId="{4071841C-85D8-4A01-9FE0-F2262D1A9FA5}">
      <dgm:prSet/>
      <dgm:spPr/>
      <dgm:t>
        <a:bodyPr/>
        <a:lstStyle/>
        <a:p>
          <a:endParaRPr lang="en-US"/>
        </a:p>
      </dgm:t>
    </dgm:pt>
    <dgm:pt modelId="{F5C3CFB6-6FB8-480D-B386-739181F6345F}" type="sibTrans" cxnId="{4071841C-85D8-4A01-9FE0-F2262D1A9FA5}">
      <dgm:prSet/>
      <dgm:spPr/>
      <dgm:t>
        <a:bodyPr/>
        <a:lstStyle/>
        <a:p>
          <a:endParaRPr lang="en-US"/>
        </a:p>
      </dgm:t>
    </dgm:pt>
    <dgm:pt modelId="{DEB2DEBA-B2C2-4462-BF85-096648C2579D}">
      <dgm:prSet/>
      <dgm:spPr/>
      <dgm:t>
        <a:bodyPr/>
        <a:lstStyle/>
        <a:p>
          <a:r>
            <a:rPr lang="en-US" b="1"/>
            <a:t>Learning requires motivation and cognitive engagement. </a:t>
          </a:r>
          <a:endParaRPr lang="en-US"/>
        </a:p>
      </dgm:t>
    </dgm:pt>
    <dgm:pt modelId="{9EC8E27A-948C-4C8A-87FB-CFC7C0757B98}" type="parTrans" cxnId="{4D5ABB77-5538-472C-B434-EB9EA3F5EA6B}">
      <dgm:prSet/>
      <dgm:spPr/>
      <dgm:t>
        <a:bodyPr/>
        <a:lstStyle/>
        <a:p>
          <a:endParaRPr lang="en-US"/>
        </a:p>
      </dgm:t>
    </dgm:pt>
    <dgm:pt modelId="{61546F1E-0891-417C-B9CD-9F8E18957AE5}" type="sibTrans" cxnId="{4D5ABB77-5538-472C-B434-EB9EA3F5EA6B}">
      <dgm:prSet/>
      <dgm:spPr/>
      <dgm:t>
        <a:bodyPr/>
        <a:lstStyle/>
        <a:p>
          <a:endParaRPr lang="en-US"/>
        </a:p>
      </dgm:t>
    </dgm:pt>
    <dgm:pt modelId="{9FB7E97E-4C82-8B41-BFD3-F8E68C156A5F}" type="pres">
      <dgm:prSet presAssocID="{093A8FD8-C421-4080-8130-CD7FC8B28E54}" presName="vert0" presStyleCnt="0">
        <dgm:presLayoutVars>
          <dgm:dir/>
          <dgm:animOne val="branch"/>
          <dgm:animLvl val="lvl"/>
        </dgm:presLayoutVars>
      </dgm:prSet>
      <dgm:spPr/>
    </dgm:pt>
    <dgm:pt modelId="{BAE2B64A-2CBF-E44F-9151-A3244E548447}" type="pres">
      <dgm:prSet presAssocID="{4A68B686-9A4B-4652-A78C-C2A67CC90507}" presName="thickLine" presStyleLbl="alignNode1" presStyleIdx="0" presStyleCnt="5"/>
      <dgm:spPr/>
    </dgm:pt>
    <dgm:pt modelId="{174C1385-45F0-AE47-8F1A-03446A64C0EB}" type="pres">
      <dgm:prSet presAssocID="{4A68B686-9A4B-4652-A78C-C2A67CC90507}" presName="horz1" presStyleCnt="0"/>
      <dgm:spPr/>
    </dgm:pt>
    <dgm:pt modelId="{C221026C-3A75-DE4C-85DB-A565231E79A9}" type="pres">
      <dgm:prSet presAssocID="{4A68B686-9A4B-4652-A78C-C2A67CC90507}" presName="tx1" presStyleLbl="revTx" presStyleIdx="0" presStyleCnt="5"/>
      <dgm:spPr/>
    </dgm:pt>
    <dgm:pt modelId="{45E3BEDA-5600-AD4F-93FC-7D2B78257F2D}" type="pres">
      <dgm:prSet presAssocID="{4A68B686-9A4B-4652-A78C-C2A67CC90507}" presName="vert1" presStyleCnt="0"/>
      <dgm:spPr/>
    </dgm:pt>
    <dgm:pt modelId="{66BBCC94-DC39-FD42-843E-726099B4146C}" type="pres">
      <dgm:prSet presAssocID="{38DF01E7-0C92-4818-8E35-8C7484D5F120}" presName="thickLine" presStyleLbl="alignNode1" presStyleIdx="1" presStyleCnt="5"/>
      <dgm:spPr/>
    </dgm:pt>
    <dgm:pt modelId="{99325F4E-7A88-F44F-8941-7F038B2C6748}" type="pres">
      <dgm:prSet presAssocID="{38DF01E7-0C92-4818-8E35-8C7484D5F120}" presName="horz1" presStyleCnt="0"/>
      <dgm:spPr/>
    </dgm:pt>
    <dgm:pt modelId="{64D596F0-A3DC-7742-A703-F8E4041E9624}" type="pres">
      <dgm:prSet presAssocID="{38DF01E7-0C92-4818-8E35-8C7484D5F120}" presName="tx1" presStyleLbl="revTx" presStyleIdx="1" presStyleCnt="5"/>
      <dgm:spPr/>
    </dgm:pt>
    <dgm:pt modelId="{3EA936DB-C0CF-2B42-97D0-F72DAB43B065}" type="pres">
      <dgm:prSet presAssocID="{38DF01E7-0C92-4818-8E35-8C7484D5F120}" presName="vert1" presStyleCnt="0"/>
      <dgm:spPr/>
    </dgm:pt>
    <dgm:pt modelId="{0C05FAD1-ADB1-2F4F-8074-FAFD04E949F4}" type="pres">
      <dgm:prSet presAssocID="{FE19906D-48B9-4D0D-8207-82E3B3D65603}" presName="thickLine" presStyleLbl="alignNode1" presStyleIdx="2" presStyleCnt="5"/>
      <dgm:spPr/>
    </dgm:pt>
    <dgm:pt modelId="{17406AAB-74A6-0C4F-8882-C55144ECDA2B}" type="pres">
      <dgm:prSet presAssocID="{FE19906D-48B9-4D0D-8207-82E3B3D65603}" presName="horz1" presStyleCnt="0"/>
      <dgm:spPr/>
    </dgm:pt>
    <dgm:pt modelId="{199B6A02-AAA7-2349-B3E8-31E0DC097BD6}" type="pres">
      <dgm:prSet presAssocID="{FE19906D-48B9-4D0D-8207-82E3B3D65603}" presName="tx1" presStyleLbl="revTx" presStyleIdx="2" presStyleCnt="5"/>
      <dgm:spPr/>
    </dgm:pt>
    <dgm:pt modelId="{A19E60B1-7F91-F644-BB24-961DDFC6DE7B}" type="pres">
      <dgm:prSet presAssocID="{FE19906D-48B9-4D0D-8207-82E3B3D65603}" presName="vert1" presStyleCnt="0"/>
      <dgm:spPr/>
    </dgm:pt>
    <dgm:pt modelId="{9ACF5BFF-CF69-E24A-B294-0AAA19E10675}" type="pres">
      <dgm:prSet presAssocID="{1E74E3E9-EE8D-4988-9AB7-A7EED66760B6}" presName="thickLine" presStyleLbl="alignNode1" presStyleIdx="3" presStyleCnt="5"/>
      <dgm:spPr/>
    </dgm:pt>
    <dgm:pt modelId="{180405F9-55D6-2C40-A9B2-0DE739E2E354}" type="pres">
      <dgm:prSet presAssocID="{1E74E3E9-EE8D-4988-9AB7-A7EED66760B6}" presName="horz1" presStyleCnt="0"/>
      <dgm:spPr/>
    </dgm:pt>
    <dgm:pt modelId="{5B864F83-C3D7-A342-A1A3-2A7149FD7734}" type="pres">
      <dgm:prSet presAssocID="{1E74E3E9-EE8D-4988-9AB7-A7EED66760B6}" presName="tx1" presStyleLbl="revTx" presStyleIdx="3" presStyleCnt="5"/>
      <dgm:spPr/>
    </dgm:pt>
    <dgm:pt modelId="{A495D1A4-800E-6A47-9B8F-C2B292851000}" type="pres">
      <dgm:prSet presAssocID="{1E74E3E9-EE8D-4988-9AB7-A7EED66760B6}" presName="vert1" presStyleCnt="0"/>
      <dgm:spPr/>
    </dgm:pt>
    <dgm:pt modelId="{9A63B5E1-A1C7-6746-AE73-5BDA9634D5E8}" type="pres">
      <dgm:prSet presAssocID="{DEB2DEBA-B2C2-4462-BF85-096648C2579D}" presName="thickLine" presStyleLbl="alignNode1" presStyleIdx="4" presStyleCnt="5"/>
      <dgm:spPr/>
    </dgm:pt>
    <dgm:pt modelId="{5DB8A289-A0ED-C84F-A18E-333A9BF8C238}" type="pres">
      <dgm:prSet presAssocID="{DEB2DEBA-B2C2-4462-BF85-096648C2579D}" presName="horz1" presStyleCnt="0"/>
      <dgm:spPr/>
    </dgm:pt>
    <dgm:pt modelId="{91E176CC-5D0C-7A41-A94D-35E846A3CCA2}" type="pres">
      <dgm:prSet presAssocID="{DEB2DEBA-B2C2-4462-BF85-096648C2579D}" presName="tx1" presStyleLbl="revTx" presStyleIdx="4" presStyleCnt="5"/>
      <dgm:spPr/>
    </dgm:pt>
    <dgm:pt modelId="{4C915E0D-D44E-104F-8D68-82E64EF48BB3}" type="pres">
      <dgm:prSet presAssocID="{DEB2DEBA-B2C2-4462-BF85-096648C2579D}" presName="vert1" presStyleCnt="0"/>
      <dgm:spPr/>
    </dgm:pt>
  </dgm:ptLst>
  <dgm:cxnLst>
    <dgm:cxn modelId="{F395C500-692D-6845-8D96-C588583E7F0E}" type="presOf" srcId="{38DF01E7-0C92-4818-8E35-8C7484D5F120}" destId="{64D596F0-A3DC-7742-A703-F8E4041E9624}" srcOrd="0" destOrd="0" presId="urn:microsoft.com/office/officeart/2008/layout/LinedList"/>
    <dgm:cxn modelId="{4071841C-85D8-4A01-9FE0-F2262D1A9FA5}" srcId="{093A8FD8-C421-4080-8130-CD7FC8B28E54}" destId="{1E74E3E9-EE8D-4988-9AB7-A7EED66760B6}" srcOrd="3" destOrd="0" parTransId="{C2691DF4-31A3-4B5A-8F8A-5356FEB2BB5B}" sibTransId="{F5C3CFB6-6FB8-480D-B386-739181F6345F}"/>
    <dgm:cxn modelId="{0D9F442D-AED4-0647-A2A6-D0E46468854C}" type="presOf" srcId="{093A8FD8-C421-4080-8130-CD7FC8B28E54}" destId="{9FB7E97E-4C82-8B41-BFD3-F8E68C156A5F}" srcOrd="0" destOrd="0" presId="urn:microsoft.com/office/officeart/2008/layout/LinedList"/>
    <dgm:cxn modelId="{031BCD3A-3CDF-43BF-952E-174CB872E312}" srcId="{093A8FD8-C421-4080-8130-CD7FC8B28E54}" destId="{4A68B686-9A4B-4652-A78C-C2A67CC90507}" srcOrd="0" destOrd="0" parTransId="{104CF477-E6BB-4D1C-81EA-370007D84EED}" sibTransId="{B87815F1-59E8-421D-B62E-F919E9C6289B}"/>
    <dgm:cxn modelId="{97922C46-AC20-447A-9676-72F0EA7104E7}" srcId="{093A8FD8-C421-4080-8130-CD7FC8B28E54}" destId="{FE19906D-48B9-4D0D-8207-82E3B3D65603}" srcOrd="2" destOrd="0" parTransId="{5E5482D2-B37D-44FB-9D63-F6135C02A327}" sibTransId="{01D79FF8-F46F-42AA-8615-F8E461B57CCC}"/>
    <dgm:cxn modelId="{F252F069-D429-8044-AB84-9CBBA2A28875}" type="presOf" srcId="{4A68B686-9A4B-4652-A78C-C2A67CC90507}" destId="{C221026C-3A75-DE4C-85DB-A565231E79A9}" srcOrd="0" destOrd="0" presId="urn:microsoft.com/office/officeart/2008/layout/LinedList"/>
    <dgm:cxn modelId="{4D5ABB77-5538-472C-B434-EB9EA3F5EA6B}" srcId="{093A8FD8-C421-4080-8130-CD7FC8B28E54}" destId="{DEB2DEBA-B2C2-4462-BF85-096648C2579D}" srcOrd="4" destOrd="0" parTransId="{9EC8E27A-948C-4C8A-87FB-CFC7C0757B98}" sibTransId="{61546F1E-0891-417C-B9CD-9F8E18957AE5}"/>
    <dgm:cxn modelId="{3FFE3691-4452-1941-8060-E8385248F55E}" type="presOf" srcId="{1E74E3E9-EE8D-4988-9AB7-A7EED66760B6}" destId="{5B864F83-C3D7-A342-A1A3-2A7149FD7734}" srcOrd="0" destOrd="0" presId="urn:microsoft.com/office/officeart/2008/layout/LinedList"/>
    <dgm:cxn modelId="{1E9AE9CB-16C4-4356-8224-7A26C49248DD}" srcId="{093A8FD8-C421-4080-8130-CD7FC8B28E54}" destId="{38DF01E7-0C92-4818-8E35-8C7484D5F120}" srcOrd="1" destOrd="0" parTransId="{75191EC7-14D5-4B28-9A4A-1D4CE2329D5F}" sibTransId="{313C054A-B428-4139-B4E6-AEC9FF592E19}"/>
    <dgm:cxn modelId="{D4C14BD4-4893-9246-AAF4-FFB6ADF4DB5B}" type="presOf" srcId="{DEB2DEBA-B2C2-4462-BF85-096648C2579D}" destId="{91E176CC-5D0C-7A41-A94D-35E846A3CCA2}" srcOrd="0" destOrd="0" presId="urn:microsoft.com/office/officeart/2008/layout/LinedList"/>
    <dgm:cxn modelId="{AD0BCFF0-C085-B840-ADF3-448C4B7DC4D3}" type="presOf" srcId="{FE19906D-48B9-4D0D-8207-82E3B3D65603}" destId="{199B6A02-AAA7-2349-B3E8-31E0DC097BD6}" srcOrd="0" destOrd="0" presId="urn:microsoft.com/office/officeart/2008/layout/LinedList"/>
    <dgm:cxn modelId="{B2EC469E-4A22-3B47-836F-707A2340CAEF}" type="presParOf" srcId="{9FB7E97E-4C82-8B41-BFD3-F8E68C156A5F}" destId="{BAE2B64A-2CBF-E44F-9151-A3244E548447}" srcOrd="0" destOrd="0" presId="urn:microsoft.com/office/officeart/2008/layout/LinedList"/>
    <dgm:cxn modelId="{BE88CA35-B22E-2D41-BE11-FA5542C95421}" type="presParOf" srcId="{9FB7E97E-4C82-8B41-BFD3-F8E68C156A5F}" destId="{174C1385-45F0-AE47-8F1A-03446A64C0EB}" srcOrd="1" destOrd="0" presId="urn:microsoft.com/office/officeart/2008/layout/LinedList"/>
    <dgm:cxn modelId="{E5059415-DCD1-8845-8F95-FC834BED47A8}" type="presParOf" srcId="{174C1385-45F0-AE47-8F1A-03446A64C0EB}" destId="{C221026C-3A75-DE4C-85DB-A565231E79A9}" srcOrd="0" destOrd="0" presId="urn:microsoft.com/office/officeart/2008/layout/LinedList"/>
    <dgm:cxn modelId="{7B7AD205-B694-A948-A8CB-489A653483B2}" type="presParOf" srcId="{174C1385-45F0-AE47-8F1A-03446A64C0EB}" destId="{45E3BEDA-5600-AD4F-93FC-7D2B78257F2D}" srcOrd="1" destOrd="0" presId="urn:microsoft.com/office/officeart/2008/layout/LinedList"/>
    <dgm:cxn modelId="{F6794228-0DE0-EF4B-86CF-7BF8D16BC699}" type="presParOf" srcId="{9FB7E97E-4C82-8B41-BFD3-F8E68C156A5F}" destId="{66BBCC94-DC39-FD42-843E-726099B4146C}" srcOrd="2" destOrd="0" presId="urn:microsoft.com/office/officeart/2008/layout/LinedList"/>
    <dgm:cxn modelId="{CA686FED-14BF-7D4F-8CBC-3A6F836924D1}" type="presParOf" srcId="{9FB7E97E-4C82-8B41-BFD3-F8E68C156A5F}" destId="{99325F4E-7A88-F44F-8941-7F038B2C6748}" srcOrd="3" destOrd="0" presId="urn:microsoft.com/office/officeart/2008/layout/LinedList"/>
    <dgm:cxn modelId="{A48E51B9-6E37-8744-8D86-BBFBA658DF1D}" type="presParOf" srcId="{99325F4E-7A88-F44F-8941-7F038B2C6748}" destId="{64D596F0-A3DC-7742-A703-F8E4041E9624}" srcOrd="0" destOrd="0" presId="urn:microsoft.com/office/officeart/2008/layout/LinedList"/>
    <dgm:cxn modelId="{8D333590-5B0F-E746-A125-822C274209CF}" type="presParOf" srcId="{99325F4E-7A88-F44F-8941-7F038B2C6748}" destId="{3EA936DB-C0CF-2B42-97D0-F72DAB43B065}" srcOrd="1" destOrd="0" presId="urn:microsoft.com/office/officeart/2008/layout/LinedList"/>
    <dgm:cxn modelId="{78F5ECFC-C88E-0444-A8B7-E64B108AB62D}" type="presParOf" srcId="{9FB7E97E-4C82-8B41-BFD3-F8E68C156A5F}" destId="{0C05FAD1-ADB1-2F4F-8074-FAFD04E949F4}" srcOrd="4" destOrd="0" presId="urn:microsoft.com/office/officeart/2008/layout/LinedList"/>
    <dgm:cxn modelId="{465C833A-C3C3-C943-9DD3-D39A03C54A09}" type="presParOf" srcId="{9FB7E97E-4C82-8B41-BFD3-F8E68C156A5F}" destId="{17406AAB-74A6-0C4F-8882-C55144ECDA2B}" srcOrd="5" destOrd="0" presId="urn:microsoft.com/office/officeart/2008/layout/LinedList"/>
    <dgm:cxn modelId="{AC6FC667-686B-BF43-959C-C7A769C7C719}" type="presParOf" srcId="{17406AAB-74A6-0C4F-8882-C55144ECDA2B}" destId="{199B6A02-AAA7-2349-B3E8-31E0DC097BD6}" srcOrd="0" destOrd="0" presId="urn:microsoft.com/office/officeart/2008/layout/LinedList"/>
    <dgm:cxn modelId="{6D7219FE-4C05-9C4D-99B9-806557AC4E16}" type="presParOf" srcId="{17406AAB-74A6-0C4F-8882-C55144ECDA2B}" destId="{A19E60B1-7F91-F644-BB24-961DDFC6DE7B}" srcOrd="1" destOrd="0" presId="urn:microsoft.com/office/officeart/2008/layout/LinedList"/>
    <dgm:cxn modelId="{B1EDF271-0DAD-D64A-A2CB-DDA39C2406C0}" type="presParOf" srcId="{9FB7E97E-4C82-8B41-BFD3-F8E68C156A5F}" destId="{9ACF5BFF-CF69-E24A-B294-0AAA19E10675}" srcOrd="6" destOrd="0" presId="urn:microsoft.com/office/officeart/2008/layout/LinedList"/>
    <dgm:cxn modelId="{85C81DE3-A145-1847-A3AE-AFB150FE79BD}" type="presParOf" srcId="{9FB7E97E-4C82-8B41-BFD3-F8E68C156A5F}" destId="{180405F9-55D6-2C40-A9B2-0DE739E2E354}" srcOrd="7" destOrd="0" presId="urn:microsoft.com/office/officeart/2008/layout/LinedList"/>
    <dgm:cxn modelId="{981CB7B2-FE7D-CE4D-A2E7-95C7A8972E68}" type="presParOf" srcId="{180405F9-55D6-2C40-A9B2-0DE739E2E354}" destId="{5B864F83-C3D7-A342-A1A3-2A7149FD7734}" srcOrd="0" destOrd="0" presId="urn:microsoft.com/office/officeart/2008/layout/LinedList"/>
    <dgm:cxn modelId="{9BE157C5-313A-4549-8E40-59B85E5A5D63}" type="presParOf" srcId="{180405F9-55D6-2C40-A9B2-0DE739E2E354}" destId="{A495D1A4-800E-6A47-9B8F-C2B292851000}" srcOrd="1" destOrd="0" presId="urn:microsoft.com/office/officeart/2008/layout/LinedList"/>
    <dgm:cxn modelId="{A1AF8960-2B95-0648-B1E8-844166522159}" type="presParOf" srcId="{9FB7E97E-4C82-8B41-BFD3-F8E68C156A5F}" destId="{9A63B5E1-A1C7-6746-AE73-5BDA9634D5E8}" srcOrd="8" destOrd="0" presId="urn:microsoft.com/office/officeart/2008/layout/LinedList"/>
    <dgm:cxn modelId="{B0E89433-FD3F-A04F-9DF9-A17FAF299DFD}" type="presParOf" srcId="{9FB7E97E-4C82-8B41-BFD3-F8E68C156A5F}" destId="{5DB8A289-A0ED-C84F-A18E-333A9BF8C238}" srcOrd="9" destOrd="0" presId="urn:microsoft.com/office/officeart/2008/layout/LinedList"/>
    <dgm:cxn modelId="{54BFF6AA-AC97-B242-8E9A-72D2F0459317}" type="presParOf" srcId="{5DB8A289-A0ED-C84F-A18E-333A9BF8C238}" destId="{91E176CC-5D0C-7A41-A94D-35E846A3CCA2}" srcOrd="0" destOrd="0" presId="urn:microsoft.com/office/officeart/2008/layout/LinedList"/>
    <dgm:cxn modelId="{6BD883AF-2042-8844-95F3-64DB73126353}" type="presParOf" srcId="{5DB8A289-A0ED-C84F-A18E-333A9BF8C238}" destId="{4C915E0D-D44E-104F-8D68-82E64EF48BB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6D905-D996-4949-A763-652FEC54BB0E}">
      <dsp:nvSpPr>
        <dsp:cNvPr id="0" name=""/>
        <dsp:cNvSpPr/>
      </dsp:nvSpPr>
      <dsp:spPr>
        <a:xfrm>
          <a:off x="710125" y="916316"/>
          <a:ext cx="968872" cy="96887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9D1F7AB-A2AD-413A-8278-E9639F415384}">
      <dsp:nvSpPr>
        <dsp:cNvPr id="0" name=""/>
        <dsp:cNvSpPr/>
      </dsp:nvSpPr>
      <dsp:spPr>
        <a:xfrm>
          <a:off x="118037" y="2397745"/>
          <a:ext cx="2153049" cy="193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solidFill>
                <a:schemeClr val="tx1"/>
              </a:solidFill>
            </a:rPr>
            <a:t>Provide a shared experience for everyone to think about learning and teaching. </a:t>
          </a:r>
        </a:p>
      </dsp:txBody>
      <dsp:txXfrm>
        <a:off x="118037" y="2397745"/>
        <a:ext cx="2153049" cy="1934560"/>
      </dsp:txXfrm>
    </dsp:sp>
    <dsp:sp modelId="{E0BA920D-8FA5-46D6-9E1F-5CB01558B688}">
      <dsp:nvSpPr>
        <dsp:cNvPr id="0" name=""/>
        <dsp:cNvSpPr/>
      </dsp:nvSpPr>
      <dsp:spPr>
        <a:xfrm>
          <a:off x="3239958" y="916316"/>
          <a:ext cx="968872" cy="9688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EAEC4C7-01C5-4F52-940D-0925FCCEC7C4}">
      <dsp:nvSpPr>
        <dsp:cNvPr id="0" name=""/>
        <dsp:cNvSpPr/>
      </dsp:nvSpPr>
      <dsp:spPr>
        <a:xfrm>
          <a:off x="2647870" y="2397745"/>
          <a:ext cx="2153049" cy="193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Engage fully as a learner. </a:t>
          </a:r>
        </a:p>
      </dsp:txBody>
      <dsp:txXfrm>
        <a:off x="2647870" y="2397745"/>
        <a:ext cx="2153049" cy="1934560"/>
      </dsp:txXfrm>
    </dsp:sp>
    <dsp:sp modelId="{270B8630-8E4A-4B9B-B073-DB1DAF07FBA4}">
      <dsp:nvSpPr>
        <dsp:cNvPr id="0" name=""/>
        <dsp:cNvSpPr/>
      </dsp:nvSpPr>
      <dsp:spPr>
        <a:xfrm>
          <a:off x="5769791" y="916316"/>
          <a:ext cx="968872" cy="96887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DD67DF-6808-47F7-9AD0-5F3021A665AF}">
      <dsp:nvSpPr>
        <dsp:cNvPr id="0" name=""/>
        <dsp:cNvSpPr/>
      </dsp:nvSpPr>
      <dsp:spPr>
        <a:xfrm>
          <a:off x="5177703" y="2397745"/>
          <a:ext cx="2153049" cy="193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Give space for your friends to mess with the ideas. </a:t>
          </a:r>
        </a:p>
        <a:p>
          <a:pPr marL="0" lvl="0" indent="0" algn="ctr" defTabSz="800100">
            <a:lnSpc>
              <a:spcPct val="100000"/>
            </a:lnSpc>
            <a:spcBef>
              <a:spcPct val="0"/>
            </a:spcBef>
            <a:spcAft>
              <a:spcPct val="35000"/>
            </a:spcAft>
            <a:buNone/>
          </a:pPr>
          <a:r>
            <a:rPr lang="en-US" sz="1800" kern="1200" dirty="0"/>
            <a:t>Go deeper into your own understanding &amp; bring your friends along. </a:t>
          </a:r>
        </a:p>
      </dsp:txBody>
      <dsp:txXfrm>
        <a:off x="5177703" y="2397745"/>
        <a:ext cx="2153049" cy="1934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2B64A-2CBF-E44F-9151-A3244E548447}">
      <dsp:nvSpPr>
        <dsp:cNvPr id="0" name=""/>
        <dsp:cNvSpPr/>
      </dsp:nvSpPr>
      <dsp:spPr>
        <a:xfrm>
          <a:off x="0" y="640"/>
          <a:ext cx="6281873"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C221026C-3A75-DE4C-85DB-A565231E79A9}">
      <dsp:nvSpPr>
        <dsp:cNvPr id="0" name=""/>
        <dsp:cNvSpPr/>
      </dsp:nvSpPr>
      <dsp:spPr>
        <a:xfrm>
          <a:off x="0" y="640"/>
          <a:ext cx="6281873" cy="1049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dirty="0"/>
            <a:t>Learning is an active process. </a:t>
          </a:r>
          <a:endParaRPr lang="en-US" sz="3000" kern="1200" dirty="0"/>
        </a:p>
      </dsp:txBody>
      <dsp:txXfrm>
        <a:off x="0" y="640"/>
        <a:ext cx="6281873" cy="1049468"/>
      </dsp:txXfrm>
    </dsp:sp>
    <dsp:sp modelId="{66BBCC94-DC39-FD42-843E-726099B4146C}">
      <dsp:nvSpPr>
        <dsp:cNvPr id="0" name=""/>
        <dsp:cNvSpPr/>
      </dsp:nvSpPr>
      <dsp:spPr>
        <a:xfrm>
          <a:off x="0" y="1050108"/>
          <a:ext cx="6281873"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4D596F0-A3DC-7742-A703-F8E4041E9624}">
      <dsp:nvSpPr>
        <dsp:cNvPr id="0" name=""/>
        <dsp:cNvSpPr/>
      </dsp:nvSpPr>
      <dsp:spPr>
        <a:xfrm>
          <a:off x="0" y="1050108"/>
          <a:ext cx="6281873" cy="1049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a:t>Learning builds on prior knowledge. </a:t>
          </a:r>
          <a:endParaRPr lang="en-US" sz="3000" kern="1200"/>
        </a:p>
      </dsp:txBody>
      <dsp:txXfrm>
        <a:off x="0" y="1050108"/>
        <a:ext cx="6281873" cy="1049468"/>
      </dsp:txXfrm>
    </dsp:sp>
    <dsp:sp modelId="{0C05FAD1-ADB1-2F4F-8074-FAFD04E949F4}">
      <dsp:nvSpPr>
        <dsp:cNvPr id="0" name=""/>
        <dsp:cNvSpPr/>
      </dsp:nvSpPr>
      <dsp:spPr>
        <a:xfrm>
          <a:off x="0" y="2099576"/>
          <a:ext cx="6281873"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99B6A02-AAA7-2349-B3E8-31E0DC097BD6}">
      <dsp:nvSpPr>
        <dsp:cNvPr id="0" name=""/>
        <dsp:cNvSpPr/>
      </dsp:nvSpPr>
      <dsp:spPr>
        <a:xfrm>
          <a:off x="0" y="2099576"/>
          <a:ext cx="6281873" cy="1049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a:t>Learning that is authentic to the learner is more memorable. </a:t>
          </a:r>
          <a:endParaRPr lang="en-US" sz="3000" kern="1200"/>
        </a:p>
      </dsp:txBody>
      <dsp:txXfrm>
        <a:off x="0" y="2099576"/>
        <a:ext cx="6281873" cy="1049468"/>
      </dsp:txXfrm>
    </dsp:sp>
    <dsp:sp modelId="{9ACF5BFF-CF69-E24A-B294-0AAA19E10675}">
      <dsp:nvSpPr>
        <dsp:cNvPr id="0" name=""/>
        <dsp:cNvSpPr/>
      </dsp:nvSpPr>
      <dsp:spPr>
        <a:xfrm>
          <a:off x="0" y="3149045"/>
          <a:ext cx="6281873"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B864F83-C3D7-A342-A1A3-2A7149FD7734}">
      <dsp:nvSpPr>
        <dsp:cNvPr id="0" name=""/>
        <dsp:cNvSpPr/>
      </dsp:nvSpPr>
      <dsp:spPr>
        <a:xfrm>
          <a:off x="0" y="3149045"/>
          <a:ext cx="6281873" cy="1049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a:t>Learning occurs in a complex social environment. </a:t>
          </a:r>
          <a:endParaRPr lang="en-US" sz="3000" kern="1200"/>
        </a:p>
      </dsp:txBody>
      <dsp:txXfrm>
        <a:off x="0" y="3149045"/>
        <a:ext cx="6281873" cy="1049468"/>
      </dsp:txXfrm>
    </dsp:sp>
    <dsp:sp modelId="{9A63B5E1-A1C7-6746-AE73-5BDA9634D5E8}">
      <dsp:nvSpPr>
        <dsp:cNvPr id="0" name=""/>
        <dsp:cNvSpPr/>
      </dsp:nvSpPr>
      <dsp:spPr>
        <a:xfrm>
          <a:off x="0" y="4198513"/>
          <a:ext cx="6281873"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1E176CC-5D0C-7A41-A94D-35E846A3CCA2}">
      <dsp:nvSpPr>
        <dsp:cNvPr id="0" name=""/>
        <dsp:cNvSpPr/>
      </dsp:nvSpPr>
      <dsp:spPr>
        <a:xfrm>
          <a:off x="0" y="4198513"/>
          <a:ext cx="6281873" cy="10494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a:t>Learning requires motivation and cognitive engagement. </a:t>
          </a:r>
          <a:endParaRPr lang="en-US" sz="3000" kern="1200"/>
        </a:p>
      </dsp:txBody>
      <dsp:txXfrm>
        <a:off x="0" y="4198513"/>
        <a:ext cx="6281873" cy="1049468"/>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cbi.nlm.nih.gov/pmc/articles/PMC2931660/"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 name="Google Shape;7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StagSans"/>
              </a:rPr>
              <a:t>Educators J. Myron Atkin and Robert Karplus argued in 1962 that effective learning cycles involve three key elements: </a:t>
            </a:r>
            <a:r>
              <a:rPr lang="en-US" b="0" i="0" u="none" strike="noStrike" dirty="0">
                <a:solidFill>
                  <a:srgbClr val="0064D5"/>
                </a:solidFill>
                <a:effectLst/>
                <a:latin typeface="StagSansBook"/>
                <a:hlinkClick r:id="rId3"/>
              </a:rPr>
              <a:t>exploration, term introduction, and concept application</a:t>
            </a:r>
            <a:r>
              <a:rPr lang="en-US" b="0" i="0" u="none" strike="noStrike" dirty="0">
                <a:solidFill>
                  <a:srgbClr val="000000"/>
                </a:solidFill>
                <a:effectLst/>
                <a:latin typeface="StagSans"/>
              </a:rPr>
              <a:t>. “In their scheme, exploration allowed the learners to become interested in the subject at hand, raise questions, and identify points of dissatisfaction with their current understanding. Introduction of new ideas and terms, primarily by the instructor, but negotiated by both instructor and students, followed. Finally, concept application provided learners with opportunities within the classroom to apply their new ideas, try out their new understandings in novel contexts, and evaluate the completeness of their understanding,” according to Kimberly D. Tanner in the article “Order Matters: Using the 5E Model to Align Teaching With How People Learn.”</a:t>
            </a:r>
            <a:endParaRPr lang="en-US" dirty="0"/>
          </a:p>
        </p:txBody>
      </p:sp>
      <p:sp>
        <p:nvSpPr>
          <p:cNvPr id="4" name="Slide Number Placeholder 3"/>
          <p:cNvSpPr>
            <a:spLocks noGrp="1"/>
          </p:cNvSpPr>
          <p:nvPr>
            <p:ph type="sldNum" sz="quarter" idx="5"/>
          </p:nvPr>
        </p:nvSpPr>
        <p:spPr/>
        <p:txBody>
          <a:bodyPr/>
          <a:lstStyle/>
          <a:p>
            <a:fld id="{D52D1F71-8989-B14D-B91B-87A4D0D667BF}" type="slidenum">
              <a:rPr lang="en-US" smtClean="0"/>
              <a:t>21</a:t>
            </a:fld>
            <a:endParaRPr lang="en-US"/>
          </a:p>
        </p:txBody>
      </p:sp>
    </p:spTree>
    <p:extLst>
      <p:ext uri="{BB962C8B-B14F-4D97-AF65-F5344CB8AC3E}">
        <p14:creationId xmlns:p14="http://schemas.microsoft.com/office/powerpoint/2010/main" val="3894231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Constructivism – no one comes to you as a blank slate – they have prior experience and knowledge (not always correct)</a:t>
            </a:r>
          </a:p>
        </p:txBody>
      </p:sp>
      <p:sp>
        <p:nvSpPr>
          <p:cNvPr id="4" name="Slide Number Placeholder 3"/>
          <p:cNvSpPr>
            <a:spLocks noGrp="1"/>
          </p:cNvSpPr>
          <p:nvPr>
            <p:ph type="sldNum" sz="quarter" idx="5"/>
          </p:nvPr>
        </p:nvSpPr>
        <p:spPr/>
        <p:txBody>
          <a:bodyPr/>
          <a:lstStyle/>
          <a:p>
            <a:fld id="{D52D1F71-8989-B14D-B91B-87A4D0D667BF}" type="slidenum">
              <a:rPr lang="en-US" smtClean="0"/>
              <a:t>22</a:t>
            </a:fld>
            <a:endParaRPr lang="en-US"/>
          </a:p>
        </p:txBody>
      </p:sp>
    </p:spTree>
    <p:extLst>
      <p:ext uri="{BB962C8B-B14F-4D97-AF65-F5344CB8AC3E}">
        <p14:creationId xmlns:p14="http://schemas.microsoft.com/office/powerpoint/2010/main" val="316192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2D1F71-8989-B14D-B91B-87A4D0D667BF}" type="slidenum">
              <a:rPr lang="en-US" smtClean="0"/>
              <a:t>6</a:t>
            </a:fld>
            <a:endParaRPr lang="en-US"/>
          </a:p>
        </p:txBody>
      </p:sp>
    </p:spTree>
    <p:extLst>
      <p:ext uri="{BB962C8B-B14F-4D97-AF65-F5344CB8AC3E}">
        <p14:creationId xmlns:p14="http://schemas.microsoft.com/office/powerpoint/2010/main" val="4260729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Three words that come to mind- how people learn</a:t>
            </a:r>
          </a:p>
          <a:p>
            <a:r>
              <a:rPr lang="en-US" dirty="0"/>
              <a:t>Two questions they have about how people learn</a:t>
            </a:r>
          </a:p>
        </p:txBody>
      </p:sp>
      <p:sp>
        <p:nvSpPr>
          <p:cNvPr id="4" name="Slide Number Placeholder 3"/>
          <p:cNvSpPr>
            <a:spLocks noGrp="1"/>
          </p:cNvSpPr>
          <p:nvPr>
            <p:ph type="sldNum" sz="quarter" idx="5"/>
          </p:nvPr>
        </p:nvSpPr>
        <p:spPr/>
        <p:txBody>
          <a:bodyPr/>
          <a:lstStyle/>
          <a:p>
            <a:fld id="{D52D1F71-8989-B14D-B91B-87A4D0D667BF}" type="slidenum">
              <a:rPr lang="en-US" smtClean="0"/>
              <a:t>8</a:t>
            </a:fld>
            <a:endParaRPr lang="en-US"/>
          </a:p>
        </p:txBody>
      </p:sp>
    </p:spTree>
    <p:extLst>
      <p:ext uri="{BB962C8B-B14F-4D97-AF65-F5344CB8AC3E}">
        <p14:creationId xmlns:p14="http://schemas.microsoft.com/office/powerpoint/2010/main" val="95461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11742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Table 1- Blue Balloon </a:t>
            </a:r>
            <a:r>
              <a:rPr lang="en-US" dirty="0">
                <a:highlight>
                  <a:srgbClr val="FFFF00"/>
                </a:highlight>
              </a:rPr>
              <a:t>(hot fresh)</a:t>
            </a:r>
          </a:p>
          <a:p>
            <a:r>
              <a:rPr lang="en-US" dirty="0"/>
              <a:t>Table 2- Yellow Balloon </a:t>
            </a:r>
            <a:r>
              <a:rPr lang="en-US" dirty="0">
                <a:highlight>
                  <a:srgbClr val="FFFF00"/>
                </a:highlight>
              </a:rPr>
              <a:t>(cold saltwater)</a:t>
            </a:r>
          </a:p>
          <a:p>
            <a:r>
              <a:rPr lang="en-US" dirty="0"/>
              <a:t>Table 3-  Green Balloon </a:t>
            </a:r>
            <a:r>
              <a:rPr lang="en-US" dirty="0">
                <a:highlight>
                  <a:srgbClr val="FFFF00"/>
                </a:highlight>
              </a:rPr>
              <a:t>(room temp fresh)</a:t>
            </a:r>
          </a:p>
          <a:p>
            <a:r>
              <a:rPr lang="en-US" dirty="0"/>
              <a:t>Table 4- Red Balloon </a:t>
            </a:r>
            <a:r>
              <a:rPr lang="en-US" dirty="0">
                <a:highlight>
                  <a:srgbClr val="FFFF00"/>
                </a:highlight>
              </a:rPr>
              <a:t>(cold freshwater – frozen in advance)</a:t>
            </a:r>
          </a:p>
          <a:p>
            <a:r>
              <a:rPr lang="en-US" dirty="0"/>
              <a:t>Table 5- Purple Balloon </a:t>
            </a:r>
            <a:r>
              <a:rPr lang="en-US" dirty="0">
                <a:highlight>
                  <a:srgbClr val="FFFF00"/>
                </a:highlight>
              </a:rPr>
              <a:t>(hot freshwater)</a:t>
            </a:r>
          </a:p>
          <a:p>
            <a:endParaRPr lang="en-US" dirty="0"/>
          </a:p>
        </p:txBody>
      </p:sp>
    </p:spTree>
    <p:extLst>
      <p:ext uri="{BB962C8B-B14F-4D97-AF65-F5344CB8AC3E}">
        <p14:creationId xmlns:p14="http://schemas.microsoft.com/office/powerpoint/2010/main" val="2600963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2D1F71-8989-B14D-B91B-87A4D0D667BF}" type="slidenum">
              <a:rPr lang="en-US" smtClean="0"/>
              <a:t>12</a:t>
            </a:fld>
            <a:endParaRPr lang="en-US"/>
          </a:p>
        </p:txBody>
      </p:sp>
    </p:spTree>
    <p:extLst>
      <p:ext uri="{BB962C8B-B14F-4D97-AF65-F5344CB8AC3E}">
        <p14:creationId xmlns:p14="http://schemas.microsoft.com/office/powerpoint/2010/main" val="732129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https://</a:t>
            </a:r>
            <a:r>
              <a:rPr lang="en-US" dirty="0" err="1"/>
              <a:t>mare.lawrencehallofscience.org</a:t>
            </a:r>
            <a:r>
              <a:rPr lang="en-US" dirty="0"/>
              <a:t>/guiding-question-why-are-some-liquids-denser-than-others/</a:t>
            </a:r>
          </a:p>
          <a:p>
            <a:endParaRPr lang="en-US" dirty="0"/>
          </a:p>
        </p:txBody>
      </p:sp>
    </p:spTree>
    <p:extLst>
      <p:ext uri="{BB962C8B-B14F-4D97-AF65-F5344CB8AC3E}">
        <p14:creationId xmlns:p14="http://schemas.microsoft.com/office/powerpoint/2010/main" val="760359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66956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77498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53"/>
          <p:cNvPicPr preferRelativeResize="0"/>
          <p:nvPr/>
        </p:nvPicPr>
        <p:blipFill rotWithShape="1">
          <a:blip r:embed="rId2">
            <a:alphaModFix/>
          </a:blip>
          <a:srcRect/>
          <a:stretch/>
        </p:blipFill>
        <p:spPr>
          <a:xfrm>
            <a:off x="6349" y="2232"/>
            <a:ext cx="12188032" cy="6855768"/>
          </a:xfrm>
          <a:prstGeom prst="rect">
            <a:avLst/>
          </a:prstGeom>
          <a:noFill/>
          <a:ln>
            <a:noFill/>
          </a:ln>
        </p:spPr>
      </p:pic>
      <p:pic>
        <p:nvPicPr>
          <p:cNvPr id="13" name="Google Shape;13;p53" descr="OOI_URL_Vert_Blue.png"/>
          <p:cNvPicPr preferRelativeResize="0"/>
          <p:nvPr/>
        </p:nvPicPr>
        <p:blipFill rotWithShape="1">
          <a:blip r:embed="rId3">
            <a:alphaModFix/>
          </a:blip>
          <a:srcRect/>
          <a:stretch/>
        </p:blipFill>
        <p:spPr>
          <a:xfrm>
            <a:off x="11546580" y="328083"/>
            <a:ext cx="176660" cy="1872840"/>
          </a:xfrm>
          <a:prstGeom prst="rect">
            <a:avLst/>
          </a:prstGeom>
          <a:noFill/>
          <a:ln>
            <a:noFill/>
          </a:ln>
        </p:spPr>
      </p:pic>
      <p:sp>
        <p:nvSpPr>
          <p:cNvPr id="14" name="Google Shape;14;p53"/>
          <p:cNvSpPr txBox="1">
            <a:spLocks noGrp="1"/>
          </p:cNvSpPr>
          <p:nvPr>
            <p:ph type="body" idx="1"/>
          </p:nvPr>
        </p:nvSpPr>
        <p:spPr>
          <a:xfrm>
            <a:off x="936014" y="1850875"/>
            <a:ext cx="6129788" cy="1608754"/>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0"/>
              </a:spcBef>
              <a:spcAft>
                <a:spcPts val="0"/>
              </a:spcAft>
              <a:buClr>
                <a:schemeClr val="dk1"/>
              </a:buClr>
              <a:buSzPts val="3999"/>
              <a:buNone/>
              <a:defRPr sz="3999" b="1"/>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 name="Google Shape;15;p53"/>
          <p:cNvSpPr txBox="1">
            <a:spLocks noGrp="1"/>
          </p:cNvSpPr>
          <p:nvPr>
            <p:ph type="body" idx="2"/>
          </p:nvPr>
        </p:nvSpPr>
        <p:spPr>
          <a:xfrm>
            <a:off x="936013" y="3714489"/>
            <a:ext cx="6129788" cy="1059347"/>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0"/>
              </a:spcBef>
              <a:spcAft>
                <a:spcPts val="0"/>
              </a:spcAft>
              <a:buClr>
                <a:schemeClr val="dk1"/>
              </a:buClr>
              <a:buSzPts val="2500"/>
              <a:buNone/>
              <a:defRPr sz="2500" b="0"/>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 name="Google Shape;16;p53"/>
          <p:cNvPicPr preferRelativeResize="0"/>
          <p:nvPr/>
        </p:nvPicPr>
        <p:blipFill rotWithShape="1">
          <a:blip r:embed="rId4">
            <a:alphaModFix/>
          </a:blip>
          <a:srcRect/>
          <a:stretch/>
        </p:blipFill>
        <p:spPr>
          <a:xfrm>
            <a:off x="936013" y="328083"/>
            <a:ext cx="4603008" cy="11958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8"/>
        <p:cNvGrpSpPr/>
        <p:nvPr/>
      </p:nvGrpSpPr>
      <p:grpSpPr>
        <a:xfrm>
          <a:off x="0" y="0"/>
          <a:ext cx="0" cy="0"/>
          <a:chOff x="0" y="0"/>
          <a:chExt cx="0" cy="0"/>
        </a:xfrm>
      </p:grpSpPr>
      <p:sp>
        <p:nvSpPr>
          <p:cNvPr id="29" name="Google Shape;29;p57"/>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0" name="Google Shape;30;p57"/>
          <p:cNvSpPr txBox="1">
            <a:spLocks noGrp="1"/>
          </p:cNvSpPr>
          <p:nvPr>
            <p:ph type="body" idx="1"/>
          </p:nvPr>
        </p:nvSpPr>
        <p:spPr>
          <a:xfrm>
            <a:off x="839678" y="1825625"/>
            <a:ext cx="10514122" cy="4035425"/>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chemeClr val="dk1"/>
              </a:buClr>
              <a:buSzPts val="2000"/>
              <a:buChar char="•"/>
              <a:defRPr sz="2400"/>
            </a:lvl1pPr>
            <a:lvl2pPr marL="914400" marR="0" lvl="1" indent="-330200" algn="l">
              <a:lnSpc>
                <a:spcPct val="100000"/>
              </a:lnSpc>
              <a:spcBef>
                <a:spcPts val="1000"/>
              </a:spcBef>
              <a:spcAft>
                <a:spcPts val="0"/>
              </a:spcAft>
              <a:buClr>
                <a:schemeClr val="dk1"/>
              </a:buClr>
              <a:buSzPts val="1600"/>
              <a:buFont typeface="Arial"/>
              <a:buChar char="•"/>
              <a:defRPr sz="1600"/>
            </a:lvl2pPr>
            <a:lvl3pPr marL="1371600" lvl="2" indent="-317500" algn="l">
              <a:lnSpc>
                <a:spcPct val="100000"/>
              </a:lnSpc>
              <a:spcBef>
                <a:spcPts val="500"/>
              </a:spcBef>
              <a:spcAft>
                <a:spcPts val="0"/>
              </a:spcAft>
              <a:buClr>
                <a:schemeClr val="dk1"/>
              </a:buClr>
              <a:buSzPts val="1400"/>
              <a:buChar char="•"/>
              <a:defRPr sz="1400"/>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40"/>
        <p:cNvGrpSpPr/>
        <p:nvPr/>
      </p:nvGrpSpPr>
      <p:grpSpPr>
        <a:xfrm>
          <a:off x="0" y="0"/>
          <a:ext cx="0" cy="0"/>
          <a:chOff x="0" y="0"/>
          <a:chExt cx="0" cy="0"/>
        </a:xfrm>
      </p:grpSpPr>
      <p:sp>
        <p:nvSpPr>
          <p:cNvPr id="41" name="Google Shape;41;p60"/>
          <p:cNvSpPr/>
          <p:nvPr/>
        </p:nvSpPr>
        <p:spPr>
          <a:xfrm>
            <a:off x="-63796" y="0"/>
            <a:ext cx="122557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 name="Google Shape;42;p60"/>
          <p:cNvSpPr>
            <a:spLocks noGrp="1"/>
          </p:cNvSpPr>
          <p:nvPr>
            <p:ph type="pic" idx="2"/>
          </p:nvPr>
        </p:nvSpPr>
        <p:spPr>
          <a:xfrm>
            <a:off x="-63796" y="0"/>
            <a:ext cx="12255796" cy="6858000"/>
          </a:xfrm>
          <a:prstGeom prst="rect">
            <a:avLst/>
          </a:prstGeom>
          <a:noFill/>
          <a:ln>
            <a:noFill/>
          </a:ln>
        </p:spPr>
      </p:sp>
      <p:sp>
        <p:nvSpPr>
          <p:cNvPr id="43" name="Google Shape;43;p60"/>
          <p:cNvSpPr txBox="1">
            <a:spLocks noGrp="1"/>
          </p:cNvSpPr>
          <p:nvPr>
            <p:ph type="body" idx="1"/>
          </p:nvPr>
        </p:nvSpPr>
        <p:spPr>
          <a:xfrm>
            <a:off x="936014" y="1850875"/>
            <a:ext cx="6129788" cy="160875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3999"/>
              <a:buNone/>
              <a:defRPr sz="3999" b="1"/>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0"/>
          <p:cNvSpPr txBox="1">
            <a:spLocks noGrp="1"/>
          </p:cNvSpPr>
          <p:nvPr>
            <p:ph type="body" idx="3"/>
          </p:nvPr>
        </p:nvSpPr>
        <p:spPr>
          <a:xfrm>
            <a:off x="936013" y="3714489"/>
            <a:ext cx="6129788" cy="10593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500"/>
              <a:buNone/>
              <a:defRPr sz="2500" b="0"/>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5" name="Google Shape;45;p60"/>
          <p:cNvPicPr preferRelativeResize="0"/>
          <p:nvPr/>
        </p:nvPicPr>
        <p:blipFill rotWithShape="1">
          <a:blip r:embed="rId2">
            <a:alphaModFix/>
          </a:blip>
          <a:srcRect/>
          <a:stretch/>
        </p:blipFill>
        <p:spPr>
          <a:xfrm>
            <a:off x="-2184" y="5762980"/>
            <a:ext cx="12184064" cy="1091489"/>
          </a:xfrm>
          <a:prstGeom prst="rect">
            <a:avLst/>
          </a:prstGeom>
          <a:noFill/>
          <a:ln>
            <a:noFill/>
          </a:ln>
        </p:spPr>
      </p:pic>
      <p:pic>
        <p:nvPicPr>
          <p:cNvPr id="46" name="Google Shape;46;p60" descr="OOI_URL_Vert_Blue.png"/>
          <p:cNvPicPr preferRelativeResize="0"/>
          <p:nvPr/>
        </p:nvPicPr>
        <p:blipFill rotWithShape="1">
          <a:blip r:embed="rId3">
            <a:alphaModFix/>
          </a:blip>
          <a:srcRect/>
          <a:stretch/>
        </p:blipFill>
        <p:spPr>
          <a:xfrm>
            <a:off x="11813245" y="277283"/>
            <a:ext cx="176660" cy="1872840"/>
          </a:xfrm>
          <a:prstGeom prst="rect">
            <a:avLst/>
          </a:prstGeom>
          <a:noFill/>
          <a:ln>
            <a:noFill/>
          </a:ln>
        </p:spPr>
      </p:pic>
      <p:pic>
        <p:nvPicPr>
          <p:cNvPr id="47" name="Google Shape;47;p60"/>
          <p:cNvPicPr preferRelativeResize="0"/>
          <p:nvPr/>
        </p:nvPicPr>
        <p:blipFill rotWithShape="1">
          <a:blip r:embed="rId4">
            <a:alphaModFix/>
          </a:blip>
          <a:srcRect/>
          <a:stretch/>
        </p:blipFill>
        <p:spPr>
          <a:xfrm>
            <a:off x="936013" y="328083"/>
            <a:ext cx="4603008" cy="11958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48"/>
        <p:cNvGrpSpPr/>
        <p:nvPr/>
      </p:nvGrpSpPr>
      <p:grpSpPr>
        <a:xfrm>
          <a:off x="0" y="0"/>
          <a:ext cx="0" cy="0"/>
          <a:chOff x="0" y="0"/>
          <a:chExt cx="0" cy="0"/>
        </a:xfrm>
      </p:grpSpPr>
      <p:sp>
        <p:nvSpPr>
          <p:cNvPr id="49" name="Google Shape;49;p61"/>
          <p:cNvSpPr/>
          <p:nvPr/>
        </p:nvSpPr>
        <p:spPr>
          <a:xfrm>
            <a:off x="-63796" y="0"/>
            <a:ext cx="122557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 name="Google Shape;50;p61"/>
          <p:cNvSpPr>
            <a:spLocks noGrp="1"/>
          </p:cNvSpPr>
          <p:nvPr>
            <p:ph type="pic" idx="2"/>
          </p:nvPr>
        </p:nvSpPr>
        <p:spPr>
          <a:xfrm>
            <a:off x="-63796" y="0"/>
            <a:ext cx="12255796" cy="6858000"/>
          </a:xfrm>
          <a:prstGeom prst="rect">
            <a:avLst/>
          </a:prstGeom>
          <a:noFill/>
          <a:ln>
            <a:noFill/>
          </a:ln>
        </p:spPr>
      </p:sp>
      <p:pic>
        <p:nvPicPr>
          <p:cNvPr id="51" name="Google Shape;51;p61" descr="OOI_URL_Vert_Blue.png"/>
          <p:cNvPicPr preferRelativeResize="0"/>
          <p:nvPr/>
        </p:nvPicPr>
        <p:blipFill rotWithShape="1">
          <a:blip r:embed="rId2">
            <a:alphaModFix/>
          </a:blip>
          <a:srcRect/>
          <a:stretch/>
        </p:blipFill>
        <p:spPr>
          <a:xfrm>
            <a:off x="11546580" y="328083"/>
            <a:ext cx="176660" cy="1872840"/>
          </a:xfrm>
          <a:prstGeom prst="rect">
            <a:avLst/>
          </a:prstGeom>
          <a:noFill/>
          <a:ln>
            <a:noFill/>
          </a:ln>
        </p:spPr>
      </p:pic>
      <p:sp>
        <p:nvSpPr>
          <p:cNvPr id="52" name="Google Shape;52;p61"/>
          <p:cNvSpPr txBox="1">
            <a:spLocks noGrp="1"/>
          </p:cNvSpPr>
          <p:nvPr>
            <p:ph type="body" idx="1"/>
          </p:nvPr>
        </p:nvSpPr>
        <p:spPr>
          <a:xfrm>
            <a:off x="936014" y="1850875"/>
            <a:ext cx="6129788" cy="160875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3999"/>
              <a:buNone/>
              <a:defRPr sz="3999" b="1"/>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61"/>
          <p:cNvSpPr txBox="1">
            <a:spLocks noGrp="1"/>
          </p:cNvSpPr>
          <p:nvPr>
            <p:ph type="body" idx="3"/>
          </p:nvPr>
        </p:nvSpPr>
        <p:spPr>
          <a:xfrm>
            <a:off x="936013" y="3714489"/>
            <a:ext cx="6129788" cy="10593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500"/>
              <a:buNone/>
              <a:defRPr sz="2500" b="0"/>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4" name="Google Shape;54;p61"/>
          <p:cNvPicPr preferRelativeResize="0"/>
          <p:nvPr/>
        </p:nvPicPr>
        <p:blipFill rotWithShape="1">
          <a:blip r:embed="rId3">
            <a:alphaModFix/>
          </a:blip>
          <a:srcRect/>
          <a:stretch/>
        </p:blipFill>
        <p:spPr>
          <a:xfrm>
            <a:off x="936013" y="328083"/>
            <a:ext cx="4603008" cy="11958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with Image">
  <p:cSld name="Slide with Image">
    <p:spTree>
      <p:nvGrpSpPr>
        <p:cNvPr id="1" name="Shape 55"/>
        <p:cNvGrpSpPr/>
        <p:nvPr/>
      </p:nvGrpSpPr>
      <p:grpSpPr>
        <a:xfrm>
          <a:off x="0" y="0"/>
          <a:ext cx="0" cy="0"/>
          <a:chOff x="0" y="0"/>
          <a:chExt cx="0" cy="0"/>
        </a:xfrm>
      </p:grpSpPr>
      <p:sp>
        <p:nvSpPr>
          <p:cNvPr id="56" name="Google Shape;56;p62"/>
          <p:cNvSpPr txBox="1">
            <a:spLocks noGrp="1"/>
          </p:cNvSpPr>
          <p:nvPr>
            <p:ph type="title"/>
          </p:nvPr>
        </p:nvSpPr>
        <p:spPr>
          <a:xfrm>
            <a:off x="839789" y="457200"/>
            <a:ext cx="4531612"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199"/>
              <a:buFont typeface="Arial"/>
              <a:buNone/>
              <a:defRPr sz="319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62"/>
          <p:cNvSpPr>
            <a:spLocks noGrp="1"/>
          </p:cNvSpPr>
          <p:nvPr>
            <p:ph type="pic" idx="2"/>
          </p:nvPr>
        </p:nvSpPr>
        <p:spPr>
          <a:xfrm>
            <a:off x="5676161" y="457200"/>
            <a:ext cx="5679227" cy="5403851"/>
          </a:xfrm>
          <a:prstGeom prst="rect">
            <a:avLst/>
          </a:prstGeom>
          <a:solidFill>
            <a:schemeClr val="dk1"/>
          </a:solidFill>
          <a:ln>
            <a:noFill/>
          </a:ln>
        </p:spPr>
      </p:sp>
      <p:sp>
        <p:nvSpPr>
          <p:cNvPr id="58" name="Google Shape;58;p62"/>
          <p:cNvSpPr txBox="1">
            <a:spLocks noGrp="1"/>
          </p:cNvSpPr>
          <p:nvPr>
            <p:ph type="body" idx="1"/>
          </p:nvPr>
        </p:nvSpPr>
        <p:spPr>
          <a:xfrm>
            <a:off x="839679" y="2222500"/>
            <a:ext cx="4531722" cy="363855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chemeClr val="dk1"/>
              </a:buClr>
              <a:buSzPts val="2000"/>
              <a:buChar char="•"/>
              <a:defRPr sz="2000"/>
            </a:lvl1pPr>
            <a:lvl2pPr marL="914400" marR="0" lvl="1" indent="-323850" algn="l">
              <a:lnSpc>
                <a:spcPct val="100000"/>
              </a:lnSpc>
              <a:spcBef>
                <a:spcPts val="1000"/>
              </a:spcBef>
              <a:spcAft>
                <a:spcPts val="0"/>
              </a:spcAft>
              <a:buClr>
                <a:schemeClr val="dk1"/>
              </a:buClr>
              <a:buSzPts val="1500"/>
              <a:buFont typeface="Arial"/>
              <a:buChar char="•"/>
              <a:defRPr sz="1500"/>
            </a:lvl2pPr>
            <a:lvl3pPr marL="1371600" lvl="2" indent="-317500" algn="l">
              <a:lnSpc>
                <a:spcPct val="100000"/>
              </a:lnSpc>
              <a:spcBef>
                <a:spcPts val="500"/>
              </a:spcBef>
              <a:spcAft>
                <a:spcPts val="0"/>
              </a:spcAft>
              <a:buClr>
                <a:schemeClr val="dk1"/>
              </a:buClr>
              <a:buSzPts val="1400"/>
              <a:buChar char="•"/>
              <a:defRPr sz="1400"/>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9"/>
        <p:cNvGrpSpPr/>
        <p:nvPr/>
      </p:nvGrpSpPr>
      <p:grpSpPr>
        <a:xfrm>
          <a:off x="0" y="0"/>
          <a:ext cx="0" cy="0"/>
          <a:chOff x="0" y="0"/>
          <a:chExt cx="0" cy="0"/>
        </a:xfrm>
      </p:grpSpPr>
      <p:sp>
        <p:nvSpPr>
          <p:cNvPr id="60" name="Google Shape;60;p63"/>
          <p:cNvSpPr txBox="1">
            <a:spLocks noGrp="1"/>
          </p:cNvSpPr>
          <p:nvPr>
            <p:ph type="title"/>
          </p:nvPr>
        </p:nvSpPr>
        <p:spPr>
          <a:xfrm>
            <a:off x="839788" y="365126"/>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63"/>
          <p:cNvSpPr txBox="1">
            <a:spLocks noGrp="1"/>
          </p:cNvSpPr>
          <p:nvPr>
            <p:ph type="body" idx="1"/>
          </p:nvPr>
        </p:nvSpPr>
        <p:spPr>
          <a:xfrm>
            <a:off x="839789" y="1808921"/>
            <a:ext cx="5157787" cy="69615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10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63"/>
          <p:cNvSpPr txBox="1">
            <a:spLocks noGrp="1"/>
          </p:cNvSpPr>
          <p:nvPr>
            <p:ph type="body" idx="2"/>
          </p:nvPr>
        </p:nvSpPr>
        <p:spPr>
          <a:xfrm>
            <a:off x="839789" y="2667000"/>
            <a:ext cx="5157787" cy="3522663"/>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1000"/>
              </a:spcBef>
              <a:spcAft>
                <a:spcPts val="0"/>
              </a:spcAft>
              <a:buClr>
                <a:schemeClr val="dk1"/>
              </a:buClr>
              <a:buSzPts val="2200"/>
              <a:buChar char="•"/>
              <a:defRPr sz="2200"/>
            </a:lvl1pPr>
            <a:lvl2pPr marL="914400" lvl="1" indent="-342900" algn="l">
              <a:lnSpc>
                <a:spcPct val="100000"/>
              </a:lnSpc>
              <a:spcBef>
                <a:spcPts val="1000"/>
              </a:spcBef>
              <a:spcAft>
                <a:spcPts val="0"/>
              </a:spcAft>
              <a:buClr>
                <a:schemeClr val="dk1"/>
              </a:buClr>
              <a:buSzPts val="1800"/>
              <a:buChar char="•"/>
              <a:defRPr sz="1800"/>
            </a:lvl2pPr>
            <a:lvl3pPr marL="1371600" lvl="2" indent="-317500" algn="l">
              <a:lnSpc>
                <a:spcPct val="100000"/>
              </a:lnSpc>
              <a:spcBef>
                <a:spcPts val="500"/>
              </a:spcBef>
              <a:spcAft>
                <a:spcPts val="0"/>
              </a:spcAft>
              <a:buClr>
                <a:schemeClr val="dk1"/>
              </a:buClr>
              <a:buSzPts val="1400"/>
              <a:buChar char="•"/>
              <a:defRPr sz="1400"/>
            </a:lvl3pPr>
            <a:lvl4pPr marL="1828800" lvl="3" indent="-304800" algn="l">
              <a:lnSpc>
                <a:spcPct val="100000"/>
              </a:lnSpc>
              <a:spcBef>
                <a:spcPts val="500"/>
              </a:spcBef>
              <a:spcAft>
                <a:spcPts val="0"/>
              </a:spcAft>
              <a:buClr>
                <a:schemeClr val="dk1"/>
              </a:buClr>
              <a:buSzPts val="1200"/>
              <a:buChar char="•"/>
              <a:defRPr sz="1200"/>
            </a:lvl4pPr>
            <a:lvl5pPr marL="2286000" lvl="4" indent="-228600" algn="l">
              <a:lnSpc>
                <a:spcPct val="100000"/>
              </a:lnSpc>
              <a:spcBef>
                <a:spcPts val="500"/>
              </a:spcBef>
              <a:spcAft>
                <a:spcPts val="0"/>
              </a:spcAft>
              <a:buClr>
                <a:schemeClr val="dk1"/>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63"/>
          <p:cNvSpPr txBox="1">
            <a:spLocks noGrp="1"/>
          </p:cNvSpPr>
          <p:nvPr>
            <p:ph type="body" idx="3"/>
          </p:nvPr>
        </p:nvSpPr>
        <p:spPr>
          <a:xfrm>
            <a:off x="6172200" y="1808921"/>
            <a:ext cx="5183188" cy="69615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10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63"/>
          <p:cNvSpPr txBox="1">
            <a:spLocks noGrp="1"/>
          </p:cNvSpPr>
          <p:nvPr>
            <p:ph type="body" idx="4"/>
          </p:nvPr>
        </p:nvSpPr>
        <p:spPr>
          <a:xfrm>
            <a:off x="6172200" y="2667000"/>
            <a:ext cx="5183188" cy="3522663"/>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1000"/>
              </a:spcBef>
              <a:spcAft>
                <a:spcPts val="0"/>
              </a:spcAft>
              <a:buClr>
                <a:schemeClr val="dk1"/>
              </a:buClr>
              <a:buSzPts val="2200"/>
              <a:buChar char="•"/>
              <a:defRPr sz="2200"/>
            </a:lvl1pPr>
            <a:lvl2pPr marL="914400" lvl="1" indent="-342900" algn="l">
              <a:lnSpc>
                <a:spcPct val="100000"/>
              </a:lnSpc>
              <a:spcBef>
                <a:spcPts val="1000"/>
              </a:spcBef>
              <a:spcAft>
                <a:spcPts val="0"/>
              </a:spcAft>
              <a:buClr>
                <a:schemeClr val="dk1"/>
              </a:buClr>
              <a:buSzPts val="1800"/>
              <a:buChar char="•"/>
              <a:defRPr sz="1800"/>
            </a:lvl2pPr>
            <a:lvl3pPr marL="1371600" lvl="2" indent="-317500" algn="l">
              <a:lnSpc>
                <a:spcPct val="100000"/>
              </a:lnSpc>
              <a:spcBef>
                <a:spcPts val="500"/>
              </a:spcBef>
              <a:spcAft>
                <a:spcPts val="0"/>
              </a:spcAft>
              <a:buClr>
                <a:schemeClr val="dk1"/>
              </a:buClr>
              <a:buSzPts val="1400"/>
              <a:buChar char="•"/>
              <a:defRPr sz="1400"/>
            </a:lvl3pPr>
            <a:lvl4pPr marL="1828800" lvl="3" indent="-304800" algn="l">
              <a:lnSpc>
                <a:spcPct val="100000"/>
              </a:lnSpc>
              <a:spcBef>
                <a:spcPts val="500"/>
              </a:spcBef>
              <a:spcAft>
                <a:spcPts val="0"/>
              </a:spcAft>
              <a:buClr>
                <a:schemeClr val="dk1"/>
              </a:buClr>
              <a:buSzPts val="1200"/>
              <a:buChar char="•"/>
              <a:defRPr sz="1200"/>
            </a:lvl4pPr>
            <a:lvl5pPr marL="2286000" lvl="4" indent="-228600" algn="l">
              <a:lnSpc>
                <a:spcPct val="100000"/>
              </a:lnSpc>
              <a:spcBef>
                <a:spcPts val="500"/>
              </a:spcBef>
              <a:spcAft>
                <a:spcPts val="0"/>
              </a:spcAft>
              <a:buClr>
                <a:schemeClr val="dk1"/>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 name="Footer Placeholder 9">
            <a:extLst>
              <a:ext uri="{FF2B5EF4-FFF2-40B4-BE49-F238E27FC236}">
                <a16:creationId xmlns:a16="http://schemas.microsoft.com/office/drawing/2014/main" id="{909A5B28-FFC5-7CEE-E846-15A9DB712953}"/>
              </a:ext>
            </a:extLst>
          </p:cNvPr>
          <p:cNvSpPr>
            <a:spLocks noGrp="1"/>
          </p:cNvSpPr>
          <p:nvPr>
            <p:ph type="ftr" sz="quarter" idx="10"/>
          </p:nvPr>
        </p:nvSpPr>
        <p:spPr>
          <a:xfrm>
            <a:off x="1349189" y="6356350"/>
            <a:ext cx="2926976" cy="365125"/>
          </a:xfrm>
        </p:spPr>
        <p:txBody>
          <a:bodyPr/>
          <a:lstStyle/>
          <a:p>
            <a:endParaRPr lang="en-US" dirty="0">
              <a:solidFill>
                <a:prstClr val="white"/>
              </a:solidFill>
            </a:endParaRPr>
          </a:p>
        </p:txBody>
      </p:sp>
    </p:spTree>
    <p:extLst>
      <p:ext uri="{BB962C8B-B14F-4D97-AF65-F5344CB8AC3E}">
        <p14:creationId xmlns:p14="http://schemas.microsoft.com/office/powerpoint/2010/main" val="3361430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 name="Date Placeholder 2"/>
          <p:cNvSpPr>
            <a:spLocks noGrp="1"/>
          </p:cNvSpPr>
          <p:nvPr>
            <p:ph type="dt" sz="half" idx="10"/>
          </p:nvPr>
        </p:nvSpPr>
        <p:spPr/>
        <p:txBody>
          <a:bodyPr/>
          <a:lstStyle/>
          <a:p>
            <a:fld id="{48A87A34-81AB-432B-8DAE-1953F412C126}" type="datetimeFigureOut">
              <a:rPr lang="en-US" dirty="0"/>
              <a:t>10/16/24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137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bg>
      <p:bgPr>
        <a:solidFill>
          <a:schemeClr val="bg1">
            <a:alpha val="50000"/>
          </a:schemeClr>
        </a:solidFill>
        <a:effectLst/>
      </p:bgPr>
    </p:bg>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p:cNvSpPr>
            <a:spLocks noGrp="1"/>
          </p:cNvSpPr>
          <p:nvPr>
            <p:ph type="title"/>
          </p:nvPr>
        </p:nvSpPr>
        <p:spPr>
          <a:xfrm>
            <a:off x="888631" y="2349925"/>
            <a:ext cx="3498979" cy="2456442"/>
          </a:xfrm>
          <a:solidFill>
            <a:schemeClr val="bg1">
              <a:alpha val="50000"/>
            </a:schemeClr>
          </a:solidFill>
        </p:spPr>
        <p:txBody>
          <a:bodyPr>
            <a:noAutofit/>
          </a:bodyPr>
          <a:lstStyle>
            <a:lvl1pPr>
              <a:defRPr sz="4800" b="1">
                <a:solidFill>
                  <a:schemeClr val="accent1"/>
                </a:solidFill>
                <a:latin typeface="Rockwell" panose="02060603020205020403" pitchFamily="18" charset="77"/>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62061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52"/>
          <p:cNvPicPr preferRelativeResize="0"/>
          <p:nvPr/>
        </p:nvPicPr>
        <p:blipFill rotWithShape="1">
          <a:blip r:embed="rId11">
            <a:alphaModFix/>
          </a:blip>
          <a:srcRect/>
          <a:stretch/>
        </p:blipFill>
        <p:spPr>
          <a:xfrm>
            <a:off x="-2184" y="5762980"/>
            <a:ext cx="12184064" cy="1091489"/>
          </a:xfrm>
          <a:prstGeom prst="rect">
            <a:avLst/>
          </a:prstGeom>
          <a:noFill/>
          <a:ln>
            <a:noFill/>
          </a:ln>
        </p:spPr>
      </p:pic>
      <p:pic>
        <p:nvPicPr>
          <p:cNvPr id="7" name="Google Shape;7;p52" descr="OOI_URL_Vert_Blue.png"/>
          <p:cNvPicPr preferRelativeResize="0"/>
          <p:nvPr/>
        </p:nvPicPr>
        <p:blipFill rotWithShape="1">
          <a:blip r:embed="rId12">
            <a:alphaModFix/>
          </a:blip>
          <a:srcRect/>
          <a:stretch/>
        </p:blipFill>
        <p:spPr>
          <a:xfrm>
            <a:off x="11813245" y="277283"/>
            <a:ext cx="176660" cy="1872840"/>
          </a:xfrm>
          <a:prstGeom prst="rect">
            <a:avLst/>
          </a:prstGeom>
          <a:noFill/>
          <a:ln>
            <a:noFill/>
          </a:ln>
        </p:spPr>
      </p:pic>
      <p:sp>
        <p:nvSpPr>
          <p:cNvPr id="8" name="Google Shape;8;p52"/>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399"/>
              <a:buFont typeface="Arial"/>
              <a:buNone/>
              <a:defRPr sz="4399"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90000"/>
              </a:lnSpc>
              <a:spcBef>
                <a:spcPts val="10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1pPr>
            <a:lvl2pPr marL="914400" marR="0" lvl="1"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0" name="Google Shape;10;p52"/>
          <p:cNvPicPr preferRelativeResize="0"/>
          <p:nvPr/>
        </p:nvPicPr>
        <p:blipFill rotWithShape="1">
          <a:blip r:embed="rId13">
            <a:alphaModFix/>
          </a:blip>
          <a:srcRect/>
          <a:stretch/>
        </p:blipFill>
        <p:spPr>
          <a:xfrm>
            <a:off x="799767" y="6297099"/>
            <a:ext cx="1877020" cy="48763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3" r:id="rId2"/>
    <p:sldLayoutId id="2147483656" r:id="rId3"/>
    <p:sldLayoutId id="2147483657" r:id="rId4"/>
    <p:sldLayoutId id="2147483658" r:id="rId5"/>
    <p:sldLayoutId id="2147483659" r:id="rId6"/>
    <p:sldLayoutId id="2147483666" r:id="rId7"/>
    <p:sldLayoutId id="2147483667" r:id="rId8"/>
    <p:sldLayoutId id="214748366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go.rutgers.edu/58v3cevd"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datalab.marine.rutgers.edu/explorations/2019/density.php?level=exploration" TargetMode="Externa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D72081F-A36F-4293-CDDA-F8A2DF5B9EE7}"/>
              </a:ext>
            </a:extLst>
          </p:cNvPr>
          <p:cNvSpPr txBox="1"/>
          <p:nvPr/>
        </p:nvSpPr>
        <p:spPr>
          <a:xfrm>
            <a:off x="4622800" y="1905506"/>
            <a:ext cx="6032500" cy="2800767"/>
          </a:xfrm>
          <a:prstGeom prst="rect">
            <a:avLst/>
          </a:prstGeom>
          <a:noFill/>
        </p:spPr>
        <p:txBody>
          <a:bodyPr wrap="square" rtlCol="0">
            <a:spAutoFit/>
          </a:bodyPr>
          <a:lstStyle/>
          <a:p>
            <a:r>
              <a:rPr lang="en-US" sz="4000" dirty="0">
                <a:solidFill>
                  <a:schemeClr val="bg1">
                    <a:lumMod val="50000"/>
                  </a:schemeClr>
                </a:solidFill>
              </a:rPr>
              <a:t>Welcome to Data Labs!</a:t>
            </a:r>
          </a:p>
          <a:p>
            <a:endParaRPr lang="en-US" sz="4000" dirty="0">
              <a:solidFill>
                <a:schemeClr val="bg1">
                  <a:lumMod val="50000"/>
                </a:schemeClr>
              </a:solidFill>
            </a:endParaRPr>
          </a:p>
          <a:p>
            <a:pPr marL="571500" indent="-571500">
              <a:buFont typeface="Arial" panose="020B0604020202020204" pitchFamily="34" charset="0"/>
              <a:buChar char="•"/>
            </a:pPr>
            <a:r>
              <a:rPr lang="en-US" sz="2400" dirty="0">
                <a:solidFill>
                  <a:schemeClr val="bg1">
                    <a:lumMod val="25000"/>
                  </a:schemeClr>
                </a:solidFill>
              </a:rPr>
              <a:t>Introduction of team members</a:t>
            </a:r>
          </a:p>
          <a:p>
            <a:pPr marL="571500" indent="-571500">
              <a:buFont typeface="Arial" panose="020B0604020202020204" pitchFamily="34" charset="0"/>
              <a:buChar char="•"/>
            </a:pPr>
            <a:r>
              <a:rPr lang="en-US" sz="2400" dirty="0">
                <a:solidFill>
                  <a:schemeClr val="bg1">
                    <a:lumMod val="25000"/>
                  </a:schemeClr>
                </a:solidFill>
              </a:rPr>
              <a:t>Goal: Cultivate communities of  professors that use Data Labs to improve student learning.</a:t>
            </a:r>
          </a:p>
        </p:txBody>
      </p:sp>
      <p:sp>
        <p:nvSpPr>
          <p:cNvPr id="5" name="TextBox 4">
            <a:extLst>
              <a:ext uri="{FF2B5EF4-FFF2-40B4-BE49-F238E27FC236}">
                <a16:creationId xmlns:a16="http://schemas.microsoft.com/office/drawing/2014/main" id="{A00B8AB2-B784-CF55-09E5-654DAA7833AE}"/>
              </a:ext>
            </a:extLst>
          </p:cNvPr>
          <p:cNvSpPr txBox="1"/>
          <p:nvPr/>
        </p:nvSpPr>
        <p:spPr>
          <a:xfrm>
            <a:off x="127000" y="101600"/>
            <a:ext cx="3136900" cy="369332"/>
          </a:xfrm>
          <a:prstGeom prst="rect">
            <a:avLst/>
          </a:prstGeom>
          <a:noFill/>
        </p:spPr>
        <p:txBody>
          <a:bodyPr wrap="square" rtlCol="0">
            <a:spAutoFit/>
          </a:bodyPr>
          <a:lstStyle/>
          <a:p>
            <a:r>
              <a:rPr lang="en-US" dirty="0"/>
              <a:t>Thursday PM</a:t>
            </a:r>
          </a:p>
        </p:txBody>
      </p:sp>
    </p:spTree>
    <p:extLst>
      <p:ext uri="{BB962C8B-B14F-4D97-AF65-F5344CB8AC3E}">
        <p14:creationId xmlns:p14="http://schemas.microsoft.com/office/powerpoint/2010/main" val="3568807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F003B705-6A2D-4BF2-A63F-5E431D062C1F}"/>
              </a:ext>
            </a:extLst>
          </p:cNvPr>
          <p:cNvSpPr>
            <a:spLocks noGrp="1"/>
          </p:cNvSpPr>
          <p:nvPr>
            <p:ph type="title"/>
          </p:nvPr>
        </p:nvSpPr>
        <p:spPr>
          <a:xfrm>
            <a:off x="926731" y="2375325"/>
            <a:ext cx="3498979" cy="2456442"/>
          </a:xfrm>
          <a:solidFill>
            <a:schemeClr val="bg1">
              <a:alpha val="50000"/>
            </a:schemeClr>
          </a:solidFill>
        </p:spPr>
        <p:txBody>
          <a:bodyPr anchor="ctr">
            <a:normAutofit/>
          </a:bodyPr>
          <a:lstStyle/>
          <a:p>
            <a:pPr algn="ctr"/>
            <a:r>
              <a:rPr lang="en-US" sz="4400" dirty="0">
                <a:solidFill>
                  <a:schemeClr val="bg1">
                    <a:lumMod val="50000"/>
                  </a:schemeClr>
                </a:solidFill>
                <a:latin typeface="Rockwell" panose="02060603020205020403" pitchFamily="18" charset="77"/>
              </a:rPr>
              <a:t>Hands-on</a:t>
            </a:r>
          </a:p>
        </p:txBody>
      </p:sp>
      <p:graphicFrame>
        <p:nvGraphicFramePr>
          <p:cNvPr id="19" name="Content Placeholder 3">
            <a:extLst>
              <a:ext uri="{FF2B5EF4-FFF2-40B4-BE49-F238E27FC236}">
                <a16:creationId xmlns:a16="http://schemas.microsoft.com/office/drawing/2014/main" id="{93B7728A-A4B2-4B31-9258-E6C8BF79D808}"/>
              </a:ext>
            </a:extLst>
          </p:cNvPr>
          <p:cNvGraphicFramePr>
            <a:graphicFrameLocks noGrp="1"/>
          </p:cNvGraphicFramePr>
          <p:nvPr>
            <p:ph idx="1"/>
            <p:extLst>
              <p:ext uri="{D42A27DB-BD31-4B8C-83A1-F6EECF244321}">
                <p14:modId xmlns:p14="http://schemas.microsoft.com/office/powerpoint/2010/main" val="1034173740"/>
              </p:ext>
            </p:extLst>
          </p:nvPr>
        </p:nvGraphicFramePr>
        <p:xfrm>
          <a:off x="4425711" y="803186"/>
          <a:ext cx="7448790" cy="5248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EB697C57-0960-3345-2999-B66DC2D3BCE4}"/>
              </a:ext>
            </a:extLst>
          </p:cNvPr>
          <p:cNvSpPr txBox="1"/>
          <p:nvPr/>
        </p:nvSpPr>
        <p:spPr>
          <a:xfrm>
            <a:off x="701315" y="4988134"/>
            <a:ext cx="7448790" cy="1415772"/>
          </a:xfrm>
          <a:prstGeom prst="rect">
            <a:avLst/>
          </a:prstGeom>
          <a:noFill/>
        </p:spPr>
        <p:txBody>
          <a:bodyPr wrap="square" rtlCol="0">
            <a:spAutoFit/>
          </a:bodyPr>
          <a:lstStyle/>
          <a:p>
            <a:r>
              <a:rPr lang="en-US" sz="1800" i="1" dirty="0">
                <a:effectLst/>
                <a:latin typeface="AdvOT596495f2"/>
              </a:rPr>
              <a:t>Inquiry-learning may lead students to question and to share solutions, to extract valid conclusions from hands-on experiments, to formulate questions, to work with peers and to apply the usual research techniques (Lederman &amp; Lederman, 2012; </a:t>
            </a:r>
            <a:r>
              <a:rPr lang="en-US" sz="1800" i="1" dirty="0" err="1">
                <a:effectLst/>
                <a:latin typeface="AdvOT596495f2"/>
              </a:rPr>
              <a:t>Scharfenberg</a:t>
            </a:r>
            <a:r>
              <a:rPr lang="en-US" sz="1800" i="1" dirty="0">
                <a:effectLst/>
                <a:latin typeface="AdvOT596495f2"/>
              </a:rPr>
              <a:t> &amp; Bogner, 2013). </a:t>
            </a:r>
            <a:endParaRPr lang="en-US" sz="1800" i="1" dirty="0"/>
          </a:p>
          <a:p>
            <a:endParaRPr lang="en-US" dirty="0"/>
          </a:p>
        </p:txBody>
      </p:sp>
    </p:spTree>
    <p:extLst>
      <p:ext uri="{BB962C8B-B14F-4D97-AF65-F5344CB8AC3E}">
        <p14:creationId xmlns:p14="http://schemas.microsoft.com/office/powerpoint/2010/main" val="341391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FBD2C-D11D-FE0D-7697-F751AB277084}"/>
              </a:ext>
            </a:extLst>
          </p:cNvPr>
          <p:cNvSpPr>
            <a:spLocks noGrp="1"/>
          </p:cNvSpPr>
          <p:nvPr>
            <p:ph type="title"/>
          </p:nvPr>
        </p:nvSpPr>
        <p:spPr/>
        <p:txBody>
          <a:bodyPr/>
          <a:lstStyle/>
          <a:p>
            <a:r>
              <a:rPr lang="en-US" dirty="0">
                <a:solidFill>
                  <a:schemeClr val="bg1">
                    <a:lumMod val="50000"/>
                  </a:schemeClr>
                </a:solidFill>
              </a:rPr>
              <a:t>Mystery Balloons</a:t>
            </a:r>
          </a:p>
        </p:txBody>
      </p:sp>
      <p:sp>
        <p:nvSpPr>
          <p:cNvPr id="3" name="Content Placeholder 2">
            <a:extLst>
              <a:ext uri="{FF2B5EF4-FFF2-40B4-BE49-F238E27FC236}">
                <a16:creationId xmlns:a16="http://schemas.microsoft.com/office/drawing/2014/main" id="{4DD3593D-100C-2B77-C5DD-A65C0BD63463}"/>
              </a:ext>
            </a:extLst>
          </p:cNvPr>
          <p:cNvSpPr>
            <a:spLocks noGrp="1"/>
          </p:cNvSpPr>
          <p:nvPr>
            <p:ph idx="1"/>
          </p:nvPr>
        </p:nvSpPr>
        <p:spPr>
          <a:xfrm>
            <a:off x="4401621" y="699014"/>
            <a:ext cx="3498979" cy="5701786"/>
          </a:xfrm>
        </p:spPr>
        <p:txBody>
          <a:bodyPr/>
          <a:lstStyle/>
          <a:p>
            <a:pPr marL="0" indent="0">
              <a:buNone/>
            </a:pPr>
            <a:r>
              <a:rPr lang="en-US" sz="3200" dirty="0">
                <a:effectLst/>
                <a:latin typeface="ArialMT"/>
              </a:rPr>
              <a:t>What kind of water is in the mystery balloons? </a:t>
            </a:r>
          </a:p>
          <a:p>
            <a:pPr marL="0" indent="0">
              <a:buNone/>
            </a:pPr>
            <a:endParaRPr lang="en-US" sz="3200" dirty="0">
              <a:latin typeface="ArialMT"/>
            </a:endParaRPr>
          </a:p>
          <a:p>
            <a:pPr marL="0" indent="0">
              <a:buNone/>
            </a:pPr>
            <a:r>
              <a:rPr lang="en-US" sz="2400" dirty="0">
                <a:effectLst/>
                <a:latin typeface="ArialMT"/>
              </a:rPr>
              <a:t>Make a prediction and then collect evidence.</a:t>
            </a:r>
            <a:endParaRPr lang="en-US" sz="2400" dirty="0">
              <a:effectLst/>
            </a:endParaRPr>
          </a:p>
          <a:p>
            <a:pPr marL="0" indent="0">
              <a:buNone/>
            </a:pPr>
            <a:endParaRPr lang="en-US" dirty="0"/>
          </a:p>
          <a:p>
            <a:pPr marL="0" indent="0">
              <a:buNone/>
            </a:pPr>
            <a:r>
              <a:rPr lang="en-US" dirty="0"/>
              <a:t>4 people to each table</a:t>
            </a:r>
          </a:p>
        </p:txBody>
      </p:sp>
      <p:pic>
        <p:nvPicPr>
          <p:cNvPr id="2050" name="Picture 2" descr="How to Fill Water Balloons Without a Hose">
            <a:extLst>
              <a:ext uri="{FF2B5EF4-FFF2-40B4-BE49-F238E27FC236}">
                <a16:creationId xmlns:a16="http://schemas.microsoft.com/office/drawing/2014/main" id="{F9E6DBE8-750C-14FB-8D92-8FE7EF19DA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2600" y="699014"/>
            <a:ext cx="3771900" cy="5029200"/>
          </a:xfrm>
          <a:prstGeom prst="rect">
            <a:avLst/>
          </a:prstGeom>
          <a:noFill/>
          <a:effectLst>
            <a:softEdge rad="371564"/>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730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B9355D-8042-E273-C023-C88BA16ED326}"/>
              </a:ext>
            </a:extLst>
          </p:cNvPr>
          <p:cNvSpPr txBox="1"/>
          <p:nvPr/>
        </p:nvSpPr>
        <p:spPr>
          <a:xfrm>
            <a:off x="4292600" y="1551563"/>
            <a:ext cx="7421741" cy="3754874"/>
          </a:xfrm>
          <a:prstGeom prst="rect">
            <a:avLst/>
          </a:prstGeom>
          <a:noFill/>
        </p:spPr>
        <p:txBody>
          <a:bodyPr wrap="square" rtlCol="0">
            <a:spAutoFit/>
          </a:bodyPr>
          <a:lstStyle/>
          <a:p>
            <a:r>
              <a:rPr lang="en-US" sz="3200" dirty="0">
                <a:solidFill>
                  <a:schemeClr val="bg1">
                    <a:lumMod val="50000"/>
                  </a:schemeClr>
                </a:solidFill>
              </a:rPr>
              <a:t>Instructions</a:t>
            </a:r>
          </a:p>
          <a:p>
            <a:pPr marL="514350" indent="-514350">
              <a:buFont typeface="+mj-lt"/>
              <a:buAutoNum type="arabicPeriod"/>
            </a:pPr>
            <a:r>
              <a:rPr lang="en-US" sz="2400" dirty="0"/>
              <a:t>Place your assigned balloon in the test tank (1-5).</a:t>
            </a:r>
          </a:p>
          <a:p>
            <a:pPr marL="514350" indent="-514350">
              <a:buFont typeface="+mj-lt"/>
              <a:buAutoNum type="arabicPeriod"/>
            </a:pPr>
            <a:r>
              <a:rPr lang="en-US" sz="2400" dirty="0"/>
              <a:t>After 30 seconds, record where the balloon ends up and draw it on the tank diagram.</a:t>
            </a:r>
          </a:p>
          <a:p>
            <a:pPr marL="514350" indent="-514350">
              <a:buFont typeface="+mj-lt"/>
              <a:buAutoNum type="arabicPeriod"/>
            </a:pPr>
            <a:r>
              <a:rPr lang="en-US" sz="2400" dirty="0"/>
              <a:t>Write why you think the balloon is responded in that way.</a:t>
            </a:r>
          </a:p>
          <a:p>
            <a:pPr marL="514350" indent="-514350">
              <a:buFont typeface="+mj-lt"/>
              <a:buAutoNum type="arabicPeriod"/>
            </a:pPr>
            <a:r>
              <a:rPr lang="en-US" sz="2400" dirty="0"/>
              <a:t>Indicate with arrows the how the position of the balloon changes as you you doing the investigation.</a:t>
            </a:r>
          </a:p>
          <a:p>
            <a:endParaRPr lang="en-US" dirty="0"/>
          </a:p>
        </p:txBody>
      </p:sp>
    </p:spTree>
    <p:extLst>
      <p:ext uri="{BB962C8B-B14F-4D97-AF65-F5344CB8AC3E}">
        <p14:creationId xmlns:p14="http://schemas.microsoft.com/office/powerpoint/2010/main" val="1630154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28CBEAE-D11A-F0CE-4EFA-A07D2878DDD4}"/>
              </a:ext>
            </a:extLst>
          </p:cNvPr>
          <p:cNvSpPr>
            <a:spLocks noGrp="1"/>
          </p:cNvSpPr>
          <p:nvPr>
            <p:ph type="title"/>
          </p:nvPr>
        </p:nvSpPr>
        <p:spPr>
          <a:xfrm>
            <a:off x="888631" y="2349925"/>
            <a:ext cx="3498979" cy="2456442"/>
          </a:xfrm>
        </p:spPr>
        <p:txBody>
          <a:bodyPr/>
          <a:lstStyle/>
          <a:p>
            <a:r>
              <a:rPr lang="en-US" dirty="0"/>
              <a:t>Ponder this…</a:t>
            </a:r>
          </a:p>
        </p:txBody>
      </p:sp>
      <p:sp>
        <p:nvSpPr>
          <p:cNvPr id="5" name="TextBox 4">
            <a:extLst>
              <a:ext uri="{FF2B5EF4-FFF2-40B4-BE49-F238E27FC236}">
                <a16:creationId xmlns:a16="http://schemas.microsoft.com/office/drawing/2014/main" id="{E0D6D46B-EE67-7937-D9F8-6E4375CF8A68}"/>
              </a:ext>
            </a:extLst>
          </p:cNvPr>
          <p:cNvSpPr txBox="1"/>
          <p:nvPr/>
        </p:nvSpPr>
        <p:spPr>
          <a:xfrm>
            <a:off x="5118447" y="803186"/>
            <a:ext cx="6281873" cy="5248622"/>
          </a:xfrm>
          <a:prstGeom prst="rect">
            <a:avLst/>
          </a:prstGeom>
          <a:noFill/>
          <a:ln>
            <a:noFill/>
          </a:ln>
        </p:spPr>
        <p:txBody>
          <a:bodyPr spcFirstLastPara="1" wrap="square" lIns="91425" tIns="45700" rIns="91425" bIns="45700" anchor="ctr" anchorCtr="0">
            <a:normAutofit/>
          </a:bodyPr>
          <a:lstStyle/>
          <a:p>
            <a:pPr marL="88900">
              <a:lnSpc>
                <a:spcPct val="90000"/>
              </a:lnSpc>
              <a:spcBef>
                <a:spcPts val="1000"/>
              </a:spcBef>
              <a:buClr>
                <a:schemeClr val="dk1"/>
              </a:buClr>
              <a:buSzPts val="2200"/>
            </a:pPr>
            <a:endParaRPr lang="en-US" sz="2200" dirty="0">
              <a:solidFill>
                <a:schemeClr val="dk1"/>
              </a:solidFill>
              <a:effectLst/>
            </a:endParaRPr>
          </a:p>
          <a:p>
            <a:pPr marL="457200" indent="-368300">
              <a:lnSpc>
                <a:spcPct val="90000"/>
              </a:lnSpc>
              <a:spcBef>
                <a:spcPts val="1000"/>
              </a:spcBef>
              <a:buClr>
                <a:schemeClr val="dk1"/>
              </a:buClr>
              <a:buSzPts val="2200"/>
              <a:buFont typeface="Arial"/>
              <a:buChar char="•"/>
            </a:pPr>
            <a:r>
              <a:rPr lang="en-US" sz="3200" dirty="0">
                <a:solidFill>
                  <a:schemeClr val="dk1"/>
                </a:solidFill>
                <a:effectLst/>
              </a:rPr>
              <a:t>What did you discover?</a:t>
            </a:r>
          </a:p>
          <a:p>
            <a:pPr marL="457200" indent="-368300">
              <a:lnSpc>
                <a:spcPct val="90000"/>
              </a:lnSpc>
              <a:spcBef>
                <a:spcPts val="1000"/>
              </a:spcBef>
              <a:buClr>
                <a:schemeClr val="dk1"/>
              </a:buClr>
              <a:buSzPts val="2200"/>
              <a:buFont typeface="Arial"/>
              <a:buChar char="•"/>
            </a:pPr>
            <a:endParaRPr lang="en-US" sz="3200" dirty="0">
              <a:solidFill>
                <a:schemeClr val="dk1"/>
              </a:solidFill>
            </a:endParaRPr>
          </a:p>
          <a:p>
            <a:pPr marL="457200" indent="-368300">
              <a:lnSpc>
                <a:spcPct val="90000"/>
              </a:lnSpc>
              <a:spcBef>
                <a:spcPts val="1000"/>
              </a:spcBef>
              <a:buClr>
                <a:schemeClr val="dk1"/>
              </a:buClr>
              <a:buSzPts val="2200"/>
              <a:buFont typeface="Arial"/>
              <a:buChar char="•"/>
            </a:pPr>
            <a:r>
              <a:rPr lang="en-US" sz="3200" dirty="0">
                <a:solidFill>
                  <a:schemeClr val="dk1"/>
                </a:solidFill>
                <a:effectLst/>
              </a:rPr>
              <a:t>What kinds of balloons sank, and what kinds of balloons floated?</a:t>
            </a:r>
            <a:br>
              <a:rPr lang="en-US" sz="3200" dirty="0">
                <a:solidFill>
                  <a:schemeClr val="dk1"/>
                </a:solidFill>
                <a:effectLst/>
              </a:rPr>
            </a:br>
            <a:endParaRPr lang="en-US" sz="3200" dirty="0">
              <a:solidFill>
                <a:schemeClr val="dk1"/>
              </a:solidFill>
              <a:effectLst/>
            </a:endParaRPr>
          </a:p>
          <a:p>
            <a:pPr marL="457200" indent="-368300">
              <a:lnSpc>
                <a:spcPct val="90000"/>
              </a:lnSpc>
              <a:spcBef>
                <a:spcPts val="1000"/>
              </a:spcBef>
              <a:buClr>
                <a:schemeClr val="dk1"/>
              </a:buClr>
              <a:buSzPts val="2200"/>
              <a:buFont typeface="Arial"/>
              <a:buChar char="•"/>
            </a:pPr>
            <a:r>
              <a:rPr lang="en-US" sz="3200" dirty="0">
                <a:solidFill>
                  <a:schemeClr val="dk1"/>
                </a:solidFill>
                <a:effectLst/>
              </a:rPr>
              <a:t>How could you explain what happened?</a:t>
            </a:r>
          </a:p>
        </p:txBody>
      </p:sp>
    </p:spTree>
    <p:extLst>
      <p:ext uri="{BB962C8B-B14F-4D97-AF65-F5344CB8AC3E}">
        <p14:creationId xmlns:p14="http://schemas.microsoft.com/office/powerpoint/2010/main" val="3014811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1093D-FE2D-E110-7105-F07034C1797A}"/>
              </a:ext>
            </a:extLst>
          </p:cNvPr>
          <p:cNvSpPr>
            <a:spLocks noGrp="1"/>
          </p:cNvSpPr>
          <p:nvPr>
            <p:ph type="title"/>
          </p:nvPr>
        </p:nvSpPr>
        <p:spPr/>
        <p:txBody>
          <a:bodyPr/>
          <a:lstStyle/>
          <a:p>
            <a:r>
              <a:rPr lang="en-US" dirty="0" err="1"/>
              <a:t>Ellaborate</a:t>
            </a:r>
            <a:endParaRPr lang="en-US" dirty="0"/>
          </a:p>
        </p:txBody>
      </p:sp>
      <p:sp>
        <p:nvSpPr>
          <p:cNvPr id="3" name="Content Placeholder 2">
            <a:extLst>
              <a:ext uri="{FF2B5EF4-FFF2-40B4-BE49-F238E27FC236}">
                <a16:creationId xmlns:a16="http://schemas.microsoft.com/office/drawing/2014/main" id="{9D11D772-8681-D106-F9BA-B59A9C182BCC}"/>
              </a:ext>
            </a:extLst>
          </p:cNvPr>
          <p:cNvSpPr>
            <a:spLocks noGrp="1"/>
          </p:cNvSpPr>
          <p:nvPr>
            <p:ph idx="1"/>
          </p:nvPr>
        </p:nvSpPr>
        <p:spPr>
          <a:xfrm>
            <a:off x="4660901" y="803186"/>
            <a:ext cx="6739420" cy="5248622"/>
          </a:xfrm>
        </p:spPr>
        <p:txBody>
          <a:bodyPr>
            <a:normAutofit/>
          </a:bodyPr>
          <a:lstStyle/>
          <a:p>
            <a:endParaRPr lang="en-US" dirty="0"/>
          </a:p>
          <a:p>
            <a:endParaRPr lang="en-US" dirty="0"/>
          </a:p>
          <a:p>
            <a:endParaRPr lang="en-US" dirty="0"/>
          </a:p>
          <a:p>
            <a:endParaRPr lang="en-US" dirty="0"/>
          </a:p>
          <a:p>
            <a:endParaRPr lang="en-US" dirty="0"/>
          </a:p>
          <a:p>
            <a:endParaRPr lang="en-US" dirty="0"/>
          </a:p>
          <a:p>
            <a:pPr marL="88900" indent="0">
              <a:buNone/>
            </a:pPr>
            <a:r>
              <a:rPr lang="en-US" sz="3600" b="0" i="0" u="none" strike="noStrike" dirty="0">
                <a:solidFill>
                  <a:schemeClr val="bg1">
                    <a:lumMod val="50000"/>
                  </a:schemeClr>
                </a:solidFill>
                <a:effectLst/>
                <a:latin typeface="-apple-system"/>
                <a:hlinkClick r:id="rId3">
                  <a:extLst>
                    <a:ext uri="{A12FA001-AC4F-418D-AE19-62706E023703}">
                      <ahyp:hlinkClr xmlns:ahyp="http://schemas.microsoft.com/office/drawing/2018/hyperlinkcolor" val="tx"/>
                    </a:ext>
                  </a:extLst>
                </a:hlinkClick>
              </a:rPr>
              <a:t>https://go.rutgers.edu/58v3cevd</a:t>
            </a:r>
            <a:endParaRPr lang="en-US" sz="3600" b="0" i="0" u="none" strike="noStrike" dirty="0">
              <a:solidFill>
                <a:schemeClr val="bg1">
                  <a:lumMod val="50000"/>
                </a:schemeClr>
              </a:solidFill>
              <a:effectLst/>
              <a:latin typeface="-apple-system"/>
            </a:endParaRPr>
          </a:p>
        </p:txBody>
      </p:sp>
      <p:pic>
        <p:nvPicPr>
          <p:cNvPr id="5" name="Picture 4" descr="A qr code with black squares&#10;&#10;Description automatically generated">
            <a:extLst>
              <a:ext uri="{FF2B5EF4-FFF2-40B4-BE49-F238E27FC236}">
                <a16:creationId xmlns:a16="http://schemas.microsoft.com/office/drawing/2014/main" id="{23F4483A-6CD0-10B0-6CDB-F24BE58064E6}"/>
              </a:ext>
            </a:extLst>
          </p:cNvPr>
          <p:cNvPicPr>
            <a:picLocks noChangeAspect="1"/>
          </p:cNvPicPr>
          <p:nvPr/>
        </p:nvPicPr>
        <p:blipFill>
          <a:blip r:embed="rId4"/>
          <a:stretch>
            <a:fillRect/>
          </a:stretch>
        </p:blipFill>
        <p:spPr>
          <a:xfrm>
            <a:off x="5295900" y="1066800"/>
            <a:ext cx="3251200" cy="3251200"/>
          </a:xfrm>
          <a:prstGeom prst="rect">
            <a:avLst/>
          </a:prstGeom>
        </p:spPr>
      </p:pic>
    </p:spTree>
    <p:extLst>
      <p:ext uri="{BB962C8B-B14F-4D97-AF65-F5344CB8AC3E}">
        <p14:creationId xmlns:p14="http://schemas.microsoft.com/office/powerpoint/2010/main" val="693375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9263B-D3B3-D5DF-1D15-5C87756CF41C}"/>
              </a:ext>
            </a:extLst>
          </p:cNvPr>
          <p:cNvSpPr>
            <a:spLocks noGrp="1"/>
          </p:cNvSpPr>
          <p:nvPr>
            <p:ph type="title"/>
          </p:nvPr>
        </p:nvSpPr>
        <p:spPr/>
        <p:txBody>
          <a:bodyPr/>
          <a:lstStyle/>
          <a:p>
            <a:r>
              <a:rPr lang="en-US" dirty="0">
                <a:solidFill>
                  <a:schemeClr val="bg1">
                    <a:lumMod val="50000"/>
                  </a:schemeClr>
                </a:solidFill>
              </a:rPr>
              <a:t>Results </a:t>
            </a:r>
          </a:p>
        </p:txBody>
      </p:sp>
      <p:sp>
        <p:nvSpPr>
          <p:cNvPr id="5" name="Oval 4">
            <a:extLst>
              <a:ext uri="{FF2B5EF4-FFF2-40B4-BE49-F238E27FC236}">
                <a16:creationId xmlns:a16="http://schemas.microsoft.com/office/drawing/2014/main" id="{D2A57F0D-2BD0-2670-FA17-4067F56E8FCC}"/>
              </a:ext>
            </a:extLst>
          </p:cNvPr>
          <p:cNvSpPr/>
          <p:nvPr/>
        </p:nvSpPr>
        <p:spPr>
          <a:xfrm>
            <a:off x="5372100" y="530136"/>
            <a:ext cx="1447800" cy="8763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Hot fresh water</a:t>
            </a:r>
          </a:p>
        </p:txBody>
      </p:sp>
      <p:sp>
        <p:nvSpPr>
          <p:cNvPr id="8" name="Content Placeholder 7">
            <a:extLst>
              <a:ext uri="{FF2B5EF4-FFF2-40B4-BE49-F238E27FC236}">
                <a16:creationId xmlns:a16="http://schemas.microsoft.com/office/drawing/2014/main" id="{92CFA42D-EF02-7EA8-0B28-D3F80B4349F8}"/>
              </a:ext>
            </a:extLst>
          </p:cNvPr>
          <p:cNvSpPr>
            <a:spLocks noGrp="1"/>
          </p:cNvSpPr>
          <p:nvPr>
            <p:ph idx="1"/>
          </p:nvPr>
        </p:nvSpPr>
        <p:spPr>
          <a:custGeom>
            <a:avLst/>
            <a:gdLst>
              <a:gd name="connsiteX0" fmla="*/ 0 w 6281873"/>
              <a:gd name="connsiteY0" fmla="*/ 0 h 5248622"/>
              <a:gd name="connsiteX1" fmla="*/ 508261 w 6281873"/>
              <a:gd name="connsiteY1" fmla="*/ 0 h 5248622"/>
              <a:gd name="connsiteX2" fmla="*/ 890884 w 6281873"/>
              <a:gd name="connsiteY2" fmla="*/ 0 h 5248622"/>
              <a:gd name="connsiteX3" fmla="*/ 1587601 w 6281873"/>
              <a:gd name="connsiteY3" fmla="*/ 0 h 5248622"/>
              <a:gd name="connsiteX4" fmla="*/ 2095861 w 6281873"/>
              <a:gd name="connsiteY4" fmla="*/ 0 h 5248622"/>
              <a:gd name="connsiteX5" fmla="*/ 2604122 w 6281873"/>
              <a:gd name="connsiteY5" fmla="*/ 0 h 5248622"/>
              <a:gd name="connsiteX6" fmla="*/ 3300839 w 6281873"/>
              <a:gd name="connsiteY6" fmla="*/ 0 h 5248622"/>
              <a:gd name="connsiteX7" fmla="*/ 3746281 w 6281873"/>
              <a:gd name="connsiteY7" fmla="*/ 0 h 5248622"/>
              <a:gd name="connsiteX8" fmla="*/ 4442997 w 6281873"/>
              <a:gd name="connsiteY8" fmla="*/ 0 h 5248622"/>
              <a:gd name="connsiteX9" fmla="*/ 5139714 w 6281873"/>
              <a:gd name="connsiteY9" fmla="*/ 0 h 5248622"/>
              <a:gd name="connsiteX10" fmla="*/ 5710794 w 6281873"/>
              <a:gd name="connsiteY10" fmla="*/ 0 h 5248622"/>
              <a:gd name="connsiteX11" fmla="*/ 6281873 w 6281873"/>
              <a:gd name="connsiteY11" fmla="*/ 0 h 5248622"/>
              <a:gd name="connsiteX12" fmla="*/ 6281873 w 6281873"/>
              <a:gd name="connsiteY12" fmla="*/ 530694 h 5248622"/>
              <a:gd name="connsiteX13" fmla="*/ 6281873 w 6281873"/>
              <a:gd name="connsiteY13" fmla="*/ 956416 h 5248622"/>
              <a:gd name="connsiteX14" fmla="*/ 6281873 w 6281873"/>
              <a:gd name="connsiteY14" fmla="*/ 1539596 h 5248622"/>
              <a:gd name="connsiteX15" fmla="*/ 6281873 w 6281873"/>
              <a:gd name="connsiteY15" fmla="*/ 2122776 h 5248622"/>
              <a:gd name="connsiteX16" fmla="*/ 6281873 w 6281873"/>
              <a:gd name="connsiteY16" fmla="*/ 2705956 h 5248622"/>
              <a:gd name="connsiteX17" fmla="*/ 6281873 w 6281873"/>
              <a:gd name="connsiteY17" fmla="*/ 3341623 h 5248622"/>
              <a:gd name="connsiteX18" fmla="*/ 6281873 w 6281873"/>
              <a:gd name="connsiteY18" fmla="*/ 3977289 h 5248622"/>
              <a:gd name="connsiteX19" fmla="*/ 6281873 w 6281873"/>
              <a:gd name="connsiteY19" fmla="*/ 4612956 h 5248622"/>
              <a:gd name="connsiteX20" fmla="*/ 6281873 w 6281873"/>
              <a:gd name="connsiteY20" fmla="*/ 5248622 h 5248622"/>
              <a:gd name="connsiteX21" fmla="*/ 5836431 w 6281873"/>
              <a:gd name="connsiteY21" fmla="*/ 5248622 h 5248622"/>
              <a:gd name="connsiteX22" fmla="*/ 5265352 w 6281873"/>
              <a:gd name="connsiteY22" fmla="*/ 5248622 h 5248622"/>
              <a:gd name="connsiteX23" fmla="*/ 4819910 w 6281873"/>
              <a:gd name="connsiteY23" fmla="*/ 5248622 h 5248622"/>
              <a:gd name="connsiteX24" fmla="*/ 4248830 w 6281873"/>
              <a:gd name="connsiteY24" fmla="*/ 5248622 h 5248622"/>
              <a:gd name="connsiteX25" fmla="*/ 3866207 w 6281873"/>
              <a:gd name="connsiteY25" fmla="*/ 5248622 h 5248622"/>
              <a:gd name="connsiteX26" fmla="*/ 3483584 w 6281873"/>
              <a:gd name="connsiteY26" fmla="*/ 5248622 h 5248622"/>
              <a:gd name="connsiteX27" fmla="*/ 2912505 w 6281873"/>
              <a:gd name="connsiteY27" fmla="*/ 5248622 h 5248622"/>
              <a:gd name="connsiteX28" fmla="*/ 2467063 w 6281873"/>
              <a:gd name="connsiteY28" fmla="*/ 5248622 h 5248622"/>
              <a:gd name="connsiteX29" fmla="*/ 1833165 w 6281873"/>
              <a:gd name="connsiteY29" fmla="*/ 5248622 h 5248622"/>
              <a:gd name="connsiteX30" fmla="*/ 1387723 w 6281873"/>
              <a:gd name="connsiteY30" fmla="*/ 5248622 h 5248622"/>
              <a:gd name="connsiteX31" fmla="*/ 753825 w 6281873"/>
              <a:gd name="connsiteY31" fmla="*/ 5248622 h 5248622"/>
              <a:gd name="connsiteX32" fmla="*/ 0 w 6281873"/>
              <a:gd name="connsiteY32" fmla="*/ 5248622 h 5248622"/>
              <a:gd name="connsiteX33" fmla="*/ 0 w 6281873"/>
              <a:gd name="connsiteY33" fmla="*/ 4612956 h 5248622"/>
              <a:gd name="connsiteX34" fmla="*/ 0 w 6281873"/>
              <a:gd name="connsiteY34" fmla="*/ 3977289 h 5248622"/>
              <a:gd name="connsiteX35" fmla="*/ 0 w 6281873"/>
              <a:gd name="connsiteY35" fmla="*/ 3289136 h 5248622"/>
              <a:gd name="connsiteX36" fmla="*/ 0 w 6281873"/>
              <a:gd name="connsiteY36" fmla="*/ 2758442 h 5248622"/>
              <a:gd name="connsiteX37" fmla="*/ 0 w 6281873"/>
              <a:gd name="connsiteY37" fmla="*/ 2070290 h 5248622"/>
              <a:gd name="connsiteX38" fmla="*/ 0 w 6281873"/>
              <a:gd name="connsiteY38" fmla="*/ 1592082 h 5248622"/>
              <a:gd name="connsiteX39" fmla="*/ 0 w 6281873"/>
              <a:gd name="connsiteY39" fmla="*/ 1166360 h 5248622"/>
              <a:gd name="connsiteX40" fmla="*/ 0 w 6281873"/>
              <a:gd name="connsiteY40" fmla="*/ 740639 h 5248622"/>
              <a:gd name="connsiteX41" fmla="*/ 0 w 6281873"/>
              <a:gd name="connsiteY41" fmla="*/ 0 h 524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281873" h="5248622" extrusionOk="0">
                <a:moveTo>
                  <a:pt x="0" y="0"/>
                </a:moveTo>
                <a:cubicBezTo>
                  <a:pt x="112185" y="-48340"/>
                  <a:pt x="337332" y="28040"/>
                  <a:pt x="508261" y="0"/>
                </a:cubicBezTo>
                <a:cubicBezTo>
                  <a:pt x="679190" y="-28040"/>
                  <a:pt x="702524" y="28059"/>
                  <a:pt x="890884" y="0"/>
                </a:cubicBezTo>
                <a:cubicBezTo>
                  <a:pt x="1079244" y="-28059"/>
                  <a:pt x="1329742" y="53561"/>
                  <a:pt x="1587601" y="0"/>
                </a:cubicBezTo>
                <a:cubicBezTo>
                  <a:pt x="1845460" y="-53561"/>
                  <a:pt x="1934947" y="16353"/>
                  <a:pt x="2095861" y="0"/>
                </a:cubicBezTo>
                <a:cubicBezTo>
                  <a:pt x="2256775" y="-16353"/>
                  <a:pt x="2421160" y="22156"/>
                  <a:pt x="2604122" y="0"/>
                </a:cubicBezTo>
                <a:cubicBezTo>
                  <a:pt x="2787084" y="-22156"/>
                  <a:pt x="2977544" y="6094"/>
                  <a:pt x="3300839" y="0"/>
                </a:cubicBezTo>
                <a:cubicBezTo>
                  <a:pt x="3624134" y="-6094"/>
                  <a:pt x="3595150" y="32328"/>
                  <a:pt x="3746281" y="0"/>
                </a:cubicBezTo>
                <a:cubicBezTo>
                  <a:pt x="3897412" y="-32328"/>
                  <a:pt x="4215960" y="73597"/>
                  <a:pt x="4442997" y="0"/>
                </a:cubicBezTo>
                <a:cubicBezTo>
                  <a:pt x="4670034" y="-73597"/>
                  <a:pt x="4998583" y="49537"/>
                  <a:pt x="5139714" y="0"/>
                </a:cubicBezTo>
                <a:cubicBezTo>
                  <a:pt x="5280845" y="-49537"/>
                  <a:pt x="5437479" y="34602"/>
                  <a:pt x="5710794" y="0"/>
                </a:cubicBezTo>
                <a:cubicBezTo>
                  <a:pt x="5984109" y="-34602"/>
                  <a:pt x="6035559" y="36923"/>
                  <a:pt x="6281873" y="0"/>
                </a:cubicBezTo>
                <a:cubicBezTo>
                  <a:pt x="6325314" y="154460"/>
                  <a:pt x="6249224" y="358718"/>
                  <a:pt x="6281873" y="530694"/>
                </a:cubicBezTo>
                <a:cubicBezTo>
                  <a:pt x="6314522" y="702670"/>
                  <a:pt x="6240189" y="818660"/>
                  <a:pt x="6281873" y="956416"/>
                </a:cubicBezTo>
                <a:cubicBezTo>
                  <a:pt x="6323557" y="1094172"/>
                  <a:pt x="6218694" y="1309150"/>
                  <a:pt x="6281873" y="1539596"/>
                </a:cubicBezTo>
                <a:cubicBezTo>
                  <a:pt x="6345052" y="1770042"/>
                  <a:pt x="6241128" y="1989392"/>
                  <a:pt x="6281873" y="2122776"/>
                </a:cubicBezTo>
                <a:cubicBezTo>
                  <a:pt x="6322618" y="2256160"/>
                  <a:pt x="6267631" y="2465762"/>
                  <a:pt x="6281873" y="2705956"/>
                </a:cubicBezTo>
                <a:cubicBezTo>
                  <a:pt x="6296115" y="2946150"/>
                  <a:pt x="6262124" y="3199326"/>
                  <a:pt x="6281873" y="3341623"/>
                </a:cubicBezTo>
                <a:cubicBezTo>
                  <a:pt x="6301622" y="3483920"/>
                  <a:pt x="6273426" y="3845955"/>
                  <a:pt x="6281873" y="3977289"/>
                </a:cubicBezTo>
                <a:cubicBezTo>
                  <a:pt x="6290320" y="4108623"/>
                  <a:pt x="6263593" y="4437596"/>
                  <a:pt x="6281873" y="4612956"/>
                </a:cubicBezTo>
                <a:cubicBezTo>
                  <a:pt x="6300153" y="4788316"/>
                  <a:pt x="6249181" y="4966018"/>
                  <a:pt x="6281873" y="5248622"/>
                </a:cubicBezTo>
                <a:cubicBezTo>
                  <a:pt x="6095794" y="5276163"/>
                  <a:pt x="6007100" y="5221284"/>
                  <a:pt x="5836431" y="5248622"/>
                </a:cubicBezTo>
                <a:cubicBezTo>
                  <a:pt x="5665762" y="5275960"/>
                  <a:pt x="5543482" y="5205180"/>
                  <a:pt x="5265352" y="5248622"/>
                </a:cubicBezTo>
                <a:cubicBezTo>
                  <a:pt x="4987222" y="5292064"/>
                  <a:pt x="4975492" y="5197912"/>
                  <a:pt x="4819910" y="5248622"/>
                </a:cubicBezTo>
                <a:cubicBezTo>
                  <a:pt x="4664328" y="5299332"/>
                  <a:pt x="4509436" y="5204095"/>
                  <a:pt x="4248830" y="5248622"/>
                </a:cubicBezTo>
                <a:cubicBezTo>
                  <a:pt x="3988224" y="5293149"/>
                  <a:pt x="3957844" y="5211951"/>
                  <a:pt x="3866207" y="5248622"/>
                </a:cubicBezTo>
                <a:cubicBezTo>
                  <a:pt x="3774570" y="5285293"/>
                  <a:pt x="3608843" y="5205059"/>
                  <a:pt x="3483584" y="5248622"/>
                </a:cubicBezTo>
                <a:cubicBezTo>
                  <a:pt x="3358325" y="5292185"/>
                  <a:pt x="3059672" y="5223898"/>
                  <a:pt x="2912505" y="5248622"/>
                </a:cubicBezTo>
                <a:cubicBezTo>
                  <a:pt x="2765338" y="5273346"/>
                  <a:pt x="2607207" y="5244972"/>
                  <a:pt x="2467063" y="5248622"/>
                </a:cubicBezTo>
                <a:cubicBezTo>
                  <a:pt x="2326919" y="5252272"/>
                  <a:pt x="2063796" y="5215814"/>
                  <a:pt x="1833165" y="5248622"/>
                </a:cubicBezTo>
                <a:cubicBezTo>
                  <a:pt x="1602534" y="5281430"/>
                  <a:pt x="1524507" y="5199300"/>
                  <a:pt x="1387723" y="5248622"/>
                </a:cubicBezTo>
                <a:cubicBezTo>
                  <a:pt x="1250939" y="5297944"/>
                  <a:pt x="948843" y="5244456"/>
                  <a:pt x="753825" y="5248622"/>
                </a:cubicBezTo>
                <a:cubicBezTo>
                  <a:pt x="558807" y="5252788"/>
                  <a:pt x="180785" y="5189458"/>
                  <a:pt x="0" y="5248622"/>
                </a:cubicBezTo>
                <a:cubicBezTo>
                  <a:pt x="-58802" y="5035474"/>
                  <a:pt x="3821" y="4831244"/>
                  <a:pt x="0" y="4612956"/>
                </a:cubicBezTo>
                <a:cubicBezTo>
                  <a:pt x="-3821" y="4394668"/>
                  <a:pt x="13380" y="4266408"/>
                  <a:pt x="0" y="3977289"/>
                </a:cubicBezTo>
                <a:cubicBezTo>
                  <a:pt x="-13380" y="3688170"/>
                  <a:pt x="49201" y="3570674"/>
                  <a:pt x="0" y="3289136"/>
                </a:cubicBezTo>
                <a:cubicBezTo>
                  <a:pt x="-49201" y="3007598"/>
                  <a:pt x="11527" y="2905915"/>
                  <a:pt x="0" y="2758442"/>
                </a:cubicBezTo>
                <a:cubicBezTo>
                  <a:pt x="-11527" y="2610969"/>
                  <a:pt x="5239" y="2245398"/>
                  <a:pt x="0" y="2070290"/>
                </a:cubicBezTo>
                <a:cubicBezTo>
                  <a:pt x="-5239" y="1895182"/>
                  <a:pt x="32329" y="1709877"/>
                  <a:pt x="0" y="1592082"/>
                </a:cubicBezTo>
                <a:cubicBezTo>
                  <a:pt x="-32329" y="1474287"/>
                  <a:pt x="42525" y="1328609"/>
                  <a:pt x="0" y="1166360"/>
                </a:cubicBezTo>
                <a:cubicBezTo>
                  <a:pt x="-42525" y="1004111"/>
                  <a:pt x="31985" y="940976"/>
                  <a:pt x="0" y="740639"/>
                </a:cubicBezTo>
                <a:cubicBezTo>
                  <a:pt x="-31985" y="540302"/>
                  <a:pt x="62503" y="346225"/>
                  <a:pt x="0" y="0"/>
                </a:cubicBezTo>
                <a:close/>
              </a:path>
            </a:pathLst>
          </a:custGeom>
          <a:ln>
            <a:solidFill>
              <a:schemeClr val="accent1">
                <a:shade val="15000"/>
              </a:schemeClr>
            </a:solidFill>
            <a:extLst>
              <a:ext uri="{C807C97D-BFC1-408E-A445-0C87EB9F89A2}">
                <ask:lineSketchStyleProps xmlns:ask="http://schemas.microsoft.com/office/drawing/2018/sketchyshapes" sd="1219033472">
                  <ask:type>
                    <ask:lineSketchScribble/>
                  </ask:type>
                </ask:lineSketchStyleProps>
              </a:ext>
            </a:extLst>
          </a:ln>
        </p:spPr>
        <p:txBody>
          <a:bodyPr/>
          <a:lstStyle/>
          <a:p>
            <a:pPr marL="88900" indent="0">
              <a:buNone/>
            </a:pPr>
            <a:endParaRPr lang="en-US" dirty="0"/>
          </a:p>
        </p:txBody>
      </p:sp>
      <p:sp>
        <p:nvSpPr>
          <p:cNvPr id="9" name="Oval 8">
            <a:extLst>
              <a:ext uri="{FF2B5EF4-FFF2-40B4-BE49-F238E27FC236}">
                <a16:creationId xmlns:a16="http://schemas.microsoft.com/office/drawing/2014/main" id="{E42173AC-BFEF-2DB8-9674-774D722B5AAD}"/>
              </a:ext>
            </a:extLst>
          </p:cNvPr>
          <p:cNvSpPr/>
          <p:nvPr/>
        </p:nvSpPr>
        <p:spPr>
          <a:xfrm>
            <a:off x="5233094" y="5292636"/>
            <a:ext cx="1447800" cy="8763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Cold salt water</a:t>
            </a:r>
          </a:p>
        </p:txBody>
      </p:sp>
      <p:sp>
        <p:nvSpPr>
          <p:cNvPr id="10" name="Oval 9">
            <a:extLst>
              <a:ext uri="{FF2B5EF4-FFF2-40B4-BE49-F238E27FC236}">
                <a16:creationId xmlns:a16="http://schemas.microsoft.com/office/drawing/2014/main" id="{728A20A5-E0ED-333C-F38E-6CF9795E9611}"/>
              </a:ext>
            </a:extLst>
          </p:cNvPr>
          <p:cNvSpPr/>
          <p:nvPr/>
        </p:nvSpPr>
        <p:spPr>
          <a:xfrm>
            <a:off x="7404794" y="2551197"/>
            <a:ext cx="1447800" cy="8763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Room temp fresh</a:t>
            </a:r>
          </a:p>
        </p:txBody>
      </p:sp>
      <p:sp>
        <p:nvSpPr>
          <p:cNvPr id="12" name="Oval 11">
            <a:extLst>
              <a:ext uri="{FF2B5EF4-FFF2-40B4-BE49-F238E27FC236}">
                <a16:creationId xmlns:a16="http://schemas.microsoft.com/office/drawing/2014/main" id="{31E72E6B-A51D-1EE3-C9B1-26F582EC2A60}"/>
              </a:ext>
            </a:extLst>
          </p:cNvPr>
          <p:cNvSpPr/>
          <p:nvPr/>
        </p:nvSpPr>
        <p:spPr>
          <a:xfrm>
            <a:off x="8522394" y="5064036"/>
            <a:ext cx="1447800" cy="8763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Room temp salt water</a:t>
            </a:r>
          </a:p>
        </p:txBody>
      </p:sp>
      <p:sp>
        <p:nvSpPr>
          <p:cNvPr id="14" name="Oval 13">
            <a:extLst>
              <a:ext uri="{FF2B5EF4-FFF2-40B4-BE49-F238E27FC236}">
                <a16:creationId xmlns:a16="http://schemas.microsoft.com/office/drawing/2014/main" id="{D0F2ED0E-F713-C74B-20C1-759607F599DA}"/>
              </a:ext>
            </a:extLst>
          </p:cNvPr>
          <p:cNvSpPr/>
          <p:nvPr/>
        </p:nvSpPr>
        <p:spPr>
          <a:xfrm>
            <a:off x="9583431" y="3369467"/>
            <a:ext cx="1447800" cy="8763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Cold fresh water</a:t>
            </a:r>
          </a:p>
        </p:txBody>
      </p:sp>
    </p:spTree>
    <p:extLst>
      <p:ext uri="{BB962C8B-B14F-4D97-AF65-F5344CB8AC3E}">
        <p14:creationId xmlns:p14="http://schemas.microsoft.com/office/powerpoint/2010/main" val="2926430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C6E42-F85E-574D-3188-41FE1267663D}"/>
              </a:ext>
            </a:extLst>
          </p:cNvPr>
          <p:cNvSpPr>
            <a:spLocks noGrp="1"/>
          </p:cNvSpPr>
          <p:nvPr>
            <p:ph type="title"/>
          </p:nvPr>
        </p:nvSpPr>
        <p:spPr>
          <a:xfrm>
            <a:off x="546101" y="2349925"/>
            <a:ext cx="3841510" cy="2456442"/>
          </a:xfrm>
        </p:spPr>
        <p:txBody>
          <a:bodyPr/>
          <a:lstStyle/>
          <a:p>
            <a:r>
              <a:rPr lang="en-US" dirty="0"/>
              <a:t>Data Exploration</a:t>
            </a:r>
          </a:p>
        </p:txBody>
      </p:sp>
      <p:pic>
        <p:nvPicPr>
          <p:cNvPr id="7" name="Content Placeholder 6" descr="A screenshot of a graph&#10;&#10;Description automatically generated">
            <a:hlinkClick r:id="rId2"/>
            <a:extLst>
              <a:ext uri="{FF2B5EF4-FFF2-40B4-BE49-F238E27FC236}">
                <a16:creationId xmlns:a16="http://schemas.microsoft.com/office/drawing/2014/main" id="{439066E2-345D-3CAF-23BA-4DED31F2A139}"/>
              </a:ext>
            </a:extLst>
          </p:cNvPr>
          <p:cNvPicPr>
            <a:picLocks noGrp="1" noChangeAspect="1"/>
          </p:cNvPicPr>
          <p:nvPr>
            <p:ph idx="1"/>
          </p:nvPr>
        </p:nvPicPr>
        <p:blipFill>
          <a:blip r:embed="rId3"/>
          <a:stretch>
            <a:fillRect/>
          </a:stretch>
        </p:blipFill>
        <p:spPr>
          <a:xfrm>
            <a:off x="4716378" y="748061"/>
            <a:ext cx="7232562" cy="4941539"/>
          </a:xfrm>
        </p:spPr>
      </p:pic>
    </p:spTree>
    <p:extLst>
      <p:ext uri="{BB962C8B-B14F-4D97-AF65-F5344CB8AC3E}">
        <p14:creationId xmlns:p14="http://schemas.microsoft.com/office/powerpoint/2010/main" val="4188042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8BBEE4-D7B5-448F-3B7B-F62CD501C6E5}"/>
              </a:ext>
            </a:extLst>
          </p:cNvPr>
          <p:cNvSpPr>
            <a:spLocks noGrp="1"/>
          </p:cNvSpPr>
          <p:nvPr>
            <p:ph idx="1"/>
          </p:nvPr>
        </p:nvSpPr>
        <p:spPr>
          <a:xfrm>
            <a:off x="1244601" y="803186"/>
            <a:ext cx="9512299" cy="5248622"/>
          </a:xfrm>
        </p:spPr>
        <p:txBody>
          <a:bodyPr>
            <a:normAutofit lnSpcReduction="10000"/>
          </a:bodyPr>
          <a:lstStyle/>
          <a:p>
            <a:r>
              <a:rPr lang="en-US" dirty="0"/>
              <a:t>Denser substances sink below substance that are less dense.</a:t>
            </a:r>
          </a:p>
          <a:p>
            <a:r>
              <a:rPr lang="en-US" dirty="0"/>
              <a:t>Density is mass/volume and plays a crucial role in driving ocean currents</a:t>
            </a:r>
          </a:p>
          <a:p>
            <a:r>
              <a:rPr lang="en-US" dirty="0"/>
              <a:t>The density of seawater is influenced by two main factors: temperature (</a:t>
            </a:r>
            <a:r>
              <a:rPr lang="en-US" dirty="0" err="1"/>
              <a:t>thermo</a:t>
            </a:r>
            <a:r>
              <a:rPr lang="en-US" dirty="0"/>
              <a:t>) and salinity (</a:t>
            </a:r>
            <a:r>
              <a:rPr lang="en-US" dirty="0" err="1"/>
              <a:t>haline</a:t>
            </a:r>
            <a:r>
              <a:rPr lang="en-US" dirty="0"/>
              <a:t>). Cold water is denser than warm water, and salty water is denser than fresh water.</a:t>
            </a:r>
          </a:p>
          <a:p>
            <a:endParaRPr lang="en-US" dirty="0"/>
          </a:p>
          <a:p>
            <a:r>
              <a:rPr lang="en-US" dirty="0"/>
              <a:t>When water at the surface becomes cold (e.g., near the poles) or when it gains salinity (e.g., due to evaporation), it becomes denser and sinks. This creates a downward movement of water.</a:t>
            </a:r>
          </a:p>
          <a:p>
            <a:endParaRPr lang="en-US" dirty="0"/>
          </a:p>
          <a:p>
            <a:r>
              <a:rPr lang="en-US" dirty="0"/>
              <a:t>The sinking cold, salty water is replaced by warmer water from lower latitudes, which then moves along the surface. This movement creates a global movement of ocean currents that helps distribute heat around the planet.</a:t>
            </a:r>
          </a:p>
          <a:p>
            <a:endParaRPr lang="en-US" dirty="0"/>
          </a:p>
        </p:txBody>
      </p:sp>
    </p:spTree>
    <p:extLst>
      <p:ext uri="{BB962C8B-B14F-4D97-AF65-F5344CB8AC3E}">
        <p14:creationId xmlns:p14="http://schemas.microsoft.com/office/powerpoint/2010/main" val="251326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921873-D6FC-3E65-BB4F-5EE49839798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4D6EA34-7544-F27F-331A-0D21F74769B2}"/>
              </a:ext>
            </a:extLst>
          </p:cNvPr>
          <p:cNvPicPr>
            <a:picLocks noChangeAspect="1"/>
          </p:cNvPicPr>
          <p:nvPr/>
        </p:nvPicPr>
        <p:blipFill>
          <a:blip r:embed="rId2"/>
          <a:stretch>
            <a:fillRect/>
          </a:stretch>
        </p:blipFill>
        <p:spPr>
          <a:xfrm>
            <a:off x="3390900" y="157353"/>
            <a:ext cx="8229600" cy="6186292"/>
          </a:xfrm>
          <a:prstGeom prst="rect">
            <a:avLst/>
          </a:prstGeom>
        </p:spPr>
      </p:pic>
    </p:spTree>
    <p:extLst>
      <p:ext uri="{BB962C8B-B14F-4D97-AF65-F5344CB8AC3E}">
        <p14:creationId xmlns:p14="http://schemas.microsoft.com/office/powerpoint/2010/main" val="3116026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5BFBD8-6E2B-B1CE-691F-0492564A535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2AA951B-09E8-D5A5-F359-839B991B799D}"/>
              </a:ext>
            </a:extLst>
          </p:cNvPr>
          <p:cNvPicPr>
            <a:picLocks noChangeAspect="1"/>
          </p:cNvPicPr>
          <p:nvPr/>
        </p:nvPicPr>
        <p:blipFill>
          <a:blip r:embed="rId3"/>
          <a:stretch>
            <a:fillRect/>
          </a:stretch>
        </p:blipFill>
        <p:spPr>
          <a:xfrm>
            <a:off x="3619500" y="65525"/>
            <a:ext cx="7981710" cy="5986283"/>
          </a:xfrm>
          <a:prstGeom prst="rect">
            <a:avLst/>
          </a:prstGeom>
        </p:spPr>
      </p:pic>
    </p:spTree>
    <p:extLst>
      <p:ext uri="{BB962C8B-B14F-4D97-AF65-F5344CB8AC3E}">
        <p14:creationId xmlns:p14="http://schemas.microsoft.com/office/powerpoint/2010/main" val="1283792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9FDA-37C4-1FBF-B0EC-BD4BAD9277CC}"/>
              </a:ext>
            </a:extLst>
          </p:cNvPr>
          <p:cNvSpPr>
            <a:spLocks noGrp="1"/>
          </p:cNvSpPr>
          <p:nvPr>
            <p:ph type="title"/>
          </p:nvPr>
        </p:nvSpPr>
        <p:spPr/>
        <p:txBody>
          <a:bodyPr/>
          <a:lstStyle/>
          <a:p>
            <a:r>
              <a:rPr lang="en-US" dirty="0">
                <a:solidFill>
                  <a:schemeClr val="bg1">
                    <a:lumMod val="50000"/>
                  </a:schemeClr>
                </a:solidFill>
              </a:rPr>
              <a:t>Workshop Goals</a:t>
            </a:r>
          </a:p>
        </p:txBody>
      </p:sp>
      <p:sp>
        <p:nvSpPr>
          <p:cNvPr id="3" name="Text Placeholder 2">
            <a:extLst>
              <a:ext uri="{FF2B5EF4-FFF2-40B4-BE49-F238E27FC236}">
                <a16:creationId xmlns:a16="http://schemas.microsoft.com/office/drawing/2014/main" id="{F6C807A5-66C3-6E4A-AEFD-E570E77DD8CB}"/>
              </a:ext>
            </a:extLst>
          </p:cNvPr>
          <p:cNvSpPr>
            <a:spLocks noGrp="1"/>
          </p:cNvSpPr>
          <p:nvPr>
            <p:ph type="body" idx="1"/>
          </p:nvPr>
        </p:nvSpPr>
        <p:spPr/>
        <p:txBody>
          <a:bodyPr>
            <a:normAutofit lnSpcReduction="10000"/>
          </a:bodyPr>
          <a:lstStyle/>
          <a:p>
            <a:pPr marL="546100" indent="-457200">
              <a:buFont typeface="+mj-lt"/>
              <a:buAutoNum type="arabicPeriod"/>
            </a:pPr>
            <a:r>
              <a:rPr lang="en-US" dirty="0"/>
              <a:t>Review OOI Data Lab Manual </a:t>
            </a:r>
            <a:r>
              <a:rPr lang="en-US" b="1" dirty="0"/>
              <a:t>pedagogy</a:t>
            </a:r>
            <a:r>
              <a:rPr lang="en-US" dirty="0"/>
              <a:t>, </a:t>
            </a:r>
            <a:r>
              <a:rPr lang="en-US" b="1" dirty="0"/>
              <a:t>design</a:t>
            </a:r>
            <a:r>
              <a:rPr lang="en-US" dirty="0"/>
              <a:t>, </a:t>
            </a:r>
            <a:r>
              <a:rPr lang="en-US" b="1" dirty="0"/>
              <a:t>structure</a:t>
            </a:r>
            <a:r>
              <a:rPr lang="en-US" dirty="0"/>
              <a:t> and </a:t>
            </a:r>
            <a:r>
              <a:rPr lang="en-US" b="1" dirty="0"/>
              <a:t>scaffolding</a:t>
            </a:r>
            <a:r>
              <a:rPr lang="en-US" dirty="0"/>
              <a:t>.</a:t>
            </a:r>
          </a:p>
          <a:p>
            <a:pPr marL="546100" indent="-457200">
              <a:buFont typeface="+mj-lt"/>
              <a:buAutoNum type="arabicPeriod"/>
            </a:pPr>
            <a:r>
              <a:rPr lang="en-US" dirty="0"/>
              <a:t>Design 2-3 new Lab Manual chapters and update selected existing Lab Manual activities based on community needs assessment feedback.</a:t>
            </a:r>
          </a:p>
          <a:p>
            <a:pPr marL="546100" indent="-457200">
              <a:buFont typeface="+mj-lt"/>
              <a:buAutoNum type="arabicPeriod"/>
            </a:pPr>
            <a:r>
              <a:rPr lang="en-US" dirty="0"/>
              <a:t>Outline a </a:t>
            </a:r>
            <a:r>
              <a:rPr lang="en-US" b="1" dirty="0"/>
              <a:t>framework</a:t>
            </a:r>
            <a:r>
              <a:rPr lang="en-US" dirty="0"/>
              <a:t> and </a:t>
            </a:r>
            <a:r>
              <a:rPr lang="en-US" b="1" dirty="0"/>
              <a:t>target audience </a:t>
            </a:r>
            <a:r>
              <a:rPr lang="en-US" dirty="0"/>
              <a:t>for classroom activities using Python notebooks to access OOI data.</a:t>
            </a:r>
          </a:p>
          <a:p>
            <a:pPr marL="546100" indent="-457200">
              <a:buFont typeface="+mj-lt"/>
              <a:buAutoNum type="arabicPeriod"/>
            </a:pPr>
            <a:r>
              <a:rPr lang="en-US" dirty="0"/>
              <a:t>Develop a collection of Python-based data analysis activities </a:t>
            </a:r>
            <a:r>
              <a:rPr lang="en-US" b="1" dirty="0"/>
              <a:t>appropriate for novice programmers</a:t>
            </a:r>
            <a:r>
              <a:rPr lang="en-US" dirty="0"/>
              <a:t>.</a:t>
            </a:r>
          </a:p>
          <a:p>
            <a:pPr marL="546100" indent="-457200">
              <a:buFont typeface="+mj-lt"/>
              <a:buAutoNum type="arabicPeriod"/>
            </a:pPr>
            <a:r>
              <a:rPr lang="en-US" dirty="0"/>
              <a:t>Ensure that activities and data widgets are </a:t>
            </a:r>
            <a:r>
              <a:rPr lang="en-US" b="1" dirty="0"/>
              <a:t>properly scaffolded </a:t>
            </a:r>
            <a:r>
              <a:rPr lang="en-US" dirty="0"/>
              <a:t>to be accessible to instructors and students from a </a:t>
            </a:r>
            <a:r>
              <a:rPr lang="en-US" b="1" dirty="0"/>
              <a:t>variety of backgrounds.</a:t>
            </a:r>
          </a:p>
        </p:txBody>
      </p:sp>
    </p:spTree>
    <p:extLst>
      <p:ext uri="{BB962C8B-B14F-4D97-AF65-F5344CB8AC3E}">
        <p14:creationId xmlns:p14="http://schemas.microsoft.com/office/powerpoint/2010/main" val="1651555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9E285-FAA1-6942-A436-4E6C2D8053DD}"/>
              </a:ext>
            </a:extLst>
          </p:cNvPr>
          <p:cNvSpPr>
            <a:spLocks noGrp="1"/>
          </p:cNvSpPr>
          <p:nvPr>
            <p:ph type="title"/>
          </p:nvPr>
        </p:nvSpPr>
        <p:spPr>
          <a:xfrm>
            <a:off x="888631" y="2349925"/>
            <a:ext cx="3797669" cy="2456442"/>
          </a:xfrm>
        </p:spPr>
        <p:txBody>
          <a:bodyPr anchor="ctr">
            <a:normAutofit fontScale="90000"/>
          </a:bodyPr>
          <a:lstStyle/>
          <a:p>
            <a:r>
              <a:rPr lang="en-US" dirty="0">
                <a:solidFill>
                  <a:schemeClr val="bg1">
                    <a:lumMod val="50000"/>
                  </a:schemeClr>
                </a:solidFill>
              </a:rPr>
              <a:t>Five Foundational Ideas on Learning</a:t>
            </a:r>
          </a:p>
        </p:txBody>
      </p:sp>
      <p:graphicFrame>
        <p:nvGraphicFramePr>
          <p:cNvPr id="5" name="Content Placeholder 2">
            <a:extLst>
              <a:ext uri="{FF2B5EF4-FFF2-40B4-BE49-F238E27FC236}">
                <a16:creationId xmlns:a16="http://schemas.microsoft.com/office/drawing/2014/main" id="{388A16A9-924C-464A-8DAD-CA85F6DBDEC0}"/>
              </a:ext>
            </a:extLst>
          </p:cNvPr>
          <p:cNvGraphicFramePr>
            <a:graphicFrameLocks noGrp="1"/>
          </p:cNvGraphicFramePr>
          <p:nvPr>
            <p:ph idx="1"/>
          </p:nvPr>
        </p:nvGraphicFramePr>
        <p:xfrm>
          <a:off x="5118447" y="803186"/>
          <a:ext cx="6281873" cy="5248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1418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51F931-7382-22EE-446D-FED8959468AC}"/>
              </a:ext>
            </a:extLst>
          </p:cNvPr>
          <p:cNvSpPr>
            <a:spLocks noGrp="1"/>
          </p:cNvSpPr>
          <p:nvPr>
            <p:ph type="title"/>
          </p:nvPr>
        </p:nvSpPr>
        <p:spPr/>
        <p:txBody>
          <a:bodyPr/>
          <a:lstStyle/>
          <a:p>
            <a:r>
              <a:rPr lang="en-US" dirty="0">
                <a:solidFill>
                  <a:schemeClr val="bg1">
                    <a:lumMod val="50000"/>
                  </a:schemeClr>
                </a:solidFill>
              </a:rPr>
              <a:t>5 E’s</a:t>
            </a:r>
            <a:br>
              <a:rPr lang="en-US" dirty="0">
                <a:solidFill>
                  <a:schemeClr val="bg1">
                    <a:lumMod val="50000"/>
                  </a:schemeClr>
                </a:solidFill>
              </a:rPr>
            </a:br>
            <a:r>
              <a:rPr lang="en-US" dirty="0">
                <a:solidFill>
                  <a:schemeClr val="bg1">
                    <a:lumMod val="50000"/>
                  </a:schemeClr>
                </a:solidFill>
              </a:rPr>
              <a:t>explained</a:t>
            </a:r>
          </a:p>
        </p:txBody>
      </p:sp>
      <p:sp>
        <p:nvSpPr>
          <p:cNvPr id="5" name="Content Placeholder 4">
            <a:extLst>
              <a:ext uri="{FF2B5EF4-FFF2-40B4-BE49-F238E27FC236}">
                <a16:creationId xmlns:a16="http://schemas.microsoft.com/office/drawing/2014/main" id="{8070905B-5333-929D-ADC1-F9AC85AB6042}"/>
              </a:ext>
            </a:extLst>
          </p:cNvPr>
          <p:cNvSpPr>
            <a:spLocks noGrp="1"/>
          </p:cNvSpPr>
          <p:nvPr>
            <p:ph idx="1"/>
          </p:nvPr>
        </p:nvSpPr>
        <p:spPr/>
        <p:txBody>
          <a:bodyPr>
            <a:normAutofit/>
          </a:bodyPr>
          <a:lstStyle/>
          <a:p>
            <a:r>
              <a:rPr lang="en-US" sz="2400" dirty="0"/>
              <a:t>Learning Cycle (Akins and Karplus 1962)</a:t>
            </a:r>
          </a:p>
          <a:p>
            <a:r>
              <a:rPr lang="en-US" sz="2400" dirty="0"/>
              <a:t>Tanner (1987) Using the 5 E’s to Align Teaching with How People Learn</a:t>
            </a:r>
          </a:p>
        </p:txBody>
      </p:sp>
    </p:spTree>
    <p:extLst>
      <p:ext uri="{BB962C8B-B14F-4D97-AF65-F5344CB8AC3E}">
        <p14:creationId xmlns:p14="http://schemas.microsoft.com/office/powerpoint/2010/main" val="424997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15734-3E48-67A1-B3CB-542B849D37D5}"/>
              </a:ext>
            </a:extLst>
          </p:cNvPr>
          <p:cNvSpPr>
            <a:spLocks noGrp="1"/>
          </p:cNvSpPr>
          <p:nvPr>
            <p:ph type="title"/>
          </p:nvPr>
        </p:nvSpPr>
        <p:spPr>
          <a:xfrm>
            <a:off x="1155701" y="762425"/>
            <a:ext cx="3231910" cy="2247475"/>
          </a:xfrm>
        </p:spPr>
        <p:txBody>
          <a:bodyPr/>
          <a:lstStyle/>
          <a:p>
            <a:r>
              <a:rPr lang="en-US" dirty="0">
                <a:solidFill>
                  <a:schemeClr val="bg1">
                    <a:lumMod val="50000"/>
                  </a:schemeClr>
                </a:solidFill>
              </a:rPr>
              <a:t>Engage</a:t>
            </a:r>
          </a:p>
        </p:txBody>
      </p:sp>
      <p:sp>
        <p:nvSpPr>
          <p:cNvPr id="3" name="Content Placeholder 2">
            <a:extLst>
              <a:ext uri="{FF2B5EF4-FFF2-40B4-BE49-F238E27FC236}">
                <a16:creationId xmlns:a16="http://schemas.microsoft.com/office/drawing/2014/main" id="{DFD4E732-2769-8E7B-8E99-60DAF2CA1777}"/>
              </a:ext>
            </a:extLst>
          </p:cNvPr>
          <p:cNvSpPr>
            <a:spLocks noGrp="1"/>
          </p:cNvSpPr>
          <p:nvPr>
            <p:ph idx="1"/>
          </p:nvPr>
        </p:nvSpPr>
        <p:spPr>
          <a:xfrm>
            <a:off x="5021496" y="1133386"/>
            <a:ext cx="6281873" cy="5248622"/>
          </a:xfrm>
        </p:spPr>
        <p:txBody>
          <a:bodyPr>
            <a:normAutofit/>
          </a:bodyPr>
          <a:lstStyle/>
          <a:p>
            <a:pPr marL="0" indent="0" algn="l">
              <a:buNone/>
            </a:pPr>
            <a:r>
              <a:rPr lang="en-US" sz="2400" b="1" dirty="0">
                <a:solidFill>
                  <a:schemeClr val="bg1">
                    <a:lumMod val="50000"/>
                  </a:schemeClr>
                </a:solidFill>
                <a:latin typeface="StagSans"/>
              </a:rPr>
              <a:t>What</a:t>
            </a:r>
          </a:p>
          <a:p>
            <a:pPr algn="l"/>
            <a:r>
              <a:rPr lang="en-US" sz="2400" dirty="0">
                <a:solidFill>
                  <a:srgbClr val="000000"/>
                </a:solidFill>
                <a:latin typeface="StagSans"/>
              </a:rPr>
              <a:t>W</a:t>
            </a:r>
            <a:r>
              <a:rPr lang="en-US" sz="2400" b="0" i="0" u="none" strike="noStrike" dirty="0">
                <a:solidFill>
                  <a:srgbClr val="000000"/>
                </a:solidFill>
                <a:effectLst/>
                <a:latin typeface="StagSans"/>
              </a:rPr>
              <a:t>ork to gain an understanding of the students’ prior knowledge and identify any knowledge gaps.</a:t>
            </a:r>
          </a:p>
          <a:p>
            <a:pPr algn="l"/>
            <a:r>
              <a:rPr lang="en-US" sz="2400" b="0" i="0" u="none" strike="noStrike" dirty="0">
                <a:solidFill>
                  <a:srgbClr val="000000"/>
                </a:solidFill>
                <a:effectLst/>
                <a:latin typeface="StagSans"/>
              </a:rPr>
              <a:t> It is also important to foster an interest in the upcoming concepts so students will be ready to learn (AKA the HOOK).</a:t>
            </a:r>
          </a:p>
          <a:p>
            <a:pPr marL="0" indent="0" algn="l">
              <a:buNone/>
            </a:pPr>
            <a:r>
              <a:rPr lang="en-US" sz="2400" b="1" dirty="0">
                <a:solidFill>
                  <a:schemeClr val="bg1">
                    <a:lumMod val="50000"/>
                  </a:schemeClr>
                </a:solidFill>
                <a:latin typeface="StagSans"/>
              </a:rPr>
              <a:t>How</a:t>
            </a:r>
            <a:endParaRPr lang="en-US" sz="2400" b="1" i="0" u="none" strike="noStrike" dirty="0">
              <a:solidFill>
                <a:schemeClr val="bg1">
                  <a:lumMod val="50000"/>
                </a:schemeClr>
              </a:solidFill>
              <a:effectLst/>
              <a:latin typeface="StagSans"/>
            </a:endParaRPr>
          </a:p>
          <a:p>
            <a:pPr algn="l"/>
            <a:r>
              <a:rPr lang="en-US" sz="2400" b="0" i="0" u="none" strike="noStrike" dirty="0">
                <a:solidFill>
                  <a:srgbClr val="000000"/>
                </a:solidFill>
                <a:effectLst/>
                <a:latin typeface="StagSans"/>
              </a:rPr>
              <a:t>Teachers might task students with asking opening questions or writing down what they already know about the topic. This is also when the concept is introduced to students for the first time.</a:t>
            </a:r>
          </a:p>
          <a:p>
            <a:endParaRPr lang="en-US" dirty="0"/>
          </a:p>
        </p:txBody>
      </p:sp>
      <p:pic>
        <p:nvPicPr>
          <p:cNvPr id="1026" name="Picture 2" descr="5E Instructional Model Explained: A Framework for Inquiry-Based Learning |  HMH">
            <a:extLst>
              <a:ext uri="{FF2B5EF4-FFF2-40B4-BE49-F238E27FC236}">
                <a16:creationId xmlns:a16="http://schemas.microsoft.com/office/drawing/2014/main" id="{B704AF99-BC78-2559-BD85-34CB07ED8D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866" t="6246" r="23866" b="6774"/>
          <a:stretch/>
        </p:blipFill>
        <p:spPr bwMode="auto">
          <a:xfrm>
            <a:off x="1257300" y="3238499"/>
            <a:ext cx="2781300" cy="260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383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B7E24-5C4D-9646-7A2D-9CD66EE50751}"/>
              </a:ext>
            </a:extLst>
          </p:cNvPr>
          <p:cNvSpPr>
            <a:spLocks noGrp="1"/>
          </p:cNvSpPr>
          <p:nvPr>
            <p:ph type="title"/>
          </p:nvPr>
        </p:nvSpPr>
        <p:spPr>
          <a:xfrm>
            <a:off x="990231" y="508425"/>
            <a:ext cx="3498979" cy="2456442"/>
          </a:xfrm>
        </p:spPr>
        <p:txBody>
          <a:bodyPr/>
          <a:lstStyle/>
          <a:p>
            <a:r>
              <a:rPr lang="en-US" dirty="0">
                <a:solidFill>
                  <a:schemeClr val="bg1">
                    <a:lumMod val="50000"/>
                  </a:schemeClr>
                </a:solidFill>
              </a:rPr>
              <a:t>Explore</a:t>
            </a:r>
          </a:p>
        </p:txBody>
      </p:sp>
      <p:sp>
        <p:nvSpPr>
          <p:cNvPr id="3" name="Content Placeholder 2">
            <a:extLst>
              <a:ext uri="{FF2B5EF4-FFF2-40B4-BE49-F238E27FC236}">
                <a16:creationId xmlns:a16="http://schemas.microsoft.com/office/drawing/2014/main" id="{4CF329B8-B018-EE1C-071A-8AD245A4FCC3}"/>
              </a:ext>
            </a:extLst>
          </p:cNvPr>
          <p:cNvSpPr>
            <a:spLocks noGrp="1"/>
          </p:cNvSpPr>
          <p:nvPr>
            <p:ph idx="1"/>
          </p:nvPr>
        </p:nvSpPr>
        <p:spPr>
          <a:xfrm>
            <a:off x="5245447" y="1044486"/>
            <a:ext cx="6281873" cy="5248622"/>
          </a:xfrm>
        </p:spPr>
        <p:txBody>
          <a:bodyPr>
            <a:noAutofit/>
          </a:bodyPr>
          <a:lstStyle/>
          <a:p>
            <a:pPr marL="0" indent="0" algn="l">
              <a:buNone/>
            </a:pPr>
            <a:r>
              <a:rPr lang="en-US" sz="2400" b="1" i="0" u="none" strike="noStrike" dirty="0">
                <a:solidFill>
                  <a:schemeClr val="bg1">
                    <a:lumMod val="50000"/>
                  </a:schemeClr>
                </a:solidFill>
                <a:effectLst/>
                <a:latin typeface="StagSans"/>
              </a:rPr>
              <a:t>What</a:t>
            </a:r>
          </a:p>
          <a:p>
            <a:pPr algn="l"/>
            <a:r>
              <a:rPr lang="en-US" sz="2400" b="0" i="0" u="none" strike="noStrike" dirty="0">
                <a:solidFill>
                  <a:srgbClr val="000000"/>
                </a:solidFill>
                <a:effectLst/>
                <a:latin typeface="StagSans"/>
              </a:rPr>
              <a:t>Students actively explore the new concept through concrete learning experiences. They might be asked to go through the scientific method and communicate with their peers to make observations. </a:t>
            </a:r>
          </a:p>
          <a:p>
            <a:pPr marL="0" indent="0" algn="l">
              <a:buNone/>
            </a:pPr>
            <a:r>
              <a:rPr lang="en-US" sz="2400" b="1" dirty="0">
                <a:solidFill>
                  <a:schemeClr val="bg1">
                    <a:lumMod val="50000"/>
                  </a:schemeClr>
                </a:solidFill>
                <a:latin typeface="StagSans"/>
              </a:rPr>
              <a:t>How</a:t>
            </a:r>
          </a:p>
          <a:p>
            <a:pPr algn="l"/>
            <a:r>
              <a:rPr lang="en-US" sz="2400" dirty="0">
                <a:solidFill>
                  <a:srgbClr val="000000"/>
                </a:solidFill>
                <a:latin typeface="StagSans"/>
              </a:rPr>
              <a:t>S</a:t>
            </a:r>
            <a:r>
              <a:rPr lang="en-US" sz="2400" b="0" i="0" u="none" strike="noStrike" dirty="0">
                <a:solidFill>
                  <a:srgbClr val="000000"/>
                </a:solidFill>
                <a:effectLst/>
                <a:latin typeface="StagSans"/>
              </a:rPr>
              <a:t>tudents learn in a hands-on way.</a:t>
            </a:r>
          </a:p>
          <a:p>
            <a:pPr marL="0" indent="0">
              <a:buNone/>
            </a:pPr>
            <a:br>
              <a:rPr lang="en-US" sz="2400" dirty="0"/>
            </a:br>
            <a:endParaRPr lang="en-US" sz="2400" dirty="0"/>
          </a:p>
        </p:txBody>
      </p:sp>
      <p:pic>
        <p:nvPicPr>
          <p:cNvPr id="4" name="Picture 2" descr="5E Instructional Model Explained: A Framework for Inquiry-Based Learning |  HMH">
            <a:extLst>
              <a:ext uri="{FF2B5EF4-FFF2-40B4-BE49-F238E27FC236}">
                <a16:creationId xmlns:a16="http://schemas.microsoft.com/office/drawing/2014/main" id="{5B226C98-0212-47FB-1C59-8451667BB2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66" t="6246" r="23866" b="6774"/>
          <a:stretch/>
        </p:blipFill>
        <p:spPr bwMode="auto">
          <a:xfrm>
            <a:off x="1104900" y="3161874"/>
            <a:ext cx="2781300" cy="260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535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C49BC-CA47-16DF-BFCC-F64C0A4105BD}"/>
              </a:ext>
            </a:extLst>
          </p:cNvPr>
          <p:cNvSpPr>
            <a:spLocks noGrp="1"/>
          </p:cNvSpPr>
          <p:nvPr>
            <p:ph type="title"/>
          </p:nvPr>
        </p:nvSpPr>
        <p:spPr>
          <a:xfrm>
            <a:off x="846734" y="1100911"/>
            <a:ext cx="3498979" cy="1948442"/>
          </a:xfrm>
        </p:spPr>
        <p:txBody>
          <a:bodyPr/>
          <a:lstStyle/>
          <a:p>
            <a:r>
              <a:rPr lang="en-US" dirty="0">
                <a:solidFill>
                  <a:schemeClr val="bg1">
                    <a:lumMod val="50000"/>
                  </a:schemeClr>
                </a:solidFill>
              </a:rPr>
              <a:t>Explain </a:t>
            </a:r>
          </a:p>
        </p:txBody>
      </p:sp>
      <p:sp>
        <p:nvSpPr>
          <p:cNvPr id="3" name="Content Placeholder 2">
            <a:extLst>
              <a:ext uri="{FF2B5EF4-FFF2-40B4-BE49-F238E27FC236}">
                <a16:creationId xmlns:a16="http://schemas.microsoft.com/office/drawing/2014/main" id="{FB14C9D3-9C2D-EDC3-FD53-6F7512BB9B4A}"/>
              </a:ext>
            </a:extLst>
          </p:cNvPr>
          <p:cNvSpPr>
            <a:spLocks noGrp="1"/>
          </p:cNvSpPr>
          <p:nvPr>
            <p:ph idx="1"/>
          </p:nvPr>
        </p:nvSpPr>
        <p:spPr>
          <a:xfrm>
            <a:off x="5021496" y="1387386"/>
            <a:ext cx="6281873" cy="5248622"/>
          </a:xfrm>
        </p:spPr>
        <p:txBody>
          <a:bodyPr>
            <a:normAutofit/>
          </a:bodyPr>
          <a:lstStyle/>
          <a:p>
            <a:pPr marL="0" indent="0">
              <a:buNone/>
            </a:pPr>
            <a:r>
              <a:rPr lang="en-US" sz="2400" b="1" i="0" u="none" strike="noStrike" dirty="0">
                <a:solidFill>
                  <a:schemeClr val="bg1">
                    <a:lumMod val="50000"/>
                  </a:schemeClr>
                </a:solidFill>
                <a:effectLst/>
                <a:latin typeface="StagSans"/>
              </a:rPr>
              <a:t>What</a:t>
            </a:r>
          </a:p>
          <a:p>
            <a:r>
              <a:rPr lang="en-US" sz="2400" b="0" i="0" u="none" strike="noStrike" dirty="0">
                <a:solidFill>
                  <a:srgbClr val="000000"/>
                </a:solidFill>
                <a:effectLst/>
                <a:latin typeface="StagSans"/>
              </a:rPr>
              <a:t>This is a teacher-led phase that helps students synthesize new knowledge and ask questions if they need further clarification.</a:t>
            </a:r>
          </a:p>
          <a:p>
            <a:pPr marL="0" indent="0">
              <a:buNone/>
            </a:pPr>
            <a:endParaRPr lang="en-US" sz="2400" dirty="0">
              <a:solidFill>
                <a:srgbClr val="000000"/>
              </a:solidFill>
              <a:latin typeface="StagSans"/>
            </a:endParaRPr>
          </a:p>
          <a:p>
            <a:pPr marL="0" indent="0">
              <a:buNone/>
            </a:pPr>
            <a:r>
              <a:rPr lang="en-US" sz="2400" b="1" i="0" u="none" strike="noStrike" dirty="0">
                <a:solidFill>
                  <a:schemeClr val="bg1">
                    <a:lumMod val="50000"/>
                  </a:schemeClr>
                </a:solidFill>
                <a:effectLst/>
                <a:latin typeface="StagSans"/>
              </a:rPr>
              <a:t>How </a:t>
            </a:r>
          </a:p>
          <a:p>
            <a:r>
              <a:rPr lang="en-US" sz="2400" dirty="0">
                <a:solidFill>
                  <a:srgbClr val="000000"/>
                </a:solidFill>
                <a:latin typeface="StagSans"/>
              </a:rPr>
              <a:t>T</a:t>
            </a:r>
            <a:r>
              <a:rPr lang="en-US" sz="2400" b="0" i="0" u="none" strike="noStrike" dirty="0">
                <a:solidFill>
                  <a:srgbClr val="000000"/>
                </a:solidFill>
                <a:effectLst/>
                <a:latin typeface="StagSans"/>
              </a:rPr>
              <a:t>eachers should ask students to share what they learned during the Explore phase. </a:t>
            </a:r>
          </a:p>
          <a:p>
            <a:r>
              <a:rPr lang="en-US" sz="2400" dirty="0">
                <a:solidFill>
                  <a:srgbClr val="000000"/>
                </a:solidFill>
                <a:latin typeface="StagSans"/>
              </a:rPr>
              <a:t>T</a:t>
            </a:r>
            <a:r>
              <a:rPr lang="en-US" sz="2400" b="0" i="0" u="none" strike="noStrike" dirty="0">
                <a:solidFill>
                  <a:srgbClr val="000000"/>
                </a:solidFill>
                <a:effectLst/>
                <a:latin typeface="StagSans"/>
              </a:rPr>
              <a:t>eachers can utilize video, computer software, or other aides to boost understanding.</a:t>
            </a:r>
            <a:endParaRPr lang="en-US" sz="2400" dirty="0"/>
          </a:p>
        </p:txBody>
      </p:sp>
      <p:sp>
        <p:nvSpPr>
          <p:cNvPr id="4" name="TextBox 3">
            <a:extLst>
              <a:ext uri="{FF2B5EF4-FFF2-40B4-BE49-F238E27FC236}">
                <a16:creationId xmlns:a16="http://schemas.microsoft.com/office/drawing/2014/main" id="{22CA4C55-DE48-1781-A4F9-BCE66CEDDF69}"/>
              </a:ext>
            </a:extLst>
          </p:cNvPr>
          <p:cNvSpPr txBox="1"/>
          <p:nvPr/>
        </p:nvSpPr>
        <p:spPr>
          <a:xfrm>
            <a:off x="402190" y="221992"/>
            <a:ext cx="11565420" cy="646331"/>
          </a:xfrm>
          <a:prstGeom prst="rect">
            <a:avLst/>
          </a:prstGeom>
          <a:noFill/>
        </p:spPr>
        <p:txBody>
          <a:bodyPr wrap="square" rtlCol="0">
            <a:spAutoFit/>
          </a:bodyPr>
          <a:lstStyle/>
          <a:p>
            <a:r>
              <a:rPr lang="en-US" sz="3600" dirty="0">
                <a:solidFill>
                  <a:schemeClr val="bg1">
                    <a:lumMod val="50000"/>
                  </a:schemeClr>
                </a:solidFill>
              </a:rPr>
              <a:t>Explain + Elaborate + Evaluate = Making Meaning</a:t>
            </a:r>
          </a:p>
        </p:txBody>
      </p:sp>
      <p:pic>
        <p:nvPicPr>
          <p:cNvPr id="5" name="Picture 2" descr="5E Instructional Model Explained: A Framework for Inquiry-Based Learning |  HMH">
            <a:extLst>
              <a:ext uri="{FF2B5EF4-FFF2-40B4-BE49-F238E27FC236}">
                <a16:creationId xmlns:a16="http://schemas.microsoft.com/office/drawing/2014/main" id="{4B78ECCD-F9FC-608C-DD1C-AC193B07BB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66" t="6246" r="23866" b="6774"/>
          <a:stretch/>
        </p:blipFill>
        <p:spPr bwMode="auto">
          <a:xfrm>
            <a:off x="888631" y="3281941"/>
            <a:ext cx="2781300" cy="260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204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795EC-80F5-3358-F779-19F8385B3513}"/>
              </a:ext>
            </a:extLst>
          </p:cNvPr>
          <p:cNvSpPr>
            <a:spLocks noGrp="1"/>
          </p:cNvSpPr>
          <p:nvPr>
            <p:ph type="title"/>
          </p:nvPr>
        </p:nvSpPr>
        <p:spPr>
          <a:xfrm>
            <a:off x="964831" y="803186"/>
            <a:ext cx="3498979" cy="2044275"/>
          </a:xfrm>
        </p:spPr>
        <p:txBody>
          <a:bodyPr/>
          <a:lstStyle/>
          <a:p>
            <a:r>
              <a:rPr lang="en-US" dirty="0">
                <a:solidFill>
                  <a:schemeClr val="bg1">
                    <a:lumMod val="50000"/>
                  </a:schemeClr>
                </a:solidFill>
              </a:rPr>
              <a:t>Elaborate</a:t>
            </a:r>
          </a:p>
        </p:txBody>
      </p:sp>
      <p:sp>
        <p:nvSpPr>
          <p:cNvPr id="3" name="Content Placeholder 2">
            <a:extLst>
              <a:ext uri="{FF2B5EF4-FFF2-40B4-BE49-F238E27FC236}">
                <a16:creationId xmlns:a16="http://schemas.microsoft.com/office/drawing/2014/main" id="{82AF057F-17CB-966D-55D3-AAA7F3FC5E4F}"/>
              </a:ext>
            </a:extLst>
          </p:cNvPr>
          <p:cNvSpPr>
            <a:spLocks noGrp="1"/>
          </p:cNvSpPr>
          <p:nvPr>
            <p:ph idx="1"/>
          </p:nvPr>
        </p:nvSpPr>
        <p:spPr/>
        <p:txBody>
          <a:bodyPr/>
          <a:lstStyle/>
          <a:p>
            <a:pPr marL="0" indent="0">
              <a:buNone/>
            </a:pPr>
            <a:r>
              <a:rPr lang="en-US" sz="2400" b="1" dirty="0">
                <a:solidFill>
                  <a:schemeClr val="bg1">
                    <a:lumMod val="50000"/>
                  </a:schemeClr>
                </a:solidFill>
                <a:latin typeface="StagSans"/>
              </a:rPr>
              <a:t>What</a:t>
            </a:r>
          </a:p>
          <a:p>
            <a:r>
              <a:rPr lang="en-US" sz="2400" dirty="0">
                <a:solidFill>
                  <a:srgbClr val="000000"/>
                </a:solidFill>
                <a:latin typeface="StagSans"/>
              </a:rPr>
              <a:t>Give </a:t>
            </a:r>
            <a:r>
              <a:rPr lang="en-US" sz="2400" b="0" i="0" u="none" strike="noStrike" dirty="0">
                <a:solidFill>
                  <a:srgbClr val="000000"/>
                </a:solidFill>
                <a:effectLst/>
                <a:latin typeface="StagSans"/>
              </a:rPr>
              <a:t>students space to apply what they’ve learned. This helps them to develop a deeper understanding. </a:t>
            </a:r>
          </a:p>
          <a:p>
            <a:pPr marL="0" indent="0">
              <a:buNone/>
            </a:pPr>
            <a:r>
              <a:rPr lang="en-US" sz="2400" b="1" dirty="0">
                <a:solidFill>
                  <a:schemeClr val="bg1">
                    <a:lumMod val="50000"/>
                  </a:schemeClr>
                </a:solidFill>
                <a:latin typeface="StagSans"/>
              </a:rPr>
              <a:t>How</a:t>
            </a:r>
          </a:p>
          <a:p>
            <a:r>
              <a:rPr lang="en-US" sz="2400" b="0" i="0" u="none" strike="noStrike" dirty="0">
                <a:solidFill>
                  <a:srgbClr val="000000"/>
                </a:solidFill>
                <a:effectLst/>
                <a:latin typeface="StagSans"/>
              </a:rPr>
              <a:t>Teachers may ask students to create presentations or conduct additional investigations to reinforce new skills. This phase allows students to cement their knowledge before evaluation</a:t>
            </a:r>
            <a:r>
              <a:rPr lang="en-US" b="0" i="0" u="none" strike="noStrike" dirty="0">
                <a:solidFill>
                  <a:srgbClr val="000000"/>
                </a:solidFill>
                <a:effectLst/>
                <a:latin typeface="StagSans"/>
              </a:rPr>
              <a:t>.</a:t>
            </a:r>
            <a:endParaRPr lang="en-US" dirty="0"/>
          </a:p>
        </p:txBody>
      </p:sp>
      <p:pic>
        <p:nvPicPr>
          <p:cNvPr id="4" name="Picture 2" descr="5E Instructional Model Explained: A Framework for Inquiry-Based Learning |  HMH">
            <a:extLst>
              <a:ext uri="{FF2B5EF4-FFF2-40B4-BE49-F238E27FC236}">
                <a16:creationId xmlns:a16="http://schemas.microsoft.com/office/drawing/2014/main" id="{D5677E7A-04BE-5684-D1B6-260B1F0010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66" t="6246" r="23866" b="6774"/>
          <a:stretch/>
        </p:blipFill>
        <p:spPr bwMode="auto">
          <a:xfrm>
            <a:off x="1079500" y="3098799"/>
            <a:ext cx="2781300" cy="260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399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7BF17-0B79-9772-6A2B-0D714E36402D}"/>
              </a:ext>
            </a:extLst>
          </p:cNvPr>
          <p:cNvSpPr>
            <a:spLocks noGrp="1"/>
          </p:cNvSpPr>
          <p:nvPr>
            <p:ph type="title"/>
          </p:nvPr>
        </p:nvSpPr>
        <p:spPr>
          <a:xfrm>
            <a:off x="791680" y="803186"/>
            <a:ext cx="3498979" cy="1980775"/>
          </a:xfrm>
        </p:spPr>
        <p:txBody>
          <a:bodyPr/>
          <a:lstStyle/>
          <a:p>
            <a:r>
              <a:rPr lang="en-US" dirty="0">
                <a:solidFill>
                  <a:schemeClr val="bg1">
                    <a:lumMod val="50000"/>
                  </a:schemeClr>
                </a:solidFill>
              </a:rPr>
              <a:t>Evaluate</a:t>
            </a:r>
          </a:p>
        </p:txBody>
      </p:sp>
      <p:sp>
        <p:nvSpPr>
          <p:cNvPr id="3" name="Content Placeholder 2">
            <a:extLst>
              <a:ext uri="{FF2B5EF4-FFF2-40B4-BE49-F238E27FC236}">
                <a16:creationId xmlns:a16="http://schemas.microsoft.com/office/drawing/2014/main" id="{31CE8251-CF0D-3660-33D5-BDEFA6BEBD1F}"/>
              </a:ext>
            </a:extLst>
          </p:cNvPr>
          <p:cNvSpPr>
            <a:spLocks noGrp="1"/>
          </p:cNvSpPr>
          <p:nvPr>
            <p:ph idx="1"/>
          </p:nvPr>
        </p:nvSpPr>
        <p:spPr/>
        <p:txBody>
          <a:bodyPr>
            <a:normAutofit/>
          </a:bodyPr>
          <a:lstStyle/>
          <a:p>
            <a:pPr marL="0" indent="0">
              <a:buNone/>
            </a:pPr>
            <a:r>
              <a:rPr lang="en-US" sz="2400" b="1" dirty="0">
                <a:solidFill>
                  <a:schemeClr val="bg1">
                    <a:lumMod val="50000"/>
                  </a:schemeClr>
                </a:solidFill>
                <a:latin typeface="StagSans"/>
              </a:rPr>
              <a:t>What</a:t>
            </a:r>
          </a:p>
          <a:p>
            <a:r>
              <a:rPr lang="en-US" sz="2400" dirty="0">
                <a:solidFill>
                  <a:srgbClr val="000000"/>
                </a:solidFill>
                <a:latin typeface="StagSans"/>
              </a:rPr>
              <a:t>T</a:t>
            </a:r>
            <a:r>
              <a:rPr lang="en-US" sz="2400" b="0" i="0" u="none" strike="noStrike" dirty="0">
                <a:solidFill>
                  <a:srgbClr val="000000"/>
                </a:solidFill>
                <a:effectLst/>
                <a:latin typeface="StagSans"/>
              </a:rPr>
              <a:t>eachers can observe their students and see whether they have a complete grasp of the core concepts. It is also helpful to note whether students approach problems in a different way based on what they learned. </a:t>
            </a:r>
          </a:p>
          <a:p>
            <a:pPr marL="0" indent="0">
              <a:buNone/>
            </a:pPr>
            <a:r>
              <a:rPr lang="en-US" sz="2400" b="1" dirty="0">
                <a:solidFill>
                  <a:schemeClr val="bg1">
                    <a:lumMod val="50000"/>
                  </a:schemeClr>
                </a:solidFill>
                <a:latin typeface="StagSans"/>
              </a:rPr>
              <a:t>How</a:t>
            </a:r>
            <a:endParaRPr lang="en-US" sz="2400" b="1" i="0" u="none" strike="noStrike" dirty="0">
              <a:solidFill>
                <a:schemeClr val="bg1">
                  <a:lumMod val="50000"/>
                </a:schemeClr>
              </a:solidFill>
              <a:effectLst/>
              <a:latin typeface="StagSans"/>
            </a:endParaRPr>
          </a:p>
          <a:p>
            <a:r>
              <a:rPr lang="en-US" sz="2400" dirty="0">
                <a:solidFill>
                  <a:srgbClr val="000000"/>
                </a:solidFill>
                <a:latin typeface="StagSans"/>
              </a:rPr>
              <a:t>S</a:t>
            </a:r>
            <a:r>
              <a:rPr lang="en-US" sz="2400" b="0" i="0" u="none" strike="noStrike" dirty="0">
                <a:solidFill>
                  <a:srgbClr val="000000"/>
                </a:solidFill>
                <a:effectLst/>
                <a:latin typeface="StagSans"/>
              </a:rPr>
              <a:t>elf-assessment, peer-assessment, writing assignments, and exams.</a:t>
            </a:r>
            <a:endParaRPr lang="en-US" sz="2400" dirty="0"/>
          </a:p>
        </p:txBody>
      </p:sp>
      <p:pic>
        <p:nvPicPr>
          <p:cNvPr id="4" name="Picture 2" descr="5E Instructional Model Explained: A Framework for Inquiry-Based Learning |  HMH">
            <a:extLst>
              <a:ext uri="{FF2B5EF4-FFF2-40B4-BE49-F238E27FC236}">
                <a16:creationId xmlns:a16="http://schemas.microsoft.com/office/drawing/2014/main" id="{A9D53186-21B0-18F2-2F77-6D99AA7D04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66" t="6246" r="23866" b="6774"/>
          <a:stretch/>
        </p:blipFill>
        <p:spPr bwMode="auto">
          <a:xfrm>
            <a:off x="791680" y="3073399"/>
            <a:ext cx="2781300" cy="260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986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88DF-C769-0048-B294-F2A5465EAA88}"/>
              </a:ext>
            </a:extLst>
          </p:cNvPr>
          <p:cNvSpPr>
            <a:spLocks noGrp="1"/>
          </p:cNvSpPr>
          <p:nvPr>
            <p:ph type="title"/>
          </p:nvPr>
        </p:nvSpPr>
        <p:spPr>
          <a:xfrm>
            <a:off x="888631" y="2349925"/>
            <a:ext cx="3848469" cy="2456442"/>
          </a:xfrm>
        </p:spPr>
        <p:txBody>
          <a:bodyPr/>
          <a:lstStyle/>
          <a:p>
            <a:r>
              <a:rPr lang="en-US" dirty="0">
                <a:solidFill>
                  <a:schemeClr val="bg1">
                    <a:lumMod val="50000"/>
                  </a:schemeClr>
                </a:solidFill>
              </a:rPr>
              <a:t>Synthesis</a:t>
            </a:r>
          </a:p>
        </p:txBody>
      </p:sp>
      <p:sp>
        <p:nvSpPr>
          <p:cNvPr id="3" name="Content Placeholder 2">
            <a:extLst>
              <a:ext uri="{FF2B5EF4-FFF2-40B4-BE49-F238E27FC236}">
                <a16:creationId xmlns:a16="http://schemas.microsoft.com/office/drawing/2014/main" id="{3D8A09E2-93B6-C34C-B9F4-E54B89E121A1}"/>
              </a:ext>
            </a:extLst>
          </p:cNvPr>
          <p:cNvSpPr>
            <a:spLocks noGrp="1"/>
          </p:cNvSpPr>
          <p:nvPr>
            <p:ph idx="1"/>
          </p:nvPr>
        </p:nvSpPr>
        <p:spPr/>
        <p:txBody>
          <a:bodyPr>
            <a:normAutofit/>
          </a:bodyPr>
          <a:lstStyle/>
          <a:p>
            <a:r>
              <a:rPr lang="en-US" sz="2400" dirty="0"/>
              <a:t>What themes emerged? </a:t>
            </a:r>
          </a:p>
          <a:p>
            <a:r>
              <a:rPr lang="en-US" sz="2400" dirty="0"/>
              <a:t>Were there common issues and reactions across the groups? </a:t>
            </a:r>
          </a:p>
          <a:p>
            <a:r>
              <a:rPr lang="en-US" sz="2400" dirty="0"/>
              <a:t>What questions surprised us? </a:t>
            </a:r>
          </a:p>
          <a:p>
            <a:endParaRPr lang="en-US" sz="2400" dirty="0"/>
          </a:p>
        </p:txBody>
      </p:sp>
    </p:spTree>
    <p:extLst>
      <p:ext uri="{BB962C8B-B14F-4D97-AF65-F5344CB8AC3E}">
        <p14:creationId xmlns:p14="http://schemas.microsoft.com/office/powerpoint/2010/main" val="505983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16787-7619-EE17-0F3F-EF71B028BC3A}"/>
              </a:ext>
            </a:extLst>
          </p:cNvPr>
          <p:cNvSpPr>
            <a:spLocks noGrp="1"/>
          </p:cNvSpPr>
          <p:nvPr>
            <p:ph type="title"/>
          </p:nvPr>
        </p:nvSpPr>
        <p:spPr/>
        <p:txBody>
          <a:bodyPr/>
          <a:lstStyle/>
          <a:p>
            <a:r>
              <a:rPr lang="en-US" dirty="0"/>
              <a:t>Empathy Exercise</a:t>
            </a:r>
          </a:p>
        </p:txBody>
      </p:sp>
      <p:sp>
        <p:nvSpPr>
          <p:cNvPr id="3" name="Content Placeholder 2">
            <a:extLst>
              <a:ext uri="{FF2B5EF4-FFF2-40B4-BE49-F238E27FC236}">
                <a16:creationId xmlns:a16="http://schemas.microsoft.com/office/drawing/2014/main" id="{AC547645-5BCC-18A7-A4CF-CE46334F5AB3}"/>
              </a:ext>
            </a:extLst>
          </p:cNvPr>
          <p:cNvSpPr>
            <a:spLocks noGrp="1"/>
          </p:cNvSpPr>
          <p:nvPr>
            <p:ph idx="1"/>
          </p:nvPr>
        </p:nvSpPr>
        <p:spPr/>
        <p:txBody>
          <a:bodyPr>
            <a:normAutofit/>
          </a:bodyPr>
          <a:lstStyle/>
          <a:p>
            <a:pPr marL="88900" indent="0">
              <a:buNone/>
            </a:pPr>
            <a:r>
              <a:rPr lang="en-US" sz="3600" dirty="0"/>
              <a:t>Why should our students engage with Data Labs?</a:t>
            </a:r>
          </a:p>
        </p:txBody>
      </p:sp>
    </p:spTree>
    <p:extLst>
      <p:ext uri="{BB962C8B-B14F-4D97-AF65-F5344CB8AC3E}">
        <p14:creationId xmlns:p14="http://schemas.microsoft.com/office/powerpoint/2010/main" val="2453419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B37BE0C-DE92-B215-DC04-CEBD53AB0D21}"/>
              </a:ext>
            </a:extLst>
          </p:cNvPr>
          <p:cNvSpPr>
            <a:spLocks noGrp="1"/>
          </p:cNvSpPr>
          <p:nvPr>
            <p:ph type="title"/>
          </p:nvPr>
        </p:nvSpPr>
        <p:spPr>
          <a:xfrm>
            <a:off x="888631" y="2349925"/>
            <a:ext cx="3498979" cy="2456442"/>
          </a:xfrm>
        </p:spPr>
        <p:txBody>
          <a:bodyPr/>
          <a:lstStyle/>
          <a:p>
            <a:endParaRPr lang="en-US"/>
          </a:p>
        </p:txBody>
      </p:sp>
      <p:sp>
        <p:nvSpPr>
          <p:cNvPr id="8" name="Content Placeholder 2">
            <a:extLst>
              <a:ext uri="{FF2B5EF4-FFF2-40B4-BE49-F238E27FC236}">
                <a16:creationId xmlns:a16="http://schemas.microsoft.com/office/drawing/2014/main" id="{B988A9D5-F206-F0BB-BF4F-889ABA85EC2E}"/>
              </a:ext>
            </a:extLst>
          </p:cNvPr>
          <p:cNvSpPr>
            <a:spLocks noGrp="1"/>
          </p:cNvSpPr>
          <p:nvPr>
            <p:ph idx="1"/>
          </p:nvPr>
        </p:nvSpPr>
        <p:spPr>
          <a:xfrm>
            <a:off x="5118447" y="803186"/>
            <a:ext cx="6281873" cy="5248622"/>
          </a:xfrm>
        </p:spPr>
        <p:txBody>
          <a:bodyPr/>
          <a:lstStyle/>
          <a:p>
            <a:endParaRPr lang="en-US"/>
          </a:p>
        </p:txBody>
      </p:sp>
      <p:pic>
        <p:nvPicPr>
          <p:cNvPr id="1026" name="Picture 2">
            <a:extLst>
              <a:ext uri="{FF2B5EF4-FFF2-40B4-BE49-F238E27FC236}">
                <a16:creationId xmlns:a16="http://schemas.microsoft.com/office/drawing/2014/main" id="{FD43882F-7715-87D6-5AE5-ABBAFBA289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922" y="14229"/>
            <a:ext cx="1090575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585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
          <p:cNvSpPr txBox="1">
            <a:spLocks noGrp="1"/>
          </p:cNvSpPr>
          <p:nvPr>
            <p:ph type="body" idx="1"/>
          </p:nvPr>
        </p:nvSpPr>
        <p:spPr>
          <a:xfrm>
            <a:off x="936014" y="1850875"/>
            <a:ext cx="6129788" cy="1863614"/>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dk1"/>
              </a:buClr>
              <a:buSzPct val="105431"/>
              <a:buNone/>
            </a:pPr>
            <a:r>
              <a:rPr lang="en-US" dirty="0"/>
              <a:t>Data Labs Pedagogy</a:t>
            </a:r>
            <a:endParaRPr dirty="0"/>
          </a:p>
        </p:txBody>
      </p:sp>
      <p:sp>
        <p:nvSpPr>
          <p:cNvPr id="82" name="Google Shape;82;p1"/>
          <p:cNvSpPr txBox="1">
            <a:spLocks noGrp="1"/>
          </p:cNvSpPr>
          <p:nvPr>
            <p:ph type="body" idx="2"/>
          </p:nvPr>
        </p:nvSpPr>
        <p:spPr>
          <a:xfrm>
            <a:off x="936014" y="3429000"/>
            <a:ext cx="6129788" cy="1129654"/>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dk1"/>
              </a:buClr>
              <a:buSzPct val="117647"/>
              <a:buNone/>
            </a:pPr>
            <a:r>
              <a:rPr lang="en-US" dirty="0"/>
              <a:t>Janice McDonnell</a:t>
            </a:r>
            <a:endParaRPr dirty="0"/>
          </a:p>
        </p:txBody>
      </p:sp>
      <p:pic>
        <p:nvPicPr>
          <p:cNvPr id="2" name="Picture 1">
            <a:extLst>
              <a:ext uri="{FF2B5EF4-FFF2-40B4-BE49-F238E27FC236}">
                <a16:creationId xmlns:a16="http://schemas.microsoft.com/office/drawing/2014/main" id="{3F079417-198F-842D-7DB5-D4DA36C1D286}"/>
              </a:ext>
            </a:extLst>
          </p:cNvPr>
          <p:cNvPicPr>
            <a:picLocks noChangeAspect="1"/>
          </p:cNvPicPr>
          <p:nvPr/>
        </p:nvPicPr>
        <p:blipFill>
          <a:blip r:embed="rId3"/>
          <a:stretch>
            <a:fillRect/>
          </a:stretch>
        </p:blipFill>
        <p:spPr>
          <a:xfrm>
            <a:off x="3709046" y="3289300"/>
            <a:ext cx="1129654" cy="112965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E6BE061-E6C1-1241-8F82-D190BE98A49A}"/>
              </a:ext>
            </a:extLst>
          </p:cNvPr>
          <p:cNvSpPr>
            <a:spLocks noGrp="1"/>
          </p:cNvSpPr>
          <p:nvPr>
            <p:ph type="title"/>
          </p:nvPr>
        </p:nvSpPr>
        <p:spPr/>
        <p:txBody>
          <a:bodyPr>
            <a:normAutofit/>
          </a:bodyPr>
          <a:lstStyle/>
          <a:p>
            <a:r>
              <a:rPr lang="en-US" dirty="0">
                <a:solidFill>
                  <a:schemeClr val="bg1">
                    <a:lumMod val="50000"/>
                  </a:schemeClr>
                </a:solidFill>
              </a:rPr>
              <a:t>Thought Swap</a:t>
            </a:r>
          </a:p>
        </p:txBody>
      </p:sp>
      <p:sp>
        <p:nvSpPr>
          <p:cNvPr id="11" name="Content Placeholder 10">
            <a:extLst>
              <a:ext uri="{FF2B5EF4-FFF2-40B4-BE49-F238E27FC236}">
                <a16:creationId xmlns:a16="http://schemas.microsoft.com/office/drawing/2014/main" id="{68F7936B-3B75-A742-B204-85B4A179A8EB}"/>
              </a:ext>
            </a:extLst>
          </p:cNvPr>
          <p:cNvSpPr>
            <a:spLocks noGrp="1"/>
          </p:cNvSpPr>
          <p:nvPr>
            <p:ph idx="1"/>
          </p:nvPr>
        </p:nvSpPr>
        <p:spPr/>
        <p:txBody>
          <a:bodyPr>
            <a:normAutofit/>
          </a:bodyPr>
          <a:lstStyle/>
          <a:p>
            <a:r>
              <a:rPr lang="en-US" i="1" dirty="0">
                <a:solidFill>
                  <a:schemeClr val="bg1">
                    <a:lumMod val="25000"/>
                  </a:schemeClr>
                </a:solidFill>
              </a:rPr>
              <a:t>What do you like about teaching science in your university or college? </a:t>
            </a:r>
            <a:endParaRPr lang="en-US" dirty="0">
              <a:solidFill>
                <a:schemeClr val="bg1">
                  <a:lumMod val="25000"/>
                </a:schemeClr>
              </a:solidFill>
            </a:endParaRPr>
          </a:p>
          <a:p>
            <a:r>
              <a:rPr lang="en-US" i="1" dirty="0">
                <a:solidFill>
                  <a:schemeClr val="bg1">
                    <a:lumMod val="25000"/>
                  </a:schemeClr>
                </a:solidFill>
              </a:rPr>
              <a:t>Recall an occasion when you thought you were at your best, teaching—or saw someone else teaching in a way that excited or inspired you. What was especially effective about it? </a:t>
            </a:r>
            <a:endParaRPr lang="en-US" dirty="0">
              <a:solidFill>
                <a:schemeClr val="bg1">
                  <a:lumMod val="25000"/>
                </a:schemeClr>
              </a:solidFill>
            </a:endParaRPr>
          </a:p>
          <a:p>
            <a:r>
              <a:rPr lang="en-US" i="1" dirty="0">
                <a:solidFill>
                  <a:schemeClr val="bg1">
                    <a:lumMod val="25000"/>
                  </a:schemeClr>
                </a:solidFill>
              </a:rPr>
              <a:t>Describe any experiences you’ve had learning with or teaching</a:t>
            </a:r>
            <a:r>
              <a:rPr lang="en-US" dirty="0">
                <a:solidFill>
                  <a:schemeClr val="bg1">
                    <a:lumMod val="25000"/>
                  </a:schemeClr>
                </a:solidFill>
              </a:rPr>
              <a:t> </a:t>
            </a:r>
            <a:r>
              <a:rPr lang="en-US" i="1" dirty="0">
                <a:solidFill>
                  <a:schemeClr val="bg1">
                    <a:lumMod val="25000"/>
                  </a:schemeClr>
                </a:solidFill>
              </a:rPr>
              <a:t>using data. What are some reasons it might be important for</a:t>
            </a:r>
            <a:r>
              <a:rPr lang="en-US" dirty="0">
                <a:solidFill>
                  <a:schemeClr val="bg1">
                    <a:lumMod val="25000"/>
                  </a:schemeClr>
                </a:solidFill>
              </a:rPr>
              <a:t> </a:t>
            </a:r>
            <a:r>
              <a:rPr lang="en-US" i="1" dirty="0">
                <a:solidFill>
                  <a:schemeClr val="bg1">
                    <a:lumMod val="25000"/>
                  </a:schemeClr>
                </a:solidFill>
              </a:rPr>
              <a:t>students and the public to gain expertise in using data?</a:t>
            </a:r>
            <a:endParaRPr lang="en-US" dirty="0">
              <a:solidFill>
                <a:schemeClr val="bg1">
                  <a:lumMod val="25000"/>
                </a:schemeClr>
              </a:solidFill>
            </a:endParaRPr>
          </a:p>
          <a:p>
            <a:endParaRPr lang="en-US" dirty="0"/>
          </a:p>
        </p:txBody>
      </p:sp>
      <p:sp>
        <p:nvSpPr>
          <p:cNvPr id="2" name="TextBox 1">
            <a:extLst>
              <a:ext uri="{FF2B5EF4-FFF2-40B4-BE49-F238E27FC236}">
                <a16:creationId xmlns:a16="http://schemas.microsoft.com/office/drawing/2014/main" id="{2E399690-4E0C-30BE-9712-FBE1242448C8}"/>
              </a:ext>
            </a:extLst>
          </p:cNvPr>
          <p:cNvSpPr txBox="1"/>
          <p:nvPr/>
        </p:nvSpPr>
        <p:spPr>
          <a:xfrm>
            <a:off x="546100" y="215900"/>
            <a:ext cx="3086100" cy="369332"/>
          </a:xfrm>
          <a:prstGeom prst="rect">
            <a:avLst/>
          </a:prstGeom>
          <a:noFill/>
        </p:spPr>
        <p:txBody>
          <a:bodyPr wrap="square" rtlCol="0">
            <a:spAutoFit/>
          </a:bodyPr>
          <a:lstStyle/>
          <a:p>
            <a:r>
              <a:rPr lang="en-US" dirty="0"/>
              <a:t>Friday AM Pedagogy</a:t>
            </a:r>
          </a:p>
        </p:txBody>
      </p:sp>
    </p:spTree>
    <p:extLst>
      <p:ext uri="{BB962C8B-B14F-4D97-AF65-F5344CB8AC3E}">
        <p14:creationId xmlns:p14="http://schemas.microsoft.com/office/powerpoint/2010/main" val="421833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dissolv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dissolve">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3F31C-50C4-3E48-899A-54083B3FB7C7}"/>
              </a:ext>
            </a:extLst>
          </p:cNvPr>
          <p:cNvSpPr>
            <a:spLocks noGrp="1"/>
          </p:cNvSpPr>
          <p:nvPr>
            <p:ph type="title"/>
          </p:nvPr>
        </p:nvSpPr>
        <p:spPr/>
        <p:txBody>
          <a:bodyPr>
            <a:normAutofit/>
          </a:bodyPr>
          <a:lstStyle/>
          <a:p>
            <a:r>
              <a:rPr lang="en-US" dirty="0">
                <a:solidFill>
                  <a:schemeClr val="accent5">
                    <a:lumMod val="75000"/>
                  </a:schemeClr>
                </a:solidFill>
              </a:rPr>
              <a:t>3-2-1 Bridge</a:t>
            </a:r>
          </a:p>
        </p:txBody>
      </p:sp>
      <p:sp>
        <p:nvSpPr>
          <p:cNvPr id="3" name="Content Placeholder 2">
            <a:extLst>
              <a:ext uri="{FF2B5EF4-FFF2-40B4-BE49-F238E27FC236}">
                <a16:creationId xmlns:a16="http://schemas.microsoft.com/office/drawing/2014/main" id="{1F80268A-CE72-0B49-8761-05CCD92AC920}"/>
              </a:ext>
            </a:extLst>
          </p:cNvPr>
          <p:cNvSpPr>
            <a:spLocks noGrp="1"/>
          </p:cNvSpPr>
          <p:nvPr>
            <p:ph idx="1"/>
          </p:nvPr>
        </p:nvSpPr>
        <p:spPr/>
        <p:txBody>
          <a:bodyPr>
            <a:normAutofit/>
          </a:bodyPr>
          <a:lstStyle/>
          <a:p>
            <a:pPr marL="0" indent="0" algn="ctr">
              <a:buNone/>
            </a:pPr>
            <a:r>
              <a:rPr lang="en-US" sz="4400" dirty="0"/>
              <a:t>How do people learn?</a:t>
            </a:r>
          </a:p>
          <a:p>
            <a:r>
              <a:rPr lang="en-US" sz="2000" dirty="0"/>
              <a:t>3 words that come to mind</a:t>
            </a:r>
          </a:p>
          <a:p>
            <a:r>
              <a:rPr lang="en-US" sz="2000" dirty="0"/>
              <a:t>2 questions you have </a:t>
            </a:r>
          </a:p>
          <a:p>
            <a:r>
              <a:rPr lang="en-US" sz="2000" dirty="0"/>
              <a:t>I analogy or metaphor</a:t>
            </a:r>
          </a:p>
          <a:p>
            <a:pPr marL="0" indent="0" algn="ctr">
              <a:buNone/>
            </a:pPr>
            <a:r>
              <a:rPr lang="en-US" sz="4400" dirty="0"/>
              <a:t> </a:t>
            </a:r>
          </a:p>
        </p:txBody>
      </p:sp>
    </p:spTree>
    <p:extLst>
      <p:ext uri="{BB962C8B-B14F-4D97-AF65-F5344CB8AC3E}">
        <p14:creationId xmlns:p14="http://schemas.microsoft.com/office/powerpoint/2010/main" val="3676915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E60DBC93-53F9-4B89-9D16-B18C88596989}"/>
              </a:ext>
            </a:extLst>
          </p:cNvPr>
          <p:cNvSpPr>
            <a:spLocks noGrp="1"/>
          </p:cNvSpPr>
          <p:nvPr>
            <p:ph sz="half" idx="4294967295"/>
          </p:nvPr>
        </p:nvSpPr>
        <p:spPr>
          <a:xfrm>
            <a:off x="652341" y="1309933"/>
            <a:ext cx="4505813" cy="4997084"/>
          </a:xfrm>
          <a:solidFill>
            <a:schemeClr val="bg1">
              <a:alpha val="50000"/>
            </a:schemeClr>
          </a:solidFill>
        </p:spPr>
        <p:txBody>
          <a:bodyPr>
            <a:noAutofit/>
          </a:bodyPr>
          <a:lstStyle/>
          <a:p>
            <a:r>
              <a:rPr lang="en-US" dirty="0">
                <a:latin typeface="Rockwell" panose="02060603020205020403" pitchFamily="18" charset="77"/>
                <a:ea typeface="Cambria" charset="0"/>
                <a:cs typeface="Cambria" charset="0"/>
              </a:rPr>
              <a:t>a </a:t>
            </a:r>
            <a:r>
              <a:rPr lang="en-US" u="sng" dirty="0">
                <a:latin typeface="Rockwell" panose="02060603020205020403" pitchFamily="18" charset="77"/>
                <a:ea typeface="Cambria" charset="0"/>
                <a:cs typeface="Cambria" charset="0"/>
              </a:rPr>
              <a:t>comparison</a:t>
            </a:r>
            <a:r>
              <a:rPr lang="en-US" dirty="0">
                <a:latin typeface="Rockwell" panose="02060603020205020403" pitchFamily="18" charset="77"/>
                <a:ea typeface="Cambria" charset="0"/>
                <a:cs typeface="Cambria" charset="0"/>
              </a:rPr>
              <a:t> in which an idea or a thing is compared to another thing that is quite different from it. </a:t>
            </a:r>
          </a:p>
          <a:p>
            <a:r>
              <a:rPr lang="en-US" dirty="0">
                <a:latin typeface="Rockwell" panose="02060603020205020403" pitchFamily="18" charset="77"/>
                <a:ea typeface="Cambria" charset="0"/>
                <a:cs typeface="Cambria" charset="0"/>
              </a:rPr>
              <a:t>“explains” that idea or thing by comparing it to something that is familiar.</a:t>
            </a:r>
          </a:p>
          <a:p>
            <a:r>
              <a:rPr lang="en-US" dirty="0">
                <a:latin typeface="Rockwell" panose="02060603020205020403" pitchFamily="18" charset="77"/>
                <a:ea typeface="Cambria" charset="0"/>
                <a:cs typeface="Cambria" charset="0"/>
              </a:rPr>
              <a:t>Example: </a:t>
            </a:r>
            <a:r>
              <a:rPr lang="en-US" i="1" dirty="0">
                <a:solidFill>
                  <a:srgbClr val="0070C0"/>
                </a:solidFill>
                <a:latin typeface="Rockwell" panose="02060603020205020403" pitchFamily="18" charset="77"/>
                <a:ea typeface="Cambria" charset="0"/>
                <a:cs typeface="Cambria" charset="0"/>
              </a:rPr>
              <a:t>How a doctor diagnoses diseases is like how a detective investigates crimes.</a:t>
            </a:r>
          </a:p>
        </p:txBody>
      </p:sp>
      <p:sp>
        <p:nvSpPr>
          <p:cNvPr id="5" name="Text Placeholder 4">
            <a:extLst>
              <a:ext uri="{FF2B5EF4-FFF2-40B4-BE49-F238E27FC236}">
                <a16:creationId xmlns:a16="http://schemas.microsoft.com/office/drawing/2014/main" id="{F790A6D1-FF94-D043-A61C-2C5B71BF2D1A}"/>
              </a:ext>
            </a:extLst>
          </p:cNvPr>
          <p:cNvSpPr>
            <a:spLocks noGrp="1"/>
          </p:cNvSpPr>
          <p:nvPr>
            <p:ph type="body" idx="4294967295"/>
          </p:nvPr>
        </p:nvSpPr>
        <p:spPr>
          <a:xfrm>
            <a:off x="652341" y="653809"/>
            <a:ext cx="4505813" cy="685800"/>
          </a:xfrm>
        </p:spPr>
        <p:txBody>
          <a:bodyPr>
            <a:normAutofit/>
          </a:bodyPr>
          <a:lstStyle/>
          <a:p>
            <a:pPr marL="0" indent="0">
              <a:buNone/>
            </a:pPr>
            <a:r>
              <a:rPr lang="en-US" sz="2800" dirty="0">
                <a:solidFill>
                  <a:srgbClr val="FF0000"/>
                </a:solidFill>
              </a:rPr>
              <a:t>Analogy</a:t>
            </a:r>
          </a:p>
        </p:txBody>
      </p:sp>
      <p:sp>
        <p:nvSpPr>
          <p:cNvPr id="7" name="Text Placeholder 6">
            <a:extLst>
              <a:ext uri="{FF2B5EF4-FFF2-40B4-BE49-F238E27FC236}">
                <a16:creationId xmlns:a16="http://schemas.microsoft.com/office/drawing/2014/main" id="{2444B814-22EF-164F-927F-17D2CF5DAAA2}"/>
              </a:ext>
            </a:extLst>
          </p:cNvPr>
          <p:cNvSpPr>
            <a:spLocks noGrp="1"/>
          </p:cNvSpPr>
          <p:nvPr>
            <p:ph type="body" sz="quarter" idx="4294967295"/>
          </p:nvPr>
        </p:nvSpPr>
        <p:spPr>
          <a:xfrm>
            <a:off x="6806162" y="653809"/>
            <a:ext cx="4505813" cy="685800"/>
          </a:xfrm>
        </p:spPr>
        <p:txBody>
          <a:bodyPr>
            <a:normAutofit/>
          </a:bodyPr>
          <a:lstStyle/>
          <a:p>
            <a:pPr marL="0" indent="0">
              <a:buNone/>
            </a:pPr>
            <a:r>
              <a:rPr lang="en-US" sz="2800" dirty="0">
                <a:solidFill>
                  <a:srgbClr val="FF0000"/>
                </a:solidFill>
              </a:rPr>
              <a:t>Metaphor</a:t>
            </a:r>
          </a:p>
        </p:txBody>
      </p:sp>
      <p:sp>
        <p:nvSpPr>
          <p:cNvPr id="10" name="Content Placeholder 3">
            <a:extLst>
              <a:ext uri="{FF2B5EF4-FFF2-40B4-BE49-F238E27FC236}">
                <a16:creationId xmlns:a16="http://schemas.microsoft.com/office/drawing/2014/main" id="{11A73ADF-A5F8-4251-A60F-2596ABD7589E}"/>
              </a:ext>
            </a:extLst>
          </p:cNvPr>
          <p:cNvSpPr>
            <a:spLocks noGrp="1"/>
          </p:cNvSpPr>
          <p:nvPr>
            <p:ph sz="quarter" idx="4294967295"/>
          </p:nvPr>
        </p:nvSpPr>
        <p:spPr>
          <a:xfrm>
            <a:off x="6806162" y="1309933"/>
            <a:ext cx="4505813" cy="4997084"/>
          </a:xfrm>
        </p:spPr>
        <p:txBody>
          <a:bodyPr>
            <a:noAutofit/>
          </a:bodyPr>
          <a:lstStyle/>
          <a:p>
            <a:r>
              <a:rPr lang="en-US" sz="2000" dirty="0">
                <a:latin typeface="Rockwell" panose="02060603020205020403" pitchFamily="18" charset="77"/>
                <a:ea typeface="Cambria" charset="0"/>
                <a:cs typeface="Cambria" charset="0"/>
              </a:rPr>
              <a:t>a </a:t>
            </a:r>
            <a:r>
              <a:rPr lang="en-US" sz="2000" u="sng" dirty="0">
                <a:latin typeface="Rockwell" panose="02060603020205020403" pitchFamily="18" charset="77"/>
                <a:ea typeface="Cambria" charset="0"/>
                <a:cs typeface="Cambria" charset="0"/>
              </a:rPr>
              <a:t>figure of speech</a:t>
            </a:r>
            <a:r>
              <a:rPr lang="en-US" sz="2000" dirty="0">
                <a:latin typeface="Rockwell" panose="02060603020205020403" pitchFamily="18" charset="77"/>
                <a:ea typeface="Cambria" charset="0"/>
                <a:cs typeface="Cambria" charset="0"/>
              </a:rPr>
              <a:t> that makes an implicit, implied, or hidden </a:t>
            </a:r>
            <a:r>
              <a:rPr lang="en-US" sz="2000" u="sng" dirty="0">
                <a:latin typeface="Rockwell" panose="02060603020205020403" pitchFamily="18" charset="77"/>
                <a:ea typeface="Cambria" charset="0"/>
                <a:cs typeface="Cambria" charset="0"/>
              </a:rPr>
              <a:t>comparison</a:t>
            </a:r>
            <a:r>
              <a:rPr lang="en-US" sz="2000" dirty="0">
                <a:latin typeface="Rockwell" panose="02060603020205020403" pitchFamily="18" charset="77"/>
                <a:ea typeface="Cambria" charset="0"/>
                <a:cs typeface="Cambria" charset="0"/>
              </a:rPr>
              <a:t> between two things that are unrelated but share some common characteristics. </a:t>
            </a:r>
          </a:p>
          <a:p>
            <a:r>
              <a:rPr lang="en-US" sz="2000" dirty="0">
                <a:latin typeface="Rockwell" panose="02060603020205020403" pitchFamily="18" charset="77"/>
                <a:ea typeface="Cambria" charset="0"/>
                <a:cs typeface="Cambria" charset="0"/>
              </a:rPr>
              <a:t>a resemblance between two contradictory or different objects is made based on one or more common characteristics.</a:t>
            </a:r>
          </a:p>
          <a:p>
            <a:r>
              <a:rPr lang="en-US" sz="2000" dirty="0">
                <a:latin typeface="Rockwell" panose="02060603020205020403" pitchFamily="18" charset="77"/>
                <a:ea typeface="Cambria" charset="0"/>
                <a:cs typeface="Cambria" charset="0"/>
              </a:rPr>
              <a:t>Example: </a:t>
            </a:r>
            <a:r>
              <a:rPr lang="en-US" i="1" dirty="0">
                <a:solidFill>
                  <a:srgbClr val="0070C0"/>
                </a:solidFill>
                <a:latin typeface="Rockwell" panose="02060603020205020403" pitchFamily="18" charset="77"/>
              </a:rPr>
              <a:t>It’s going to be clear skies from now on. </a:t>
            </a:r>
            <a:r>
              <a:rPr lang="en-US" dirty="0">
                <a:latin typeface="Rockwell" panose="02060603020205020403" pitchFamily="18" charset="77"/>
              </a:rPr>
              <a:t>(This implies that clear skies are not a threat and life is going to be without hardships.)</a:t>
            </a:r>
          </a:p>
        </p:txBody>
      </p:sp>
    </p:spTree>
    <p:extLst>
      <p:ext uri="{BB962C8B-B14F-4D97-AF65-F5344CB8AC3E}">
        <p14:creationId xmlns:p14="http://schemas.microsoft.com/office/powerpoint/2010/main" val="4063643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DB4DD-FA59-5E42-82D2-61A0D84A29BC}"/>
              </a:ext>
            </a:extLst>
          </p:cNvPr>
          <p:cNvSpPr>
            <a:spLocks noGrp="1"/>
          </p:cNvSpPr>
          <p:nvPr>
            <p:ph type="title"/>
          </p:nvPr>
        </p:nvSpPr>
        <p:spPr/>
        <p:txBody>
          <a:bodyPr>
            <a:normAutofit fontScale="90000"/>
          </a:bodyPr>
          <a:lstStyle/>
          <a:p>
            <a:r>
              <a:rPr lang="en-US" dirty="0">
                <a:solidFill>
                  <a:schemeClr val="bg1">
                    <a:lumMod val="50000"/>
                  </a:schemeClr>
                </a:solidFill>
              </a:rPr>
              <a:t>Learning Beliefs and Behaviors</a:t>
            </a:r>
          </a:p>
        </p:txBody>
      </p:sp>
      <p:sp>
        <p:nvSpPr>
          <p:cNvPr id="3" name="Content Placeholder 2">
            <a:extLst>
              <a:ext uri="{FF2B5EF4-FFF2-40B4-BE49-F238E27FC236}">
                <a16:creationId xmlns:a16="http://schemas.microsoft.com/office/drawing/2014/main" id="{B699B491-5B45-8F44-B825-B31C52A41C6F}"/>
              </a:ext>
            </a:extLst>
          </p:cNvPr>
          <p:cNvSpPr>
            <a:spLocks noGrp="1"/>
          </p:cNvSpPr>
          <p:nvPr>
            <p:ph idx="1"/>
          </p:nvPr>
        </p:nvSpPr>
        <p:spPr/>
        <p:txBody>
          <a:bodyPr>
            <a:normAutofit/>
          </a:bodyPr>
          <a:lstStyle/>
          <a:p>
            <a:r>
              <a:rPr lang="en-US" sz="2400" dirty="0">
                <a:solidFill>
                  <a:schemeClr val="bg1">
                    <a:lumMod val="25000"/>
                  </a:schemeClr>
                </a:solidFill>
              </a:rPr>
              <a:t>What are the observable characteristics (signs) that learning is happening?</a:t>
            </a:r>
          </a:p>
          <a:p>
            <a:r>
              <a:rPr lang="en-US" sz="2400" dirty="0">
                <a:solidFill>
                  <a:schemeClr val="bg1">
                    <a:lumMod val="25000"/>
                  </a:schemeClr>
                </a:solidFill>
              </a:rPr>
              <a:t>What are the conditions that encourage and support learning? Especially when thinking about data literacy.</a:t>
            </a:r>
          </a:p>
        </p:txBody>
      </p:sp>
    </p:spTree>
    <p:extLst>
      <p:ext uri="{BB962C8B-B14F-4D97-AF65-F5344CB8AC3E}">
        <p14:creationId xmlns:p14="http://schemas.microsoft.com/office/powerpoint/2010/main" val="4095708159"/>
      </p:ext>
    </p:extLst>
  </p:cSld>
  <p:clrMapOvr>
    <a:masterClrMapping/>
  </p:clrMapOvr>
</p:sld>
</file>

<file path=ppt/theme/theme1.xml><?xml version="1.0" encoding="utf-8"?>
<a:theme xmlns:a="http://schemas.openxmlformats.org/drawingml/2006/main" name="Wave">
  <a:themeElements>
    <a:clrScheme name="OOI Brand Colors">
      <a:dk1>
        <a:srgbClr val="004F8B"/>
      </a:dk1>
      <a:lt1>
        <a:srgbClr val="D8E9F5"/>
      </a:lt1>
      <a:dk2>
        <a:srgbClr val="004F8B"/>
      </a:dk2>
      <a:lt2>
        <a:srgbClr val="E7E6E6"/>
      </a:lt2>
      <a:accent1>
        <a:srgbClr val="00A4E1"/>
      </a:accent1>
      <a:accent2>
        <a:srgbClr val="D6BD2C"/>
      </a:accent2>
      <a:accent3>
        <a:srgbClr val="FF7F00"/>
      </a:accent3>
      <a:accent4>
        <a:srgbClr val="212121"/>
      </a:accent4>
      <a:accent5>
        <a:srgbClr val="5E5E5E"/>
      </a:accent5>
      <a:accent6>
        <a:srgbClr val="797979"/>
      </a:accent6>
      <a:hlink>
        <a:srgbClr val="929292"/>
      </a:hlink>
      <a:folHlink>
        <a:srgbClr val="FE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13186</TotalTime>
  <Words>1386</Words>
  <Application>Microsoft Macintosh PowerPoint</Application>
  <PresentationFormat>Widescreen</PresentationFormat>
  <Paragraphs>140</Paragraphs>
  <Slides>27</Slides>
  <Notes>11</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-apple-system</vt:lpstr>
      <vt:lpstr>AdvOT596495f2</vt:lpstr>
      <vt:lpstr>Arial</vt:lpstr>
      <vt:lpstr>ArialMT</vt:lpstr>
      <vt:lpstr>Rockwell</vt:lpstr>
      <vt:lpstr>StagSans</vt:lpstr>
      <vt:lpstr>StagSansBook</vt:lpstr>
      <vt:lpstr>Wave</vt:lpstr>
      <vt:lpstr>PowerPoint Presentation</vt:lpstr>
      <vt:lpstr>Workshop Goals</vt:lpstr>
      <vt:lpstr>Empathy Exercise</vt:lpstr>
      <vt:lpstr>PowerPoint Presentation</vt:lpstr>
      <vt:lpstr>PowerPoint Presentation</vt:lpstr>
      <vt:lpstr>Thought Swap</vt:lpstr>
      <vt:lpstr>3-2-1 Bridge</vt:lpstr>
      <vt:lpstr>PowerPoint Presentation</vt:lpstr>
      <vt:lpstr>Learning Beliefs and Behaviors</vt:lpstr>
      <vt:lpstr>Hands-on</vt:lpstr>
      <vt:lpstr>Mystery Balloons</vt:lpstr>
      <vt:lpstr>PowerPoint Presentation</vt:lpstr>
      <vt:lpstr>Ponder this…</vt:lpstr>
      <vt:lpstr>Ellaborate</vt:lpstr>
      <vt:lpstr>Results </vt:lpstr>
      <vt:lpstr>Data Exploration</vt:lpstr>
      <vt:lpstr>PowerPoint Presentation</vt:lpstr>
      <vt:lpstr>PowerPoint Presentation</vt:lpstr>
      <vt:lpstr>PowerPoint Presentation</vt:lpstr>
      <vt:lpstr>Five Foundational Ideas on Learning</vt:lpstr>
      <vt:lpstr>5 E’s explained</vt:lpstr>
      <vt:lpstr>Engage</vt:lpstr>
      <vt:lpstr>Explore</vt:lpstr>
      <vt:lpstr>Explain </vt:lpstr>
      <vt:lpstr>Elaborate</vt:lpstr>
      <vt:lpstr>Evaluate</vt:lpstr>
      <vt:lpstr>Synthesis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Pfeiffer-Herbert, Anna</dc:creator>
  <cp:lastModifiedBy>Janice McDonnell</cp:lastModifiedBy>
  <cp:revision>32</cp:revision>
  <cp:lastPrinted>2024-10-08T17:33:06Z</cp:lastPrinted>
  <dcterms:modified xsi:type="dcterms:W3CDTF">2024-10-18T14:34:02Z</dcterms:modified>
</cp:coreProperties>
</file>