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 id="2147483704" r:id="rId3"/>
    <p:sldMasterId id="2147483705" r:id="rId4"/>
  </p:sldMasterIdLst>
  <p:notesMasterIdLst>
    <p:notesMasterId r:id="rId40"/>
  </p:notesMasterIdLst>
  <p:sldIdLst>
    <p:sldId id="256" r:id="rId5"/>
    <p:sldId id="300" r:id="rId6"/>
    <p:sldId id="257" r:id="rId7"/>
    <p:sldId id="258" r:id="rId8"/>
    <p:sldId id="315" r:id="rId9"/>
    <p:sldId id="266" r:id="rId10"/>
    <p:sldId id="311" r:id="rId11"/>
    <p:sldId id="292" r:id="rId12"/>
    <p:sldId id="262" r:id="rId13"/>
    <p:sldId id="285" r:id="rId14"/>
    <p:sldId id="314" r:id="rId15"/>
    <p:sldId id="316" r:id="rId16"/>
    <p:sldId id="313" r:id="rId17"/>
    <p:sldId id="317" r:id="rId18"/>
    <p:sldId id="318" r:id="rId19"/>
    <p:sldId id="321" r:id="rId20"/>
    <p:sldId id="323" r:id="rId21"/>
    <p:sldId id="324" r:id="rId22"/>
    <p:sldId id="319" r:id="rId23"/>
    <p:sldId id="320" r:id="rId24"/>
    <p:sldId id="322" r:id="rId25"/>
    <p:sldId id="325" r:id="rId26"/>
    <p:sldId id="326" r:id="rId27"/>
    <p:sldId id="327" r:id="rId28"/>
    <p:sldId id="312" r:id="rId29"/>
    <p:sldId id="328" r:id="rId30"/>
    <p:sldId id="288" r:id="rId31"/>
    <p:sldId id="291" r:id="rId32"/>
    <p:sldId id="290" r:id="rId33"/>
    <p:sldId id="259" r:id="rId34"/>
    <p:sldId id="260" r:id="rId35"/>
    <p:sldId id="310" r:id="rId36"/>
    <p:sldId id="268" r:id="rId37"/>
    <p:sldId id="275" r:id="rId38"/>
    <p:sldId id="274" r:id="rId39"/>
  </p:sldIdLst>
  <p:sldSz cx="12192000" cy="6858000"/>
  <p:notesSz cx="6858000" cy="9144000"/>
  <p:embeddedFontLst>
    <p:embeddedFont>
      <p:font typeface="Helvetica Neue" panose="020B0604020202020204" charset="0"/>
      <p:regular r:id="rId41"/>
      <p:bold r:id="rId42"/>
      <p:italic r:id="rId43"/>
      <p:boldItalic r:id="rId44"/>
    </p:embeddedFont>
    <p:embeddedFont>
      <p:font typeface="Roboto" panose="02000000000000000000" pitchFamily="2"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654" autoAdjust="0"/>
  </p:normalViewPr>
  <p:slideViewPr>
    <p:cSldViewPr snapToGrid="0">
      <p:cViewPr varScale="1">
        <p:scale>
          <a:sx n="55" d="100"/>
          <a:sy n="55" d="100"/>
        </p:scale>
        <p:origin x="1714"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ataexplorer.oceanobservatories.org/?ls=xKnA_DDf#data/defaul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ataexplorer.oceanobservatories.org/?ls=OsGoQAe8#data/5.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ataexplorer.oceanobservatories.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harlotteobserver.com/news/weather-news/article288433915.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harlotteobserver.com/news/weather-news/article288433915.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harlotteobserver.com/news/weather-news/article288433915.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harlotteobserver.com/news/weather-news/article288433915.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harlotteobserver.com/news/weather-news/article288433915.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tificamerican.com/article/former-hurricane-debby-stalls-causing-heavy-rains-and-flooding-along-eas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google.com/url?q=https://climate.ncsu.edu/blog/2024/08/rapid-reaction-debby-drenches-nc-in-multi-day-rain-event/&amp;sa=D&amp;source=calendar&amp;ust=1729514565919671&amp;usg=AOvVaw0-ui3VHxY2uO4Kl52uJ5C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cientificamerican.com/article/former-hurricane-debby-stalls-causing-heavy-rains-and-flooding-along-eas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google.com/url?q=https://climate.ncsu.edu/blog/2024/08/rapid-reaction-debby-drenches-nc-in-multi-day-rain-event/&amp;sa=D&amp;source=calendar&amp;ust=1729514565919671&amp;usg=AOvVaw0-ui3VHxY2uO4Kl52uJ5C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ataexplorer.oceanobservatories.org/#add-data-view/b4mwFbq8/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ceanobservatories.org/ooi-infrastructur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ceanobservatories.or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ceanobservatories.org/about-ooi/"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ceanobservatories.org/2024/04/pioneer-array-operational-at-ma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chemeClr val="hlink"/>
                </a:solidFill>
              </a:rPr>
              <a:t>https://datalab.marine.rutgers.edu/workshops/2024-design-workshop/</a:t>
            </a:r>
          </a:p>
          <a:p>
            <a:pPr marL="0" lvl="0" indent="0" algn="l" rtl="0">
              <a:spcBef>
                <a:spcPts val="0"/>
              </a:spcBef>
              <a:spcAft>
                <a:spcPts val="0"/>
              </a:spcAft>
              <a:buNone/>
            </a:pPr>
            <a:r>
              <a:rPr lang="en-US" sz="1000" u="none" dirty="0">
                <a:solidFill>
                  <a:schemeClr val="hlink"/>
                </a:solidFill>
                <a:highlight>
                  <a:srgbClr val="FFFFFF"/>
                </a:highlight>
              </a:rPr>
              <a:t>18 October 2024</a:t>
            </a:r>
          </a:p>
          <a:p>
            <a:pPr marL="0" lvl="0" indent="0" algn="l" rtl="0">
              <a:spcBef>
                <a:spcPts val="0"/>
              </a:spcBef>
              <a:spcAft>
                <a:spcPts val="0"/>
              </a:spcAft>
              <a:buNone/>
            </a:pPr>
            <a:r>
              <a:rPr lang="en-US" sz="1000" u="none" dirty="0">
                <a:solidFill>
                  <a:schemeClr val="hlink"/>
                </a:solidFill>
                <a:highlight>
                  <a:srgbClr val="FFFFFF"/>
                </a:highlight>
              </a:rPr>
              <a:t>1-2 pm</a:t>
            </a:r>
          </a:p>
          <a:p>
            <a:pPr marL="0" lvl="0" indent="0" algn="l" rtl="0">
              <a:spcBef>
                <a:spcPts val="0"/>
              </a:spcBef>
              <a:spcAft>
                <a:spcPts val="0"/>
              </a:spcAft>
              <a:buNone/>
            </a:pPr>
            <a:r>
              <a:rPr lang="en-US" sz="1000" u="none" dirty="0">
                <a:solidFill>
                  <a:schemeClr val="hlink"/>
                </a:solidFill>
                <a:highlight>
                  <a:srgbClr val="FFFFFF"/>
                </a:highlight>
              </a:rPr>
              <a:t>“Review how to discover instruments and interesting datasets, bookmarking datasets via Data Views, </a:t>
            </a:r>
            <a:r>
              <a:rPr lang="en-US" sz="1000" u="none" dirty="0" err="1">
                <a:solidFill>
                  <a:schemeClr val="hlink"/>
                </a:solidFill>
                <a:highlight>
                  <a:srgbClr val="FFFFFF"/>
                </a:highlight>
              </a:rPr>
              <a:t>Erddap</a:t>
            </a:r>
            <a:r>
              <a:rPr lang="en-US" sz="1000" u="none" dirty="0">
                <a:solidFill>
                  <a:schemeClr val="hlink"/>
                </a:solidFill>
                <a:highlight>
                  <a:srgbClr val="FFFFFF"/>
                </a:highlight>
              </a:rPr>
              <a:t> download links, time series and profile graphs, notable “raw” datasets, etc.”</a:t>
            </a:r>
          </a:p>
          <a:p>
            <a:pPr marL="0" lvl="0" indent="0" algn="l" rtl="0">
              <a:spcBef>
                <a:spcPts val="0"/>
              </a:spcBef>
              <a:spcAft>
                <a:spcPts val="0"/>
              </a:spcAft>
              <a:buNone/>
            </a:pPr>
            <a:endParaRPr sz="1000" dirty="0">
              <a:solidFill>
                <a:srgbClr val="919191"/>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chemeClr val="dk1"/>
                </a:solidFill>
              </a:rPr>
              <a:t>This material is based upon work supported by the Ocean Observatories Initiative (OOI), which is a major facility fully funded by the National Science Foundation under Cooperative Agreement No. 2244833.</a:t>
            </a:r>
            <a:endParaRPr dirty="0">
              <a:solidFill>
                <a:schemeClr val="dk1"/>
              </a:solidFill>
            </a:endParaRPr>
          </a:p>
          <a:p>
            <a:pPr marL="0" lvl="0" indent="0" algn="l" rtl="0">
              <a:spcBef>
                <a:spcPts val="0"/>
              </a:spcBef>
              <a:spcAft>
                <a:spcPts val="0"/>
              </a:spcAft>
              <a:buNone/>
            </a:pPr>
            <a:endParaRPr sz="1000" dirty="0">
              <a:solidFill>
                <a:srgbClr val="919191"/>
              </a:solidFill>
              <a:highlight>
                <a:srgbClr val="FFFFFF"/>
              </a:highlight>
            </a:endParaRPr>
          </a:p>
        </p:txBody>
      </p:sp>
      <p:sp>
        <p:nvSpPr>
          <p:cNvPr id="268" name="Google Shape;2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df0122267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was the Data View created for the June 2024 Data Labs MAB Workshop, slides available at https://datalab.marine.rutgers.edu/workshops/2024-mid-atlantic-workshop/#tab-id-2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would fulfill the 1st 2 goals of today’s demo (except does not include profiler data)</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Target 'data story' for wind, waves, and turbidity at OOI Pioneer MAB Central Site (30-m water depth), about 25 miles offshore the Outer Banks:</a:t>
            </a:r>
            <a:endParaRPr dirty="0"/>
          </a:p>
          <a:p>
            <a:pPr marL="0" lvl="0" indent="0" algn="l" rtl="0">
              <a:spcBef>
                <a:spcPts val="0"/>
              </a:spcBef>
              <a:spcAft>
                <a:spcPts val="0"/>
              </a:spcAft>
              <a:buNone/>
            </a:pPr>
            <a:r>
              <a:rPr lang="en-US" dirty="0"/>
              <a:t>Here's Data View showing Apr 11 wind, max sig wave height, and MFN turbidity highest so far at CN, followed a couple days later by highest so far NSIF turbidity. (I don't know how to explain the NSIF turbidity, but I am curious...)</a:t>
            </a:r>
            <a:endParaRPr dirty="0"/>
          </a:p>
          <a:p>
            <a:pPr marL="0" lvl="0" indent="0" algn="l" rtl="0">
              <a:spcBef>
                <a:spcPts val="0"/>
              </a:spcBef>
              <a:spcAft>
                <a:spcPts val="0"/>
              </a:spcAft>
              <a:buNone/>
            </a:pPr>
            <a:r>
              <a:rPr lang="en-US" dirty="0"/>
              <a:t>new: </a:t>
            </a:r>
            <a:r>
              <a:rPr lang="en-US" u="sng" dirty="0">
                <a:solidFill>
                  <a:schemeClr val="hlink"/>
                </a:solidFill>
                <a:hlinkClick r:id="rId3"/>
              </a:rPr>
              <a:t>https://dataexplorer.oceanobservatories.org/?ls=xKnA_DDf#data/default</a:t>
            </a:r>
            <a:r>
              <a:rPr lang="en-US" dirty="0"/>
              <a:t> </a:t>
            </a:r>
            <a:endParaRPr dirty="0"/>
          </a:p>
          <a:p>
            <a:pPr marL="0" lvl="0" indent="0" algn="l" rtl="0">
              <a:spcBef>
                <a:spcPts val="0"/>
              </a:spcBef>
              <a:spcAft>
                <a:spcPts val="0"/>
              </a:spcAft>
              <a:buNone/>
            </a:pPr>
            <a:r>
              <a:rPr lang="en-US" dirty="0"/>
              <a:t>[old, also shares other data views: </a:t>
            </a:r>
            <a:r>
              <a:rPr lang="en-US" u="sng" dirty="0">
                <a:solidFill>
                  <a:schemeClr val="hlink"/>
                </a:solidFill>
                <a:hlinkClick r:id="rId4"/>
              </a:rPr>
              <a:t>https://dataexplorer.oceanobservatories.org/?ls=OsGoQAe8#data/5.1</a:t>
            </a:r>
            <a:r>
              <a:rPr lang="en-US" dirty="0"/>
              <a:t>]</a:t>
            </a:r>
            <a:endParaRPr dirty="0"/>
          </a:p>
          <a:p>
            <a:pPr marL="0" lvl="0" indent="0" algn="l" rtl="0">
              <a:spcBef>
                <a:spcPts val="0"/>
              </a:spcBef>
              <a:spcAft>
                <a:spcPts val="0"/>
              </a:spcAft>
              <a:buNone/>
            </a:pPr>
            <a:r>
              <a:rPr lang="en-US" dirty="0"/>
              <a:t>zoom in, on the comparison chart, to about 2 weeks (Apr 7-21).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Anna Pfeiffer-Herbert “storms/coastal hazards is one of the areas we are hoping to further develop in the Data Lab manual with new Pioneer data”</a:t>
            </a:r>
            <a:endParaRPr dirty="0"/>
          </a:p>
          <a:p>
            <a:pPr marL="0" lvl="0" indent="0" algn="l" rtl="0">
              <a:spcBef>
                <a:spcPts val="0"/>
              </a:spcBef>
              <a:spcAft>
                <a:spcPts val="0"/>
              </a:spcAft>
              <a:buNone/>
            </a:pPr>
            <a:r>
              <a:rPr lang="en-US" dirty="0"/>
              <a:t>Dax mentioned “event detection” - note in longer time series at other Arrays one can use the min/max or seasonal stats or QARTOD to identify events of interest, but in this case the Array is too new</a:t>
            </a:r>
            <a:endParaRPr dirty="0"/>
          </a:p>
        </p:txBody>
      </p:sp>
      <p:sp>
        <p:nvSpPr>
          <p:cNvPr id="500" name="Google Shape;500;g2df0122267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174e1789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e174e1789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chemeClr val="hlink"/>
                </a:solidFill>
                <a:hlinkClick r:id="rId3"/>
              </a:rPr>
              <a:t>https://dataexplorer.oceanobservatories.org/</a:t>
            </a:r>
            <a:r>
              <a:rPr lang="en-US" dirty="0"/>
              <a:t> </a:t>
            </a:r>
          </a:p>
          <a:p>
            <a:pPr marL="0" lvl="0" indent="0" algn="l" rtl="0">
              <a:spcBef>
                <a:spcPts val="0"/>
              </a:spcBef>
              <a:spcAft>
                <a:spcPts val="0"/>
              </a:spcAft>
              <a:buNone/>
            </a:pPr>
            <a:r>
              <a:rPr lang="en-US" dirty="0"/>
              <a:t>open it up here, it may take a few seconds</a:t>
            </a:r>
          </a:p>
          <a:p>
            <a:pPr marL="0" lvl="0" indent="0" algn="l" rtl="0">
              <a:spcBef>
                <a:spcPts val="0"/>
              </a:spcBef>
              <a:spcAft>
                <a:spcPts val="0"/>
              </a:spcAft>
              <a:buNone/>
            </a:pPr>
            <a:r>
              <a:rPr lang="en-US" dirty="0"/>
              <a:t>stop for a moment to orient participants to the interface</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want the data to “tell me” when there is a significant storm event. I want to see all the barometric pressure available to me at the MAB Array, and then eyeball a dataset to dive into.</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0C2F-AB0F-381D-268B-AFF7AA90A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5DB3A-5E36-B9C9-43B2-45930C7561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8186B9-90BC-5507-7FDD-919091EB850E}"/>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story in the MAB data for Data Labs demo. </a:t>
            </a: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Here's the progression:</a:t>
            </a:r>
            <a:br>
              <a:rPr lang="en-US" b="0" i="0" dirty="0">
                <a:solidFill>
                  <a:srgbClr val="1D1C1D"/>
                </a:solidFill>
                <a:effectLst/>
                <a:latin typeface="Arial" panose="020B0604020202020204" pitchFamily="34" charset="0"/>
              </a:rPr>
            </a:br>
            <a:endParaRPr lang="en-US" b="0" i="0" dirty="0">
              <a:solidFill>
                <a:srgbClr val="1D1C1D"/>
              </a:solidFill>
              <a:effectLst/>
              <a:latin typeface="Arial" panose="020B0604020202020204" pitchFamily="34" charset="0"/>
            </a:endParaRPr>
          </a:p>
          <a:p>
            <a:pPr algn="l">
              <a:buFont typeface="Arial" panose="020B0604020202020204" pitchFamily="34" charset="0"/>
              <a:buChar char="•"/>
            </a:pPr>
            <a:r>
              <a:rPr lang="en-US" b="0" i="0" dirty="0">
                <a:solidFill>
                  <a:srgbClr val="1D1C1D"/>
                </a:solidFill>
                <a:effectLst/>
                <a:latin typeface="Arial" panose="020B0604020202020204" pitchFamily="34" charset="0"/>
              </a:rPr>
              <a:t>want to update [</a:t>
            </a:r>
            <a:r>
              <a:rPr lang="en-US" b="0" i="0" u="none" strike="noStrike" dirty="0">
                <a:solidFill>
                  <a:srgbClr val="1D1C1D"/>
                </a:solidFill>
                <a:effectLst/>
                <a:latin typeface="Arial" panose="020B0604020202020204" pitchFamily="34" charset="0"/>
                <a:hlinkClick r:id="rId3"/>
              </a:rPr>
              <a:t>this Data Lab</a:t>
            </a:r>
            <a:r>
              <a:rPr lang="en-US" b="0" i="0" dirty="0">
                <a:solidFill>
                  <a:srgbClr val="1D1C1D"/>
                </a:solidFill>
                <a:effectLst/>
                <a:latin typeface="Arial" panose="020B0604020202020204" pitchFamily="34" charset="0"/>
              </a:rPr>
              <a:t>] that was made for Pioneer NES. note MAB Science Theme Extreme events: Hurricanes, freshwater outflows</a:t>
            </a:r>
          </a:p>
          <a:p>
            <a:pPr algn="l">
              <a:buFont typeface="Arial" panose="020B0604020202020204" pitchFamily="34" charset="0"/>
              <a:buChar char="•"/>
            </a:pPr>
            <a:r>
              <a:rPr lang="en-US" b="0" i="0" dirty="0">
                <a:solidFill>
                  <a:srgbClr val="1D1C1D"/>
                </a:solidFill>
                <a:effectLst/>
                <a:latin typeface="Arial" panose="020B0604020202020204" pitchFamily="34" charset="0"/>
              </a:rPr>
              <a:t>could use the Pioneer MAB 1st storm example that we developed for previous workshops, but instead let's use the data to find a storm event. look for the lowest barometric pressure, find it on May 9. [note this could've been the storm: </a:t>
            </a:r>
            <a:r>
              <a:rPr lang="en-US" b="0" i="0" u="none" strike="noStrike" dirty="0">
                <a:solidFill>
                  <a:srgbClr val="1D1C1D"/>
                </a:solidFill>
                <a:effectLst/>
                <a:latin typeface="Arial" panose="020B0604020202020204" pitchFamily="34" charset="0"/>
                <a:hlinkClick r:id="rId4"/>
              </a:rPr>
              <a:t>https://www.charlotteobserver.com/news/weather-news/article288433915.html</a:t>
            </a:r>
            <a:r>
              <a:rPr lang="en-US" b="0" i="0" dirty="0">
                <a:solidFill>
                  <a:srgbClr val="1D1C1D"/>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2156860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Zoom in to </a:t>
            </a:r>
            <a:r>
              <a:rPr lang="en-US" b="0" i="0" dirty="0" err="1">
                <a:solidFill>
                  <a:srgbClr val="1D1C1D"/>
                </a:solidFill>
                <a:effectLst/>
                <a:latin typeface="Arial" panose="020B0604020202020204" pitchFamily="34" charset="0"/>
              </a:rPr>
              <a:t>approx</a:t>
            </a:r>
            <a:r>
              <a:rPr lang="en-US" b="0" i="0" dirty="0">
                <a:solidFill>
                  <a:srgbClr val="1D1C1D"/>
                </a:solidFill>
                <a:effectLst/>
                <a:latin typeface="Arial" panose="020B0604020202020204" pitchFamily="34" charset="0"/>
              </a:rPr>
              <a:t> 10 days centered on May 9</a:t>
            </a:r>
          </a:p>
          <a:p>
            <a:pPr marL="158750" indent="0" algn="l">
              <a:buNone/>
            </a:pPr>
            <a:r>
              <a:rPr lang="en-US" b="0" i="0" dirty="0">
                <a:solidFill>
                  <a:srgbClr val="1D1C1D"/>
                </a:solidFill>
                <a:effectLst/>
                <a:latin typeface="Arial" panose="020B0604020202020204" pitchFamily="34" charset="0"/>
              </a:rPr>
              <a:t>Create and add to new data view and comparison chart</a:t>
            </a:r>
          </a:p>
          <a:p>
            <a:pPr marL="158750" indent="0" algn="l">
              <a:buNone/>
            </a:pPr>
            <a:r>
              <a:rPr lang="en-US" b="0" i="0" dirty="0">
                <a:solidFill>
                  <a:srgbClr val="1D1C1D"/>
                </a:solidFill>
                <a:effectLst/>
                <a:latin typeface="Arial" panose="020B0604020202020204" pitchFamily="34" charset="0"/>
              </a:rPr>
              <a:t>The METBK has many parameters, use drop-down to select wind speed</a:t>
            </a:r>
          </a:p>
          <a:p>
            <a:pPr marL="158750" indent="0" algn="l">
              <a:buNone/>
            </a:pPr>
            <a:endParaRPr lang="en-US" b="0" i="0" dirty="0">
              <a:solidFill>
                <a:srgbClr val="1D1C1D"/>
              </a:solidFill>
              <a:effectLst/>
              <a:latin typeface="Arial" panose="020B0604020202020204" pitchFamily="34" charset="0"/>
            </a:endParaRPr>
          </a:p>
          <a:p>
            <a:pPr marL="158750" indent="0" algn="l">
              <a:buNone/>
            </a:pPr>
            <a:r>
              <a:rPr lang="en-US" b="0" i="0" dirty="0">
                <a:solidFill>
                  <a:srgbClr val="1D1C1D"/>
                </a:solidFill>
                <a:effectLst/>
                <a:latin typeface="Arial" panose="020B0604020202020204" pitchFamily="34" charset="0"/>
              </a:rPr>
              <a:t>story in the MAB data for Data Labs demo. </a:t>
            </a: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Here's the progression:</a:t>
            </a:r>
            <a:br>
              <a:rPr lang="en-US" b="0" i="0" dirty="0">
                <a:solidFill>
                  <a:srgbClr val="1D1C1D"/>
                </a:solidFill>
                <a:effectLst/>
                <a:latin typeface="Arial" panose="020B0604020202020204" pitchFamily="34" charset="0"/>
              </a:rPr>
            </a:br>
            <a:endParaRPr lang="en-US" b="0" i="0" dirty="0">
              <a:solidFill>
                <a:srgbClr val="1D1C1D"/>
              </a:solidFill>
              <a:effectLst/>
              <a:latin typeface="Arial" panose="020B0604020202020204" pitchFamily="34" charset="0"/>
            </a:endParaRPr>
          </a:p>
          <a:p>
            <a:pPr algn="l">
              <a:buFont typeface="Arial" panose="020B0604020202020204" pitchFamily="34" charset="0"/>
              <a:buChar char="•"/>
            </a:pPr>
            <a:r>
              <a:rPr lang="en-US" b="0" i="0" dirty="0">
                <a:solidFill>
                  <a:srgbClr val="1D1C1D"/>
                </a:solidFill>
                <a:effectLst/>
                <a:latin typeface="Arial" panose="020B0604020202020204" pitchFamily="34" charset="0"/>
              </a:rPr>
              <a:t>want to update [</a:t>
            </a:r>
            <a:r>
              <a:rPr lang="en-US" b="0" i="0" u="none" strike="noStrike" dirty="0">
                <a:solidFill>
                  <a:srgbClr val="1D1C1D"/>
                </a:solidFill>
                <a:effectLst/>
                <a:latin typeface="Arial" panose="020B0604020202020204" pitchFamily="34" charset="0"/>
                <a:hlinkClick r:id="rId3"/>
              </a:rPr>
              <a:t>this Data Lab</a:t>
            </a:r>
            <a:r>
              <a:rPr lang="en-US" b="0" i="0" dirty="0">
                <a:solidFill>
                  <a:srgbClr val="1D1C1D"/>
                </a:solidFill>
                <a:effectLst/>
                <a:latin typeface="Arial" panose="020B0604020202020204" pitchFamily="34" charset="0"/>
              </a:rPr>
              <a:t>] that was made for Pioneer NES. note MAB Science Theme Extreme events: Hurricanes, freshwater outflows</a:t>
            </a:r>
          </a:p>
          <a:p>
            <a:pPr algn="l">
              <a:buFont typeface="Arial" panose="020B0604020202020204" pitchFamily="34" charset="0"/>
              <a:buChar char="•"/>
            </a:pPr>
            <a:r>
              <a:rPr lang="en-US" b="0" i="0" dirty="0">
                <a:solidFill>
                  <a:srgbClr val="1D1C1D"/>
                </a:solidFill>
                <a:effectLst/>
                <a:latin typeface="Arial" panose="020B0604020202020204" pitchFamily="34" charset="0"/>
              </a:rPr>
              <a:t>could use the Pioneer MAB 1st storm example that we developed for previous workshops, but instead let's use the data to find a storm event. look for the lowest barometric pressure, find it on May 9. [note this could've been the storm: </a:t>
            </a:r>
            <a:r>
              <a:rPr lang="en-US" b="0" i="0" u="none" strike="noStrike" dirty="0">
                <a:solidFill>
                  <a:srgbClr val="1D1C1D"/>
                </a:solidFill>
                <a:effectLst/>
                <a:latin typeface="Arial" panose="020B0604020202020204" pitchFamily="34" charset="0"/>
                <a:hlinkClick r:id="rId4"/>
              </a:rPr>
              <a:t>https://www.charlotteobserver.com/news/weather-news/article288433915.html</a:t>
            </a:r>
            <a:r>
              <a:rPr lang="en-US" b="0" i="0" dirty="0">
                <a:solidFill>
                  <a:srgbClr val="1D1C1D"/>
                </a:solidFill>
                <a:effectLst/>
                <a:latin typeface="Arial" panose="020B0604020202020204" pitchFamily="34" charset="0"/>
              </a:rPr>
              <a:t>]</a:t>
            </a:r>
          </a:p>
          <a:p>
            <a:pPr algn="l">
              <a:buFont typeface="Arial" panose="020B0604020202020204" pitchFamily="34" charset="0"/>
              <a:buChar char="•"/>
            </a:pPr>
            <a:r>
              <a:rPr lang="en-US" b="0" i="0" dirty="0">
                <a:solidFill>
                  <a:srgbClr val="1D1C1D"/>
                </a:solidFill>
                <a:effectLst/>
                <a:latin typeface="Arial" panose="020B0604020202020204" pitchFamily="34" charset="0"/>
              </a:rPr>
              <a:t>compare to wind speed to generate comparison plot for updated Data Lab</a:t>
            </a:r>
          </a:p>
          <a:p>
            <a:endParaRPr lang="en-US" dirty="0"/>
          </a:p>
        </p:txBody>
      </p:sp>
    </p:spTree>
    <p:extLst>
      <p:ext uri="{BB962C8B-B14F-4D97-AF65-F5344CB8AC3E}">
        <p14:creationId xmlns:p14="http://schemas.microsoft.com/office/powerpoint/2010/main" val="219663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B45E9-387F-6446-A45B-EC1DB958F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66E48-69CD-296A-1AD6-6BD13D2385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B0F18-6399-FEA0-9DC7-FB95D845FA60}"/>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Change from Auto time bin to hours</a:t>
            </a:r>
          </a:p>
          <a:p>
            <a:pPr marL="158750" indent="0" algn="l">
              <a:buNone/>
            </a:pPr>
            <a:r>
              <a:rPr lang="en-US" b="0" i="0" dirty="0">
                <a:solidFill>
                  <a:srgbClr val="1D1C1D"/>
                </a:solidFill>
                <a:effectLst/>
                <a:latin typeface="Arial" panose="020B0604020202020204" pitchFamily="34" charset="0"/>
              </a:rPr>
              <a:t>add to new data view and comparison chart</a:t>
            </a:r>
          </a:p>
          <a:p>
            <a:pPr marL="158750" indent="0" algn="l">
              <a:buNone/>
            </a:pPr>
            <a:r>
              <a:rPr lang="en-US" b="0" i="0" dirty="0">
                <a:solidFill>
                  <a:srgbClr val="1D1C1D"/>
                </a:solidFill>
                <a:effectLst/>
                <a:latin typeface="Arial" panose="020B0604020202020204" pitchFamily="34" charset="0"/>
              </a:rPr>
              <a:t>Note QARTOD Sensor fail ranges will be available in a few weeks; the others after we've collected one-years worth of data</a:t>
            </a:r>
          </a:p>
          <a:p>
            <a:pPr marL="158750" indent="0" algn="l">
              <a:buNone/>
            </a:pPr>
            <a:endParaRPr lang="en-US" b="0" i="0" dirty="0">
              <a:solidFill>
                <a:srgbClr val="1D1C1D"/>
              </a:solidFill>
              <a:effectLst/>
              <a:latin typeface="Arial" panose="020B0604020202020204" pitchFamily="34" charset="0"/>
            </a:endParaRPr>
          </a:p>
          <a:p>
            <a:pPr marL="158750" indent="0" algn="l">
              <a:buNone/>
            </a:pPr>
            <a:r>
              <a:rPr lang="en-US" b="0" i="0" dirty="0">
                <a:solidFill>
                  <a:srgbClr val="1D1C1D"/>
                </a:solidFill>
                <a:effectLst/>
                <a:latin typeface="Arial" panose="020B0604020202020204" pitchFamily="34" charset="0"/>
              </a:rPr>
              <a:t>story in the MAB data for Data Labs demo. </a:t>
            </a: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Here's the progression:</a:t>
            </a:r>
            <a:br>
              <a:rPr lang="en-US" b="0" i="0" dirty="0">
                <a:solidFill>
                  <a:srgbClr val="1D1C1D"/>
                </a:solidFill>
                <a:effectLst/>
                <a:latin typeface="Arial" panose="020B0604020202020204" pitchFamily="34" charset="0"/>
              </a:rPr>
            </a:br>
            <a:endParaRPr lang="en-US" b="0" i="0" dirty="0">
              <a:solidFill>
                <a:srgbClr val="1D1C1D"/>
              </a:solidFill>
              <a:effectLst/>
              <a:latin typeface="Arial" panose="020B0604020202020204" pitchFamily="34" charset="0"/>
            </a:endParaRPr>
          </a:p>
          <a:p>
            <a:pPr algn="l">
              <a:buFont typeface="Arial" panose="020B0604020202020204" pitchFamily="34" charset="0"/>
              <a:buChar char="•"/>
            </a:pPr>
            <a:r>
              <a:rPr lang="en-US" b="0" i="0" dirty="0">
                <a:solidFill>
                  <a:srgbClr val="1D1C1D"/>
                </a:solidFill>
                <a:effectLst/>
                <a:latin typeface="Arial" panose="020B0604020202020204" pitchFamily="34" charset="0"/>
              </a:rPr>
              <a:t>want to update [</a:t>
            </a:r>
            <a:r>
              <a:rPr lang="en-US" b="0" i="0" u="none" strike="noStrike" dirty="0">
                <a:solidFill>
                  <a:srgbClr val="1D1C1D"/>
                </a:solidFill>
                <a:effectLst/>
                <a:latin typeface="Arial" panose="020B0604020202020204" pitchFamily="34" charset="0"/>
                <a:hlinkClick r:id="rId3"/>
              </a:rPr>
              <a:t>this Data Lab</a:t>
            </a:r>
            <a:r>
              <a:rPr lang="en-US" b="0" i="0" dirty="0">
                <a:solidFill>
                  <a:srgbClr val="1D1C1D"/>
                </a:solidFill>
                <a:effectLst/>
                <a:latin typeface="Arial" panose="020B0604020202020204" pitchFamily="34" charset="0"/>
              </a:rPr>
              <a:t>] that was made for Pioneer NES. note MAB Science Theme Extreme events: Hurricanes, freshwater outflows</a:t>
            </a:r>
          </a:p>
          <a:p>
            <a:pPr algn="l">
              <a:buFont typeface="Arial" panose="020B0604020202020204" pitchFamily="34" charset="0"/>
              <a:buChar char="•"/>
            </a:pPr>
            <a:r>
              <a:rPr lang="en-US" b="0" i="0" dirty="0">
                <a:solidFill>
                  <a:srgbClr val="1D1C1D"/>
                </a:solidFill>
                <a:effectLst/>
                <a:latin typeface="Arial" panose="020B0604020202020204" pitchFamily="34" charset="0"/>
              </a:rPr>
              <a:t>could use the Pioneer MAB 1st storm example that we developed for previous workshops, but instead let's use the data to find a storm event. look for the lowest barometric pressure, find it on May 9. [note this could've been the storm: </a:t>
            </a:r>
            <a:r>
              <a:rPr lang="en-US" b="0" i="0" u="none" strike="noStrike" dirty="0">
                <a:solidFill>
                  <a:srgbClr val="1D1C1D"/>
                </a:solidFill>
                <a:effectLst/>
                <a:latin typeface="Arial" panose="020B0604020202020204" pitchFamily="34" charset="0"/>
                <a:hlinkClick r:id="rId4"/>
              </a:rPr>
              <a:t>https://www.charlotteobserver.com/news/weather-news/article288433915.html</a:t>
            </a:r>
            <a:r>
              <a:rPr lang="en-US" b="0" i="0" dirty="0">
                <a:solidFill>
                  <a:srgbClr val="1D1C1D"/>
                </a:solidFill>
                <a:effectLst/>
                <a:latin typeface="Arial" panose="020B0604020202020204" pitchFamily="34" charset="0"/>
              </a:rPr>
              <a:t>]</a:t>
            </a:r>
          </a:p>
          <a:p>
            <a:pPr algn="l">
              <a:buFont typeface="Arial" panose="020B0604020202020204" pitchFamily="34" charset="0"/>
              <a:buChar char="•"/>
            </a:pPr>
            <a:r>
              <a:rPr lang="en-US" b="0" i="0" dirty="0">
                <a:solidFill>
                  <a:srgbClr val="1D1C1D"/>
                </a:solidFill>
                <a:effectLst/>
                <a:latin typeface="Arial" panose="020B0604020202020204" pitchFamily="34" charset="0"/>
              </a:rPr>
              <a:t>compare to wind speed to generate comparison plot for updated Data Lab</a:t>
            </a:r>
          </a:p>
          <a:p>
            <a:endParaRPr lang="en-US" dirty="0"/>
          </a:p>
        </p:txBody>
      </p:sp>
    </p:spTree>
    <p:extLst>
      <p:ext uri="{BB962C8B-B14F-4D97-AF65-F5344CB8AC3E}">
        <p14:creationId xmlns:p14="http://schemas.microsoft.com/office/powerpoint/2010/main" val="458603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9D234-FEC8-722C-794F-1932B9B60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08A33-ED95-A0F6-4A01-4A18004975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F18392D-3A27-BD53-B2AF-268ED7873319}"/>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New data view comparison chart opens to most recent week by default</a:t>
            </a:r>
          </a:p>
          <a:p>
            <a:pPr marL="158750" indent="0" algn="l">
              <a:buNone/>
            </a:pPr>
            <a:r>
              <a:rPr lang="en-US" b="0" i="0" dirty="0">
                <a:solidFill>
                  <a:srgbClr val="1D1C1D"/>
                </a:solidFill>
                <a:effectLst/>
                <a:latin typeface="Arial" panose="020B0604020202020204" pitchFamily="34" charset="0"/>
              </a:rPr>
              <a:t>Change the time range in the comparison chart </a:t>
            </a:r>
          </a:p>
          <a:p>
            <a:pPr marL="158750" indent="0" algn="l">
              <a:buNone/>
            </a:pPr>
            <a:r>
              <a:rPr lang="en-US" b="0" i="0" dirty="0">
                <a:solidFill>
                  <a:srgbClr val="1D1C1D"/>
                </a:solidFill>
                <a:effectLst/>
                <a:latin typeface="Arial" panose="020B0604020202020204" pitchFamily="34" charset="0"/>
              </a:rPr>
              <a:t>https://dataexplorer.oceanobservatories.org/#add-data-view/o0Km_08S/1</a:t>
            </a:r>
          </a:p>
          <a:p>
            <a:pPr marL="158750" indent="0" algn="l">
              <a:buNone/>
            </a:pPr>
            <a:endParaRPr lang="en-US" b="0" i="0" dirty="0">
              <a:solidFill>
                <a:srgbClr val="1D1C1D"/>
              </a:solidFill>
              <a:effectLst/>
              <a:latin typeface="Arial" panose="020B0604020202020204" pitchFamily="34" charset="0"/>
            </a:endParaRPr>
          </a:p>
          <a:p>
            <a:pPr marL="158750" indent="0" algn="l">
              <a:buNone/>
            </a:pPr>
            <a:endParaRPr lang="en-US" b="0" i="0" dirty="0">
              <a:solidFill>
                <a:srgbClr val="1D1C1D"/>
              </a:solidFill>
              <a:effectLst/>
              <a:latin typeface="Arial" panose="020B0604020202020204" pitchFamily="34" charset="0"/>
            </a:endParaRPr>
          </a:p>
          <a:p>
            <a:pPr marL="158750" indent="0" algn="l">
              <a:buNone/>
            </a:pPr>
            <a:r>
              <a:rPr lang="en-US" b="0" i="0" dirty="0">
                <a:solidFill>
                  <a:srgbClr val="1D1C1D"/>
                </a:solidFill>
                <a:effectLst/>
                <a:latin typeface="Arial" panose="020B0604020202020204" pitchFamily="34" charset="0"/>
              </a:rPr>
              <a:t>story in the MAB data for Data Labs demo. </a:t>
            </a: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Here's the progression:</a:t>
            </a:r>
            <a:br>
              <a:rPr lang="en-US" b="0" i="0" dirty="0">
                <a:solidFill>
                  <a:srgbClr val="1D1C1D"/>
                </a:solidFill>
                <a:effectLst/>
                <a:latin typeface="Arial" panose="020B0604020202020204" pitchFamily="34" charset="0"/>
              </a:rPr>
            </a:br>
            <a:endParaRPr lang="en-US" b="0" i="0" dirty="0">
              <a:solidFill>
                <a:srgbClr val="1D1C1D"/>
              </a:solidFill>
              <a:effectLst/>
              <a:latin typeface="Arial" panose="020B0604020202020204" pitchFamily="34" charset="0"/>
            </a:endParaRPr>
          </a:p>
          <a:p>
            <a:pPr algn="l">
              <a:buFont typeface="Arial" panose="020B0604020202020204" pitchFamily="34" charset="0"/>
              <a:buChar char="•"/>
            </a:pPr>
            <a:r>
              <a:rPr lang="en-US" b="0" i="0" dirty="0">
                <a:solidFill>
                  <a:srgbClr val="1D1C1D"/>
                </a:solidFill>
                <a:effectLst/>
                <a:latin typeface="Arial" panose="020B0604020202020204" pitchFamily="34" charset="0"/>
              </a:rPr>
              <a:t>want to update [</a:t>
            </a:r>
            <a:r>
              <a:rPr lang="en-US" b="0" i="0" u="none" strike="noStrike" dirty="0">
                <a:solidFill>
                  <a:srgbClr val="1D1C1D"/>
                </a:solidFill>
                <a:effectLst/>
                <a:latin typeface="Arial" panose="020B0604020202020204" pitchFamily="34" charset="0"/>
                <a:hlinkClick r:id="rId3"/>
              </a:rPr>
              <a:t>this Data Lab</a:t>
            </a:r>
            <a:r>
              <a:rPr lang="en-US" b="0" i="0" dirty="0">
                <a:solidFill>
                  <a:srgbClr val="1D1C1D"/>
                </a:solidFill>
                <a:effectLst/>
                <a:latin typeface="Arial" panose="020B0604020202020204" pitchFamily="34" charset="0"/>
              </a:rPr>
              <a:t>] that was made for Pioneer NES. note MAB Science Theme Extreme events: Hurricanes, freshwater outflows</a:t>
            </a:r>
          </a:p>
          <a:p>
            <a:pPr algn="l">
              <a:buFont typeface="Arial" panose="020B0604020202020204" pitchFamily="34" charset="0"/>
              <a:buChar char="•"/>
            </a:pPr>
            <a:r>
              <a:rPr lang="en-US" b="0" i="0" dirty="0">
                <a:solidFill>
                  <a:srgbClr val="1D1C1D"/>
                </a:solidFill>
                <a:effectLst/>
                <a:latin typeface="Arial" panose="020B0604020202020204" pitchFamily="34" charset="0"/>
              </a:rPr>
              <a:t>could use the Pioneer MAB 1st storm example that we developed for previous workshops, but instead let's use the data to find a storm event. look for the lowest barometric pressure, find it on May 9. [note this could've been the storm: </a:t>
            </a:r>
            <a:r>
              <a:rPr lang="en-US" b="0" i="0" u="none" strike="noStrike" dirty="0">
                <a:solidFill>
                  <a:srgbClr val="1D1C1D"/>
                </a:solidFill>
                <a:effectLst/>
                <a:latin typeface="Arial" panose="020B0604020202020204" pitchFamily="34" charset="0"/>
                <a:hlinkClick r:id="rId4"/>
              </a:rPr>
              <a:t>https://www.charlotteobserver.com/news/weather-news/article288433915.html</a:t>
            </a:r>
            <a:r>
              <a:rPr lang="en-US" b="0" i="0" dirty="0">
                <a:solidFill>
                  <a:srgbClr val="1D1C1D"/>
                </a:solidFill>
                <a:effectLst/>
                <a:latin typeface="Arial" panose="020B0604020202020204" pitchFamily="34" charset="0"/>
              </a:rPr>
              <a:t>]</a:t>
            </a:r>
          </a:p>
          <a:p>
            <a:pPr algn="l">
              <a:buFont typeface="Arial" panose="020B0604020202020204" pitchFamily="34" charset="0"/>
              <a:buChar char="•"/>
            </a:pPr>
            <a:r>
              <a:rPr lang="en-US" b="0" i="0" dirty="0">
                <a:solidFill>
                  <a:srgbClr val="1D1C1D"/>
                </a:solidFill>
                <a:effectLst/>
                <a:latin typeface="Arial" panose="020B0604020202020204" pitchFamily="34" charset="0"/>
              </a:rPr>
              <a:t>compare to wind speed to generate comparison plot for updated Data Lab</a:t>
            </a:r>
          </a:p>
          <a:p>
            <a:endParaRPr lang="en-US" dirty="0"/>
          </a:p>
        </p:txBody>
      </p:sp>
    </p:spTree>
    <p:extLst>
      <p:ext uri="{BB962C8B-B14F-4D97-AF65-F5344CB8AC3E}">
        <p14:creationId xmlns:p14="http://schemas.microsoft.com/office/powerpoint/2010/main" val="184924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26520-1EE8-42E1-6786-286ED040B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EE4CE-7C5A-F84A-A2C5-9B4DBEDF5E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E994076-95D4-48D2-FF8B-032FEAC268BB}"/>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https://dataexplorer.oceanobservatories.org/#add-data-view/o0Km_08S/1</a:t>
            </a:r>
          </a:p>
          <a:p>
            <a:pPr marL="158750" indent="0" algn="l">
              <a:buNone/>
            </a:pPr>
            <a:r>
              <a:rPr lang="en-US" sz="1800" dirty="0">
                <a:effectLst/>
                <a:latin typeface="Aptos" panose="020B0004020202020204" pitchFamily="34" charset="0"/>
                <a:ea typeface="Aptos" panose="020B0004020202020204" pitchFamily="34" charset="0"/>
                <a:cs typeface="Aptos" panose="020B0004020202020204" pitchFamily="34" charset="0"/>
              </a:rPr>
              <a:t>Winds are a bit gappy during the low-pressure event. Could look at other array location (e.g., CNSM) winds as an option… storm system is likely large enough to show up at both locations. </a:t>
            </a:r>
            <a:endParaRPr lang="en-US" b="0" i="0" dirty="0">
              <a:solidFill>
                <a:srgbClr val="1D1C1D"/>
              </a:solidFill>
              <a:effectLst/>
              <a:latin typeface="Arial" panose="020B0604020202020204" pitchFamily="34" charset="0"/>
            </a:endParaRPr>
          </a:p>
          <a:p>
            <a:pPr marL="158750" indent="0" algn="l">
              <a:buNone/>
            </a:pPr>
            <a:endParaRPr lang="en-US" b="0" i="0" dirty="0">
              <a:solidFill>
                <a:srgbClr val="1D1C1D"/>
              </a:solidFill>
              <a:effectLst/>
              <a:latin typeface="Arial" panose="020B0604020202020204" pitchFamily="34" charset="0"/>
            </a:endParaRPr>
          </a:p>
          <a:p>
            <a:pPr marL="158750" indent="0" algn="l">
              <a:buNone/>
            </a:pPr>
            <a:r>
              <a:rPr lang="en-US" b="0" i="0" dirty="0">
                <a:solidFill>
                  <a:srgbClr val="1D1C1D"/>
                </a:solidFill>
                <a:effectLst/>
                <a:latin typeface="Arial" panose="020B0604020202020204" pitchFamily="34" charset="0"/>
              </a:rPr>
              <a:t>story in the MAB data for Data Labs demo. </a:t>
            </a: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Here's the progression:</a:t>
            </a:r>
            <a:br>
              <a:rPr lang="en-US" b="0" i="0" dirty="0">
                <a:solidFill>
                  <a:srgbClr val="1D1C1D"/>
                </a:solidFill>
                <a:effectLst/>
                <a:latin typeface="Arial" panose="020B0604020202020204" pitchFamily="34" charset="0"/>
              </a:rPr>
            </a:br>
            <a:endParaRPr lang="en-US" b="0" i="0" dirty="0">
              <a:solidFill>
                <a:srgbClr val="1D1C1D"/>
              </a:solidFill>
              <a:effectLst/>
              <a:latin typeface="Arial" panose="020B0604020202020204" pitchFamily="34" charset="0"/>
            </a:endParaRPr>
          </a:p>
          <a:p>
            <a:pPr algn="l">
              <a:buFont typeface="Arial" panose="020B0604020202020204" pitchFamily="34" charset="0"/>
              <a:buChar char="•"/>
            </a:pPr>
            <a:r>
              <a:rPr lang="en-US" b="0" i="0" dirty="0">
                <a:solidFill>
                  <a:srgbClr val="1D1C1D"/>
                </a:solidFill>
                <a:effectLst/>
                <a:latin typeface="Arial" panose="020B0604020202020204" pitchFamily="34" charset="0"/>
              </a:rPr>
              <a:t>want to update [</a:t>
            </a:r>
            <a:r>
              <a:rPr lang="en-US" b="0" i="0" u="none" strike="noStrike" dirty="0">
                <a:solidFill>
                  <a:srgbClr val="1D1C1D"/>
                </a:solidFill>
                <a:effectLst/>
                <a:latin typeface="Arial" panose="020B0604020202020204" pitchFamily="34" charset="0"/>
                <a:hlinkClick r:id="rId3"/>
              </a:rPr>
              <a:t>this Data Lab</a:t>
            </a:r>
            <a:r>
              <a:rPr lang="en-US" b="0" i="0" dirty="0">
                <a:solidFill>
                  <a:srgbClr val="1D1C1D"/>
                </a:solidFill>
                <a:effectLst/>
                <a:latin typeface="Arial" panose="020B0604020202020204" pitchFamily="34" charset="0"/>
              </a:rPr>
              <a:t>] that was made for Pioneer NES. note MAB Science Theme Extreme events: Hurricanes, freshwater outflows</a:t>
            </a:r>
          </a:p>
          <a:p>
            <a:pPr algn="l">
              <a:buFont typeface="Arial" panose="020B0604020202020204" pitchFamily="34" charset="0"/>
              <a:buChar char="•"/>
            </a:pPr>
            <a:r>
              <a:rPr lang="en-US" b="0" i="0" dirty="0">
                <a:solidFill>
                  <a:srgbClr val="1D1C1D"/>
                </a:solidFill>
                <a:effectLst/>
                <a:latin typeface="Arial" panose="020B0604020202020204" pitchFamily="34" charset="0"/>
              </a:rPr>
              <a:t>could use the Pioneer MAB 1st storm example that we developed for previous workshops, but instead let's use the data to find a storm event. look for the lowest barometric pressure, find it on May 9. [note this could've been the storm: </a:t>
            </a:r>
            <a:r>
              <a:rPr lang="en-US" b="0" i="0" u="none" strike="noStrike" dirty="0">
                <a:solidFill>
                  <a:srgbClr val="1D1C1D"/>
                </a:solidFill>
                <a:effectLst/>
                <a:latin typeface="Arial" panose="020B0604020202020204" pitchFamily="34" charset="0"/>
                <a:hlinkClick r:id="rId4"/>
              </a:rPr>
              <a:t>https://www.charlotteobserver.com/news/weather-news/article288433915.html</a:t>
            </a:r>
            <a:r>
              <a:rPr lang="en-US" b="0" i="0" dirty="0">
                <a:solidFill>
                  <a:srgbClr val="1D1C1D"/>
                </a:solidFill>
                <a:effectLst/>
                <a:latin typeface="Arial" panose="020B0604020202020204" pitchFamily="34" charset="0"/>
              </a:rPr>
              <a:t>]</a:t>
            </a:r>
          </a:p>
          <a:p>
            <a:pPr algn="l">
              <a:buFont typeface="Arial" panose="020B0604020202020204" pitchFamily="34" charset="0"/>
              <a:buChar char="•"/>
            </a:pPr>
            <a:r>
              <a:rPr lang="en-US" b="0" i="0" dirty="0">
                <a:solidFill>
                  <a:srgbClr val="1D1C1D"/>
                </a:solidFill>
                <a:effectLst/>
                <a:latin typeface="Arial" panose="020B0604020202020204" pitchFamily="34" charset="0"/>
              </a:rPr>
              <a:t>compare to wind speed to generate comparison plot for updated Data Lab</a:t>
            </a:r>
          </a:p>
          <a:p>
            <a:endParaRPr lang="en-US" dirty="0"/>
          </a:p>
        </p:txBody>
      </p:sp>
    </p:spTree>
    <p:extLst>
      <p:ext uri="{BB962C8B-B14F-4D97-AF65-F5344CB8AC3E}">
        <p14:creationId xmlns:p14="http://schemas.microsoft.com/office/powerpoint/2010/main" val="186129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4149-2FD6-32E8-3C34-000039550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EF4D0-E707-D057-A9DA-88B0561451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5A837B-60B8-759F-41BA-B8FD08C56ACF}"/>
              </a:ext>
            </a:extLst>
          </p:cNvPr>
          <p:cNvSpPr>
            <a:spLocks noGrp="1"/>
          </p:cNvSpPr>
          <p:nvPr>
            <p:ph type="body" idx="1"/>
          </p:nvPr>
        </p:nvSpPr>
        <p:spPr/>
        <p:txBody>
          <a:bodyPr/>
          <a:lstStyle/>
          <a:p>
            <a:r>
              <a:rPr lang="en-US" dirty="0"/>
              <a:t>Add to download queue</a:t>
            </a:r>
          </a:p>
          <a:p>
            <a:pPr marL="158750" indent="0">
              <a:buNone/>
            </a:pPr>
            <a:endParaRPr lang="en-US" dirty="0"/>
          </a:p>
          <a:p>
            <a:pPr marL="158750" indent="0">
              <a:buNone/>
            </a:pPr>
            <a:r>
              <a:rPr lang="en-US" dirty="0"/>
              <a:t>End this example with Download data: queue these 2, note they are from same instrument so same ERDDAP link,</a:t>
            </a:r>
          </a:p>
          <a:p>
            <a:pPr marL="158750" indent="0">
              <a:buNone/>
            </a:pPr>
            <a:r>
              <a:rPr lang="en-US" dirty="0"/>
              <a:t>Show how to change the time range in ERDDAP to create the URL table, then csv output (or other)</a:t>
            </a:r>
          </a:p>
          <a:p>
            <a:pPr marL="158750" indent="0">
              <a:buNone/>
            </a:pPr>
            <a:endParaRPr lang="en-US" dirty="0"/>
          </a:p>
          <a:p>
            <a:endParaRPr lang="en-US" dirty="0"/>
          </a:p>
        </p:txBody>
      </p:sp>
    </p:spTree>
    <p:extLst>
      <p:ext uri="{BB962C8B-B14F-4D97-AF65-F5344CB8AC3E}">
        <p14:creationId xmlns:p14="http://schemas.microsoft.com/office/powerpoint/2010/main" val="1825045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8E2B-6EFC-5F01-9901-58922453D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5D5F-5275-8825-4C1E-B55474504D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7E73F5-A09E-A983-4156-B14EE646107E}"/>
              </a:ext>
            </a:extLst>
          </p:cNvPr>
          <p:cNvSpPr>
            <a:spLocks noGrp="1"/>
          </p:cNvSpPr>
          <p:nvPr>
            <p:ph type="body" idx="1"/>
          </p:nvPr>
        </p:nvSpPr>
        <p:spPr/>
        <p:txBody>
          <a:bodyPr/>
          <a:lstStyle/>
          <a:p>
            <a:r>
              <a:rPr lang="en-US" dirty="0"/>
              <a:t>Show the ERDDAP Data Access Form with the 2 parameters selected:  https://erddap.dataexplorer.oceanobservatories.org/erddap/tabledap/ooi-cp11sosm-sbd11-06-metbka000.html?time%2Cwind_speed%2Cair_pressure%2Cz</a:t>
            </a:r>
          </a:p>
          <a:p>
            <a:r>
              <a:rPr lang="en-US" dirty="0"/>
              <a:t>Show the file types (csv and </a:t>
            </a:r>
            <a:r>
              <a:rPr lang="en-US" dirty="0" err="1"/>
              <a:t>NetCDF</a:t>
            </a:r>
            <a:r>
              <a:rPr lang="en-US" dirty="0"/>
              <a:t>)</a:t>
            </a:r>
          </a:p>
          <a:p>
            <a:r>
              <a:rPr lang="en-US" dirty="0"/>
              <a:t>Then back to the Queue to show the URLs for csv and </a:t>
            </a:r>
            <a:r>
              <a:rPr lang="en-US" dirty="0" err="1"/>
              <a:t>NetCDF</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161476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007C6-2E15-959A-EAB2-2B8CE41E2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9AD2B-AFA8-9E3A-6827-2D40D1CF85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CF033A-BCD2-C266-A674-2091BEF1F8C7}"/>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Next look for Hurricane Debby ~August 8 https://en.wikipedia.org/wiki/Hurricane_Debby_(2024) </a:t>
            </a:r>
          </a:p>
          <a:p>
            <a:pPr marL="158750" indent="0" algn="l">
              <a:buNone/>
            </a:pPr>
            <a:r>
              <a:rPr lang="en-US" b="0" i="0" dirty="0">
                <a:solidFill>
                  <a:srgbClr val="1D1C1D"/>
                </a:solidFill>
                <a:effectLst/>
                <a:latin typeface="Arial" panose="020B0604020202020204" pitchFamily="34" charset="0"/>
              </a:rPr>
              <a:t>but wind speed not available (yet in Data Explorer. I see the data in </a:t>
            </a:r>
            <a:r>
              <a:rPr lang="en-US" b="0" i="0" dirty="0" err="1">
                <a:solidFill>
                  <a:srgbClr val="1D1C1D"/>
                </a:solidFill>
                <a:effectLst/>
                <a:latin typeface="Arial" panose="020B0604020202020204" pitchFamily="34" charset="0"/>
              </a:rPr>
              <a:t>OOINet</a:t>
            </a:r>
            <a:r>
              <a:rPr lang="en-US" b="0" i="0" dirty="0">
                <a:solidFill>
                  <a:srgbClr val="1D1C1D"/>
                </a:solidFill>
                <a:effectLst/>
                <a:latin typeface="Arial" panose="020B0604020202020204" pitchFamily="34" charset="0"/>
              </a:rPr>
              <a:t> with high wind speed on Aug 9. use this as a learning/teaching moment at the workshop Friday, to help people understand that Data Explorer is downstream of the "Source" </a:t>
            </a:r>
            <a:r>
              <a:rPr lang="en-US" b="0" i="0" dirty="0" err="1">
                <a:solidFill>
                  <a:srgbClr val="1D1C1D"/>
                </a:solidFill>
                <a:effectLst/>
                <a:latin typeface="Arial" panose="020B0604020202020204" pitchFamily="34" charset="0"/>
              </a:rPr>
              <a:t>OOINet</a:t>
            </a:r>
            <a:r>
              <a:rPr lang="en-US" b="0" i="0" dirty="0">
                <a:solidFill>
                  <a:srgbClr val="1D1C1D"/>
                </a:solidFill>
                <a:effectLst/>
                <a:latin typeface="Arial" panose="020B0604020202020204" pitchFamily="34" charset="0"/>
              </a:rPr>
              <a:t>.). </a:t>
            </a:r>
          </a:p>
          <a:p>
            <a:pPr marL="158750" indent="0" algn="l">
              <a:buNone/>
            </a:pPr>
            <a:r>
              <a:rPr lang="en-US" b="0" i="0" dirty="0">
                <a:solidFill>
                  <a:srgbClr val="1D1C1D"/>
                </a:solidFill>
                <a:effectLst/>
                <a:latin typeface="Arial" panose="020B0604020202020204" pitchFamily="34" charset="0"/>
              </a:rPr>
              <a:t>we know there was tons of rain on land [</a:t>
            </a:r>
            <a:r>
              <a:rPr lang="en-US" b="0" i="0" u="none" strike="noStrike" dirty="0">
                <a:solidFill>
                  <a:srgbClr val="1D1C1D"/>
                </a:solidFill>
                <a:effectLst/>
                <a:latin typeface="Arial" panose="020B0604020202020204" pitchFamily="34" charset="0"/>
                <a:hlinkClick r:id="rId3"/>
              </a:rPr>
              <a:t>https://www.scientificamerican.com/article/former-hurricane-debby-stalls-causing-heavy-rains-and-flooding-along-east/</a:t>
            </a:r>
            <a:r>
              <a:rPr lang="en-US" b="0" i="0" dirty="0">
                <a:solidFill>
                  <a:srgbClr val="1D1C1D"/>
                </a:solidFill>
                <a:effectLst/>
                <a:latin typeface="Arial" panose="020B0604020202020204" pitchFamily="34" charset="0"/>
              </a:rPr>
              <a:t>] [</a:t>
            </a:r>
            <a:r>
              <a:rPr lang="en-US" b="0" i="0" u="sng" dirty="0">
                <a:solidFill>
                  <a:srgbClr val="1A73E8"/>
                </a:solidFill>
                <a:effectLst/>
                <a:latin typeface="Roboto" panose="02000000000000000000" pitchFamily="2" charset="0"/>
                <a:hlinkClick r:id="rId4"/>
              </a:rPr>
              <a:t>https://climate.ncsu.edu/blog/2024/08/rapid-reaction-debby-drenches-nc-in-multi-day-rain-event/</a:t>
            </a:r>
            <a:r>
              <a:rPr lang="en-US" b="0" i="0" u="sng" dirty="0">
                <a:solidFill>
                  <a:srgbClr val="1A73E8"/>
                </a:solidFill>
                <a:effectLst/>
                <a:latin typeface="Roboto" panose="02000000000000000000" pitchFamily="2" charset="0"/>
              </a:rPr>
              <a:t>]</a:t>
            </a:r>
            <a:r>
              <a:rPr lang="en-US" b="0" i="0" dirty="0">
                <a:solidFill>
                  <a:srgbClr val="1D1C1D"/>
                </a:solidFill>
                <a:effectLst/>
                <a:latin typeface="Arial" panose="020B0604020202020204" pitchFamily="34" charset="0"/>
              </a:rPr>
              <a:t>. We could look for rain data (Precipitation) – but – the way that instrument fills up then dumps means you have to do some calculations to use the data https://dataexplorer.oceanobservatories.org/#metadata/110968/station/4/sensor/data?start=2024-08-04T13:27:44Z&amp;end=2024-08-15T06:40:12Z&amp;bin=hours&amp;leg_clim_max=false&amp;leg_clim_min=false&amp;leg_minmax=false </a:t>
            </a:r>
          </a:p>
          <a:p>
            <a:pPr algn="l">
              <a:buFont typeface="Arial" panose="020B0604020202020204" pitchFamily="34" charset="0"/>
              <a:buChar char="•"/>
            </a:pPr>
            <a:r>
              <a:rPr lang="en-US" b="0" i="0" dirty="0">
                <a:solidFill>
                  <a:srgbClr val="1D1C1D"/>
                </a:solidFill>
                <a:effectLst/>
                <a:latin typeface="Arial" panose="020B0604020202020204" pitchFamily="34" charset="0"/>
              </a:rPr>
              <a:t>could we look for indicator of freshwater outflow?</a:t>
            </a:r>
          </a:p>
          <a:p>
            <a:endParaRPr lang="en-US" dirty="0"/>
          </a:p>
        </p:txBody>
      </p:sp>
    </p:spTree>
    <p:extLst>
      <p:ext uri="{BB962C8B-B14F-4D97-AF65-F5344CB8AC3E}">
        <p14:creationId xmlns:p14="http://schemas.microsoft.com/office/powerpoint/2010/main" val="397254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e1bb827b72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e1bb827b72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 Data Explorer to discover and plot datasets including time series at fixed depths and profiles</a:t>
            </a:r>
          </a:p>
          <a:p>
            <a:pPr marL="0" lvl="0" indent="0" algn="l" rtl="0">
              <a:spcBef>
                <a:spcPts val="0"/>
              </a:spcBef>
              <a:spcAft>
                <a:spcPts val="0"/>
              </a:spcAft>
              <a:buNone/>
            </a:pPr>
            <a:r>
              <a:rPr lang="en-US" dirty="0"/>
              <a:t>Bookmark and compare datasets via Data Views</a:t>
            </a:r>
          </a:p>
          <a:p>
            <a:pPr marL="0" lvl="0" indent="0" algn="l" rtl="0">
              <a:spcBef>
                <a:spcPts val="0"/>
              </a:spcBef>
              <a:spcAft>
                <a:spcPts val="0"/>
              </a:spcAft>
              <a:buNone/>
            </a:pPr>
            <a:r>
              <a:rPr lang="en-US" dirty="0"/>
              <a:t>Download from (or link to) Data Explorer ERDDAP</a:t>
            </a:r>
          </a:p>
          <a:p>
            <a:pPr marL="0" lvl="0" indent="0" algn="l" rtl="0">
              <a:spcBef>
                <a:spcPts val="0"/>
              </a:spcBef>
              <a:spcAft>
                <a:spcPts val="0"/>
              </a:spcAft>
              <a:buNone/>
            </a:pPr>
            <a:r>
              <a:rPr lang="en-US" dirty="0"/>
              <a:t>Additional data access points for notable “raw” datasets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t>https://oceanobservatories.org/2023/09/four-part-series-on-using-data-explorer/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2978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949BC-5432-105D-0DD2-B83018CA3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4E2A4-162C-B8D4-3DB2-D96EA0C09B3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A53369-040C-A7C7-12A8-D21D2B91D763}"/>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Next look for Hurricane Debby ~August 8 https://en.wikipedia.org/wiki/Hurricane_Debby_(2024) </a:t>
            </a:r>
          </a:p>
          <a:p>
            <a:pPr marL="158750" indent="0" algn="l">
              <a:buNone/>
            </a:pPr>
            <a:r>
              <a:rPr lang="en-US" b="0" i="0" dirty="0">
                <a:solidFill>
                  <a:srgbClr val="1D1C1D"/>
                </a:solidFill>
                <a:effectLst/>
                <a:latin typeface="Arial" panose="020B0604020202020204" pitchFamily="34" charset="0"/>
              </a:rPr>
              <a:t>but wind speed not available (yet in Data Explorer. I see the data in </a:t>
            </a:r>
            <a:r>
              <a:rPr lang="en-US" b="0" i="0" dirty="0" err="1">
                <a:solidFill>
                  <a:srgbClr val="1D1C1D"/>
                </a:solidFill>
                <a:effectLst/>
                <a:latin typeface="Arial" panose="020B0604020202020204" pitchFamily="34" charset="0"/>
              </a:rPr>
              <a:t>OOINet</a:t>
            </a:r>
            <a:r>
              <a:rPr lang="en-US" b="0" i="0" dirty="0">
                <a:solidFill>
                  <a:srgbClr val="1D1C1D"/>
                </a:solidFill>
                <a:effectLst/>
                <a:latin typeface="Arial" panose="020B0604020202020204" pitchFamily="34" charset="0"/>
              </a:rPr>
              <a:t> with high wind speed on Aug 9. use this as a learning/teaching moment at the workshop Friday, to help people understand that Data Explorer is downstream of the "Source" </a:t>
            </a:r>
            <a:r>
              <a:rPr lang="en-US" b="0" i="0" dirty="0" err="1">
                <a:solidFill>
                  <a:srgbClr val="1D1C1D"/>
                </a:solidFill>
                <a:effectLst/>
                <a:latin typeface="Arial" panose="020B0604020202020204" pitchFamily="34" charset="0"/>
              </a:rPr>
              <a:t>OOINet</a:t>
            </a:r>
            <a:r>
              <a:rPr lang="en-US" b="0" i="0" dirty="0">
                <a:solidFill>
                  <a:srgbClr val="1D1C1D"/>
                </a:solidFill>
                <a:effectLst/>
                <a:latin typeface="Arial" panose="020B0604020202020204" pitchFamily="34" charset="0"/>
              </a:rPr>
              <a:t>.). </a:t>
            </a:r>
          </a:p>
          <a:p>
            <a:pPr marL="158750" indent="0" algn="l">
              <a:buNone/>
            </a:pPr>
            <a:r>
              <a:rPr lang="en-US" b="0" i="0" dirty="0">
                <a:solidFill>
                  <a:srgbClr val="1D1C1D"/>
                </a:solidFill>
                <a:effectLst/>
                <a:latin typeface="Arial" panose="020B0604020202020204" pitchFamily="34" charset="0"/>
              </a:rPr>
              <a:t>we know there was tons of rain on land [</a:t>
            </a:r>
            <a:r>
              <a:rPr lang="en-US" b="0" i="0" u="none" strike="noStrike" dirty="0">
                <a:solidFill>
                  <a:srgbClr val="1D1C1D"/>
                </a:solidFill>
                <a:effectLst/>
                <a:latin typeface="Arial" panose="020B0604020202020204" pitchFamily="34" charset="0"/>
                <a:hlinkClick r:id="rId3"/>
              </a:rPr>
              <a:t>https://www.scientificamerican.com/article/former-hurricane-debby-stalls-causing-heavy-rains-and-flooding-along-east/</a:t>
            </a:r>
            <a:r>
              <a:rPr lang="en-US" b="0" i="0" dirty="0">
                <a:solidFill>
                  <a:srgbClr val="1D1C1D"/>
                </a:solidFill>
                <a:effectLst/>
                <a:latin typeface="Arial" panose="020B0604020202020204" pitchFamily="34" charset="0"/>
              </a:rPr>
              <a:t>] [</a:t>
            </a:r>
            <a:r>
              <a:rPr lang="en-US" b="0" i="0" u="sng" dirty="0">
                <a:solidFill>
                  <a:srgbClr val="1A73E8"/>
                </a:solidFill>
                <a:effectLst/>
                <a:latin typeface="Roboto" panose="02000000000000000000" pitchFamily="2" charset="0"/>
                <a:hlinkClick r:id="rId4"/>
              </a:rPr>
              <a:t>https://climate.ncsu.edu/blog/2024/08/rapid-reaction-debby-drenches-nc-in-multi-day-rain-event/</a:t>
            </a:r>
            <a:r>
              <a:rPr lang="en-US" b="0" i="0" u="sng" dirty="0">
                <a:solidFill>
                  <a:srgbClr val="1A73E8"/>
                </a:solidFill>
                <a:effectLst/>
                <a:latin typeface="Roboto" panose="02000000000000000000" pitchFamily="2" charset="0"/>
              </a:rPr>
              <a:t>]</a:t>
            </a:r>
            <a:r>
              <a:rPr lang="en-US" b="0" i="0" dirty="0">
                <a:solidFill>
                  <a:srgbClr val="1D1C1D"/>
                </a:solidFill>
                <a:effectLst/>
                <a:latin typeface="Arial" panose="020B0604020202020204" pitchFamily="34" charset="0"/>
              </a:rPr>
              <a:t>. We could look for rain data (Precipitation) – but – the way that instrument fills up then dumps means you have to do some calculations to use the data https://dataexplorer.oceanobservatories.org/#metadata/110968/station/4/sensor/data?start=2024-08-04T13:27:44Z&amp;end=2024-08-15T06:40:12Z&amp;bin=hours&amp;leg_clim_max=false&amp;leg_clim_min=false&amp;leg_minmax=false </a:t>
            </a:r>
          </a:p>
          <a:p>
            <a:pPr algn="l">
              <a:buFont typeface="Arial" panose="020B0604020202020204" pitchFamily="34" charset="0"/>
              <a:buChar char="•"/>
            </a:pPr>
            <a:r>
              <a:rPr lang="en-US" b="0" i="0" dirty="0">
                <a:solidFill>
                  <a:srgbClr val="1D1C1D"/>
                </a:solidFill>
                <a:effectLst/>
                <a:latin typeface="Arial" panose="020B0604020202020204" pitchFamily="34" charset="0"/>
              </a:rPr>
              <a:t>could we look for indicator of freshwater outflow?</a:t>
            </a:r>
          </a:p>
          <a:p>
            <a:pPr algn="l">
              <a:buFont typeface="Arial" panose="020B0604020202020204" pitchFamily="34" charset="0"/>
              <a:buChar char="•"/>
            </a:pPr>
            <a:r>
              <a:rPr lang="en-US" b="0" i="0" dirty="0">
                <a:solidFill>
                  <a:srgbClr val="1D1C1D"/>
                </a:solidFill>
                <a:effectLst/>
                <a:latin typeface="Arial" panose="020B0604020202020204" pitchFamily="34" charset="0"/>
              </a:rPr>
              <a:t>What parameters do we have for Southern Profiler Mooring? Navigate into Southern Profiler Mooring &gt; WFP &gt; CDOM really changed after 1st week August</a:t>
            </a:r>
          </a:p>
          <a:p>
            <a:endParaRPr lang="en-US" dirty="0"/>
          </a:p>
        </p:txBody>
      </p:sp>
    </p:spTree>
    <p:extLst>
      <p:ext uri="{BB962C8B-B14F-4D97-AF65-F5344CB8AC3E}">
        <p14:creationId xmlns:p14="http://schemas.microsoft.com/office/powerpoint/2010/main" val="1912724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8BFF-B8A9-1B8D-FC8B-6D012237C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4E252-2083-0DD9-A016-F3CEC7AD9E5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89D46F-F86B-969A-35C0-D81F7B3D1345}"/>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story in the MAB data for Data Labs demo. </a:t>
            </a:r>
          </a:p>
          <a:p>
            <a:pPr marL="158750" indent="0" algn="l">
              <a:buNone/>
            </a:pPr>
            <a:r>
              <a:rPr lang="en-US" b="0" i="0" dirty="0">
                <a:solidFill>
                  <a:srgbClr val="1D1C1D"/>
                </a:solidFill>
                <a:effectLst/>
                <a:latin typeface="Arial" panose="020B0604020202020204" pitchFamily="34" charset="0"/>
              </a:rPr>
              <a:t>From Al: “</a:t>
            </a:r>
            <a:r>
              <a:rPr lang="en-US" sz="1800" dirty="0">
                <a:effectLst/>
                <a:latin typeface="Aptos" panose="020B0004020202020204" pitchFamily="34" charset="0"/>
                <a:ea typeface="Aptos" panose="020B0004020202020204" pitchFamily="34" charset="0"/>
                <a:cs typeface="Aptos" panose="020B0004020202020204" pitchFamily="34" charset="0"/>
              </a:rPr>
              <a:t>if it is a water column mixing event the optical backscatter might also show something. If it’s fresh water, the salinity signal from the buoy and NSIF might have a signal</a:t>
            </a:r>
            <a:r>
              <a:rPr lang="en-US" sz="1800" b="0" i="0" dirty="0">
                <a:solidFill>
                  <a:srgbClr val="1D1C1D"/>
                </a:solidFill>
                <a:effectLst/>
                <a:latin typeface="Arial" panose="020B0604020202020204" pitchFamily="34" charset="0"/>
                <a:ea typeface="Aptos" panose="020B0004020202020204" pitchFamily="34" charset="0"/>
                <a:cs typeface="Aptos" panose="020B0004020202020204" pitchFamily="34" charset="0"/>
              </a:rPr>
              <a:t>”</a:t>
            </a:r>
          </a:p>
          <a:p>
            <a:pPr marL="158750" indent="0" algn="l">
              <a:buNone/>
            </a:pPr>
            <a:br>
              <a:rPr lang="en-US" b="0" i="0" dirty="0">
                <a:solidFill>
                  <a:srgbClr val="1D1C1D"/>
                </a:solidFill>
                <a:effectLst/>
                <a:latin typeface="Arial" panose="020B0604020202020204" pitchFamily="34" charset="0"/>
              </a:rPr>
            </a:b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could we look for indicator of freshwater outflow? What parameters do we have for Southern Profiler Mooring? Navigate into Southern Profiler Mooring &gt; WFP &gt; CDOM really changed after 1st week August</a:t>
            </a:r>
          </a:p>
          <a:p>
            <a:pPr algn="l">
              <a:buFont typeface="Arial" panose="020B0604020202020204" pitchFamily="34" charset="0"/>
              <a:buChar char="•"/>
            </a:pPr>
            <a:r>
              <a:rPr lang="en-US" b="0" i="0" dirty="0">
                <a:solidFill>
                  <a:srgbClr val="1D1C1D"/>
                </a:solidFill>
                <a:effectLst/>
                <a:latin typeface="Arial" panose="020B0604020202020204" pitchFamily="34" charset="0"/>
              </a:rPr>
              <a:t>We could explore the salinity although around august 8 appears influenced by Gulf Stream because values near surface are 36</a:t>
            </a:r>
          </a:p>
          <a:p>
            <a:pPr algn="l">
              <a:buFont typeface="Arial" panose="020B0604020202020204" pitchFamily="34" charset="0"/>
              <a:buChar char="•"/>
            </a:pPr>
            <a:r>
              <a:rPr lang="en-US" b="0" i="0" dirty="0">
                <a:solidFill>
                  <a:srgbClr val="1D1C1D"/>
                </a:solidFill>
                <a:effectLst/>
                <a:latin typeface="Arial" panose="020B0604020202020204" pitchFamily="34" charset="0"/>
              </a:rPr>
              <a:t>find indications in CDOM profiles. line up CDOM with barometric pressure on August 8.</a:t>
            </a:r>
          </a:p>
          <a:p>
            <a:endParaRPr lang="en-US" dirty="0"/>
          </a:p>
        </p:txBody>
      </p:sp>
    </p:spTree>
    <p:extLst>
      <p:ext uri="{BB962C8B-B14F-4D97-AF65-F5344CB8AC3E}">
        <p14:creationId xmlns:p14="http://schemas.microsoft.com/office/powerpoint/2010/main" val="203862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3F00D-F599-C5E6-348F-FB24DD35E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1E0CB-43B2-2D43-A8BA-2D76D1413D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202F32-2609-C245-0365-CA1759B7E205}"/>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story in the MAB data for Data Labs demo. </a:t>
            </a:r>
          </a:p>
          <a:p>
            <a:pPr marL="158750" indent="0" algn="l">
              <a:buNone/>
            </a:pPr>
            <a:r>
              <a:rPr lang="en-US" b="0" i="0" dirty="0">
                <a:solidFill>
                  <a:srgbClr val="1D1C1D"/>
                </a:solidFill>
                <a:effectLst/>
                <a:latin typeface="Arial" panose="020B0604020202020204" pitchFamily="34" charset="0"/>
              </a:rPr>
              <a:t>From Al: “</a:t>
            </a:r>
            <a:r>
              <a:rPr lang="en-US" sz="1800" dirty="0">
                <a:effectLst/>
                <a:latin typeface="Aptos" panose="020B0004020202020204" pitchFamily="34" charset="0"/>
                <a:ea typeface="Aptos" panose="020B0004020202020204" pitchFamily="34" charset="0"/>
                <a:cs typeface="Aptos" panose="020B0004020202020204" pitchFamily="34" charset="0"/>
              </a:rPr>
              <a:t>if it is a water column mixing event the optical backscatter might also show something. If it’s fresh water, the salinity signal from the buoy and NSIF might have a signal</a:t>
            </a:r>
            <a:r>
              <a:rPr lang="en-US" sz="1800" b="0" i="0" dirty="0">
                <a:solidFill>
                  <a:srgbClr val="1D1C1D"/>
                </a:solidFill>
                <a:effectLst/>
                <a:latin typeface="Arial" panose="020B0604020202020204" pitchFamily="34" charset="0"/>
                <a:ea typeface="Aptos" panose="020B0004020202020204" pitchFamily="34" charset="0"/>
                <a:cs typeface="Aptos" panose="020B0004020202020204" pitchFamily="34" charset="0"/>
              </a:rPr>
              <a:t>”</a:t>
            </a:r>
          </a:p>
          <a:p>
            <a:pPr marL="158750" indent="0" algn="l">
              <a:buNone/>
            </a:pPr>
            <a:br>
              <a:rPr lang="en-US" b="0" i="0" dirty="0">
                <a:solidFill>
                  <a:srgbClr val="1D1C1D"/>
                </a:solidFill>
                <a:effectLst/>
                <a:latin typeface="Arial" panose="020B0604020202020204" pitchFamily="34" charset="0"/>
              </a:rPr>
            </a:b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could we look for indicator of freshwater outflow? What parameters do we have for Southern Profiler Mooring? Navigate into Southern Profiler Mooring &gt; WFP &gt; CDOM really changed after 1st week August</a:t>
            </a:r>
          </a:p>
          <a:p>
            <a:pPr algn="l">
              <a:buFont typeface="Arial" panose="020B0604020202020204" pitchFamily="34" charset="0"/>
              <a:buChar char="•"/>
            </a:pPr>
            <a:r>
              <a:rPr lang="en-US" b="0" i="0" dirty="0">
                <a:solidFill>
                  <a:srgbClr val="1D1C1D"/>
                </a:solidFill>
                <a:effectLst/>
                <a:latin typeface="Arial" panose="020B0604020202020204" pitchFamily="34" charset="0"/>
              </a:rPr>
              <a:t>We could explore the salinity although around august 8 appears influenced by Gulf Stream because values near surface are 36</a:t>
            </a:r>
          </a:p>
          <a:p>
            <a:pPr algn="l">
              <a:buFont typeface="Arial" panose="020B0604020202020204" pitchFamily="34" charset="0"/>
              <a:buChar char="•"/>
            </a:pPr>
            <a:r>
              <a:rPr lang="en-US" b="0" i="0" dirty="0">
                <a:solidFill>
                  <a:srgbClr val="1D1C1D"/>
                </a:solidFill>
                <a:effectLst/>
                <a:latin typeface="Arial" panose="020B0604020202020204" pitchFamily="34" charset="0"/>
              </a:rPr>
              <a:t>find indications in CDOM profiles. Hover to show how the mean values increased and profile changed</a:t>
            </a:r>
          </a:p>
          <a:p>
            <a:pPr algn="l">
              <a:buFont typeface="Arial" panose="020B0604020202020204" pitchFamily="34" charset="0"/>
              <a:buChar char="•"/>
            </a:pPr>
            <a:r>
              <a:rPr lang="en-US" b="0" i="0" dirty="0">
                <a:solidFill>
                  <a:srgbClr val="1D1C1D"/>
                </a:solidFill>
                <a:effectLst/>
                <a:latin typeface="Arial" panose="020B0604020202020204" pitchFamily="34" charset="0"/>
              </a:rPr>
              <a:t>Add to Data View but can’t add to Compare.</a:t>
            </a:r>
          </a:p>
          <a:p>
            <a:pPr algn="l">
              <a:buFont typeface="Arial" panose="020B0604020202020204" pitchFamily="34" charset="0"/>
              <a:buChar char="•"/>
            </a:pPr>
            <a:r>
              <a:rPr lang="en-US" b="0" i="0" dirty="0">
                <a:solidFill>
                  <a:srgbClr val="1D1C1D"/>
                </a:solidFill>
                <a:effectLst/>
                <a:latin typeface="Arial" panose="020B0604020202020204" pitchFamily="34" charset="0"/>
              </a:rPr>
              <a:t>line up CDOM with barometric pressure on August 8.</a:t>
            </a:r>
          </a:p>
          <a:p>
            <a:endParaRPr lang="en-US" dirty="0"/>
          </a:p>
        </p:txBody>
      </p:sp>
    </p:spTree>
    <p:extLst>
      <p:ext uri="{BB962C8B-B14F-4D97-AF65-F5344CB8AC3E}">
        <p14:creationId xmlns:p14="http://schemas.microsoft.com/office/powerpoint/2010/main" val="699098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F23C-8417-34EA-93CD-4710E813D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17062-C737-5E4F-B848-80E3A92942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984DCA-1439-FF07-F0BD-776BB5F27201}"/>
              </a:ext>
            </a:extLst>
          </p:cNvPr>
          <p:cNvSpPr>
            <a:spLocks noGrp="1"/>
          </p:cNvSpPr>
          <p:nvPr>
            <p:ph type="body" idx="1"/>
          </p:nvPr>
        </p:nvSpPr>
        <p:spPr/>
        <p:txBody>
          <a:bodyPr/>
          <a:lstStyle/>
          <a:p>
            <a:r>
              <a:rPr lang="en-US" dirty="0"/>
              <a:t>In the new data view bump up the barometric pressure Data Chart, so that it is underneath the CDOM profiles</a:t>
            </a:r>
          </a:p>
          <a:p>
            <a:r>
              <a:rPr lang="en-US" dirty="0"/>
              <a:t>Change the time periods to a week b4 and after Aug 8 https://dataexplorer.oceanobservatories.org/#add-data-view/EQ1XYmNd/1</a:t>
            </a:r>
          </a:p>
          <a:p>
            <a:endParaRPr lang="en-US" dirty="0"/>
          </a:p>
          <a:p>
            <a:r>
              <a:rPr lang="en-US" b="0" i="0" dirty="0">
                <a:solidFill>
                  <a:srgbClr val="1D1C1D"/>
                </a:solidFill>
                <a:effectLst/>
                <a:latin typeface="Arial" panose="020B0604020202020204" pitchFamily="34" charset="0"/>
              </a:rPr>
              <a:t>here’s initial version Data View that we'll end with: </a:t>
            </a:r>
            <a:r>
              <a:rPr lang="en-US" b="0" i="0" u="none" strike="noStrike" dirty="0">
                <a:solidFill>
                  <a:srgbClr val="1D1C1D"/>
                </a:solidFill>
                <a:effectLst/>
                <a:latin typeface="Arial" panose="020B0604020202020204" pitchFamily="34" charset="0"/>
                <a:hlinkClick r:id="rId3"/>
              </a:rPr>
              <a:t>https://dataexplorer.oceanobservatories.org/#add-data-view/b4mwFbq8/1</a:t>
            </a:r>
            <a:endParaRPr lang="en-US" dirty="0"/>
          </a:p>
          <a:p>
            <a:endParaRPr lang="en-US" dirty="0"/>
          </a:p>
          <a:p>
            <a:r>
              <a:rPr lang="en-US" dirty="0"/>
              <a:t>End with Download data to show ERDDAP</a:t>
            </a:r>
          </a:p>
          <a:p>
            <a:endParaRPr lang="en-US" dirty="0"/>
          </a:p>
        </p:txBody>
      </p:sp>
    </p:spTree>
    <p:extLst>
      <p:ext uri="{BB962C8B-B14F-4D97-AF65-F5344CB8AC3E}">
        <p14:creationId xmlns:p14="http://schemas.microsoft.com/office/powerpoint/2010/main" val="2396235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035C-1411-E87B-F8FC-4E8D3F52F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7FD4F-9165-3F57-8F6F-16F1B48894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522FCE-4581-6E33-27A0-50F363D65235}"/>
              </a:ext>
            </a:extLst>
          </p:cNvPr>
          <p:cNvSpPr>
            <a:spLocks noGrp="1"/>
          </p:cNvSpPr>
          <p:nvPr>
            <p:ph type="body" idx="1"/>
          </p:nvPr>
        </p:nvSpPr>
        <p:spPr/>
        <p:txBody>
          <a:bodyPr/>
          <a:lstStyle/>
          <a:p>
            <a:r>
              <a:rPr lang="en-US" dirty="0"/>
              <a:t>Show how to generate URL</a:t>
            </a:r>
          </a:p>
        </p:txBody>
      </p:sp>
    </p:spTree>
    <p:extLst>
      <p:ext uri="{BB962C8B-B14F-4D97-AF65-F5344CB8AC3E}">
        <p14:creationId xmlns:p14="http://schemas.microsoft.com/office/powerpoint/2010/main" val="1280191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CC4B-A4B3-EDF8-335B-62E14FF26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5977C-E626-04C6-C63B-23D229CD53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4B941E-899A-8785-86E8-4741EAB67EF1}"/>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Additional data access points</a:t>
            </a:r>
          </a:p>
          <a:p>
            <a:pPr marL="158750" indent="0">
              <a:buNone/>
            </a:pPr>
            <a:r>
              <a:rPr lang="en-US" dirty="0"/>
              <a:t>End with the entry points for other data types:</a:t>
            </a:r>
          </a:p>
          <a:p>
            <a:pPr marL="158750" indent="0">
              <a:buNone/>
            </a:pPr>
            <a:endParaRPr lang="en-US" dirty="0"/>
          </a:p>
          <a:p>
            <a:pPr marL="158750" indent="0">
              <a:buNone/>
            </a:pPr>
            <a:r>
              <a:rPr lang="en-US" dirty="0"/>
              <a:t>Ask if anyone interested in quick demo of any other access points depending on data type.</a:t>
            </a:r>
          </a:p>
          <a:p>
            <a:pPr marL="158750" indent="0">
              <a:buNone/>
            </a:pPr>
            <a:r>
              <a:rPr lang="en-US" dirty="0"/>
              <a:t>I will be available tomorrow morning as well for questions/share screen over Zoom.</a:t>
            </a:r>
          </a:p>
          <a:p>
            <a:pPr marL="158750" indent="0">
              <a:buNone/>
            </a:pPr>
            <a:endParaRPr lang="en-US" dirty="0"/>
          </a:p>
        </p:txBody>
      </p:sp>
    </p:spTree>
    <p:extLst>
      <p:ext uri="{BB962C8B-B14F-4D97-AF65-F5344CB8AC3E}">
        <p14:creationId xmlns:p14="http://schemas.microsoft.com/office/powerpoint/2010/main" val="3233924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486D-467D-5651-9797-DF33F46AC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351B5-0F91-C937-B7BE-3DFCDB9B7E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FE9ECC-168A-7D5F-4D28-F2373B1AF4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455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df01222677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This material is based upon work supported by the Ocean Observatories Initiative (OOI), which is a major facility fully funded by the National Science Foundation under Cooperative Agreement No. 2244833.</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518" name="Google Shape;518;g2df0122267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1f7daeb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e1f7daeb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e1bb827b7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e1bb827b7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From infrastructure webpage: </a:t>
            </a:r>
            <a:r>
              <a:rPr lang="en-US" sz="1400" dirty="0">
                <a:solidFill>
                  <a:srgbClr val="4E4D4D"/>
                </a:solidFill>
                <a:highlight>
                  <a:srgbClr val="FFFFFF"/>
                </a:highlight>
              </a:rPr>
              <a:t>A variety of infrastructure — platforms, nodes, instruments, and sensors — comprise the arrays designed to provide a continuous stream of ocean data to the user community.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174e17899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174e17899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1bb827b7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e1bb827b7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https://oceanobservatories.org/ooi-infrastructure/</a:t>
            </a:r>
            <a:endParaRPr/>
          </a:p>
          <a:p>
            <a:pPr marL="0" lvl="0" indent="0" algn="l" rtl="0">
              <a:spcBef>
                <a:spcPts val="0"/>
              </a:spcBef>
              <a:spcAft>
                <a:spcPts val="0"/>
              </a:spcAft>
              <a:buNone/>
            </a:pPr>
            <a:r>
              <a:rPr lang="en-US"/>
              <a:t>“</a:t>
            </a:r>
            <a:r>
              <a:rPr lang="en-US" sz="1050">
                <a:solidFill>
                  <a:srgbClr val="4E4D4D"/>
                </a:solidFill>
                <a:highlight>
                  <a:srgbClr val="FFFFFF"/>
                </a:highlight>
              </a:rPr>
              <a:t>Relaying the data captured by this complex network of infrastructure is accomplished by an equally complex integrated cyberinfrastructure that receives, stores, and transmits ocean data to all those who request it.”</a:t>
            </a:r>
            <a:endParaRPr sz="1050">
              <a:solidFill>
                <a:srgbClr val="4E4D4D"/>
              </a:solidFill>
              <a:highlight>
                <a:srgbClr val="FFFFFF"/>
              </a:highlight>
            </a:endParaRPr>
          </a:p>
          <a:p>
            <a:pPr marL="0" lvl="0" indent="0" algn="l" rtl="0">
              <a:spcBef>
                <a:spcPts val="0"/>
              </a:spcBef>
              <a:spcAft>
                <a:spcPts val="0"/>
              </a:spcAft>
              <a:buNone/>
            </a:pPr>
            <a:endParaRPr sz="1050">
              <a:solidFill>
                <a:srgbClr val="4E4D4D"/>
              </a:solidFill>
              <a:highlight>
                <a:srgbClr val="FFFFFF"/>
              </a:highlight>
            </a:endParaRPr>
          </a:p>
          <a:p>
            <a:pPr marL="0" lvl="0" indent="0" algn="l" rtl="0">
              <a:spcBef>
                <a:spcPts val="0"/>
              </a:spcBef>
              <a:spcAft>
                <a:spcPts val="0"/>
              </a:spcAft>
              <a:buNone/>
            </a:pPr>
            <a:r>
              <a:rPr lang="en-US"/>
              <a:t>OOI is comprised of four entities: three Marine-Implementing Organizations (WHOI, Oregon State, University of Washington) and the Program Management Office (PMO) which oversees the three MIOs and the CyberInfrastructure (CI) which is responsible for the data delivery/web UI/etc).</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figure indicates 5 of the User Interfaces</a:t>
            </a:r>
          </a:p>
        </p:txBody>
      </p:sp>
    </p:spTree>
    <p:extLst>
      <p:ext uri="{BB962C8B-B14F-4D97-AF65-F5344CB8AC3E}">
        <p14:creationId xmlns:p14="http://schemas.microsoft.com/office/powerpoint/2010/main" val="4037436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e1d63735aa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g2e1d63735aa_2_286:notes"/>
          <p:cNvSpPr txBox="1">
            <a:spLocks noGrp="1"/>
          </p:cNvSpPr>
          <p:nvPr>
            <p:ph type="body" idx="1"/>
          </p:nvPr>
        </p:nvSpPr>
        <p:spPr>
          <a:xfrm>
            <a:off x="685800" y="4400640"/>
            <a:ext cx="548610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dirty="0">
                <a:solidFill>
                  <a:schemeClr val="dk1"/>
                </a:solidFill>
              </a:rPr>
              <a:t>Slide from Andrew Reed’s JP class presentation</a:t>
            </a:r>
            <a:endParaRPr dirty="0"/>
          </a:p>
          <a:p>
            <a:pPr marL="216000" lvl="0" indent="-216000" algn="l" rtl="0">
              <a:lnSpc>
                <a:spcPct val="100000"/>
              </a:lnSpc>
              <a:spcBef>
                <a:spcPts val="0"/>
              </a:spcBef>
              <a:spcAft>
                <a:spcPts val="0"/>
              </a:spcAft>
              <a:buNone/>
            </a:pPr>
            <a:r>
              <a:rPr lang="en-US" b="0" strike="noStrike" dirty="0">
                <a:latin typeface="Arial"/>
                <a:ea typeface="Arial"/>
                <a:cs typeface="Arial"/>
                <a:sym typeface="Arial"/>
              </a:rPr>
              <a:t>Power Generation</a:t>
            </a:r>
            <a:endParaRPr b="0" strike="noStrike" dirty="0">
              <a:latin typeface="Arial"/>
              <a:ea typeface="Arial"/>
              <a:cs typeface="Arial"/>
              <a:sym typeface="Arial"/>
            </a:endParaRPr>
          </a:p>
          <a:p>
            <a:pPr marL="216000" lvl="0" indent="-216000" algn="l" rtl="0">
              <a:lnSpc>
                <a:spcPct val="100000"/>
              </a:lnSpc>
              <a:spcBef>
                <a:spcPts val="0"/>
              </a:spcBef>
              <a:spcAft>
                <a:spcPts val="0"/>
              </a:spcAft>
              <a:buNone/>
            </a:pPr>
            <a:r>
              <a:rPr lang="en-US" b="0" strike="noStrike" dirty="0">
                <a:latin typeface="Arial"/>
                <a:ea typeface="Arial"/>
                <a:cs typeface="Arial"/>
                <a:sym typeface="Arial"/>
              </a:rPr>
              <a:t>Near-real-time communications</a:t>
            </a:r>
            <a:endParaRPr b="0" strike="noStrike" dirty="0">
              <a:latin typeface="Arial"/>
              <a:ea typeface="Arial"/>
              <a:cs typeface="Arial"/>
              <a:sym typeface="Arial"/>
            </a:endParaRPr>
          </a:p>
          <a:p>
            <a:pPr marL="216000" lvl="0" indent="-216000" algn="l" rtl="0">
              <a:lnSpc>
                <a:spcPct val="100000"/>
              </a:lnSpc>
              <a:spcBef>
                <a:spcPts val="0"/>
              </a:spcBef>
              <a:spcAft>
                <a:spcPts val="0"/>
              </a:spcAft>
              <a:buNone/>
            </a:pPr>
            <a:r>
              <a:rPr lang="en-US" b="0" strike="noStrike" dirty="0">
                <a:latin typeface="Arial"/>
                <a:ea typeface="Arial"/>
                <a:cs typeface="Arial"/>
                <a:sym typeface="Arial"/>
              </a:rPr>
              <a:t>Instruments from buoy (</a:t>
            </a:r>
            <a:r>
              <a:rPr lang="en-US" dirty="0">
                <a:solidFill>
                  <a:schemeClr val="dk1"/>
                </a:solidFill>
              </a:rPr>
              <a:t>Meteorology</a:t>
            </a:r>
            <a:r>
              <a:rPr lang="en-US" dirty="0"/>
              <a:t>) </a:t>
            </a:r>
            <a:r>
              <a:rPr lang="en-US" b="0" strike="noStrike" dirty="0">
                <a:latin typeface="Arial"/>
                <a:ea typeface="Arial"/>
                <a:cs typeface="Arial"/>
                <a:sym typeface="Arial"/>
              </a:rPr>
              <a:t>to seafloor</a:t>
            </a:r>
            <a:endParaRPr b="0" strike="noStrike" dirty="0">
              <a:latin typeface="Arial"/>
              <a:ea typeface="Arial"/>
              <a:cs typeface="Arial"/>
              <a:sym typeface="Arial"/>
            </a:endParaRPr>
          </a:p>
        </p:txBody>
      </p:sp>
      <p:sp>
        <p:nvSpPr>
          <p:cNvPr id="361" name="Google Shape;361;g2e1d63735aa_2_286:notes"/>
          <p:cNvSpPr txBox="1"/>
          <p:nvPr/>
        </p:nvSpPr>
        <p:spPr>
          <a:xfrm>
            <a:off x="3884760" y="8685360"/>
            <a:ext cx="2971500" cy="458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latin typeface="Times New Roman"/>
                <a:ea typeface="Times New Roman"/>
                <a:cs typeface="Times New Roman"/>
                <a:sym typeface="Times New Roman"/>
              </a:rPr>
              <a:t>33</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1bb827b72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e1bb827b72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e1bb827b7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e1bb827b7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save into Data View and Comparison Chart</a:t>
            </a:r>
            <a:endParaRPr dirty="0"/>
          </a:p>
          <a:p>
            <a:pPr marL="0" lvl="0" indent="0" algn="l" rtl="0">
              <a:spcBef>
                <a:spcPts val="0"/>
              </a:spcBef>
              <a:spcAft>
                <a:spcPts val="0"/>
              </a:spcAft>
              <a:buNone/>
            </a:pPr>
            <a:r>
              <a:rPr lang="en-US" dirty="0"/>
              <a:t>show how it increments the number in the top menu Data views, mention the other available default Data views have Data stories they could use for different subjects</a:t>
            </a: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e174e1789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NSF is U.S. National Science Foundation</a:t>
            </a:r>
            <a:endParaRPr dirty="0"/>
          </a:p>
          <a:p>
            <a:pPr marL="0" lvl="0" indent="0" algn="l" rtl="0">
              <a:spcBef>
                <a:spcPts val="0"/>
              </a:spcBef>
              <a:spcAft>
                <a:spcPts val="0"/>
              </a:spcAft>
              <a:buClr>
                <a:schemeClr val="dk1"/>
              </a:buClr>
              <a:buSzPts val="1100"/>
              <a:buFont typeface="Arial"/>
              <a:buNone/>
            </a:pPr>
            <a:r>
              <a:rPr lang="en-US" u="sng" dirty="0">
                <a:solidFill>
                  <a:schemeClr val="hlink"/>
                </a:solidFill>
                <a:hlinkClick r:id="rId3"/>
              </a:rPr>
              <a:t>https://oceanobservatories.org/</a:t>
            </a:r>
            <a:r>
              <a:rPr lang="en-US"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4"/>
              </a:rPr>
              <a:t>https://oceanobservatories.org/about-ooi/</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I added the (near-) for the telemetered data</a:t>
            </a:r>
            <a:endParaRPr dirty="0"/>
          </a:p>
          <a:p>
            <a:pPr marL="0" lvl="0" indent="0" algn="l" rtl="0">
              <a:spcBef>
                <a:spcPts val="0"/>
              </a:spcBef>
              <a:spcAft>
                <a:spcPts val="0"/>
              </a:spcAft>
              <a:buNone/>
            </a:pPr>
            <a:endParaRPr dirty="0"/>
          </a:p>
        </p:txBody>
      </p:sp>
      <p:sp>
        <p:nvSpPr>
          <p:cNvPr id="280" name="Google Shape;280;g2e174e1789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1D1C1D"/>
                </a:solidFill>
                <a:effectLst/>
                <a:latin typeface="Arial" panose="020B0604020202020204" pitchFamily="34" charset="0"/>
              </a:rPr>
              <a:t>[</a:t>
            </a:r>
            <a:r>
              <a:rPr lang="en-US" b="0" i="0" u="none" strike="noStrike" dirty="0">
                <a:solidFill>
                  <a:srgbClr val="1D1C1D"/>
                </a:solidFill>
                <a:effectLst/>
                <a:latin typeface="Arial" panose="020B0604020202020204" pitchFamily="34" charset="0"/>
                <a:hlinkClick r:id="rId3"/>
              </a:rPr>
              <a:t>this Data Lab</a:t>
            </a:r>
            <a:r>
              <a:rPr lang="en-US" b="0" i="0" dirty="0">
                <a:solidFill>
                  <a:srgbClr val="1D1C1D"/>
                </a:solidFill>
                <a:effectLst/>
                <a:latin typeface="Arial" panose="020B0604020202020204" pitchFamily="34" charset="0"/>
              </a:rPr>
              <a:t>] </a:t>
            </a:r>
            <a:r>
              <a:rPr lang="en-US" sz="1800" b="0" i="0" u="sng" strike="noStrike" dirty="0">
                <a:solidFill>
                  <a:srgbClr val="1155CC"/>
                </a:solidFill>
                <a:effectLst/>
                <a:latin typeface="Arial" panose="020B0604020202020204" pitchFamily="34" charset="0"/>
                <a:hlinkClick r:id="rId3"/>
              </a:rPr>
              <a:t>https://datalab.marine.rutgers.edu/ooi-lab-exercises/lab-6-ocean-waves-linking-the-marine-atmosphere-and-the-ocean-surface/lab-6-1/</a:t>
            </a:r>
            <a:r>
              <a:rPr lang="en-US" sz="1800" b="0" i="0" u="sng" strike="noStrike" dirty="0">
                <a:solidFill>
                  <a:srgbClr val="1155CC"/>
                </a:solidFill>
                <a:effectLst/>
                <a:latin typeface="Arial" panose="020B0604020202020204" pitchFamily="34" charset="0"/>
              </a:rPr>
              <a:t> </a:t>
            </a:r>
            <a:r>
              <a:rPr lang="en-US" b="0" i="0" dirty="0">
                <a:solidFill>
                  <a:srgbClr val="1D1C1D"/>
                </a:solidFill>
                <a:effectLst/>
                <a:latin typeface="Arial" panose="020B0604020202020204" pitchFamily="34" charset="0"/>
              </a:rPr>
              <a:t>was made for Pioneer NES. note MAB Science Theme Extreme events: Hurricanes, freshwater outflows</a:t>
            </a:r>
          </a:p>
          <a:p>
            <a:pPr marL="158750" indent="0">
              <a:buNone/>
            </a:pPr>
            <a:r>
              <a:rPr lang="en-US" dirty="0"/>
              <a:t>“Barometric Pressure and Wind Speed”</a:t>
            </a:r>
          </a:p>
        </p:txBody>
      </p:sp>
    </p:spTree>
    <p:extLst>
      <p:ext uri="{BB962C8B-B14F-4D97-AF65-F5344CB8AC3E}">
        <p14:creationId xmlns:p14="http://schemas.microsoft.com/office/powerpoint/2010/main" val="47510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174e17899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174e1789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Font typeface="Arial"/>
              <a:buNone/>
            </a:pPr>
            <a:r>
              <a:rPr lang="en-US" sz="1200" dirty="0">
                <a:solidFill>
                  <a:schemeClr val="dk1"/>
                </a:solidFill>
              </a:rPr>
              <a:t>MAB science themes as context for today’s data story</a:t>
            </a: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u="sng" dirty="0">
                <a:solidFill>
                  <a:schemeClr val="hlink"/>
                </a:solidFill>
                <a:hlinkClick r:id="rId3"/>
              </a:rPr>
              <a:t>https://oceanobservatories.org/2024/04/pioneer-array-operational-at-mab/</a:t>
            </a:r>
            <a:r>
              <a:rPr lang="en-US" sz="1200" dirty="0">
                <a:solidFill>
                  <a:schemeClr val="dk1"/>
                </a:solidFill>
              </a:rPr>
              <a:t> </a:t>
            </a:r>
            <a:endParaRPr sz="1200" dirty="0">
              <a:solidFill>
                <a:schemeClr val="dk1"/>
              </a:solidFill>
            </a:endParaRPr>
          </a:p>
          <a:p>
            <a:pPr marL="0" lvl="0" indent="0" algn="l" rtl="0">
              <a:lnSpc>
                <a:spcPct val="117999"/>
              </a:lnSpc>
              <a:spcBef>
                <a:spcPts val="0"/>
              </a:spcBef>
              <a:spcAft>
                <a:spcPts val="0"/>
              </a:spcAft>
              <a:buClr>
                <a:schemeClr val="dk1"/>
              </a:buClr>
              <a:buFont typeface="Arial"/>
              <a:buNone/>
            </a:pP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dirty="0">
                <a:solidFill>
                  <a:schemeClr val="dk1"/>
                </a:solidFill>
              </a:rPr>
              <a:t>slide from Al Plueddemann, slightly modified</a:t>
            </a: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dirty="0">
                <a:solidFill>
                  <a:schemeClr val="dk1"/>
                </a:solidFill>
              </a:rPr>
              <a:t>Complex region with multiple processes of interest (schematic of circulation from PEACH).</a:t>
            </a:r>
            <a:endParaRPr dirty="0">
              <a:solidFill>
                <a:schemeClr val="dk1"/>
              </a:solidFill>
            </a:endParaRPr>
          </a:p>
          <a:p>
            <a:pPr marL="0" lvl="0" indent="0" algn="l" rtl="0">
              <a:lnSpc>
                <a:spcPct val="117999"/>
              </a:lnSpc>
              <a:spcBef>
                <a:spcPts val="0"/>
              </a:spcBef>
              <a:spcAft>
                <a:spcPts val="0"/>
              </a:spcAft>
              <a:buClr>
                <a:schemeClr val="dk1"/>
              </a:buClr>
              <a:buFont typeface="Arial"/>
              <a:buNone/>
            </a:pP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dirty="0">
                <a:solidFill>
                  <a:schemeClr val="dk1"/>
                </a:solidFill>
              </a:rPr>
              <a:t>PEACH = Processes driving Exchange At Cape Hatteras</a:t>
            </a:r>
            <a:endParaRPr dirty="0">
              <a:solidFill>
                <a:schemeClr val="dk1"/>
              </a:solidFill>
            </a:endParaRPr>
          </a:p>
          <a:p>
            <a:pPr marL="0" lvl="0" indent="0" algn="l" rtl="0">
              <a:spcBef>
                <a:spcPts val="0"/>
              </a:spcBef>
              <a:spcAft>
                <a:spcPts val="0"/>
              </a:spcAft>
              <a:buNone/>
            </a:pPr>
            <a:r>
              <a:rPr lang="en-US" dirty="0"/>
              <a:t>Extreme events: Hurricanes, freshwater outflows</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Today’s focus </a:t>
            </a:r>
            <a:r>
              <a:rPr lang="en-US"/>
              <a:t>on these subheaders on Data Access webpage but </a:t>
            </a:r>
            <a:r>
              <a:rPr lang="en-US" dirty="0"/>
              <a:t>we are happy to answer questions about all other listings on this webpage </a:t>
            </a:r>
          </a:p>
        </p:txBody>
      </p:sp>
    </p:spTree>
    <p:extLst>
      <p:ext uri="{BB962C8B-B14F-4D97-AF65-F5344CB8AC3E}">
        <p14:creationId xmlns:p14="http://schemas.microsoft.com/office/powerpoint/2010/main" val="321519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Data Bus shows 10 User Interfaces</a:t>
            </a:r>
          </a:p>
          <a:p>
            <a:pPr marL="158750" indent="0">
              <a:buNone/>
            </a:pPr>
            <a:r>
              <a:rPr lang="en-US" dirty="0"/>
              <a:t>Plus:</a:t>
            </a:r>
          </a:p>
          <a:p>
            <a:pPr marL="158750" indent="0">
              <a:buNone/>
            </a:pPr>
            <a:r>
              <a:rPr lang="en-US" dirty="0"/>
              <a:t>https://ifcb-data.oceanobservatories.org/dashboard </a:t>
            </a:r>
          </a:p>
          <a:p>
            <a:pPr marL="158750" indent="0">
              <a:buNone/>
            </a:pPr>
            <a:endParaRPr lang="en-US" dirty="0"/>
          </a:p>
        </p:txBody>
      </p:sp>
    </p:spTree>
    <p:extLst>
      <p:ext uri="{BB962C8B-B14F-4D97-AF65-F5344CB8AC3E}">
        <p14:creationId xmlns:p14="http://schemas.microsoft.com/office/powerpoint/2010/main" val="204548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174e1789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174e1789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can access OOI data in many ways, with the Data Explorer as primary gateway</a:t>
            </a:r>
          </a:p>
          <a:p>
            <a:pPr marL="0" lvl="0" indent="0" algn="l" rtl="0">
              <a:spcBef>
                <a:spcPts val="0"/>
              </a:spcBef>
              <a:spcAft>
                <a:spcPts val="0"/>
              </a:spcAft>
              <a:buNone/>
            </a:pPr>
            <a:r>
              <a:rPr lang="en-US" dirty="0"/>
              <a:t>(don’t open yet </a:t>
            </a:r>
            <a:r>
              <a:rPr lang="en-US" dirty="0" err="1"/>
              <a:t>bc</a:t>
            </a:r>
            <a:r>
              <a:rPr lang="en-US" dirty="0"/>
              <a:t> next slide)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349" y="2232"/>
            <a:ext cx="12188032" cy="6855768"/>
          </a:xfrm>
          <a:prstGeom prst="rect">
            <a:avLst/>
          </a:prstGeom>
          <a:noFill/>
          <a:ln>
            <a:noFill/>
          </a:ln>
        </p:spPr>
      </p:pic>
      <p:pic>
        <p:nvPicPr>
          <p:cNvPr id="13" name="Google Shape;13;p2"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 name="Google Shape;14;p2"/>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8200" y="1825625"/>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1"/>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
          <p:cNvSpPr txBox="1">
            <a:spLocks noGrp="1"/>
          </p:cNvSpPr>
          <p:nvPr>
            <p:ph type="body" idx="1"/>
          </p:nvPr>
        </p:nvSpPr>
        <p:spPr>
          <a:xfrm>
            <a:off x="839789" y="1808921"/>
            <a:ext cx="5157787"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2"/>
          <p:cNvSpPr txBox="1">
            <a:spLocks noGrp="1"/>
          </p:cNvSpPr>
          <p:nvPr>
            <p:ph type="body" idx="2"/>
          </p:nvPr>
        </p:nvSpPr>
        <p:spPr>
          <a:xfrm>
            <a:off x="839789" y="2667000"/>
            <a:ext cx="5157787"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2"/>
          <p:cNvSpPr txBox="1">
            <a:spLocks noGrp="1"/>
          </p:cNvSpPr>
          <p:nvPr>
            <p:ph type="body" idx="3"/>
          </p:nvPr>
        </p:nvSpPr>
        <p:spPr>
          <a:xfrm>
            <a:off x="6172200" y="1808921"/>
            <a:ext cx="5183188"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2"/>
          <p:cNvSpPr txBox="1">
            <a:spLocks noGrp="1"/>
          </p:cNvSpPr>
          <p:nvPr>
            <p:ph type="body" idx="4"/>
          </p:nvPr>
        </p:nvSpPr>
        <p:spPr>
          <a:xfrm>
            <a:off x="6172200" y="2667000"/>
            <a:ext cx="5183188"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1"/>
        <p:cNvGrpSpPr/>
        <p:nvPr/>
      </p:nvGrpSpPr>
      <p:grpSpPr>
        <a:xfrm>
          <a:off x="0" y="0"/>
          <a:ext cx="0" cy="0"/>
          <a:chOff x="0" y="0"/>
          <a:chExt cx="0" cy="0"/>
        </a:xfrm>
      </p:grpSpPr>
      <p:sp>
        <p:nvSpPr>
          <p:cNvPr id="72" name="Google Shape;72;p15"/>
          <p:cNvSpPr/>
          <p:nvPr/>
        </p:nvSpPr>
        <p:spPr>
          <a:xfrm>
            <a:off x="0" y="0"/>
            <a:ext cx="12192000" cy="6858000"/>
          </a:xfrm>
          <a:prstGeom prst="rect">
            <a:avLst/>
          </a:prstGeom>
          <a:solidFill>
            <a:srgbClr val="FFFFFF"/>
          </a:solidFill>
          <a:ln w="12700" cap="flat" cmpd="sng">
            <a:solidFill>
              <a:srgbClr val="0077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pic>
        <p:nvPicPr>
          <p:cNvPr id="73" name="Google Shape;73;p15"/>
          <p:cNvPicPr preferRelativeResize="0"/>
          <p:nvPr/>
        </p:nvPicPr>
        <p:blipFill rotWithShape="1">
          <a:blip r:embed="rId2">
            <a:alphaModFix/>
          </a:blip>
          <a:srcRect/>
          <a:stretch/>
        </p:blipFill>
        <p:spPr>
          <a:xfrm>
            <a:off x="-2184" y="5759450"/>
            <a:ext cx="12184064" cy="1098550"/>
          </a:xfrm>
          <a:prstGeom prst="rect">
            <a:avLst/>
          </a:prstGeom>
          <a:noFill/>
          <a:ln>
            <a:noFill/>
          </a:ln>
        </p:spPr>
      </p:pic>
      <p:pic>
        <p:nvPicPr>
          <p:cNvPr id="74" name="Google Shape;74;p15" descr="OOI_NSF_Logo_White_150px.png"/>
          <p:cNvPicPr preferRelativeResize="0"/>
          <p:nvPr/>
        </p:nvPicPr>
        <p:blipFill rotWithShape="1">
          <a:blip r:embed="rId3">
            <a:alphaModFix/>
          </a:blip>
          <a:srcRect/>
          <a:stretch/>
        </p:blipFill>
        <p:spPr>
          <a:xfrm>
            <a:off x="11437427" y="6324313"/>
            <a:ext cx="446658" cy="446717"/>
          </a:xfrm>
          <a:prstGeom prst="rect">
            <a:avLst/>
          </a:prstGeom>
          <a:noFill/>
          <a:ln>
            <a:noFill/>
          </a:ln>
        </p:spPr>
      </p:pic>
      <p:pic>
        <p:nvPicPr>
          <p:cNvPr id="75" name="Google Shape;75;p15" descr="OOI_URL_Vert_Blue.png"/>
          <p:cNvPicPr preferRelativeResize="0"/>
          <p:nvPr/>
        </p:nvPicPr>
        <p:blipFill rotWithShape="1">
          <a:blip r:embed="rId4">
            <a:alphaModFix/>
          </a:blip>
          <a:srcRect/>
          <a:stretch/>
        </p:blipFill>
        <p:spPr>
          <a:xfrm>
            <a:off x="11813245" y="277283"/>
            <a:ext cx="176660" cy="187284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2">
            <a:alphaModFix/>
          </a:blip>
          <a:srcRect/>
          <a:stretch/>
        </p:blipFill>
        <p:spPr>
          <a:xfrm>
            <a:off x="0" y="446"/>
            <a:ext cx="12190413" cy="6857107"/>
          </a:xfrm>
          <a:prstGeom prst="rect">
            <a:avLst/>
          </a:prstGeom>
          <a:noFill/>
          <a:ln>
            <a:noFill/>
          </a:ln>
        </p:spPr>
      </p:pic>
      <p:sp>
        <p:nvSpPr>
          <p:cNvPr id="78" name="Google Shape;78;p16"/>
          <p:cNvSpPr txBox="1">
            <a:spLocks noGrp="1"/>
          </p:cNvSpPr>
          <p:nvPr>
            <p:ph type="body" idx="1"/>
          </p:nvPr>
        </p:nvSpPr>
        <p:spPr>
          <a:xfrm>
            <a:off x="946038" y="2604194"/>
            <a:ext cx="4851562" cy="3098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749"/>
              <a:buNone/>
              <a:defRPr sz="5749"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16"/>
          <p:cNvPicPr preferRelativeResize="0"/>
          <p:nvPr/>
        </p:nvPicPr>
        <p:blipFill rotWithShape="1">
          <a:blip r:embed="rId3">
            <a:alphaModFix/>
          </a:blip>
          <a:srcRect l="27772"/>
          <a:stretch/>
        </p:blipFill>
        <p:spPr>
          <a:xfrm>
            <a:off x="2228849" y="319438"/>
            <a:ext cx="3356371" cy="1204470"/>
          </a:xfrm>
          <a:prstGeom prst="rect">
            <a:avLst/>
          </a:prstGeom>
          <a:noFill/>
          <a:ln>
            <a:noFill/>
          </a:ln>
        </p:spPr>
      </p:pic>
      <p:pic>
        <p:nvPicPr>
          <p:cNvPr id="80" name="Google Shape;80;p16"/>
          <p:cNvPicPr preferRelativeResize="0"/>
          <p:nvPr/>
        </p:nvPicPr>
        <p:blipFill rotWithShape="1">
          <a:blip r:embed="rId4">
            <a:alphaModFix/>
          </a:blip>
          <a:srcRect r="71913"/>
          <a:stretch/>
        </p:blipFill>
        <p:spPr>
          <a:xfrm>
            <a:off x="936013" y="328083"/>
            <a:ext cx="1292836" cy="11958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8"/>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2">
            <a:alphaModFix/>
          </a:blip>
          <a:srcRect/>
          <a:stretch/>
        </p:blipFill>
        <p:spPr>
          <a:xfrm>
            <a:off x="6349" y="2232"/>
            <a:ext cx="12184064" cy="6853536"/>
          </a:xfrm>
          <a:prstGeom prst="rect">
            <a:avLst/>
          </a:prstGeom>
          <a:noFill/>
          <a:ln>
            <a:noFill/>
          </a:ln>
        </p:spPr>
      </p:pic>
      <p:pic>
        <p:nvPicPr>
          <p:cNvPr id="93" name="Google Shape;93;p19"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94" name="Google Shape;94;p19"/>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9"/>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6" name="Google Shape;96;p19"/>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839789" y="457200"/>
            <a:ext cx="45316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0"/>
          <p:cNvSpPr>
            <a:spLocks noGrp="1"/>
          </p:cNvSpPr>
          <p:nvPr>
            <p:ph type="pic" idx="2"/>
          </p:nvPr>
        </p:nvSpPr>
        <p:spPr>
          <a:xfrm>
            <a:off x="5676161" y="457200"/>
            <a:ext cx="5679227" cy="5403851"/>
          </a:xfrm>
          <a:prstGeom prst="rect">
            <a:avLst/>
          </a:prstGeom>
          <a:solidFill>
            <a:schemeClr val="dk1"/>
          </a:solidFill>
          <a:ln>
            <a:noFill/>
          </a:ln>
        </p:spPr>
      </p:sp>
      <p:sp>
        <p:nvSpPr>
          <p:cNvPr id="100" name="Google Shape;100;p20"/>
          <p:cNvSpPr txBox="1">
            <a:spLocks noGrp="1"/>
          </p:cNvSpPr>
          <p:nvPr>
            <p:ph type="body" idx="1"/>
          </p:nvPr>
        </p:nvSpPr>
        <p:spPr>
          <a:xfrm>
            <a:off x="839679" y="2222500"/>
            <a:ext cx="4531722" cy="363855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23850" algn="l">
              <a:lnSpc>
                <a:spcPct val="100000"/>
              </a:lnSpc>
              <a:spcBef>
                <a:spcPts val="1000"/>
              </a:spcBef>
              <a:spcAft>
                <a:spcPts val="0"/>
              </a:spcAft>
              <a:buClr>
                <a:schemeClr val="dk1"/>
              </a:buClr>
              <a:buSzPts val="1500"/>
              <a:buFont typeface="Arial"/>
              <a:buChar char="•"/>
              <a:defRPr sz="15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831850" y="15065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1"/>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8895B1"/>
              </a:buClr>
              <a:buSzPts val="2000"/>
              <a:buNone/>
              <a:defRPr sz="2000">
                <a:solidFill>
                  <a:srgbClr val="8895B1"/>
                </a:solidFill>
              </a:defRPr>
            </a:lvl2pPr>
            <a:lvl3pPr marL="1371600" lvl="2" indent="-228600" algn="l">
              <a:lnSpc>
                <a:spcPct val="90000"/>
              </a:lnSpc>
              <a:spcBef>
                <a:spcPts val="500"/>
              </a:spcBef>
              <a:spcAft>
                <a:spcPts val="0"/>
              </a:spcAft>
              <a:buClr>
                <a:srgbClr val="8895B1"/>
              </a:buClr>
              <a:buSzPts val="1800"/>
              <a:buNone/>
              <a:defRPr sz="1800">
                <a:solidFill>
                  <a:srgbClr val="8895B1"/>
                </a:solidFill>
              </a:defRPr>
            </a:lvl3pPr>
            <a:lvl4pPr marL="1828800" lvl="3" indent="-228600" algn="l">
              <a:lnSpc>
                <a:spcPct val="90000"/>
              </a:lnSpc>
              <a:spcBef>
                <a:spcPts val="500"/>
              </a:spcBef>
              <a:spcAft>
                <a:spcPts val="0"/>
              </a:spcAft>
              <a:buClr>
                <a:srgbClr val="8895B1"/>
              </a:buClr>
              <a:buSzPts val="1600"/>
              <a:buNone/>
              <a:defRPr sz="1600">
                <a:solidFill>
                  <a:srgbClr val="8895B1"/>
                </a:solidFill>
              </a:defRPr>
            </a:lvl4pPr>
            <a:lvl5pPr marL="2286000" lvl="4" indent="-228600" algn="l">
              <a:lnSpc>
                <a:spcPct val="90000"/>
              </a:lnSpc>
              <a:spcBef>
                <a:spcPts val="500"/>
              </a:spcBef>
              <a:spcAft>
                <a:spcPts val="0"/>
              </a:spcAft>
              <a:buClr>
                <a:srgbClr val="8895B1"/>
              </a:buClr>
              <a:buSzPts val="1600"/>
              <a:buNone/>
              <a:defRPr sz="1600">
                <a:solidFill>
                  <a:srgbClr val="8895B1"/>
                </a:solidFill>
              </a:defRPr>
            </a:lvl5pPr>
            <a:lvl6pPr marL="2743200" lvl="5" indent="-228600" algn="l">
              <a:lnSpc>
                <a:spcPct val="90000"/>
              </a:lnSpc>
              <a:spcBef>
                <a:spcPts val="500"/>
              </a:spcBef>
              <a:spcAft>
                <a:spcPts val="0"/>
              </a:spcAft>
              <a:buClr>
                <a:srgbClr val="8895B1"/>
              </a:buClr>
              <a:buSzPts val="1600"/>
              <a:buNone/>
              <a:defRPr sz="1600">
                <a:solidFill>
                  <a:srgbClr val="8895B1"/>
                </a:solidFill>
              </a:defRPr>
            </a:lvl6pPr>
            <a:lvl7pPr marL="3200400" lvl="6" indent="-228600" algn="l">
              <a:lnSpc>
                <a:spcPct val="90000"/>
              </a:lnSpc>
              <a:spcBef>
                <a:spcPts val="500"/>
              </a:spcBef>
              <a:spcAft>
                <a:spcPts val="0"/>
              </a:spcAft>
              <a:buClr>
                <a:srgbClr val="8895B1"/>
              </a:buClr>
              <a:buSzPts val="1600"/>
              <a:buNone/>
              <a:defRPr sz="1600">
                <a:solidFill>
                  <a:srgbClr val="8895B1"/>
                </a:solidFill>
              </a:defRPr>
            </a:lvl7pPr>
            <a:lvl8pPr marL="3657600" lvl="7" indent="-228600" algn="l">
              <a:lnSpc>
                <a:spcPct val="90000"/>
              </a:lnSpc>
              <a:spcBef>
                <a:spcPts val="500"/>
              </a:spcBef>
              <a:spcAft>
                <a:spcPts val="0"/>
              </a:spcAft>
              <a:buClr>
                <a:srgbClr val="8895B1"/>
              </a:buClr>
              <a:buSzPts val="1600"/>
              <a:buNone/>
              <a:defRPr sz="1600">
                <a:solidFill>
                  <a:srgbClr val="8895B1"/>
                </a:solidFill>
              </a:defRPr>
            </a:lvl8pPr>
            <a:lvl9pPr marL="4114800" lvl="8" indent="-228600" algn="l">
              <a:lnSpc>
                <a:spcPct val="90000"/>
              </a:lnSpc>
              <a:spcBef>
                <a:spcPts val="500"/>
              </a:spcBef>
              <a:spcAft>
                <a:spcPts val="0"/>
              </a:spcAft>
              <a:buClr>
                <a:srgbClr val="8895B1"/>
              </a:buClr>
              <a:buSzPts val="1600"/>
              <a:buNone/>
              <a:defRPr sz="1600">
                <a:solidFill>
                  <a:srgbClr val="8895B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5183188" y="457200"/>
            <a:ext cx="6172200" cy="540385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55600" algn="l">
              <a:lnSpc>
                <a:spcPct val="100000"/>
              </a:lnSpc>
              <a:spcBef>
                <a:spcPts val="1000"/>
              </a:spcBef>
              <a:spcAft>
                <a:spcPts val="0"/>
              </a:spcAft>
              <a:buClr>
                <a:schemeClr val="dk1"/>
              </a:buClr>
              <a:buSzPts val="2000"/>
              <a:buChar char="•"/>
              <a:defRPr sz="2000"/>
            </a:lvl2pPr>
            <a:lvl3pPr marL="1371600" lvl="2" indent="-330200" algn="l">
              <a:lnSpc>
                <a:spcPct val="100000"/>
              </a:lnSpc>
              <a:spcBef>
                <a:spcPts val="500"/>
              </a:spcBef>
              <a:spcAft>
                <a:spcPts val="0"/>
              </a:spcAft>
              <a:buClr>
                <a:schemeClr val="dk1"/>
              </a:buClr>
              <a:buSzPts val="1600"/>
              <a:buChar char="•"/>
              <a:defRPr sz="16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 name="Google Shape;20;p3"/>
          <p:cNvSpPr txBox="1">
            <a:spLocks noGrp="1"/>
          </p:cNvSpPr>
          <p:nvPr>
            <p:ph type="body" idx="2"/>
          </p:nvPr>
        </p:nvSpPr>
        <p:spPr>
          <a:xfrm>
            <a:off x="839789" y="2273300"/>
            <a:ext cx="3932237" cy="35956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2"/>
          <p:cNvSpPr txBox="1">
            <a:spLocks noGrp="1"/>
          </p:cNvSpPr>
          <p:nvPr>
            <p:ph type="body" idx="1"/>
          </p:nvPr>
        </p:nvSpPr>
        <p:spPr>
          <a:xfrm>
            <a:off x="838200" y="1848678"/>
            <a:ext cx="4787168" cy="43282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2"/>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p:nvPr/>
        </p:nvSpPr>
        <p:spPr>
          <a:xfrm>
            <a:off x="6083301" y="1825625"/>
            <a:ext cx="63492" cy="43910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3"/>
          <p:cNvSpPr txBox="1">
            <a:spLocks noGrp="1"/>
          </p:cNvSpPr>
          <p:nvPr>
            <p:ph type="body" idx="1"/>
          </p:nvPr>
        </p:nvSpPr>
        <p:spPr>
          <a:xfrm>
            <a:off x="838200" y="1825625"/>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3"/>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4"/>
          <p:cNvSpPr txBox="1">
            <a:spLocks noGrp="1"/>
          </p:cNvSpPr>
          <p:nvPr>
            <p:ph type="body" idx="1"/>
          </p:nvPr>
        </p:nvSpPr>
        <p:spPr>
          <a:xfrm>
            <a:off x="839789" y="1808921"/>
            <a:ext cx="5157787"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24"/>
          <p:cNvSpPr txBox="1">
            <a:spLocks noGrp="1"/>
          </p:cNvSpPr>
          <p:nvPr>
            <p:ph type="body" idx="2"/>
          </p:nvPr>
        </p:nvSpPr>
        <p:spPr>
          <a:xfrm>
            <a:off x="839789" y="2667000"/>
            <a:ext cx="5157787"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4"/>
          <p:cNvSpPr txBox="1">
            <a:spLocks noGrp="1"/>
          </p:cNvSpPr>
          <p:nvPr>
            <p:ph type="body" idx="3"/>
          </p:nvPr>
        </p:nvSpPr>
        <p:spPr>
          <a:xfrm>
            <a:off x="6172200" y="1808921"/>
            <a:ext cx="5183188"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4"/>
          <p:cNvSpPr txBox="1">
            <a:spLocks noGrp="1"/>
          </p:cNvSpPr>
          <p:nvPr>
            <p:ph type="body" idx="4"/>
          </p:nvPr>
        </p:nvSpPr>
        <p:spPr>
          <a:xfrm>
            <a:off x="6172200" y="2667000"/>
            <a:ext cx="5183188"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5"/>
          <p:cNvSpPr txBox="1">
            <a:spLocks noGrp="1"/>
          </p:cNvSpPr>
          <p:nvPr>
            <p:ph type="body" idx="1"/>
          </p:nvPr>
        </p:nvSpPr>
        <p:spPr>
          <a:xfrm>
            <a:off x="5183188" y="457200"/>
            <a:ext cx="6172200" cy="540385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55600" algn="l">
              <a:lnSpc>
                <a:spcPct val="100000"/>
              </a:lnSpc>
              <a:spcBef>
                <a:spcPts val="1000"/>
              </a:spcBef>
              <a:spcAft>
                <a:spcPts val="0"/>
              </a:spcAft>
              <a:buClr>
                <a:schemeClr val="dk1"/>
              </a:buClr>
              <a:buSzPts val="2000"/>
              <a:buChar char="•"/>
              <a:defRPr sz="2000"/>
            </a:lvl2pPr>
            <a:lvl3pPr marL="1371600" lvl="2" indent="-330200" algn="l">
              <a:lnSpc>
                <a:spcPct val="100000"/>
              </a:lnSpc>
              <a:spcBef>
                <a:spcPts val="500"/>
              </a:spcBef>
              <a:spcAft>
                <a:spcPts val="0"/>
              </a:spcAft>
              <a:buClr>
                <a:schemeClr val="dk1"/>
              </a:buClr>
              <a:buSzPts val="1600"/>
              <a:buChar char="•"/>
              <a:defRPr sz="16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2" name="Google Shape;122;p25"/>
          <p:cNvSpPr txBox="1">
            <a:spLocks noGrp="1"/>
          </p:cNvSpPr>
          <p:nvPr>
            <p:ph type="body" idx="2"/>
          </p:nvPr>
        </p:nvSpPr>
        <p:spPr>
          <a:xfrm>
            <a:off x="839789" y="2273300"/>
            <a:ext cx="3932237" cy="35956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6"/>
        <p:cNvGrpSpPr/>
        <p:nvPr/>
      </p:nvGrpSpPr>
      <p:grpSpPr>
        <a:xfrm>
          <a:off x="0" y="0"/>
          <a:ext cx="0" cy="0"/>
          <a:chOff x="0" y="0"/>
          <a:chExt cx="0" cy="0"/>
        </a:xfrm>
      </p:grpSpPr>
      <p:pic>
        <p:nvPicPr>
          <p:cNvPr id="127" name="Google Shape;127;p28"/>
          <p:cNvPicPr preferRelativeResize="0"/>
          <p:nvPr/>
        </p:nvPicPr>
        <p:blipFill rotWithShape="1">
          <a:blip r:embed="rId2">
            <a:alphaModFix/>
          </a:blip>
          <a:srcRect/>
          <a:stretch/>
        </p:blipFill>
        <p:spPr>
          <a:xfrm>
            <a:off x="0" y="446"/>
            <a:ext cx="12190413" cy="6857107"/>
          </a:xfrm>
          <a:prstGeom prst="rect">
            <a:avLst/>
          </a:prstGeom>
          <a:noFill/>
          <a:ln>
            <a:noFill/>
          </a:ln>
        </p:spPr>
      </p:pic>
      <p:sp>
        <p:nvSpPr>
          <p:cNvPr id="128" name="Google Shape;128;p28"/>
          <p:cNvSpPr txBox="1">
            <a:spLocks noGrp="1"/>
          </p:cNvSpPr>
          <p:nvPr>
            <p:ph type="body" idx="1"/>
          </p:nvPr>
        </p:nvSpPr>
        <p:spPr>
          <a:xfrm>
            <a:off x="946038" y="2604194"/>
            <a:ext cx="4851562" cy="3098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749"/>
              <a:buNone/>
              <a:defRPr sz="5749"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28"/>
          <p:cNvPicPr preferRelativeResize="0"/>
          <p:nvPr/>
        </p:nvPicPr>
        <p:blipFill rotWithShape="1">
          <a:blip r:embed="rId3">
            <a:alphaModFix/>
          </a:blip>
          <a:srcRect l="27772"/>
          <a:stretch/>
        </p:blipFill>
        <p:spPr>
          <a:xfrm>
            <a:off x="2228849" y="319438"/>
            <a:ext cx="3356371" cy="1204470"/>
          </a:xfrm>
          <a:prstGeom prst="rect">
            <a:avLst/>
          </a:prstGeom>
          <a:noFill/>
          <a:ln>
            <a:noFill/>
          </a:ln>
        </p:spPr>
      </p:pic>
      <p:pic>
        <p:nvPicPr>
          <p:cNvPr id="130" name="Google Shape;130;p28"/>
          <p:cNvPicPr preferRelativeResize="0"/>
          <p:nvPr/>
        </p:nvPicPr>
        <p:blipFill rotWithShape="1">
          <a:blip r:embed="rId4">
            <a:alphaModFix/>
          </a:blip>
          <a:srcRect r="71913"/>
          <a:stretch/>
        </p:blipFill>
        <p:spPr>
          <a:xfrm>
            <a:off x="936013" y="328083"/>
            <a:ext cx="1292836" cy="11958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type="tx">
  <p:cSld name="TITLE_AND_BODY">
    <p:spTree>
      <p:nvGrpSpPr>
        <p:cNvPr id="1" name="Shape 131"/>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a:stretch/>
        </p:blipFill>
        <p:spPr>
          <a:xfrm>
            <a:off x="6349" y="2232"/>
            <a:ext cx="12188030" cy="6855767"/>
          </a:xfrm>
          <a:prstGeom prst="rect">
            <a:avLst/>
          </a:prstGeom>
          <a:noFill/>
          <a:ln>
            <a:noFill/>
          </a:ln>
        </p:spPr>
      </p:pic>
      <p:pic>
        <p:nvPicPr>
          <p:cNvPr id="140" name="Google Shape;140;p31"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1" name="Google Shape;141;p31"/>
          <p:cNvSpPr txBox="1">
            <a:spLocks noGrp="1"/>
          </p:cNvSpPr>
          <p:nvPr>
            <p:ph type="body" idx="1"/>
          </p:nvPr>
        </p:nvSpPr>
        <p:spPr>
          <a:xfrm>
            <a:off x="936014" y="1850875"/>
            <a:ext cx="6129900" cy="1608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3999"/>
              <a:buNone/>
              <a:defRPr sz="3999" b="1"/>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2" name="Google Shape;142;p31"/>
          <p:cNvSpPr txBox="1">
            <a:spLocks noGrp="1"/>
          </p:cNvSpPr>
          <p:nvPr>
            <p:ph type="body" idx="2"/>
          </p:nvPr>
        </p:nvSpPr>
        <p:spPr>
          <a:xfrm>
            <a:off x="936013" y="3714489"/>
            <a:ext cx="6129900" cy="1059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500"/>
              <a:buNone/>
              <a:defRPr sz="2500" b="0"/>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43" name="Google Shape;143;p31"/>
          <p:cNvPicPr preferRelativeResize="0"/>
          <p:nvPr/>
        </p:nvPicPr>
        <p:blipFill rotWithShape="1">
          <a:blip r:embed="rId4">
            <a:alphaModFix/>
          </a:blip>
          <a:srcRect/>
          <a:stretch/>
        </p:blipFill>
        <p:spPr>
          <a:xfrm>
            <a:off x="936013" y="328083"/>
            <a:ext cx="4603009" cy="119582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32"/>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199"/>
              <a:buFont typeface="Arial"/>
              <a:buNone/>
              <a:defRPr sz="3199"/>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32"/>
          <p:cNvSpPr txBox="1">
            <a:spLocks noGrp="1"/>
          </p:cNvSpPr>
          <p:nvPr>
            <p:ph type="body" idx="1"/>
          </p:nvPr>
        </p:nvSpPr>
        <p:spPr>
          <a:xfrm>
            <a:off x="5183188" y="457200"/>
            <a:ext cx="6172200" cy="54039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1000"/>
              </a:spcBef>
              <a:spcAft>
                <a:spcPts val="0"/>
              </a:spcAft>
              <a:buClr>
                <a:schemeClr val="dk1"/>
              </a:buClr>
              <a:buSzPts val="2200"/>
              <a:buChar char="•"/>
              <a:defRPr sz="2200"/>
            </a:lvl1pPr>
            <a:lvl2pPr marL="914400" lvl="1" indent="-355600" algn="l" rtl="0">
              <a:lnSpc>
                <a:spcPct val="100000"/>
              </a:lnSpc>
              <a:spcBef>
                <a:spcPts val="1000"/>
              </a:spcBef>
              <a:spcAft>
                <a:spcPts val="0"/>
              </a:spcAft>
              <a:buClr>
                <a:schemeClr val="dk1"/>
              </a:buClr>
              <a:buSzPts val="2000"/>
              <a:buChar char="•"/>
              <a:defRPr sz="2000"/>
            </a:lvl2pPr>
            <a:lvl3pPr marL="1371600" lvl="2" indent="-330200" algn="l" rtl="0">
              <a:lnSpc>
                <a:spcPct val="100000"/>
              </a:lnSpc>
              <a:spcBef>
                <a:spcPts val="500"/>
              </a:spcBef>
              <a:spcAft>
                <a:spcPts val="0"/>
              </a:spcAft>
              <a:buClr>
                <a:schemeClr val="dk1"/>
              </a:buClr>
              <a:buSzPts val="1600"/>
              <a:buChar char="•"/>
              <a:defRPr sz="1600"/>
            </a:lvl3pPr>
            <a:lvl4pPr marL="1828800" lvl="3" indent="-304800" algn="l" rtl="0">
              <a:lnSpc>
                <a:spcPct val="100000"/>
              </a:lnSpc>
              <a:spcBef>
                <a:spcPts val="500"/>
              </a:spcBef>
              <a:spcAft>
                <a:spcPts val="0"/>
              </a:spcAft>
              <a:buClr>
                <a:schemeClr val="dk1"/>
              </a:buClr>
              <a:buSzPts val="1200"/>
              <a:buChar char="•"/>
              <a:defRPr sz="1200"/>
            </a:lvl4pPr>
            <a:lvl5pPr marL="2286000" lvl="4" indent="-228600" algn="l" rtl="0">
              <a:lnSpc>
                <a:spcPct val="100000"/>
              </a:lnSpc>
              <a:spcBef>
                <a:spcPts val="500"/>
              </a:spcBef>
              <a:spcAft>
                <a:spcPts val="0"/>
              </a:spcAft>
              <a:buClr>
                <a:schemeClr val="dk1"/>
              </a:buClr>
              <a:buSzPts val="1200"/>
              <a:buNone/>
              <a:defRPr sz="12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7" name="Google Shape;147;p32"/>
          <p:cNvSpPr txBox="1">
            <a:spLocks noGrp="1"/>
          </p:cNvSpPr>
          <p:nvPr>
            <p:ph type="body" idx="2"/>
          </p:nvPr>
        </p:nvSpPr>
        <p:spPr>
          <a:xfrm>
            <a:off x="839789" y="2273300"/>
            <a:ext cx="3932100" cy="3595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000"/>
              <a:buNone/>
              <a:defRPr sz="2000"/>
            </a:lvl1pPr>
            <a:lvl2pPr marL="914400" lvl="1" indent="-228600" algn="l" rtl="0">
              <a:lnSpc>
                <a:spcPct val="90000"/>
              </a:lnSpc>
              <a:spcBef>
                <a:spcPts val="10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1"/>
        <p:cNvGrpSpPr/>
        <p:nvPr/>
      </p:nvGrpSpPr>
      <p:grpSpPr>
        <a:xfrm>
          <a:off x="0" y="0"/>
          <a:ext cx="0" cy="0"/>
          <a:chOff x="0" y="0"/>
          <a:chExt cx="0" cy="0"/>
        </a:xfrm>
      </p:grpSpPr>
      <p:sp>
        <p:nvSpPr>
          <p:cNvPr id="22" name="Google Shape;22;p4"/>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4"/>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4"/>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26" name="Google Shape;26;p4"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27" name="Google Shape;27;p4"/>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8"/>
        <p:cNvGrpSpPr/>
        <p:nvPr/>
      </p:nvGrpSpPr>
      <p:grpSpPr>
        <a:xfrm>
          <a:off x="0" y="0"/>
          <a:ext cx="0" cy="0"/>
          <a:chOff x="0" y="0"/>
          <a:chExt cx="0" cy="0"/>
        </a:xfrm>
      </p:grpSpPr>
      <p:sp>
        <p:nvSpPr>
          <p:cNvPr id="149" name="Google Shape;149;p33"/>
          <p:cNvSpPr/>
          <p:nvPr/>
        </p:nvSpPr>
        <p:spPr>
          <a:xfrm>
            <a:off x="-63796" y="0"/>
            <a:ext cx="12255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0" name="Google Shape;150;p33"/>
          <p:cNvSpPr txBox="1">
            <a:spLocks noGrp="1"/>
          </p:cNvSpPr>
          <p:nvPr>
            <p:ph type="body" idx="1"/>
          </p:nvPr>
        </p:nvSpPr>
        <p:spPr>
          <a:xfrm>
            <a:off x="936014" y="1850875"/>
            <a:ext cx="6129900" cy="1608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3999"/>
              <a:buNone/>
              <a:defRPr sz="3999" b="1"/>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p33"/>
          <p:cNvSpPr txBox="1">
            <a:spLocks noGrp="1"/>
          </p:cNvSpPr>
          <p:nvPr>
            <p:ph type="body" idx="2"/>
          </p:nvPr>
        </p:nvSpPr>
        <p:spPr>
          <a:xfrm>
            <a:off x="936013" y="3714489"/>
            <a:ext cx="6129900" cy="1059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500"/>
              <a:buNone/>
              <a:defRPr sz="2500" b="0"/>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52" name="Google Shape;152;p33"/>
          <p:cNvPicPr preferRelativeResize="0"/>
          <p:nvPr/>
        </p:nvPicPr>
        <p:blipFill rotWithShape="1">
          <a:blip r:embed="rId2">
            <a:alphaModFix/>
          </a:blip>
          <a:srcRect/>
          <a:stretch/>
        </p:blipFill>
        <p:spPr>
          <a:xfrm>
            <a:off x="-2184" y="5762980"/>
            <a:ext cx="12184066" cy="1091489"/>
          </a:xfrm>
          <a:prstGeom prst="rect">
            <a:avLst/>
          </a:prstGeom>
          <a:noFill/>
          <a:ln>
            <a:noFill/>
          </a:ln>
        </p:spPr>
      </p:pic>
      <p:pic>
        <p:nvPicPr>
          <p:cNvPr id="153" name="Google Shape;153;p33"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154" name="Google Shape;154;p33"/>
          <p:cNvPicPr preferRelativeResize="0"/>
          <p:nvPr/>
        </p:nvPicPr>
        <p:blipFill rotWithShape="1">
          <a:blip r:embed="rId4">
            <a:alphaModFix/>
          </a:blip>
          <a:srcRect/>
          <a:stretch/>
        </p:blipFill>
        <p:spPr>
          <a:xfrm>
            <a:off x="936013" y="328083"/>
            <a:ext cx="4603009" cy="119582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5"/>
        <p:cNvGrpSpPr/>
        <p:nvPr/>
      </p:nvGrpSpPr>
      <p:grpSpPr>
        <a:xfrm>
          <a:off x="0" y="0"/>
          <a:ext cx="0" cy="0"/>
          <a:chOff x="0" y="0"/>
          <a:chExt cx="0" cy="0"/>
        </a:xfrm>
      </p:grpSpPr>
      <p:sp>
        <p:nvSpPr>
          <p:cNvPr id="156" name="Google Shape;156;p34"/>
          <p:cNvSpPr/>
          <p:nvPr/>
        </p:nvSpPr>
        <p:spPr>
          <a:xfrm>
            <a:off x="-63796" y="0"/>
            <a:ext cx="12255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7" name="Google Shape;157;p34"/>
          <p:cNvSpPr>
            <a:spLocks noGrp="1"/>
          </p:cNvSpPr>
          <p:nvPr>
            <p:ph type="pic" idx="2"/>
          </p:nvPr>
        </p:nvSpPr>
        <p:spPr>
          <a:xfrm>
            <a:off x="-63796" y="0"/>
            <a:ext cx="12255900" cy="6858000"/>
          </a:xfrm>
          <a:prstGeom prst="rect">
            <a:avLst/>
          </a:prstGeom>
          <a:noFill/>
          <a:ln>
            <a:noFill/>
          </a:ln>
        </p:spPr>
      </p:sp>
      <p:sp>
        <p:nvSpPr>
          <p:cNvPr id="158" name="Google Shape;158;p34"/>
          <p:cNvSpPr txBox="1">
            <a:spLocks noGrp="1"/>
          </p:cNvSpPr>
          <p:nvPr>
            <p:ph type="body" idx="1"/>
          </p:nvPr>
        </p:nvSpPr>
        <p:spPr>
          <a:xfrm>
            <a:off x="936014" y="1850875"/>
            <a:ext cx="6129900" cy="1608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3999"/>
              <a:buNone/>
              <a:defRPr sz="3999" b="1"/>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9" name="Google Shape;159;p34"/>
          <p:cNvSpPr txBox="1">
            <a:spLocks noGrp="1"/>
          </p:cNvSpPr>
          <p:nvPr>
            <p:ph type="body" idx="3"/>
          </p:nvPr>
        </p:nvSpPr>
        <p:spPr>
          <a:xfrm>
            <a:off x="936013" y="3714489"/>
            <a:ext cx="6129900" cy="1059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500"/>
              <a:buNone/>
              <a:defRPr sz="2500" b="0"/>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60" name="Google Shape;160;p34"/>
          <p:cNvPicPr preferRelativeResize="0"/>
          <p:nvPr/>
        </p:nvPicPr>
        <p:blipFill rotWithShape="1">
          <a:blip r:embed="rId2">
            <a:alphaModFix/>
          </a:blip>
          <a:srcRect/>
          <a:stretch/>
        </p:blipFill>
        <p:spPr>
          <a:xfrm>
            <a:off x="-2184" y="5762980"/>
            <a:ext cx="12184066" cy="1091489"/>
          </a:xfrm>
          <a:prstGeom prst="rect">
            <a:avLst/>
          </a:prstGeom>
          <a:noFill/>
          <a:ln>
            <a:noFill/>
          </a:ln>
        </p:spPr>
      </p:pic>
      <p:pic>
        <p:nvPicPr>
          <p:cNvPr id="161" name="Google Shape;161;p34"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162" name="Google Shape;162;p34"/>
          <p:cNvPicPr preferRelativeResize="0"/>
          <p:nvPr/>
        </p:nvPicPr>
        <p:blipFill rotWithShape="1">
          <a:blip r:embed="rId4">
            <a:alphaModFix/>
          </a:blip>
          <a:srcRect/>
          <a:stretch/>
        </p:blipFill>
        <p:spPr>
          <a:xfrm>
            <a:off x="936013" y="328083"/>
            <a:ext cx="4603009" cy="119582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3"/>
        <p:cNvGrpSpPr/>
        <p:nvPr/>
      </p:nvGrpSpPr>
      <p:grpSpPr>
        <a:xfrm>
          <a:off x="0" y="0"/>
          <a:ext cx="0" cy="0"/>
          <a:chOff x="0" y="0"/>
          <a:chExt cx="0" cy="0"/>
        </a:xfrm>
      </p:grpSpPr>
      <p:sp>
        <p:nvSpPr>
          <p:cNvPr id="164" name="Google Shape;164;p35"/>
          <p:cNvSpPr/>
          <p:nvPr/>
        </p:nvSpPr>
        <p:spPr>
          <a:xfrm>
            <a:off x="-63796" y="0"/>
            <a:ext cx="12255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5" name="Google Shape;165;p35"/>
          <p:cNvSpPr>
            <a:spLocks noGrp="1"/>
          </p:cNvSpPr>
          <p:nvPr>
            <p:ph type="pic" idx="2"/>
          </p:nvPr>
        </p:nvSpPr>
        <p:spPr>
          <a:xfrm>
            <a:off x="-63796" y="0"/>
            <a:ext cx="12255900" cy="6858000"/>
          </a:xfrm>
          <a:prstGeom prst="rect">
            <a:avLst/>
          </a:prstGeom>
          <a:noFill/>
          <a:ln>
            <a:noFill/>
          </a:ln>
        </p:spPr>
      </p:sp>
      <p:pic>
        <p:nvPicPr>
          <p:cNvPr id="166" name="Google Shape;166;p35" descr="OOI_URL_Vert_Blue.png"/>
          <p:cNvPicPr preferRelativeResize="0"/>
          <p:nvPr/>
        </p:nvPicPr>
        <p:blipFill rotWithShape="1">
          <a:blip r:embed="rId2">
            <a:alphaModFix/>
          </a:blip>
          <a:srcRect/>
          <a:stretch/>
        </p:blipFill>
        <p:spPr>
          <a:xfrm>
            <a:off x="11546580" y="328083"/>
            <a:ext cx="176660" cy="1872840"/>
          </a:xfrm>
          <a:prstGeom prst="rect">
            <a:avLst/>
          </a:prstGeom>
          <a:noFill/>
          <a:ln>
            <a:noFill/>
          </a:ln>
        </p:spPr>
      </p:pic>
      <p:sp>
        <p:nvSpPr>
          <p:cNvPr id="167" name="Google Shape;167;p35"/>
          <p:cNvSpPr txBox="1">
            <a:spLocks noGrp="1"/>
          </p:cNvSpPr>
          <p:nvPr>
            <p:ph type="body" idx="1"/>
          </p:nvPr>
        </p:nvSpPr>
        <p:spPr>
          <a:xfrm>
            <a:off x="936014" y="1850875"/>
            <a:ext cx="6129900" cy="1608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3999"/>
              <a:buNone/>
              <a:defRPr sz="3999" b="1"/>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8" name="Google Shape;168;p35"/>
          <p:cNvSpPr txBox="1">
            <a:spLocks noGrp="1"/>
          </p:cNvSpPr>
          <p:nvPr>
            <p:ph type="body" idx="3"/>
          </p:nvPr>
        </p:nvSpPr>
        <p:spPr>
          <a:xfrm>
            <a:off x="936013" y="3714489"/>
            <a:ext cx="6129900" cy="1059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500"/>
              <a:buNone/>
              <a:defRPr sz="2500" b="0"/>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69" name="Google Shape;169;p35"/>
          <p:cNvPicPr preferRelativeResize="0"/>
          <p:nvPr/>
        </p:nvPicPr>
        <p:blipFill rotWithShape="1">
          <a:blip r:embed="rId3">
            <a:alphaModFix/>
          </a:blip>
          <a:srcRect/>
          <a:stretch/>
        </p:blipFill>
        <p:spPr>
          <a:xfrm>
            <a:off x="936013" y="328083"/>
            <a:ext cx="4603009" cy="119582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170"/>
        <p:cNvGrpSpPr/>
        <p:nvPr/>
      </p:nvGrpSpPr>
      <p:grpSpPr>
        <a:xfrm>
          <a:off x="0" y="0"/>
          <a:ext cx="0" cy="0"/>
          <a:chOff x="0" y="0"/>
          <a:chExt cx="0" cy="0"/>
        </a:xfrm>
      </p:grpSpPr>
      <p:sp>
        <p:nvSpPr>
          <p:cNvPr id="171" name="Google Shape;171;p36"/>
          <p:cNvSpPr txBox="1">
            <a:spLocks noGrp="1"/>
          </p:cNvSpPr>
          <p:nvPr>
            <p:ph type="title"/>
          </p:nvPr>
        </p:nvSpPr>
        <p:spPr>
          <a:xfrm>
            <a:off x="839789" y="457200"/>
            <a:ext cx="45315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199"/>
              <a:buFont typeface="Arial"/>
              <a:buNone/>
              <a:defRPr sz="3199"/>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p36"/>
          <p:cNvSpPr>
            <a:spLocks noGrp="1"/>
          </p:cNvSpPr>
          <p:nvPr>
            <p:ph type="pic" idx="2"/>
          </p:nvPr>
        </p:nvSpPr>
        <p:spPr>
          <a:xfrm>
            <a:off x="5676161" y="457200"/>
            <a:ext cx="5679300" cy="5403900"/>
          </a:xfrm>
          <a:prstGeom prst="rect">
            <a:avLst/>
          </a:prstGeom>
          <a:solidFill>
            <a:schemeClr val="dk1"/>
          </a:solidFill>
          <a:ln>
            <a:noFill/>
          </a:ln>
        </p:spPr>
      </p:sp>
      <p:sp>
        <p:nvSpPr>
          <p:cNvPr id="173" name="Google Shape;173;p36"/>
          <p:cNvSpPr txBox="1">
            <a:spLocks noGrp="1"/>
          </p:cNvSpPr>
          <p:nvPr>
            <p:ph type="body" idx="1"/>
          </p:nvPr>
        </p:nvSpPr>
        <p:spPr>
          <a:xfrm>
            <a:off x="839679" y="2222500"/>
            <a:ext cx="4531800" cy="36387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000"/>
              </a:spcBef>
              <a:spcAft>
                <a:spcPts val="0"/>
              </a:spcAft>
              <a:buClr>
                <a:schemeClr val="dk1"/>
              </a:buClr>
              <a:buSzPts val="2000"/>
              <a:buChar char="•"/>
              <a:defRPr sz="2000"/>
            </a:lvl1pPr>
            <a:lvl2pPr marL="914400" marR="0" lvl="1" indent="-323850" algn="l" rtl="0">
              <a:lnSpc>
                <a:spcPct val="100000"/>
              </a:lnSpc>
              <a:spcBef>
                <a:spcPts val="1000"/>
              </a:spcBef>
              <a:spcAft>
                <a:spcPts val="0"/>
              </a:spcAft>
              <a:buClr>
                <a:schemeClr val="dk1"/>
              </a:buClr>
              <a:buSzPts val="1500"/>
              <a:buFont typeface="Arial"/>
              <a:buChar char="•"/>
              <a:defRPr sz="1500"/>
            </a:lvl2pPr>
            <a:lvl3pPr marL="1371600" lvl="2" indent="-317500" algn="l" rtl="0">
              <a:lnSpc>
                <a:spcPct val="100000"/>
              </a:lnSpc>
              <a:spcBef>
                <a:spcPts val="500"/>
              </a:spcBef>
              <a:spcAft>
                <a:spcPts val="0"/>
              </a:spcAft>
              <a:buClr>
                <a:schemeClr val="dk1"/>
              </a:buClr>
              <a:buSzPts val="1400"/>
              <a:buChar char="•"/>
              <a:defRPr sz="1400"/>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38"/>
          <p:cNvSpPr txBox="1">
            <a:spLocks noGrp="1"/>
          </p:cNvSpPr>
          <p:nvPr>
            <p:ph type="title"/>
          </p:nvPr>
        </p:nvSpPr>
        <p:spPr>
          <a:xfrm>
            <a:off x="831850" y="1506539"/>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5999"/>
              <a:buFont typeface="Arial"/>
              <a:buNone/>
              <a:defRPr sz="5999"/>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p38"/>
          <p:cNvSpPr txBox="1">
            <a:spLocks noGrp="1"/>
          </p:cNvSpPr>
          <p:nvPr>
            <p:ph type="body" idx="1"/>
          </p:nvPr>
        </p:nvSpPr>
        <p:spPr>
          <a:xfrm>
            <a:off x="831850" y="4589464"/>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1000"/>
              </a:spcBef>
              <a:spcAft>
                <a:spcPts val="0"/>
              </a:spcAft>
              <a:buClr>
                <a:srgbClr val="8895B1"/>
              </a:buClr>
              <a:buSzPts val="2000"/>
              <a:buNone/>
              <a:defRPr sz="2000">
                <a:solidFill>
                  <a:srgbClr val="8895B1"/>
                </a:solidFill>
              </a:defRPr>
            </a:lvl2pPr>
            <a:lvl3pPr marL="1371600" lvl="2" indent="-228600" algn="l" rtl="0">
              <a:lnSpc>
                <a:spcPct val="90000"/>
              </a:lnSpc>
              <a:spcBef>
                <a:spcPts val="500"/>
              </a:spcBef>
              <a:spcAft>
                <a:spcPts val="0"/>
              </a:spcAft>
              <a:buClr>
                <a:srgbClr val="8895B1"/>
              </a:buClr>
              <a:buSzPts val="1800"/>
              <a:buNone/>
              <a:defRPr sz="1800">
                <a:solidFill>
                  <a:srgbClr val="8895B1"/>
                </a:solidFill>
              </a:defRPr>
            </a:lvl3pPr>
            <a:lvl4pPr marL="1828800" lvl="3" indent="-228600" algn="l" rtl="0">
              <a:lnSpc>
                <a:spcPct val="90000"/>
              </a:lnSpc>
              <a:spcBef>
                <a:spcPts val="500"/>
              </a:spcBef>
              <a:spcAft>
                <a:spcPts val="0"/>
              </a:spcAft>
              <a:buClr>
                <a:srgbClr val="8895B1"/>
              </a:buClr>
              <a:buSzPts val="1600"/>
              <a:buNone/>
              <a:defRPr sz="1600">
                <a:solidFill>
                  <a:srgbClr val="8895B1"/>
                </a:solidFill>
              </a:defRPr>
            </a:lvl4pPr>
            <a:lvl5pPr marL="2286000" lvl="4" indent="-228600" algn="l" rtl="0">
              <a:lnSpc>
                <a:spcPct val="90000"/>
              </a:lnSpc>
              <a:spcBef>
                <a:spcPts val="500"/>
              </a:spcBef>
              <a:spcAft>
                <a:spcPts val="0"/>
              </a:spcAft>
              <a:buClr>
                <a:srgbClr val="8895B1"/>
              </a:buClr>
              <a:buSzPts val="1600"/>
              <a:buNone/>
              <a:defRPr sz="1600">
                <a:solidFill>
                  <a:srgbClr val="8895B1"/>
                </a:solidFill>
              </a:defRPr>
            </a:lvl5pPr>
            <a:lvl6pPr marL="2743200" lvl="5" indent="-228600" algn="l" rtl="0">
              <a:lnSpc>
                <a:spcPct val="90000"/>
              </a:lnSpc>
              <a:spcBef>
                <a:spcPts val="500"/>
              </a:spcBef>
              <a:spcAft>
                <a:spcPts val="0"/>
              </a:spcAft>
              <a:buClr>
                <a:srgbClr val="8895B1"/>
              </a:buClr>
              <a:buSzPts val="1600"/>
              <a:buNone/>
              <a:defRPr sz="1600">
                <a:solidFill>
                  <a:srgbClr val="8895B1"/>
                </a:solidFill>
              </a:defRPr>
            </a:lvl6pPr>
            <a:lvl7pPr marL="3200400" lvl="6" indent="-228600" algn="l" rtl="0">
              <a:lnSpc>
                <a:spcPct val="90000"/>
              </a:lnSpc>
              <a:spcBef>
                <a:spcPts val="500"/>
              </a:spcBef>
              <a:spcAft>
                <a:spcPts val="0"/>
              </a:spcAft>
              <a:buClr>
                <a:srgbClr val="8895B1"/>
              </a:buClr>
              <a:buSzPts val="1600"/>
              <a:buNone/>
              <a:defRPr sz="1600">
                <a:solidFill>
                  <a:srgbClr val="8895B1"/>
                </a:solidFill>
              </a:defRPr>
            </a:lvl7pPr>
            <a:lvl8pPr marL="3657600" lvl="7" indent="-228600" algn="l" rtl="0">
              <a:lnSpc>
                <a:spcPct val="90000"/>
              </a:lnSpc>
              <a:spcBef>
                <a:spcPts val="500"/>
              </a:spcBef>
              <a:spcAft>
                <a:spcPts val="0"/>
              </a:spcAft>
              <a:buClr>
                <a:srgbClr val="8895B1"/>
              </a:buClr>
              <a:buSzPts val="1600"/>
              <a:buNone/>
              <a:defRPr sz="1600">
                <a:solidFill>
                  <a:srgbClr val="8895B1"/>
                </a:solidFill>
              </a:defRPr>
            </a:lvl8pPr>
            <a:lvl9pPr marL="4114800" lvl="8" indent="-228600" algn="l" rtl="0">
              <a:lnSpc>
                <a:spcPct val="90000"/>
              </a:lnSpc>
              <a:spcBef>
                <a:spcPts val="500"/>
              </a:spcBef>
              <a:spcAft>
                <a:spcPts val="0"/>
              </a:spcAft>
              <a:buClr>
                <a:srgbClr val="8895B1"/>
              </a:buClr>
              <a:buSzPts val="1600"/>
              <a:buNone/>
              <a:defRPr sz="1600">
                <a:solidFill>
                  <a:srgbClr val="8895B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39"/>
          <p:cNvSpPr txBox="1">
            <a:spLocks noGrp="1"/>
          </p:cNvSpPr>
          <p:nvPr>
            <p:ph type="body" idx="1"/>
          </p:nvPr>
        </p:nvSpPr>
        <p:spPr>
          <a:xfrm>
            <a:off x="838200" y="1848678"/>
            <a:ext cx="4787100" cy="4328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200"/>
              <a:buNone/>
              <a:defRPr sz="2200"/>
            </a:lvl1pPr>
            <a:lvl2pPr marL="914400" lvl="1" indent="-342900" algn="l" rtl="0">
              <a:lnSpc>
                <a:spcPct val="100000"/>
              </a:lnSpc>
              <a:spcBef>
                <a:spcPts val="1000"/>
              </a:spcBef>
              <a:spcAft>
                <a:spcPts val="0"/>
              </a:spcAft>
              <a:buClr>
                <a:schemeClr val="dk1"/>
              </a:buClr>
              <a:buSzPts val="1800"/>
              <a:buChar char="•"/>
              <a:defRPr sz="1800"/>
            </a:lvl2pPr>
            <a:lvl3pPr marL="1371600" lvl="2" indent="-317500" algn="l" rtl="0">
              <a:lnSpc>
                <a:spcPct val="100000"/>
              </a:lnSpc>
              <a:spcBef>
                <a:spcPts val="500"/>
              </a:spcBef>
              <a:spcAft>
                <a:spcPts val="0"/>
              </a:spcAft>
              <a:buClr>
                <a:schemeClr val="dk1"/>
              </a:buClr>
              <a:buSzPts val="1400"/>
              <a:buChar char="•"/>
              <a:defRPr sz="1400"/>
            </a:lvl3pPr>
            <a:lvl4pPr marL="1828800" lvl="3" indent="-304800" algn="l" rtl="0">
              <a:lnSpc>
                <a:spcPct val="100000"/>
              </a:lnSpc>
              <a:spcBef>
                <a:spcPts val="500"/>
              </a:spcBef>
              <a:spcAft>
                <a:spcPts val="0"/>
              </a:spcAft>
              <a:buClr>
                <a:schemeClr val="dk1"/>
              </a:buClr>
              <a:buSzPts val="1200"/>
              <a:buChar char="•"/>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p39"/>
          <p:cNvSpPr txBox="1">
            <a:spLocks noGrp="1"/>
          </p:cNvSpPr>
          <p:nvPr>
            <p:ph type="body" idx="2"/>
          </p:nvPr>
        </p:nvSpPr>
        <p:spPr>
          <a:xfrm>
            <a:off x="6566632" y="1865313"/>
            <a:ext cx="47871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chemeClr val="dk1"/>
              </a:buClr>
              <a:buSzPts val="2200"/>
              <a:buNone/>
              <a:defRPr sz="2200"/>
            </a:lvl1pPr>
            <a:lvl2pPr marL="914400" lvl="1" indent="-342900" algn="l" rtl="0">
              <a:lnSpc>
                <a:spcPct val="100000"/>
              </a:lnSpc>
              <a:spcBef>
                <a:spcPts val="1000"/>
              </a:spcBef>
              <a:spcAft>
                <a:spcPts val="0"/>
              </a:spcAft>
              <a:buClr>
                <a:schemeClr val="dk1"/>
              </a:buClr>
              <a:buSzPts val="1800"/>
              <a:buChar char="•"/>
              <a:defRPr sz="1800"/>
            </a:lvl2pPr>
            <a:lvl3pPr marL="1371600" lvl="2" indent="-317500" algn="l" rtl="0">
              <a:lnSpc>
                <a:spcPct val="100000"/>
              </a:lnSpc>
              <a:spcBef>
                <a:spcPts val="500"/>
              </a:spcBef>
              <a:spcAft>
                <a:spcPts val="0"/>
              </a:spcAft>
              <a:buClr>
                <a:schemeClr val="dk1"/>
              </a:buClr>
              <a:buSzPts val="1400"/>
              <a:buChar char="•"/>
              <a:defRPr sz="1400"/>
            </a:lvl3pPr>
            <a:lvl4pPr marL="1828800" lvl="3" indent="-304800" algn="l" rtl="0">
              <a:lnSpc>
                <a:spcPct val="100000"/>
              </a:lnSpc>
              <a:spcBef>
                <a:spcPts val="500"/>
              </a:spcBef>
              <a:spcAft>
                <a:spcPts val="0"/>
              </a:spcAft>
              <a:buClr>
                <a:schemeClr val="dk1"/>
              </a:buClr>
              <a:buSzPts val="1200"/>
              <a:buChar char="•"/>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p39"/>
          <p:cNvSpPr/>
          <p:nvPr/>
        </p:nvSpPr>
        <p:spPr>
          <a:xfrm>
            <a:off x="6083301" y="1825625"/>
            <a:ext cx="63600" cy="4391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40"/>
          <p:cNvSpPr txBox="1">
            <a:spLocks noGrp="1"/>
          </p:cNvSpPr>
          <p:nvPr>
            <p:ph type="body" idx="1"/>
          </p:nvPr>
        </p:nvSpPr>
        <p:spPr>
          <a:xfrm>
            <a:off x="838200" y="1825625"/>
            <a:ext cx="4787100" cy="43512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1000"/>
              </a:spcBef>
              <a:spcAft>
                <a:spcPts val="0"/>
              </a:spcAft>
              <a:buClr>
                <a:schemeClr val="dk1"/>
              </a:buClr>
              <a:buSzPts val="2200"/>
              <a:buFont typeface="Arial"/>
              <a:buChar char="•"/>
              <a:defRPr sz="2200"/>
            </a:lvl1pPr>
            <a:lvl2pPr marL="914400" lvl="1" indent="-342900" algn="l" rtl="0">
              <a:lnSpc>
                <a:spcPct val="100000"/>
              </a:lnSpc>
              <a:spcBef>
                <a:spcPts val="1000"/>
              </a:spcBef>
              <a:spcAft>
                <a:spcPts val="0"/>
              </a:spcAft>
              <a:buClr>
                <a:schemeClr val="dk1"/>
              </a:buClr>
              <a:buSzPts val="1800"/>
              <a:buChar char="•"/>
              <a:defRPr sz="1800"/>
            </a:lvl2pPr>
            <a:lvl3pPr marL="1371600" lvl="2" indent="-317500" algn="l" rtl="0">
              <a:lnSpc>
                <a:spcPct val="100000"/>
              </a:lnSpc>
              <a:spcBef>
                <a:spcPts val="500"/>
              </a:spcBef>
              <a:spcAft>
                <a:spcPts val="0"/>
              </a:spcAft>
              <a:buClr>
                <a:schemeClr val="dk1"/>
              </a:buClr>
              <a:buSzPts val="1400"/>
              <a:buChar char="•"/>
              <a:defRPr sz="1400"/>
            </a:lvl3pPr>
            <a:lvl4pPr marL="1828800" lvl="3" indent="-304800" algn="l" rtl="0">
              <a:lnSpc>
                <a:spcPct val="90000"/>
              </a:lnSpc>
              <a:spcBef>
                <a:spcPts val="500"/>
              </a:spcBef>
              <a:spcAft>
                <a:spcPts val="0"/>
              </a:spcAft>
              <a:buClr>
                <a:schemeClr val="dk1"/>
              </a:buClr>
              <a:buSzPts val="1200"/>
              <a:buChar char="•"/>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p40"/>
          <p:cNvSpPr txBox="1">
            <a:spLocks noGrp="1"/>
          </p:cNvSpPr>
          <p:nvPr>
            <p:ph type="body" idx="2"/>
          </p:nvPr>
        </p:nvSpPr>
        <p:spPr>
          <a:xfrm>
            <a:off x="6566632" y="1865313"/>
            <a:ext cx="4787100" cy="43512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1000"/>
              </a:spcBef>
              <a:spcAft>
                <a:spcPts val="0"/>
              </a:spcAft>
              <a:buClr>
                <a:schemeClr val="dk1"/>
              </a:buClr>
              <a:buSzPts val="2200"/>
              <a:buFont typeface="Arial"/>
              <a:buChar char="•"/>
              <a:defRPr sz="2200"/>
            </a:lvl1pPr>
            <a:lvl2pPr marL="914400" lvl="1" indent="-342900" algn="l" rtl="0">
              <a:lnSpc>
                <a:spcPct val="100000"/>
              </a:lnSpc>
              <a:spcBef>
                <a:spcPts val="1000"/>
              </a:spcBef>
              <a:spcAft>
                <a:spcPts val="0"/>
              </a:spcAft>
              <a:buClr>
                <a:schemeClr val="dk1"/>
              </a:buClr>
              <a:buSzPts val="1800"/>
              <a:buChar char="•"/>
              <a:defRPr sz="1800"/>
            </a:lvl2pPr>
            <a:lvl3pPr marL="1371600" lvl="2" indent="-317500" algn="l" rtl="0">
              <a:lnSpc>
                <a:spcPct val="100000"/>
              </a:lnSpc>
              <a:spcBef>
                <a:spcPts val="500"/>
              </a:spcBef>
              <a:spcAft>
                <a:spcPts val="0"/>
              </a:spcAft>
              <a:buClr>
                <a:schemeClr val="dk1"/>
              </a:buClr>
              <a:buSzPts val="1400"/>
              <a:buChar char="•"/>
              <a:defRPr sz="1400"/>
            </a:lvl3pPr>
            <a:lvl4pPr marL="1828800" lvl="3" indent="-304800" algn="l" rtl="0">
              <a:lnSpc>
                <a:spcPct val="90000"/>
              </a:lnSpc>
              <a:spcBef>
                <a:spcPts val="500"/>
              </a:spcBef>
              <a:spcAft>
                <a:spcPts val="0"/>
              </a:spcAft>
              <a:buClr>
                <a:schemeClr val="dk1"/>
              </a:buClr>
              <a:buSzPts val="1200"/>
              <a:buChar char="•"/>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9"/>
        <p:cNvGrpSpPr/>
        <p:nvPr/>
      </p:nvGrpSpPr>
      <p:grpSpPr>
        <a:xfrm>
          <a:off x="0" y="0"/>
          <a:ext cx="0" cy="0"/>
          <a:chOff x="0" y="0"/>
          <a:chExt cx="0" cy="0"/>
        </a:xfrm>
      </p:grpSpPr>
      <p:sp>
        <p:nvSpPr>
          <p:cNvPr id="190" name="Google Shape;190;p41"/>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41"/>
          <p:cNvSpPr txBox="1">
            <a:spLocks noGrp="1"/>
          </p:cNvSpPr>
          <p:nvPr>
            <p:ph type="body" idx="1"/>
          </p:nvPr>
        </p:nvSpPr>
        <p:spPr>
          <a:xfrm>
            <a:off x="839789" y="1808921"/>
            <a:ext cx="5157900" cy="696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10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2" name="Google Shape;192;p41"/>
          <p:cNvSpPr txBox="1">
            <a:spLocks noGrp="1"/>
          </p:cNvSpPr>
          <p:nvPr>
            <p:ph type="body" idx="2"/>
          </p:nvPr>
        </p:nvSpPr>
        <p:spPr>
          <a:xfrm>
            <a:off x="839789" y="2667000"/>
            <a:ext cx="5157900" cy="35226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1000"/>
              </a:spcBef>
              <a:spcAft>
                <a:spcPts val="0"/>
              </a:spcAft>
              <a:buClr>
                <a:schemeClr val="dk1"/>
              </a:buClr>
              <a:buSzPts val="2200"/>
              <a:buChar char="•"/>
              <a:defRPr sz="2200"/>
            </a:lvl1pPr>
            <a:lvl2pPr marL="914400" lvl="1" indent="-342900" algn="l" rtl="0">
              <a:lnSpc>
                <a:spcPct val="100000"/>
              </a:lnSpc>
              <a:spcBef>
                <a:spcPts val="1000"/>
              </a:spcBef>
              <a:spcAft>
                <a:spcPts val="0"/>
              </a:spcAft>
              <a:buClr>
                <a:schemeClr val="dk1"/>
              </a:buClr>
              <a:buSzPts val="1800"/>
              <a:buChar char="•"/>
              <a:defRPr sz="1800"/>
            </a:lvl2pPr>
            <a:lvl3pPr marL="1371600" lvl="2" indent="-317500" algn="l" rtl="0">
              <a:lnSpc>
                <a:spcPct val="100000"/>
              </a:lnSpc>
              <a:spcBef>
                <a:spcPts val="500"/>
              </a:spcBef>
              <a:spcAft>
                <a:spcPts val="0"/>
              </a:spcAft>
              <a:buClr>
                <a:schemeClr val="dk1"/>
              </a:buClr>
              <a:buSzPts val="1400"/>
              <a:buChar char="•"/>
              <a:defRPr sz="1400"/>
            </a:lvl3pPr>
            <a:lvl4pPr marL="1828800" lvl="3" indent="-304800" algn="l" rtl="0">
              <a:lnSpc>
                <a:spcPct val="100000"/>
              </a:lnSpc>
              <a:spcBef>
                <a:spcPts val="500"/>
              </a:spcBef>
              <a:spcAft>
                <a:spcPts val="0"/>
              </a:spcAft>
              <a:buClr>
                <a:schemeClr val="dk1"/>
              </a:buClr>
              <a:buSzPts val="1200"/>
              <a:buChar char="•"/>
              <a:defRPr sz="1200"/>
            </a:lvl4pPr>
            <a:lvl5pPr marL="2286000" lvl="4" indent="-228600" algn="l" rtl="0">
              <a:lnSpc>
                <a:spcPct val="10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p41"/>
          <p:cNvSpPr txBox="1">
            <a:spLocks noGrp="1"/>
          </p:cNvSpPr>
          <p:nvPr>
            <p:ph type="body" idx="3"/>
          </p:nvPr>
        </p:nvSpPr>
        <p:spPr>
          <a:xfrm>
            <a:off x="6172200" y="1808921"/>
            <a:ext cx="5183100" cy="696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10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4" name="Google Shape;194;p41"/>
          <p:cNvSpPr txBox="1">
            <a:spLocks noGrp="1"/>
          </p:cNvSpPr>
          <p:nvPr>
            <p:ph type="body" idx="4"/>
          </p:nvPr>
        </p:nvSpPr>
        <p:spPr>
          <a:xfrm>
            <a:off x="6172200" y="2667000"/>
            <a:ext cx="5183100" cy="35226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1000"/>
              </a:spcBef>
              <a:spcAft>
                <a:spcPts val="0"/>
              </a:spcAft>
              <a:buClr>
                <a:schemeClr val="dk1"/>
              </a:buClr>
              <a:buSzPts val="2200"/>
              <a:buChar char="•"/>
              <a:defRPr sz="2200"/>
            </a:lvl1pPr>
            <a:lvl2pPr marL="914400" lvl="1" indent="-342900" algn="l" rtl="0">
              <a:lnSpc>
                <a:spcPct val="100000"/>
              </a:lnSpc>
              <a:spcBef>
                <a:spcPts val="1000"/>
              </a:spcBef>
              <a:spcAft>
                <a:spcPts val="0"/>
              </a:spcAft>
              <a:buClr>
                <a:schemeClr val="dk1"/>
              </a:buClr>
              <a:buSzPts val="1800"/>
              <a:buChar char="•"/>
              <a:defRPr sz="1800"/>
            </a:lvl2pPr>
            <a:lvl3pPr marL="1371600" lvl="2" indent="-317500" algn="l" rtl="0">
              <a:lnSpc>
                <a:spcPct val="100000"/>
              </a:lnSpc>
              <a:spcBef>
                <a:spcPts val="500"/>
              </a:spcBef>
              <a:spcAft>
                <a:spcPts val="0"/>
              </a:spcAft>
              <a:buClr>
                <a:schemeClr val="dk1"/>
              </a:buClr>
              <a:buSzPts val="1400"/>
              <a:buChar char="•"/>
              <a:defRPr sz="1400"/>
            </a:lvl3pPr>
            <a:lvl4pPr marL="1828800" lvl="3" indent="-304800" algn="l" rtl="0">
              <a:lnSpc>
                <a:spcPct val="100000"/>
              </a:lnSpc>
              <a:spcBef>
                <a:spcPts val="500"/>
              </a:spcBef>
              <a:spcAft>
                <a:spcPts val="0"/>
              </a:spcAft>
              <a:buClr>
                <a:schemeClr val="dk1"/>
              </a:buClr>
              <a:buSzPts val="1200"/>
              <a:buChar char="•"/>
              <a:defRPr sz="1200"/>
            </a:lvl4pPr>
            <a:lvl5pPr marL="2286000" lvl="4" indent="-228600" algn="l" rtl="0">
              <a:lnSpc>
                <a:spcPct val="10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
        <p:cNvGrpSpPr/>
        <p:nvPr/>
      </p:nvGrpSpPr>
      <p:grpSpPr>
        <a:xfrm>
          <a:off x="0" y="0"/>
          <a:ext cx="0" cy="0"/>
          <a:chOff x="0" y="0"/>
          <a:chExt cx="0" cy="0"/>
        </a:xfrm>
      </p:grpSpPr>
      <p:sp>
        <p:nvSpPr>
          <p:cNvPr id="196" name="Google Shape;196;p4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
        <p:cNvGrpSpPr/>
        <p:nvPr/>
      </p:nvGrpSpPr>
      <p:grpSpPr>
        <a:xfrm>
          <a:off x="0" y="0"/>
          <a:ext cx="0" cy="0"/>
          <a:chOff x="0" y="0"/>
          <a:chExt cx="0" cy="0"/>
        </a:xfrm>
      </p:grpSpPr>
      <p:sp>
        <p:nvSpPr>
          <p:cNvPr id="29" name="Google Shape;29;p5"/>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5"/>
          <p:cNvSpPr>
            <a:spLocks noGrp="1"/>
          </p:cNvSpPr>
          <p:nvPr>
            <p:ph type="pic" idx="2"/>
          </p:nvPr>
        </p:nvSpPr>
        <p:spPr>
          <a:xfrm>
            <a:off x="-63796" y="0"/>
            <a:ext cx="12255796" cy="6858000"/>
          </a:xfrm>
          <a:prstGeom prst="rect">
            <a:avLst/>
          </a:prstGeom>
          <a:noFill/>
          <a:ln>
            <a:noFill/>
          </a:ln>
        </p:spPr>
      </p:sp>
      <p:sp>
        <p:nvSpPr>
          <p:cNvPr id="31" name="Google Shape;31;p5"/>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5"/>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34" name="Google Shape;34;p5"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35" name="Google Shape;35;p5"/>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98"/>
        <p:cNvGrpSpPr/>
        <p:nvPr/>
      </p:nvGrpSpPr>
      <p:grpSpPr>
        <a:xfrm>
          <a:off x="0" y="0"/>
          <a:ext cx="0" cy="0"/>
          <a:chOff x="0" y="0"/>
          <a:chExt cx="0" cy="0"/>
        </a:xfrm>
      </p:grpSpPr>
      <p:sp>
        <p:nvSpPr>
          <p:cNvPr id="199" name="Google Shape;199;p44"/>
          <p:cNvSpPr/>
          <p:nvPr/>
        </p:nvSpPr>
        <p:spPr>
          <a:xfrm>
            <a:off x="0" y="0"/>
            <a:ext cx="12192000" cy="6858000"/>
          </a:xfrm>
          <a:prstGeom prst="rect">
            <a:avLst/>
          </a:prstGeom>
          <a:solidFill>
            <a:srgbClr val="FFFFFF"/>
          </a:solidFill>
          <a:ln w="12700" cap="flat" cmpd="sng">
            <a:solidFill>
              <a:srgbClr val="0077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pic>
        <p:nvPicPr>
          <p:cNvPr id="200" name="Google Shape;200;p44"/>
          <p:cNvPicPr preferRelativeResize="0"/>
          <p:nvPr/>
        </p:nvPicPr>
        <p:blipFill rotWithShape="1">
          <a:blip r:embed="rId2">
            <a:alphaModFix/>
          </a:blip>
          <a:srcRect/>
          <a:stretch/>
        </p:blipFill>
        <p:spPr>
          <a:xfrm>
            <a:off x="-2184" y="5759450"/>
            <a:ext cx="12184064" cy="1098550"/>
          </a:xfrm>
          <a:prstGeom prst="rect">
            <a:avLst/>
          </a:prstGeom>
          <a:noFill/>
          <a:ln>
            <a:noFill/>
          </a:ln>
        </p:spPr>
      </p:pic>
      <p:pic>
        <p:nvPicPr>
          <p:cNvPr id="201" name="Google Shape;201;p44" descr="OOI_NSF_Logo_White_150px.png"/>
          <p:cNvPicPr preferRelativeResize="0"/>
          <p:nvPr/>
        </p:nvPicPr>
        <p:blipFill rotWithShape="1">
          <a:blip r:embed="rId3">
            <a:alphaModFix/>
          </a:blip>
          <a:srcRect/>
          <a:stretch/>
        </p:blipFill>
        <p:spPr>
          <a:xfrm>
            <a:off x="11437427" y="6324313"/>
            <a:ext cx="446658" cy="446717"/>
          </a:xfrm>
          <a:prstGeom prst="rect">
            <a:avLst/>
          </a:prstGeom>
          <a:noFill/>
          <a:ln>
            <a:noFill/>
          </a:ln>
        </p:spPr>
      </p:pic>
      <p:pic>
        <p:nvPicPr>
          <p:cNvPr id="202" name="Google Shape;202;p44" descr="OOI_URL_Vert_Blue.png"/>
          <p:cNvPicPr preferRelativeResize="0"/>
          <p:nvPr/>
        </p:nvPicPr>
        <p:blipFill rotWithShape="1">
          <a:blip r:embed="rId4">
            <a:alphaModFix/>
          </a:blip>
          <a:srcRect/>
          <a:stretch/>
        </p:blipFill>
        <p:spPr>
          <a:xfrm>
            <a:off x="11813245" y="277283"/>
            <a:ext cx="176660" cy="18728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203"/>
        <p:cNvGrpSpPr/>
        <p:nvPr/>
      </p:nvGrpSpPr>
      <p:grpSpPr>
        <a:xfrm>
          <a:off x="0" y="0"/>
          <a:ext cx="0" cy="0"/>
          <a:chOff x="0" y="0"/>
          <a:chExt cx="0" cy="0"/>
        </a:xfrm>
      </p:grpSpPr>
      <p:pic>
        <p:nvPicPr>
          <p:cNvPr id="204" name="Google Shape;204;p45"/>
          <p:cNvPicPr preferRelativeResize="0"/>
          <p:nvPr/>
        </p:nvPicPr>
        <p:blipFill rotWithShape="1">
          <a:blip r:embed="rId2">
            <a:alphaModFix/>
          </a:blip>
          <a:srcRect/>
          <a:stretch/>
        </p:blipFill>
        <p:spPr>
          <a:xfrm>
            <a:off x="0" y="446"/>
            <a:ext cx="12190411" cy="6857106"/>
          </a:xfrm>
          <a:prstGeom prst="rect">
            <a:avLst/>
          </a:prstGeom>
          <a:noFill/>
          <a:ln>
            <a:noFill/>
          </a:ln>
        </p:spPr>
      </p:pic>
      <p:sp>
        <p:nvSpPr>
          <p:cNvPr id="205" name="Google Shape;205;p45"/>
          <p:cNvSpPr txBox="1">
            <a:spLocks noGrp="1"/>
          </p:cNvSpPr>
          <p:nvPr>
            <p:ph type="body" idx="1"/>
          </p:nvPr>
        </p:nvSpPr>
        <p:spPr>
          <a:xfrm>
            <a:off x="946038" y="2604194"/>
            <a:ext cx="4851600" cy="309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749"/>
              <a:buNone/>
              <a:defRPr sz="5749"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06" name="Google Shape;206;p45"/>
          <p:cNvPicPr preferRelativeResize="0"/>
          <p:nvPr/>
        </p:nvPicPr>
        <p:blipFill rotWithShape="1">
          <a:blip r:embed="rId3">
            <a:alphaModFix/>
          </a:blip>
          <a:srcRect l="27771"/>
          <a:stretch/>
        </p:blipFill>
        <p:spPr>
          <a:xfrm>
            <a:off x="2228849" y="319438"/>
            <a:ext cx="3356368" cy="1204470"/>
          </a:xfrm>
          <a:prstGeom prst="rect">
            <a:avLst/>
          </a:prstGeom>
          <a:noFill/>
          <a:ln>
            <a:noFill/>
          </a:ln>
        </p:spPr>
      </p:pic>
      <p:pic>
        <p:nvPicPr>
          <p:cNvPr id="207" name="Google Shape;207;p45"/>
          <p:cNvPicPr preferRelativeResize="0"/>
          <p:nvPr/>
        </p:nvPicPr>
        <p:blipFill rotWithShape="1">
          <a:blip r:embed="rId4">
            <a:alphaModFix/>
          </a:blip>
          <a:srcRect r="71913"/>
          <a:stretch/>
        </p:blipFill>
        <p:spPr>
          <a:xfrm>
            <a:off x="936013" y="328083"/>
            <a:ext cx="1292836" cy="119582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18"/>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19"/>
        <p:cNvGrpSpPr/>
        <p:nvPr/>
      </p:nvGrpSpPr>
      <p:grpSpPr>
        <a:xfrm>
          <a:off x="0" y="0"/>
          <a:ext cx="0" cy="0"/>
          <a:chOff x="0" y="0"/>
          <a:chExt cx="0" cy="0"/>
        </a:xfrm>
      </p:grpSpPr>
      <p:sp>
        <p:nvSpPr>
          <p:cNvPr id="220" name="Google Shape;220;p48"/>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48"/>
          <p:cNvSpPr txBox="1">
            <a:spLocks noGrp="1"/>
          </p:cNvSpPr>
          <p:nvPr>
            <p:ph type="subTitle" idx="1"/>
          </p:nvPr>
        </p:nvSpPr>
        <p:spPr>
          <a:xfrm>
            <a:off x="946080" y="2604240"/>
            <a:ext cx="4851300" cy="30984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22"/>
        <p:cNvGrpSpPr/>
        <p:nvPr/>
      </p:nvGrpSpPr>
      <p:grpSpPr>
        <a:xfrm>
          <a:off x="0" y="0"/>
          <a:ext cx="0" cy="0"/>
          <a:chOff x="0" y="0"/>
          <a:chExt cx="0" cy="0"/>
        </a:xfrm>
      </p:grpSpPr>
      <p:sp>
        <p:nvSpPr>
          <p:cNvPr id="223" name="Google Shape;223;p49"/>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p49"/>
          <p:cNvSpPr txBox="1">
            <a:spLocks noGrp="1"/>
          </p:cNvSpPr>
          <p:nvPr>
            <p:ph type="body" idx="1"/>
          </p:nvPr>
        </p:nvSpPr>
        <p:spPr>
          <a:xfrm>
            <a:off x="946080" y="2604240"/>
            <a:ext cx="4851300" cy="3098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5"/>
        <p:cNvGrpSpPr/>
        <p:nvPr/>
      </p:nvGrpSpPr>
      <p:grpSpPr>
        <a:xfrm>
          <a:off x="0" y="0"/>
          <a:ext cx="0" cy="0"/>
          <a:chOff x="0" y="0"/>
          <a:chExt cx="0" cy="0"/>
        </a:xfrm>
      </p:grpSpPr>
      <p:sp>
        <p:nvSpPr>
          <p:cNvPr id="226" name="Google Shape;226;p50"/>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p50"/>
          <p:cNvSpPr txBox="1">
            <a:spLocks noGrp="1"/>
          </p:cNvSpPr>
          <p:nvPr>
            <p:ph type="body" idx="1"/>
          </p:nvPr>
        </p:nvSpPr>
        <p:spPr>
          <a:xfrm>
            <a:off x="946080" y="2604240"/>
            <a:ext cx="2367300" cy="3098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28" name="Google Shape;228;p50"/>
          <p:cNvSpPr txBox="1">
            <a:spLocks noGrp="1"/>
          </p:cNvSpPr>
          <p:nvPr>
            <p:ph type="body" idx="2"/>
          </p:nvPr>
        </p:nvSpPr>
        <p:spPr>
          <a:xfrm>
            <a:off x="3432240" y="2604240"/>
            <a:ext cx="2367300" cy="3098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9"/>
        <p:cNvGrpSpPr/>
        <p:nvPr/>
      </p:nvGrpSpPr>
      <p:grpSpPr>
        <a:xfrm>
          <a:off x="0" y="0"/>
          <a:ext cx="0" cy="0"/>
          <a:chOff x="0" y="0"/>
          <a:chExt cx="0" cy="0"/>
        </a:xfrm>
      </p:grpSpPr>
      <p:sp>
        <p:nvSpPr>
          <p:cNvPr id="230" name="Google Shape;230;p51"/>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31"/>
        <p:cNvGrpSpPr/>
        <p:nvPr/>
      </p:nvGrpSpPr>
      <p:grpSpPr>
        <a:xfrm>
          <a:off x="0" y="0"/>
          <a:ext cx="0" cy="0"/>
          <a:chOff x="0" y="0"/>
          <a:chExt cx="0" cy="0"/>
        </a:xfrm>
      </p:grpSpPr>
      <p:sp>
        <p:nvSpPr>
          <p:cNvPr id="232" name="Google Shape;232;p52"/>
          <p:cNvSpPr txBox="1">
            <a:spLocks noGrp="1"/>
          </p:cNvSpPr>
          <p:nvPr>
            <p:ph type="subTitle" idx="1"/>
          </p:nvPr>
        </p:nvSpPr>
        <p:spPr>
          <a:xfrm>
            <a:off x="609480" y="273600"/>
            <a:ext cx="10972500" cy="5307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33"/>
        <p:cNvGrpSpPr/>
        <p:nvPr/>
      </p:nvGrpSpPr>
      <p:grpSpPr>
        <a:xfrm>
          <a:off x="0" y="0"/>
          <a:ext cx="0" cy="0"/>
          <a:chOff x="0" y="0"/>
          <a:chExt cx="0" cy="0"/>
        </a:xfrm>
      </p:grpSpPr>
      <p:sp>
        <p:nvSpPr>
          <p:cNvPr id="234" name="Google Shape;234;p53"/>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p53"/>
          <p:cNvSpPr txBox="1">
            <a:spLocks noGrp="1"/>
          </p:cNvSpPr>
          <p:nvPr>
            <p:ph type="body" idx="1"/>
          </p:nvPr>
        </p:nvSpPr>
        <p:spPr>
          <a:xfrm>
            <a:off x="946080" y="260424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36" name="Google Shape;236;p53"/>
          <p:cNvSpPr txBox="1">
            <a:spLocks noGrp="1"/>
          </p:cNvSpPr>
          <p:nvPr>
            <p:ph type="body" idx="2"/>
          </p:nvPr>
        </p:nvSpPr>
        <p:spPr>
          <a:xfrm>
            <a:off x="3432240" y="2604240"/>
            <a:ext cx="2367300" cy="3098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37" name="Google Shape;237;p53"/>
          <p:cNvSpPr txBox="1">
            <a:spLocks noGrp="1"/>
          </p:cNvSpPr>
          <p:nvPr>
            <p:ph type="body" idx="3"/>
          </p:nvPr>
        </p:nvSpPr>
        <p:spPr>
          <a:xfrm>
            <a:off x="946080" y="422280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38"/>
        <p:cNvGrpSpPr/>
        <p:nvPr/>
      </p:nvGrpSpPr>
      <p:grpSpPr>
        <a:xfrm>
          <a:off x="0" y="0"/>
          <a:ext cx="0" cy="0"/>
          <a:chOff x="0" y="0"/>
          <a:chExt cx="0" cy="0"/>
        </a:xfrm>
      </p:grpSpPr>
      <p:sp>
        <p:nvSpPr>
          <p:cNvPr id="239" name="Google Shape;239;p54"/>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p54"/>
          <p:cNvSpPr txBox="1">
            <a:spLocks noGrp="1"/>
          </p:cNvSpPr>
          <p:nvPr>
            <p:ph type="body" idx="1"/>
          </p:nvPr>
        </p:nvSpPr>
        <p:spPr>
          <a:xfrm>
            <a:off x="946080" y="2604240"/>
            <a:ext cx="2367300" cy="3098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41" name="Google Shape;241;p54"/>
          <p:cNvSpPr txBox="1">
            <a:spLocks noGrp="1"/>
          </p:cNvSpPr>
          <p:nvPr>
            <p:ph type="body" idx="2"/>
          </p:nvPr>
        </p:nvSpPr>
        <p:spPr>
          <a:xfrm>
            <a:off x="3432240" y="260424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42" name="Google Shape;242;p54"/>
          <p:cNvSpPr txBox="1">
            <a:spLocks noGrp="1"/>
          </p:cNvSpPr>
          <p:nvPr>
            <p:ph type="body" idx="3"/>
          </p:nvPr>
        </p:nvSpPr>
        <p:spPr>
          <a:xfrm>
            <a:off x="3432240" y="422280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6"/>
        <p:cNvGrpSpPr/>
        <p:nvPr/>
      </p:nvGrpSpPr>
      <p:grpSpPr>
        <a:xfrm>
          <a:off x="0" y="0"/>
          <a:ext cx="0" cy="0"/>
          <a:chOff x="0" y="0"/>
          <a:chExt cx="0" cy="0"/>
        </a:xfrm>
      </p:grpSpPr>
      <p:sp>
        <p:nvSpPr>
          <p:cNvPr id="37" name="Google Shape;37;p6"/>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8" name="Google Shape;38;p6"/>
          <p:cNvSpPr>
            <a:spLocks noGrp="1"/>
          </p:cNvSpPr>
          <p:nvPr>
            <p:ph type="pic" idx="2"/>
          </p:nvPr>
        </p:nvSpPr>
        <p:spPr>
          <a:xfrm>
            <a:off x="-63796" y="0"/>
            <a:ext cx="12255796" cy="6858000"/>
          </a:xfrm>
          <a:prstGeom prst="rect">
            <a:avLst/>
          </a:prstGeom>
          <a:noFill/>
          <a:ln>
            <a:noFill/>
          </a:ln>
        </p:spPr>
      </p:sp>
      <p:pic>
        <p:nvPicPr>
          <p:cNvPr id="39" name="Google Shape;39;p6" descr="OOI_URL_Vert_Blue.png"/>
          <p:cNvPicPr preferRelativeResize="0"/>
          <p:nvPr/>
        </p:nvPicPr>
        <p:blipFill rotWithShape="1">
          <a:blip r:embed="rId2">
            <a:alphaModFix/>
          </a:blip>
          <a:srcRect/>
          <a:stretch/>
        </p:blipFill>
        <p:spPr>
          <a:xfrm>
            <a:off x="11546580" y="328083"/>
            <a:ext cx="176660" cy="1872840"/>
          </a:xfrm>
          <a:prstGeom prst="rect">
            <a:avLst/>
          </a:prstGeom>
          <a:noFill/>
          <a:ln>
            <a:noFill/>
          </a:ln>
        </p:spPr>
      </p:pic>
      <p:sp>
        <p:nvSpPr>
          <p:cNvPr id="40" name="Google Shape;40;p6"/>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6"/>
          <p:cNvPicPr preferRelativeResize="0"/>
          <p:nvPr/>
        </p:nvPicPr>
        <p:blipFill rotWithShape="1">
          <a:blip r:embed="rId3">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43"/>
        <p:cNvGrpSpPr/>
        <p:nvPr/>
      </p:nvGrpSpPr>
      <p:grpSpPr>
        <a:xfrm>
          <a:off x="0" y="0"/>
          <a:ext cx="0" cy="0"/>
          <a:chOff x="0" y="0"/>
          <a:chExt cx="0" cy="0"/>
        </a:xfrm>
      </p:grpSpPr>
      <p:sp>
        <p:nvSpPr>
          <p:cNvPr id="244" name="Google Shape;244;p55"/>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5" name="Google Shape;245;p55"/>
          <p:cNvSpPr txBox="1">
            <a:spLocks noGrp="1"/>
          </p:cNvSpPr>
          <p:nvPr>
            <p:ph type="body" idx="1"/>
          </p:nvPr>
        </p:nvSpPr>
        <p:spPr>
          <a:xfrm>
            <a:off x="946080" y="260424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46" name="Google Shape;246;p55"/>
          <p:cNvSpPr txBox="1">
            <a:spLocks noGrp="1"/>
          </p:cNvSpPr>
          <p:nvPr>
            <p:ph type="body" idx="2"/>
          </p:nvPr>
        </p:nvSpPr>
        <p:spPr>
          <a:xfrm>
            <a:off x="3432240" y="260424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47" name="Google Shape;247;p55"/>
          <p:cNvSpPr txBox="1">
            <a:spLocks noGrp="1"/>
          </p:cNvSpPr>
          <p:nvPr>
            <p:ph type="body" idx="3"/>
          </p:nvPr>
        </p:nvSpPr>
        <p:spPr>
          <a:xfrm>
            <a:off x="946080" y="4222800"/>
            <a:ext cx="4851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48"/>
        <p:cNvGrpSpPr/>
        <p:nvPr/>
      </p:nvGrpSpPr>
      <p:grpSpPr>
        <a:xfrm>
          <a:off x="0" y="0"/>
          <a:ext cx="0" cy="0"/>
          <a:chOff x="0" y="0"/>
          <a:chExt cx="0" cy="0"/>
        </a:xfrm>
      </p:grpSpPr>
      <p:sp>
        <p:nvSpPr>
          <p:cNvPr id="249" name="Google Shape;249;p56"/>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p56"/>
          <p:cNvSpPr txBox="1">
            <a:spLocks noGrp="1"/>
          </p:cNvSpPr>
          <p:nvPr>
            <p:ph type="body" idx="1"/>
          </p:nvPr>
        </p:nvSpPr>
        <p:spPr>
          <a:xfrm>
            <a:off x="946080" y="2604240"/>
            <a:ext cx="4851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51" name="Google Shape;251;p56"/>
          <p:cNvSpPr txBox="1">
            <a:spLocks noGrp="1"/>
          </p:cNvSpPr>
          <p:nvPr>
            <p:ph type="body" idx="2"/>
          </p:nvPr>
        </p:nvSpPr>
        <p:spPr>
          <a:xfrm>
            <a:off x="946080" y="4222800"/>
            <a:ext cx="4851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52"/>
        <p:cNvGrpSpPr/>
        <p:nvPr/>
      </p:nvGrpSpPr>
      <p:grpSpPr>
        <a:xfrm>
          <a:off x="0" y="0"/>
          <a:ext cx="0" cy="0"/>
          <a:chOff x="0" y="0"/>
          <a:chExt cx="0" cy="0"/>
        </a:xfrm>
      </p:grpSpPr>
      <p:sp>
        <p:nvSpPr>
          <p:cNvPr id="253" name="Google Shape;253;p57"/>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4" name="Google Shape;254;p57"/>
          <p:cNvSpPr txBox="1">
            <a:spLocks noGrp="1"/>
          </p:cNvSpPr>
          <p:nvPr>
            <p:ph type="body" idx="1"/>
          </p:nvPr>
        </p:nvSpPr>
        <p:spPr>
          <a:xfrm>
            <a:off x="946080" y="260424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55" name="Google Shape;255;p57"/>
          <p:cNvSpPr txBox="1">
            <a:spLocks noGrp="1"/>
          </p:cNvSpPr>
          <p:nvPr>
            <p:ph type="body" idx="2"/>
          </p:nvPr>
        </p:nvSpPr>
        <p:spPr>
          <a:xfrm>
            <a:off x="3432240" y="260424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56" name="Google Shape;256;p57"/>
          <p:cNvSpPr txBox="1">
            <a:spLocks noGrp="1"/>
          </p:cNvSpPr>
          <p:nvPr>
            <p:ph type="body" idx="3"/>
          </p:nvPr>
        </p:nvSpPr>
        <p:spPr>
          <a:xfrm>
            <a:off x="946080" y="422280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57" name="Google Shape;257;p57"/>
          <p:cNvSpPr txBox="1">
            <a:spLocks noGrp="1"/>
          </p:cNvSpPr>
          <p:nvPr>
            <p:ph type="body" idx="4"/>
          </p:nvPr>
        </p:nvSpPr>
        <p:spPr>
          <a:xfrm>
            <a:off x="3432240" y="4222800"/>
            <a:ext cx="23673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58"/>
        <p:cNvGrpSpPr/>
        <p:nvPr/>
      </p:nvGrpSpPr>
      <p:grpSpPr>
        <a:xfrm>
          <a:off x="0" y="0"/>
          <a:ext cx="0" cy="0"/>
          <a:chOff x="0" y="0"/>
          <a:chExt cx="0" cy="0"/>
        </a:xfrm>
      </p:grpSpPr>
      <p:sp>
        <p:nvSpPr>
          <p:cNvPr id="259" name="Google Shape;259;p58"/>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58"/>
          <p:cNvSpPr txBox="1">
            <a:spLocks noGrp="1"/>
          </p:cNvSpPr>
          <p:nvPr>
            <p:ph type="body" idx="1"/>
          </p:nvPr>
        </p:nvSpPr>
        <p:spPr>
          <a:xfrm>
            <a:off x="946080" y="2604240"/>
            <a:ext cx="15621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61" name="Google Shape;261;p58"/>
          <p:cNvSpPr txBox="1">
            <a:spLocks noGrp="1"/>
          </p:cNvSpPr>
          <p:nvPr>
            <p:ph type="body" idx="2"/>
          </p:nvPr>
        </p:nvSpPr>
        <p:spPr>
          <a:xfrm>
            <a:off x="2586600" y="2604240"/>
            <a:ext cx="15621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62" name="Google Shape;262;p58"/>
          <p:cNvSpPr txBox="1">
            <a:spLocks noGrp="1"/>
          </p:cNvSpPr>
          <p:nvPr>
            <p:ph type="body" idx="3"/>
          </p:nvPr>
        </p:nvSpPr>
        <p:spPr>
          <a:xfrm>
            <a:off x="4227120" y="2604240"/>
            <a:ext cx="15621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63" name="Google Shape;263;p58"/>
          <p:cNvSpPr txBox="1">
            <a:spLocks noGrp="1"/>
          </p:cNvSpPr>
          <p:nvPr>
            <p:ph type="body" idx="4"/>
          </p:nvPr>
        </p:nvSpPr>
        <p:spPr>
          <a:xfrm>
            <a:off x="946080" y="4222800"/>
            <a:ext cx="15621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64" name="Google Shape;264;p58"/>
          <p:cNvSpPr txBox="1">
            <a:spLocks noGrp="1"/>
          </p:cNvSpPr>
          <p:nvPr>
            <p:ph type="body" idx="5"/>
          </p:nvPr>
        </p:nvSpPr>
        <p:spPr>
          <a:xfrm>
            <a:off x="2586600" y="4222800"/>
            <a:ext cx="15621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265" name="Google Shape;265;p58"/>
          <p:cNvSpPr txBox="1">
            <a:spLocks noGrp="1"/>
          </p:cNvSpPr>
          <p:nvPr>
            <p:ph type="body" idx="6"/>
          </p:nvPr>
        </p:nvSpPr>
        <p:spPr>
          <a:xfrm>
            <a:off x="4227120" y="4222800"/>
            <a:ext cx="1562100" cy="147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9789" y="457200"/>
            <a:ext cx="45316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a:spLocks noGrp="1"/>
          </p:cNvSpPr>
          <p:nvPr>
            <p:ph type="pic" idx="2"/>
          </p:nvPr>
        </p:nvSpPr>
        <p:spPr>
          <a:xfrm>
            <a:off x="5676161" y="457200"/>
            <a:ext cx="5679227" cy="5403851"/>
          </a:xfrm>
          <a:prstGeom prst="rect">
            <a:avLst/>
          </a:prstGeom>
          <a:solidFill>
            <a:schemeClr val="dk1"/>
          </a:solidFill>
          <a:ln>
            <a:noFill/>
          </a:ln>
        </p:spPr>
      </p:sp>
      <p:sp>
        <p:nvSpPr>
          <p:cNvPr id="46" name="Google Shape;46;p7"/>
          <p:cNvSpPr txBox="1">
            <a:spLocks noGrp="1"/>
          </p:cNvSpPr>
          <p:nvPr>
            <p:ph type="body" idx="1"/>
          </p:nvPr>
        </p:nvSpPr>
        <p:spPr>
          <a:xfrm>
            <a:off x="839679" y="2222500"/>
            <a:ext cx="4531722" cy="363855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23850" algn="l">
              <a:lnSpc>
                <a:spcPct val="100000"/>
              </a:lnSpc>
              <a:spcBef>
                <a:spcPts val="1000"/>
              </a:spcBef>
              <a:spcAft>
                <a:spcPts val="0"/>
              </a:spcAft>
              <a:buClr>
                <a:schemeClr val="dk1"/>
              </a:buClr>
              <a:buSzPts val="1500"/>
              <a:buFont typeface="Arial"/>
              <a:buChar char="•"/>
              <a:defRPr sz="15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831850" y="15065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8895B1"/>
              </a:buClr>
              <a:buSzPts val="2000"/>
              <a:buNone/>
              <a:defRPr sz="2000">
                <a:solidFill>
                  <a:srgbClr val="8895B1"/>
                </a:solidFill>
              </a:defRPr>
            </a:lvl2pPr>
            <a:lvl3pPr marL="1371600" lvl="2" indent="-228600" algn="l">
              <a:lnSpc>
                <a:spcPct val="90000"/>
              </a:lnSpc>
              <a:spcBef>
                <a:spcPts val="500"/>
              </a:spcBef>
              <a:spcAft>
                <a:spcPts val="0"/>
              </a:spcAft>
              <a:buClr>
                <a:srgbClr val="8895B1"/>
              </a:buClr>
              <a:buSzPts val="1800"/>
              <a:buNone/>
              <a:defRPr sz="1800">
                <a:solidFill>
                  <a:srgbClr val="8895B1"/>
                </a:solidFill>
              </a:defRPr>
            </a:lvl3pPr>
            <a:lvl4pPr marL="1828800" lvl="3" indent="-228600" algn="l">
              <a:lnSpc>
                <a:spcPct val="90000"/>
              </a:lnSpc>
              <a:spcBef>
                <a:spcPts val="500"/>
              </a:spcBef>
              <a:spcAft>
                <a:spcPts val="0"/>
              </a:spcAft>
              <a:buClr>
                <a:srgbClr val="8895B1"/>
              </a:buClr>
              <a:buSzPts val="1600"/>
              <a:buNone/>
              <a:defRPr sz="1600">
                <a:solidFill>
                  <a:srgbClr val="8895B1"/>
                </a:solidFill>
              </a:defRPr>
            </a:lvl4pPr>
            <a:lvl5pPr marL="2286000" lvl="4" indent="-228600" algn="l">
              <a:lnSpc>
                <a:spcPct val="90000"/>
              </a:lnSpc>
              <a:spcBef>
                <a:spcPts val="500"/>
              </a:spcBef>
              <a:spcAft>
                <a:spcPts val="0"/>
              </a:spcAft>
              <a:buClr>
                <a:srgbClr val="8895B1"/>
              </a:buClr>
              <a:buSzPts val="1600"/>
              <a:buNone/>
              <a:defRPr sz="1600">
                <a:solidFill>
                  <a:srgbClr val="8895B1"/>
                </a:solidFill>
              </a:defRPr>
            </a:lvl5pPr>
            <a:lvl6pPr marL="2743200" lvl="5" indent="-228600" algn="l">
              <a:lnSpc>
                <a:spcPct val="90000"/>
              </a:lnSpc>
              <a:spcBef>
                <a:spcPts val="500"/>
              </a:spcBef>
              <a:spcAft>
                <a:spcPts val="0"/>
              </a:spcAft>
              <a:buClr>
                <a:srgbClr val="8895B1"/>
              </a:buClr>
              <a:buSzPts val="1600"/>
              <a:buNone/>
              <a:defRPr sz="1600">
                <a:solidFill>
                  <a:srgbClr val="8895B1"/>
                </a:solidFill>
              </a:defRPr>
            </a:lvl6pPr>
            <a:lvl7pPr marL="3200400" lvl="6" indent="-228600" algn="l">
              <a:lnSpc>
                <a:spcPct val="90000"/>
              </a:lnSpc>
              <a:spcBef>
                <a:spcPts val="500"/>
              </a:spcBef>
              <a:spcAft>
                <a:spcPts val="0"/>
              </a:spcAft>
              <a:buClr>
                <a:srgbClr val="8895B1"/>
              </a:buClr>
              <a:buSzPts val="1600"/>
              <a:buNone/>
              <a:defRPr sz="1600">
                <a:solidFill>
                  <a:srgbClr val="8895B1"/>
                </a:solidFill>
              </a:defRPr>
            </a:lvl7pPr>
            <a:lvl8pPr marL="3657600" lvl="7" indent="-228600" algn="l">
              <a:lnSpc>
                <a:spcPct val="90000"/>
              </a:lnSpc>
              <a:spcBef>
                <a:spcPts val="500"/>
              </a:spcBef>
              <a:spcAft>
                <a:spcPts val="0"/>
              </a:spcAft>
              <a:buClr>
                <a:srgbClr val="8895B1"/>
              </a:buClr>
              <a:buSzPts val="1600"/>
              <a:buNone/>
              <a:defRPr sz="1600">
                <a:solidFill>
                  <a:srgbClr val="8895B1"/>
                </a:solidFill>
              </a:defRPr>
            </a:lvl8pPr>
            <a:lvl9pPr marL="4114800" lvl="8" indent="-228600" algn="l">
              <a:lnSpc>
                <a:spcPct val="90000"/>
              </a:lnSpc>
              <a:spcBef>
                <a:spcPts val="500"/>
              </a:spcBef>
              <a:spcAft>
                <a:spcPts val="0"/>
              </a:spcAft>
              <a:buClr>
                <a:srgbClr val="8895B1"/>
              </a:buClr>
              <a:buSzPts val="1600"/>
              <a:buNone/>
              <a:defRPr sz="1600">
                <a:solidFill>
                  <a:srgbClr val="8895B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txBox="1">
            <a:spLocks noGrp="1"/>
          </p:cNvSpPr>
          <p:nvPr>
            <p:ph type="body" idx="1"/>
          </p:nvPr>
        </p:nvSpPr>
        <p:spPr>
          <a:xfrm>
            <a:off x="838200" y="1848678"/>
            <a:ext cx="4787168" cy="43282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
          <p:cNvSpPr/>
          <p:nvPr/>
        </p:nvSpPr>
        <p:spPr>
          <a:xfrm>
            <a:off x="6083301" y="1825625"/>
            <a:ext cx="63492" cy="43910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png"/><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5.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7">
            <a:alphaModFix/>
          </a:blip>
          <a:srcRect/>
          <a:stretch/>
        </p:blipFill>
        <p:spPr>
          <a:xfrm>
            <a:off x="-2184" y="5762980"/>
            <a:ext cx="12184064" cy="1091489"/>
          </a:xfrm>
          <a:prstGeom prst="rect">
            <a:avLst/>
          </a:prstGeom>
          <a:noFill/>
          <a:ln>
            <a:noFill/>
          </a:ln>
        </p:spPr>
      </p:pic>
      <p:pic>
        <p:nvPicPr>
          <p:cNvPr id="7" name="Google Shape;7;p1" descr="OOI_URL_Vert_Blue.png"/>
          <p:cNvPicPr preferRelativeResize="0"/>
          <p:nvPr/>
        </p:nvPicPr>
        <p:blipFill rotWithShape="1">
          <a:blip r:embed="rId18">
            <a:alphaModFix/>
          </a:blip>
          <a:srcRect/>
          <a:stretch/>
        </p:blipFill>
        <p:spPr>
          <a:xfrm>
            <a:off x="11813245" y="277283"/>
            <a:ext cx="176660" cy="1872840"/>
          </a:xfrm>
          <a:prstGeom prst="rect">
            <a:avLst/>
          </a:prstGeom>
          <a:noFill/>
          <a:ln>
            <a:noFill/>
          </a:ln>
        </p:spPr>
      </p:pic>
      <p:sp>
        <p:nvSpPr>
          <p:cNvPr id="8" name="Google Shape;8;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19">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14">
            <a:alphaModFix/>
          </a:blip>
          <a:srcRect/>
          <a:stretch/>
        </p:blipFill>
        <p:spPr>
          <a:xfrm>
            <a:off x="-2184" y="5762980"/>
            <a:ext cx="12184064" cy="1091489"/>
          </a:xfrm>
          <a:prstGeom prst="rect">
            <a:avLst/>
          </a:prstGeom>
          <a:noFill/>
          <a:ln>
            <a:noFill/>
          </a:ln>
        </p:spPr>
      </p:pic>
      <p:pic>
        <p:nvPicPr>
          <p:cNvPr id="83" name="Google Shape;83;p17" descr="OOI_URL_Vert_Blue.png"/>
          <p:cNvPicPr preferRelativeResize="0"/>
          <p:nvPr/>
        </p:nvPicPr>
        <p:blipFill rotWithShape="1">
          <a:blip r:embed="rId15">
            <a:alphaModFix/>
          </a:blip>
          <a:srcRect/>
          <a:stretch/>
        </p:blipFill>
        <p:spPr>
          <a:xfrm>
            <a:off x="11813245" y="277283"/>
            <a:ext cx="176660" cy="1872840"/>
          </a:xfrm>
          <a:prstGeom prst="rect">
            <a:avLst/>
          </a:prstGeom>
          <a:noFill/>
          <a:ln>
            <a:noFill/>
          </a:ln>
        </p:spPr>
      </p:pic>
      <p:pic>
        <p:nvPicPr>
          <p:cNvPr id="84" name="Google Shape;84;p17" descr="OOI_NSF_Logo_White_150px.png"/>
          <p:cNvPicPr preferRelativeResize="0"/>
          <p:nvPr/>
        </p:nvPicPr>
        <p:blipFill rotWithShape="1">
          <a:blip r:embed="rId16">
            <a:alphaModFix/>
          </a:blip>
          <a:srcRect/>
          <a:stretch/>
        </p:blipFill>
        <p:spPr>
          <a:xfrm>
            <a:off x="11437427" y="6324313"/>
            <a:ext cx="446658" cy="446717"/>
          </a:xfrm>
          <a:prstGeom prst="rect">
            <a:avLst/>
          </a:prstGeom>
          <a:noFill/>
          <a:ln>
            <a:noFill/>
          </a:ln>
        </p:spPr>
      </p:pic>
      <p:sp>
        <p:nvSpPr>
          <p:cNvPr id="85" name="Google Shape;85;p1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7" name="Google Shape;87;p17"/>
          <p:cNvPicPr preferRelativeResize="0"/>
          <p:nvPr/>
        </p:nvPicPr>
        <p:blipFill rotWithShape="1">
          <a:blip r:embed="rId17">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pic>
        <p:nvPicPr>
          <p:cNvPr id="133" name="Google Shape;133;p30"/>
          <p:cNvPicPr preferRelativeResize="0"/>
          <p:nvPr/>
        </p:nvPicPr>
        <p:blipFill rotWithShape="1">
          <a:blip r:embed="rId16">
            <a:alphaModFix/>
          </a:blip>
          <a:srcRect/>
          <a:stretch/>
        </p:blipFill>
        <p:spPr>
          <a:xfrm>
            <a:off x="-2184" y="5762980"/>
            <a:ext cx="12184066" cy="1091489"/>
          </a:xfrm>
          <a:prstGeom prst="rect">
            <a:avLst/>
          </a:prstGeom>
          <a:noFill/>
          <a:ln>
            <a:noFill/>
          </a:ln>
        </p:spPr>
      </p:pic>
      <p:pic>
        <p:nvPicPr>
          <p:cNvPr id="134" name="Google Shape;134;p30" descr="OOI_URL_Vert_Blue.png"/>
          <p:cNvPicPr preferRelativeResize="0"/>
          <p:nvPr/>
        </p:nvPicPr>
        <p:blipFill rotWithShape="1">
          <a:blip r:embed="rId17">
            <a:alphaModFix/>
          </a:blip>
          <a:srcRect/>
          <a:stretch/>
        </p:blipFill>
        <p:spPr>
          <a:xfrm>
            <a:off x="11813245" y="277283"/>
            <a:ext cx="176660" cy="1872840"/>
          </a:xfrm>
          <a:prstGeom prst="rect">
            <a:avLst/>
          </a:prstGeom>
          <a:noFill/>
          <a:ln>
            <a:noFill/>
          </a:ln>
        </p:spPr>
      </p:pic>
      <p:sp>
        <p:nvSpPr>
          <p:cNvPr id="135" name="Google Shape;135;p3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6" name="Google Shape;136;p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7" name="Google Shape;137;p30"/>
          <p:cNvPicPr preferRelativeResize="0"/>
          <p:nvPr/>
        </p:nvPicPr>
        <p:blipFill rotWithShape="1">
          <a:blip r:embed="rId18">
            <a:alphaModFix/>
          </a:blip>
          <a:srcRect/>
          <a:stretch/>
        </p:blipFill>
        <p:spPr>
          <a:xfrm>
            <a:off x="799767" y="6297099"/>
            <a:ext cx="1877023" cy="48763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8E9F5"/>
        </a:solidFill>
        <a:effectLst/>
      </p:bgPr>
    </p:bg>
    <p:spTree>
      <p:nvGrpSpPr>
        <p:cNvPr id="1" name="Shape 208"/>
        <p:cNvGrpSpPr/>
        <p:nvPr/>
      </p:nvGrpSpPr>
      <p:grpSpPr>
        <a:xfrm>
          <a:off x="0" y="0"/>
          <a:ext cx="0" cy="0"/>
          <a:chOff x="0" y="0"/>
          <a:chExt cx="0" cy="0"/>
        </a:xfrm>
      </p:grpSpPr>
      <p:pic>
        <p:nvPicPr>
          <p:cNvPr id="209" name="Google Shape;209;p46"/>
          <p:cNvPicPr preferRelativeResize="0"/>
          <p:nvPr/>
        </p:nvPicPr>
        <p:blipFill rotWithShape="1">
          <a:blip r:embed="rId14">
            <a:alphaModFix/>
          </a:blip>
          <a:srcRect/>
          <a:stretch/>
        </p:blipFill>
        <p:spPr>
          <a:xfrm>
            <a:off x="-2160" y="5762880"/>
            <a:ext cx="12183840" cy="1091160"/>
          </a:xfrm>
          <a:prstGeom prst="rect">
            <a:avLst/>
          </a:prstGeom>
          <a:noFill/>
          <a:ln>
            <a:noFill/>
          </a:ln>
        </p:spPr>
      </p:pic>
      <p:pic>
        <p:nvPicPr>
          <p:cNvPr id="210" name="Google Shape;210;p46" descr="OOI_URL_Vert_Blue.png"/>
          <p:cNvPicPr preferRelativeResize="0"/>
          <p:nvPr/>
        </p:nvPicPr>
        <p:blipFill rotWithShape="1">
          <a:blip r:embed="rId15">
            <a:alphaModFix/>
          </a:blip>
          <a:srcRect/>
          <a:stretch/>
        </p:blipFill>
        <p:spPr>
          <a:xfrm>
            <a:off x="11813400" y="277200"/>
            <a:ext cx="176400" cy="1872360"/>
          </a:xfrm>
          <a:prstGeom prst="rect">
            <a:avLst/>
          </a:prstGeom>
          <a:noFill/>
          <a:ln>
            <a:noFill/>
          </a:ln>
        </p:spPr>
      </p:pic>
      <p:pic>
        <p:nvPicPr>
          <p:cNvPr id="211" name="Google Shape;211;p46"/>
          <p:cNvPicPr preferRelativeResize="0"/>
          <p:nvPr/>
        </p:nvPicPr>
        <p:blipFill rotWithShape="1">
          <a:blip r:embed="rId16">
            <a:alphaModFix/>
          </a:blip>
          <a:srcRect/>
          <a:stretch/>
        </p:blipFill>
        <p:spPr>
          <a:xfrm>
            <a:off x="799920" y="6297120"/>
            <a:ext cx="1876683" cy="487440"/>
          </a:xfrm>
          <a:prstGeom prst="rect">
            <a:avLst/>
          </a:prstGeom>
          <a:noFill/>
          <a:ln>
            <a:noFill/>
          </a:ln>
        </p:spPr>
      </p:pic>
      <p:sp>
        <p:nvSpPr>
          <p:cNvPr id="212" name="Google Shape;212;p46"/>
          <p:cNvSpPr/>
          <p:nvPr/>
        </p:nvSpPr>
        <p:spPr>
          <a:xfrm>
            <a:off x="0" y="0"/>
            <a:ext cx="12191700" cy="6857700"/>
          </a:xfrm>
          <a:prstGeom prst="rect">
            <a:avLst/>
          </a:prstGeom>
          <a:solidFill>
            <a:srgbClr val="FFFFFF"/>
          </a:solidFill>
          <a:ln w="25400" cap="flat" cmpd="sng">
            <a:solidFill>
              <a:srgbClr val="0077A4"/>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46"/>
          <p:cNvPicPr preferRelativeResize="0"/>
          <p:nvPr/>
        </p:nvPicPr>
        <p:blipFill rotWithShape="1">
          <a:blip r:embed="rId17">
            <a:alphaModFix/>
          </a:blip>
          <a:srcRect/>
          <a:stretch/>
        </p:blipFill>
        <p:spPr>
          <a:xfrm>
            <a:off x="-2160" y="5759280"/>
            <a:ext cx="12183840" cy="1098360"/>
          </a:xfrm>
          <a:prstGeom prst="rect">
            <a:avLst/>
          </a:prstGeom>
          <a:noFill/>
          <a:ln>
            <a:noFill/>
          </a:ln>
        </p:spPr>
      </p:pic>
      <p:pic>
        <p:nvPicPr>
          <p:cNvPr id="214" name="Google Shape;214;p46" descr="OOI_URL_Vert_Blue.png"/>
          <p:cNvPicPr preferRelativeResize="0"/>
          <p:nvPr/>
        </p:nvPicPr>
        <p:blipFill rotWithShape="1">
          <a:blip r:embed="rId15">
            <a:alphaModFix/>
          </a:blip>
          <a:srcRect/>
          <a:stretch/>
        </p:blipFill>
        <p:spPr>
          <a:xfrm>
            <a:off x="11813400" y="277200"/>
            <a:ext cx="176400" cy="1872360"/>
          </a:xfrm>
          <a:prstGeom prst="rect">
            <a:avLst/>
          </a:prstGeom>
          <a:noFill/>
          <a:ln>
            <a:noFill/>
          </a:ln>
        </p:spPr>
      </p:pic>
      <p:pic>
        <p:nvPicPr>
          <p:cNvPr id="215" name="Google Shape;215;p46"/>
          <p:cNvPicPr preferRelativeResize="0"/>
          <p:nvPr/>
        </p:nvPicPr>
        <p:blipFill rotWithShape="1">
          <a:blip r:embed="rId16">
            <a:alphaModFix/>
          </a:blip>
          <a:srcRect/>
          <a:stretch/>
        </p:blipFill>
        <p:spPr>
          <a:xfrm>
            <a:off x="799920" y="6297120"/>
            <a:ext cx="1876683" cy="487440"/>
          </a:xfrm>
          <a:prstGeom prst="rect">
            <a:avLst/>
          </a:prstGeom>
          <a:noFill/>
          <a:ln>
            <a:noFill/>
          </a:ln>
        </p:spPr>
      </p:pic>
      <p:sp>
        <p:nvSpPr>
          <p:cNvPr id="216" name="Google Shape;216;p46"/>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17" name="Google Shape;217;p46"/>
          <p:cNvSpPr txBox="1">
            <a:spLocks noGrp="1"/>
          </p:cNvSpPr>
          <p:nvPr>
            <p:ph type="body" idx="1"/>
          </p:nvPr>
        </p:nvSpPr>
        <p:spPr>
          <a:xfrm>
            <a:off x="609480" y="1604520"/>
            <a:ext cx="10972500" cy="397740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ataexplorer.oceanobservatories.org/?ls=xKnA_DDf#data/default"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hyperlink" Target="https://dataexplorer.oceanobservatories.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ataexplorer.oceanobservatories.org/#ooi/array/CP1/parameter/9/data" TargetMode="External"/><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dataexplorer.oceanobservatories.org/#metadata/110968/station/9/sensor/data?start=2024-05-04T15:39:34Z&amp;end=2024-05-15T16:09:28Z&amp;leg_clim_max=false&amp;leg_clim_min=false&amp;leg_minmax=false"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dataexplorer.oceanobservatories.org/#metadata/110968/station/8/sensor/data?start=2024-05-04T15:39:34Z&amp;end=2024-05-15T16:09:28Z&amp;bin=hours&amp;leg_clim_max=false&amp;leg_clim_min=false&amp;leg_minmax=false"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hyperlink" Target="https://dataexplorer.oceanobservatories.org/#add-data-view/o0Km_08S/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hyperlink" Target="https://dataexplorer.oceanobservatories.org/#add-data-view/o0Km_08S/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hyperlink" Target="https://dataexplorer.oceanobservatories.org/#add-data-view/o0Km_08S/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hyperlink" Target="https://dataexplorer.oceanobservatories.org/#add-data-view/o0Km_08S/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ataexplorer.oceanobservatories.org/#metadata/110968/station/4/sensor/data?start=2024-08-04T13:27:44Z&amp;end=2024-08-15T06:40:12Z&amp;bin=hours&amp;leg_clim_max=false&amp;leg_clim_min=false&amp;leg_minmax=false" TargetMode="External"/><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dataexplorer.oceanobservatories.org/#ooi/array/CP1/subsite/CP13SOPM/node/CP13SOPM-WF/data"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dataexplorer.oceanobservatories.org/#metadata/111005/station/2000/sensor/data?start=2024-04-16T22:02:00Z&amp;end=2024-10-16T00:06:00Z&amp;leg_clim_max=false&amp;leg_clim_min=false&amp;leg_minmax=false&amp;fr=subsite.node"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dataexplorer.oceanobservatories.org/#add-data-view/EQ1XYmNd/1"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erddap.dataexplorer.oceanobservatories.org/erddap/tabledap/ooi-cp13sopm-wfp01-04-flortk000.html?time%2Ccdomflo_profiler_depth_enabled%2Cz&amp;time%3E%3D2024-07-31T05%3A53%3A52Z&amp;time%3C%3D2024-08-14T16%3A51%3A35Z&amp;z%3E%3D-78&amp;z%3C%3D-2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hyperlink" Target="https://discourse.oceanobservatories.org/"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s://oceanobservatories.org/ooi-infrastructure/"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oceanobservatories.org/cyberinfrastructure/" TargetMode="External"/><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hyperlink" Target="https://dataexplorer.oceanobservatories.org/help/overview.html#data-views-overvie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hyperlink" Target="https://oceanobservatories.org/"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9.jpg"/><Relationship Id="rId5" Type="http://schemas.openxmlformats.org/officeDocument/2006/relationships/hyperlink" Target="https://oceanobservatories.org/research-arrays/" TargetMode="External"/><Relationship Id="rId4" Type="http://schemas.openxmlformats.org/officeDocument/2006/relationships/hyperlink" Target="https://oceanobservatories.org/instrument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atalab.marine.rutgers.edu/ooi-lab-exercises/lab-6-ocean-waves-linking-the-marine-atmosphere-and-the-ocean-surface/lab-6-1/" TargetMode="Externa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hyperlink" Target="https://doi.org/10.5670/oceanog.2022.20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hyperlink" Target="https://oceanobservatories.org/data-access/"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dataexplorer.oceanobservatories.org/"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9"/>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1000"/>
              </a:spcBef>
              <a:spcAft>
                <a:spcPts val="0"/>
              </a:spcAft>
              <a:buClr>
                <a:schemeClr val="dk1"/>
              </a:buClr>
              <a:buSzPct val="100000"/>
              <a:buNone/>
            </a:pPr>
            <a:r>
              <a:rPr lang="en-US"/>
              <a:t>Introduction to</a:t>
            </a:r>
            <a:endParaRPr/>
          </a:p>
          <a:p>
            <a:pPr marL="0" lvl="0" indent="0" algn="l" rtl="0">
              <a:lnSpc>
                <a:spcPct val="100000"/>
              </a:lnSpc>
              <a:spcBef>
                <a:spcPts val="1000"/>
              </a:spcBef>
              <a:spcAft>
                <a:spcPts val="0"/>
              </a:spcAft>
              <a:buClr>
                <a:schemeClr val="dk1"/>
              </a:buClr>
              <a:buSzPct val="100000"/>
              <a:buNone/>
            </a:pPr>
            <a:r>
              <a:rPr lang="en-US"/>
              <a:t>OOI Data Explorer</a:t>
            </a:r>
            <a:endParaRPr/>
          </a:p>
          <a:p>
            <a:pPr marL="0" lvl="0" indent="0" algn="l" rtl="0">
              <a:lnSpc>
                <a:spcPct val="100000"/>
              </a:lnSpc>
              <a:spcBef>
                <a:spcPts val="1000"/>
              </a:spcBef>
              <a:spcAft>
                <a:spcPts val="0"/>
              </a:spcAft>
              <a:buClr>
                <a:schemeClr val="dk1"/>
              </a:buClr>
              <a:buSzPct val="100000"/>
              <a:buNone/>
            </a:pPr>
            <a:r>
              <a:rPr lang="en-US"/>
              <a:t>and Data Access</a:t>
            </a:r>
            <a:endParaRPr/>
          </a:p>
        </p:txBody>
      </p:sp>
      <p:sp>
        <p:nvSpPr>
          <p:cNvPr id="271" name="Google Shape;271;p59"/>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0"/>
              </a:spcBef>
              <a:spcAft>
                <a:spcPts val="0"/>
              </a:spcAft>
              <a:buClr>
                <a:schemeClr val="dk1"/>
              </a:buClr>
              <a:buSzPct val="100000"/>
              <a:buNone/>
            </a:pPr>
            <a:r>
              <a:rPr lang="en-US" dirty="0"/>
              <a:t>Stace Beaulieu, OOI CGSN Data Team</a:t>
            </a:r>
            <a:endParaRPr dirty="0"/>
          </a:p>
          <a:p>
            <a:pPr marL="0" lvl="0" indent="0" algn="l" rtl="0">
              <a:lnSpc>
                <a:spcPct val="100000"/>
              </a:lnSpc>
              <a:spcBef>
                <a:spcPts val="1000"/>
              </a:spcBef>
              <a:spcAft>
                <a:spcPts val="0"/>
              </a:spcAft>
              <a:buClr>
                <a:schemeClr val="dk1"/>
              </a:buClr>
              <a:buSzPct val="100000"/>
              <a:buNone/>
            </a:pPr>
            <a:r>
              <a:rPr lang="en-US" dirty="0"/>
              <a:t>2024 OOI Data Labs Design Workshop</a:t>
            </a:r>
            <a:endParaRPr dirty="0"/>
          </a:p>
          <a:p>
            <a:pPr marL="0" lvl="0" indent="0" algn="l" rtl="0">
              <a:lnSpc>
                <a:spcPct val="100000"/>
              </a:lnSpc>
              <a:spcBef>
                <a:spcPts val="1000"/>
              </a:spcBef>
              <a:spcAft>
                <a:spcPts val="0"/>
              </a:spcAft>
              <a:buClr>
                <a:schemeClr val="dk1"/>
              </a:buClr>
              <a:buSzPct val="100000"/>
              <a:buNone/>
            </a:pPr>
            <a:r>
              <a:rPr lang="en-US" dirty="0"/>
              <a:t>18 October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a:t>The first storm to sweep through the Pioneer MAB Array</a:t>
            </a:r>
            <a:endParaRPr/>
          </a:p>
        </p:txBody>
      </p:sp>
      <p:sp>
        <p:nvSpPr>
          <p:cNvPr id="503" name="Google Shape;503;p88"/>
          <p:cNvSpPr txBox="1">
            <a:spLocks noGrp="1"/>
          </p:cNvSpPr>
          <p:nvPr>
            <p:ph type="body" idx="1"/>
          </p:nvPr>
        </p:nvSpPr>
        <p:spPr>
          <a:xfrm>
            <a:off x="763475" y="1825625"/>
            <a:ext cx="10514100" cy="661200"/>
          </a:xfrm>
          <a:prstGeom prst="rect">
            <a:avLst/>
          </a:prstGeom>
          <a:noFill/>
          <a:ln>
            <a:noFill/>
          </a:ln>
        </p:spPr>
        <p:txBody>
          <a:bodyPr spcFirstLastPara="1" wrap="square" lIns="91425" tIns="45700" rIns="91425" bIns="45700" anchor="t" anchorCtr="0">
            <a:normAutofit/>
          </a:bodyPr>
          <a:lstStyle/>
          <a:p>
            <a:pPr marL="228554" lvl="0" indent="-101554" algn="l" rtl="0">
              <a:lnSpc>
                <a:spcPct val="100000"/>
              </a:lnSpc>
              <a:spcBef>
                <a:spcPts val="0"/>
              </a:spcBef>
              <a:spcAft>
                <a:spcPts val="0"/>
              </a:spcAft>
              <a:buClr>
                <a:schemeClr val="dk1"/>
              </a:buClr>
              <a:buSzPts val="2000"/>
              <a:buNone/>
            </a:pPr>
            <a:r>
              <a:rPr lang="en-US" u="sng">
                <a:solidFill>
                  <a:schemeClr val="hlink"/>
                </a:solidFill>
                <a:hlinkClick r:id="rId3"/>
              </a:rPr>
              <a:t>https://dataexplorer.oceanobservatories.org/?ls=xKnA_DDf#data/default</a:t>
            </a:r>
            <a:endParaRPr/>
          </a:p>
          <a:p>
            <a:pPr marL="228554" lvl="0" indent="-101554" algn="l" rtl="0">
              <a:lnSpc>
                <a:spcPct val="100000"/>
              </a:lnSpc>
              <a:spcBef>
                <a:spcPts val="0"/>
              </a:spcBef>
              <a:spcAft>
                <a:spcPts val="0"/>
              </a:spcAft>
              <a:buClr>
                <a:schemeClr val="dk1"/>
              </a:buClr>
              <a:buSzPts val="2000"/>
              <a:buNone/>
            </a:pPr>
            <a:endParaRPr/>
          </a:p>
        </p:txBody>
      </p:sp>
      <p:pic>
        <p:nvPicPr>
          <p:cNvPr id="504" name="Google Shape;504;p88"/>
          <p:cNvPicPr preferRelativeResize="0"/>
          <p:nvPr/>
        </p:nvPicPr>
        <p:blipFill>
          <a:blip r:embed="rId4">
            <a:alphaModFix/>
          </a:blip>
          <a:stretch>
            <a:fillRect/>
          </a:stretch>
        </p:blipFill>
        <p:spPr>
          <a:xfrm>
            <a:off x="8805250" y="2486825"/>
            <a:ext cx="3081700" cy="3081700"/>
          </a:xfrm>
          <a:prstGeom prst="rect">
            <a:avLst/>
          </a:prstGeom>
          <a:noFill/>
          <a:ln>
            <a:noFill/>
          </a:ln>
        </p:spPr>
      </p:pic>
      <p:pic>
        <p:nvPicPr>
          <p:cNvPr id="505" name="Google Shape;505;p88"/>
          <p:cNvPicPr preferRelativeResize="0"/>
          <p:nvPr/>
        </p:nvPicPr>
        <p:blipFill>
          <a:blip r:embed="rId5">
            <a:alphaModFix/>
          </a:blip>
          <a:stretch>
            <a:fillRect/>
          </a:stretch>
        </p:blipFill>
        <p:spPr>
          <a:xfrm>
            <a:off x="941000" y="2430075"/>
            <a:ext cx="7636676" cy="3636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66"/>
          <p:cNvSpPr txBox="1">
            <a:spLocks noGrp="1"/>
          </p:cNvSpPr>
          <p:nvPr>
            <p:ph type="title"/>
          </p:nvPr>
        </p:nvSpPr>
        <p:spPr>
          <a:xfrm>
            <a:off x="1431758" y="129371"/>
            <a:ext cx="9133538" cy="119346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ts val="4399"/>
              <a:buFont typeface="Arial"/>
              <a:buNone/>
            </a:pPr>
            <a:r>
              <a:rPr lang="en-US" dirty="0"/>
              <a:t>Let’s start by selecting the Pioneer MAB Array and the parameter for barometric pressure </a:t>
            </a:r>
            <a:endParaRPr dirty="0"/>
          </a:p>
        </p:txBody>
      </p:sp>
      <p:pic>
        <p:nvPicPr>
          <p:cNvPr id="320" name="Google Shape;320;p66"/>
          <p:cNvPicPr preferRelativeResize="0"/>
          <p:nvPr/>
        </p:nvPicPr>
        <p:blipFill>
          <a:blip r:embed="rId3">
            <a:alphaModFix/>
          </a:blip>
          <a:stretch>
            <a:fillRect/>
          </a:stretch>
        </p:blipFill>
        <p:spPr>
          <a:xfrm>
            <a:off x="1981863" y="1369923"/>
            <a:ext cx="7665373" cy="4761976"/>
          </a:xfrm>
          <a:prstGeom prst="rect">
            <a:avLst/>
          </a:prstGeom>
          <a:noFill/>
          <a:ln>
            <a:noFill/>
          </a:ln>
        </p:spPr>
      </p:pic>
      <p:sp>
        <p:nvSpPr>
          <p:cNvPr id="5" name="TextBox 4">
            <a:extLst>
              <a:ext uri="{FF2B5EF4-FFF2-40B4-BE49-F238E27FC236}">
                <a16:creationId xmlns:a16="http://schemas.microsoft.com/office/drawing/2014/main" id="{DB4081B6-8116-7C8F-C828-C35E77FDB94F}"/>
              </a:ext>
            </a:extLst>
          </p:cNvPr>
          <p:cNvSpPr txBox="1"/>
          <p:nvPr/>
        </p:nvSpPr>
        <p:spPr>
          <a:xfrm>
            <a:off x="2766549" y="6178991"/>
            <a:ext cx="6096000" cy="369332"/>
          </a:xfrm>
          <a:prstGeom prst="rect">
            <a:avLst/>
          </a:prstGeom>
          <a:noFill/>
        </p:spPr>
        <p:txBody>
          <a:bodyPr wrap="square">
            <a:spAutoFit/>
          </a:bodyPr>
          <a:lstStyle/>
          <a:p>
            <a:pPr marL="228554" lvl="0" indent="-101554" algn="l" rtl="0">
              <a:lnSpc>
                <a:spcPct val="100000"/>
              </a:lnSpc>
              <a:spcBef>
                <a:spcPts val="0"/>
              </a:spcBef>
              <a:spcAft>
                <a:spcPts val="0"/>
              </a:spcAft>
              <a:buClr>
                <a:schemeClr val="dk1"/>
              </a:buClr>
              <a:buSzPts val="2000"/>
              <a:buNone/>
            </a:pPr>
            <a:r>
              <a:rPr lang="en-US" sz="1800" u="sng" dirty="0">
                <a:solidFill>
                  <a:schemeClr val="accent6"/>
                </a:solidFill>
                <a:hlinkClick r:id="rId4">
                  <a:extLst>
                    <a:ext uri="{A12FA001-AC4F-418D-AE19-62706E023703}">
                      <ahyp:hlinkClr xmlns:ahyp="http://schemas.microsoft.com/office/drawing/2018/hyperlinkcolor" val="tx"/>
                    </a:ext>
                  </a:extLst>
                </a:hlinkClick>
              </a:rPr>
              <a:t>https://dataexplorer.oceanobservatories.org/</a:t>
            </a:r>
            <a:endParaRPr lang="en-US" sz="1800" dirty="0">
              <a:solidFill>
                <a:schemeClr val="accent6"/>
              </a:solidFill>
            </a:endParaRPr>
          </a:p>
        </p:txBody>
      </p:sp>
      <p:sp>
        <p:nvSpPr>
          <p:cNvPr id="2" name="Rectangle: Rounded Corners 1">
            <a:extLst>
              <a:ext uri="{FF2B5EF4-FFF2-40B4-BE49-F238E27FC236}">
                <a16:creationId xmlns:a16="http://schemas.microsoft.com/office/drawing/2014/main" id="{CC41EFA9-C1ED-1DF6-3D97-16751017709E}"/>
              </a:ext>
            </a:extLst>
          </p:cNvPr>
          <p:cNvSpPr/>
          <p:nvPr/>
        </p:nvSpPr>
        <p:spPr>
          <a:xfrm>
            <a:off x="5814549" y="5587484"/>
            <a:ext cx="1689494" cy="405812"/>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F062-084A-0467-164A-38D494F039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7E82AF-3BFD-7802-E27E-2BEE8CCB085C}"/>
              </a:ext>
            </a:extLst>
          </p:cNvPr>
          <p:cNvSpPr txBox="1"/>
          <p:nvPr/>
        </p:nvSpPr>
        <p:spPr>
          <a:xfrm>
            <a:off x="792645" y="5860895"/>
            <a:ext cx="8947703" cy="369332"/>
          </a:xfrm>
          <a:prstGeom prst="rect">
            <a:avLst/>
          </a:prstGeom>
          <a:noFill/>
        </p:spPr>
        <p:txBody>
          <a:bodyPr wrap="square">
            <a:spAutoFit/>
          </a:bodyPr>
          <a:lstStyle/>
          <a:p>
            <a:r>
              <a:rPr lang="en-US" sz="1800" dirty="0">
                <a:hlinkClick r:id="rId3"/>
              </a:rPr>
              <a:t>https://dataexplorer.oceanobservatories.org/#ooi/array/CP1/parameter/9/data</a:t>
            </a:r>
            <a:r>
              <a:rPr lang="en-US" sz="1800" dirty="0"/>
              <a:t> </a:t>
            </a:r>
          </a:p>
        </p:txBody>
      </p:sp>
      <p:pic>
        <p:nvPicPr>
          <p:cNvPr id="7" name="Picture 6">
            <a:extLst>
              <a:ext uri="{FF2B5EF4-FFF2-40B4-BE49-F238E27FC236}">
                <a16:creationId xmlns:a16="http://schemas.microsoft.com/office/drawing/2014/main" id="{0218F665-0F5B-DCB1-50B5-E0308F3FF846}"/>
              </a:ext>
            </a:extLst>
          </p:cNvPr>
          <p:cNvPicPr>
            <a:picLocks noChangeAspect="1"/>
          </p:cNvPicPr>
          <p:nvPr/>
        </p:nvPicPr>
        <p:blipFill>
          <a:blip r:embed="rId4"/>
          <a:stretch>
            <a:fillRect/>
          </a:stretch>
        </p:blipFill>
        <p:spPr>
          <a:xfrm>
            <a:off x="792645" y="0"/>
            <a:ext cx="9900942" cy="5765193"/>
          </a:xfrm>
          <a:prstGeom prst="rect">
            <a:avLst/>
          </a:prstGeom>
        </p:spPr>
      </p:pic>
      <p:sp>
        <p:nvSpPr>
          <p:cNvPr id="9" name="Arrow: Right 8">
            <a:extLst>
              <a:ext uri="{FF2B5EF4-FFF2-40B4-BE49-F238E27FC236}">
                <a16:creationId xmlns:a16="http://schemas.microsoft.com/office/drawing/2014/main" id="{0EF791E0-7AD5-6B31-D805-5FAFE1992602}"/>
              </a:ext>
            </a:extLst>
          </p:cNvPr>
          <p:cNvSpPr/>
          <p:nvPr/>
        </p:nvSpPr>
        <p:spPr>
          <a:xfrm rot="15171861">
            <a:off x="4293706" y="3339549"/>
            <a:ext cx="357808" cy="14908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738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BA4F-5346-808F-81D7-B2EBCE1212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4B74D6-DE0F-4BD9-14D9-247A2FB641A4}"/>
              </a:ext>
            </a:extLst>
          </p:cNvPr>
          <p:cNvSpPr txBox="1"/>
          <p:nvPr/>
        </p:nvSpPr>
        <p:spPr>
          <a:xfrm>
            <a:off x="762828" y="5426791"/>
            <a:ext cx="9514234" cy="923330"/>
          </a:xfrm>
          <a:prstGeom prst="rect">
            <a:avLst/>
          </a:prstGeom>
          <a:noFill/>
        </p:spPr>
        <p:txBody>
          <a:bodyPr wrap="square">
            <a:spAutoFit/>
          </a:bodyPr>
          <a:lstStyle/>
          <a:p>
            <a:r>
              <a:rPr lang="en-US" sz="1800" dirty="0">
                <a:hlinkClick r:id="rId3"/>
              </a:rPr>
              <a:t>https://dataexplorer.oceanobservatories.org/#metadata/110968/station/9/sensor/data?start=2024-05-04T15:39:34Z&amp;end=2024-05-15T16:09:28Z&amp;leg_clim_max=false&amp;leg_clim_min=false&amp;leg_minmax=false</a:t>
            </a:r>
            <a:r>
              <a:rPr lang="en-US" sz="1800" dirty="0"/>
              <a:t> </a:t>
            </a:r>
          </a:p>
        </p:txBody>
      </p:sp>
      <p:pic>
        <p:nvPicPr>
          <p:cNvPr id="5" name="Picture 4">
            <a:extLst>
              <a:ext uri="{FF2B5EF4-FFF2-40B4-BE49-F238E27FC236}">
                <a16:creationId xmlns:a16="http://schemas.microsoft.com/office/drawing/2014/main" id="{E3D1D731-47A0-9524-9D48-56C4A850672E}"/>
              </a:ext>
            </a:extLst>
          </p:cNvPr>
          <p:cNvPicPr>
            <a:picLocks noChangeAspect="1"/>
          </p:cNvPicPr>
          <p:nvPr/>
        </p:nvPicPr>
        <p:blipFill>
          <a:blip r:embed="rId4"/>
          <a:stretch>
            <a:fillRect/>
          </a:stretch>
        </p:blipFill>
        <p:spPr>
          <a:xfrm>
            <a:off x="762828" y="0"/>
            <a:ext cx="9730409" cy="5380903"/>
          </a:xfrm>
          <a:prstGeom prst="rect">
            <a:avLst/>
          </a:prstGeom>
        </p:spPr>
      </p:pic>
      <p:pic>
        <p:nvPicPr>
          <p:cNvPr id="7" name="Picture 6">
            <a:extLst>
              <a:ext uri="{FF2B5EF4-FFF2-40B4-BE49-F238E27FC236}">
                <a16:creationId xmlns:a16="http://schemas.microsoft.com/office/drawing/2014/main" id="{F2834831-C76E-1433-A1FC-C34645D1A1A3}"/>
              </a:ext>
            </a:extLst>
          </p:cNvPr>
          <p:cNvPicPr>
            <a:picLocks noChangeAspect="1"/>
          </p:cNvPicPr>
          <p:nvPr/>
        </p:nvPicPr>
        <p:blipFill>
          <a:blip r:embed="rId5"/>
          <a:stretch>
            <a:fillRect/>
          </a:stretch>
        </p:blipFill>
        <p:spPr>
          <a:xfrm>
            <a:off x="8197712" y="1149004"/>
            <a:ext cx="2295525" cy="1876425"/>
          </a:xfrm>
          <a:prstGeom prst="rect">
            <a:avLst/>
          </a:prstGeom>
        </p:spPr>
      </p:pic>
      <p:pic>
        <p:nvPicPr>
          <p:cNvPr id="9" name="Picture 8">
            <a:extLst>
              <a:ext uri="{FF2B5EF4-FFF2-40B4-BE49-F238E27FC236}">
                <a16:creationId xmlns:a16="http://schemas.microsoft.com/office/drawing/2014/main" id="{74CC4403-C81F-4DC6-A30D-53578DCB4DCB}"/>
              </a:ext>
            </a:extLst>
          </p:cNvPr>
          <p:cNvPicPr>
            <a:picLocks noChangeAspect="1"/>
          </p:cNvPicPr>
          <p:nvPr/>
        </p:nvPicPr>
        <p:blipFill>
          <a:blip r:embed="rId6"/>
          <a:srcRect t="4638"/>
          <a:stretch/>
        </p:blipFill>
        <p:spPr>
          <a:xfrm>
            <a:off x="707459" y="665922"/>
            <a:ext cx="3286830" cy="5774634"/>
          </a:xfrm>
          <a:prstGeom prst="rect">
            <a:avLst/>
          </a:prstGeom>
        </p:spPr>
      </p:pic>
    </p:spTree>
    <p:extLst>
      <p:ext uri="{BB962C8B-B14F-4D97-AF65-F5344CB8AC3E}">
        <p14:creationId xmlns:p14="http://schemas.microsoft.com/office/powerpoint/2010/main" val="101637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5585-B294-73F3-147F-A6F313879D3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B666D52-8CA6-1038-9941-8000E41785F1}"/>
              </a:ext>
            </a:extLst>
          </p:cNvPr>
          <p:cNvSpPr txBox="1"/>
          <p:nvPr/>
        </p:nvSpPr>
        <p:spPr>
          <a:xfrm>
            <a:off x="733010" y="5630352"/>
            <a:ext cx="10991338" cy="923330"/>
          </a:xfrm>
          <a:prstGeom prst="rect">
            <a:avLst/>
          </a:prstGeom>
          <a:noFill/>
        </p:spPr>
        <p:txBody>
          <a:bodyPr wrap="square">
            <a:spAutoFit/>
          </a:bodyPr>
          <a:lstStyle/>
          <a:p>
            <a:r>
              <a:rPr lang="en-US" sz="1800" dirty="0">
                <a:hlinkClick r:id="rId3"/>
              </a:rPr>
              <a:t>https://dataexplorer.oceanobservatories.org/#metadata/110968/station/8/sensor/data?start=2024-05-04T15:39:34Z&amp;end=2024-05-15T16:09:28Z&amp;bin=hours&amp;leg_clim_max=false&amp;leg_clim_min=false&amp;leg_minmax=false</a:t>
            </a:r>
            <a:r>
              <a:rPr lang="en-US" sz="1800" dirty="0"/>
              <a:t> </a:t>
            </a:r>
          </a:p>
        </p:txBody>
      </p:sp>
      <p:pic>
        <p:nvPicPr>
          <p:cNvPr id="7" name="Picture 6">
            <a:extLst>
              <a:ext uri="{FF2B5EF4-FFF2-40B4-BE49-F238E27FC236}">
                <a16:creationId xmlns:a16="http://schemas.microsoft.com/office/drawing/2014/main" id="{1B2DFFEC-1761-8443-3DED-68141D71CF73}"/>
              </a:ext>
            </a:extLst>
          </p:cNvPr>
          <p:cNvPicPr>
            <a:picLocks noChangeAspect="1"/>
          </p:cNvPicPr>
          <p:nvPr/>
        </p:nvPicPr>
        <p:blipFill>
          <a:blip r:embed="rId4"/>
          <a:stretch>
            <a:fillRect/>
          </a:stretch>
        </p:blipFill>
        <p:spPr>
          <a:xfrm>
            <a:off x="733010" y="0"/>
            <a:ext cx="9404943" cy="5666742"/>
          </a:xfrm>
          <a:prstGeom prst="rect">
            <a:avLst/>
          </a:prstGeom>
        </p:spPr>
      </p:pic>
      <p:sp>
        <p:nvSpPr>
          <p:cNvPr id="8" name="TextBox 7">
            <a:extLst>
              <a:ext uri="{FF2B5EF4-FFF2-40B4-BE49-F238E27FC236}">
                <a16:creationId xmlns:a16="http://schemas.microsoft.com/office/drawing/2014/main" id="{2C698B3D-3A42-66F7-B5F1-D81C2719144F}"/>
              </a:ext>
            </a:extLst>
          </p:cNvPr>
          <p:cNvSpPr txBox="1"/>
          <p:nvPr/>
        </p:nvSpPr>
        <p:spPr>
          <a:xfrm>
            <a:off x="10326757" y="2713383"/>
            <a:ext cx="1669773" cy="2308324"/>
          </a:xfrm>
          <a:prstGeom prst="rect">
            <a:avLst/>
          </a:prstGeom>
          <a:noFill/>
        </p:spPr>
        <p:txBody>
          <a:bodyPr wrap="square" rtlCol="0">
            <a:spAutoFit/>
          </a:bodyPr>
          <a:lstStyle/>
          <a:p>
            <a:r>
              <a:rPr lang="en-US" sz="1800" dirty="0">
                <a:solidFill>
                  <a:srgbClr val="FF0000"/>
                </a:solidFill>
              </a:rPr>
              <a:t>Note gaps in telemetered data</a:t>
            </a:r>
          </a:p>
          <a:p>
            <a:endParaRPr lang="en-US" sz="1800" dirty="0">
              <a:solidFill>
                <a:srgbClr val="FF0000"/>
              </a:solidFill>
            </a:endParaRPr>
          </a:p>
          <a:p>
            <a:r>
              <a:rPr lang="en-US" sz="1800" dirty="0">
                <a:solidFill>
                  <a:srgbClr val="FF0000"/>
                </a:solidFill>
              </a:rPr>
              <a:t>Recovered data will be available in ~December</a:t>
            </a:r>
          </a:p>
        </p:txBody>
      </p:sp>
      <p:pic>
        <p:nvPicPr>
          <p:cNvPr id="10" name="Picture 9">
            <a:extLst>
              <a:ext uri="{FF2B5EF4-FFF2-40B4-BE49-F238E27FC236}">
                <a16:creationId xmlns:a16="http://schemas.microsoft.com/office/drawing/2014/main" id="{DC49AD83-0E60-204B-B838-EF54919F4D75}"/>
              </a:ext>
            </a:extLst>
          </p:cNvPr>
          <p:cNvPicPr>
            <a:picLocks noChangeAspect="1"/>
          </p:cNvPicPr>
          <p:nvPr/>
        </p:nvPicPr>
        <p:blipFill>
          <a:blip r:embed="rId5"/>
          <a:srcRect b="32764"/>
          <a:stretch/>
        </p:blipFill>
        <p:spPr>
          <a:xfrm>
            <a:off x="7766228" y="1085436"/>
            <a:ext cx="2371725" cy="1876426"/>
          </a:xfrm>
          <a:prstGeom prst="rect">
            <a:avLst/>
          </a:prstGeom>
        </p:spPr>
      </p:pic>
    </p:spTree>
    <p:extLst>
      <p:ext uri="{BB962C8B-B14F-4D97-AF65-F5344CB8AC3E}">
        <p14:creationId xmlns:p14="http://schemas.microsoft.com/office/powerpoint/2010/main" val="310404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5B30-8318-C003-C882-3F61702A9E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5F0ACE-6BE4-4BB5-2A58-F0E7C7E3A423}"/>
              </a:ext>
            </a:extLst>
          </p:cNvPr>
          <p:cNvPicPr>
            <a:picLocks noChangeAspect="1"/>
          </p:cNvPicPr>
          <p:nvPr/>
        </p:nvPicPr>
        <p:blipFill>
          <a:blip r:embed="rId3"/>
          <a:srcRect b="8841"/>
          <a:stretch/>
        </p:blipFill>
        <p:spPr>
          <a:xfrm>
            <a:off x="1352101" y="0"/>
            <a:ext cx="7718633" cy="6251713"/>
          </a:xfrm>
          <a:prstGeom prst="rect">
            <a:avLst/>
          </a:prstGeom>
        </p:spPr>
      </p:pic>
      <p:grpSp>
        <p:nvGrpSpPr>
          <p:cNvPr id="8" name="Group 7">
            <a:extLst>
              <a:ext uri="{FF2B5EF4-FFF2-40B4-BE49-F238E27FC236}">
                <a16:creationId xmlns:a16="http://schemas.microsoft.com/office/drawing/2014/main" id="{539E1599-9302-DCBE-BEF9-EA7757E9457F}"/>
              </a:ext>
            </a:extLst>
          </p:cNvPr>
          <p:cNvGrpSpPr/>
          <p:nvPr/>
        </p:nvGrpSpPr>
        <p:grpSpPr>
          <a:xfrm>
            <a:off x="8180041" y="883214"/>
            <a:ext cx="3655013" cy="2202955"/>
            <a:chOff x="8180041" y="883214"/>
            <a:chExt cx="3655013" cy="2202955"/>
          </a:xfrm>
        </p:grpSpPr>
        <p:sp>
          <p:nvSpPr>
            <p:cNvPr id="5" name="TextBox 4">
              <a:extLst>
                <a:ext uri="{FF2B5EF4-FFF2-40B4-BE49-F238E27FC236}">
                  <a16:creationId xmlns:a16="http://schemas.microsoft.com/office/drawing/2014/main" id="{B588DB13-112D-63DE-3A00-590317C1F48A}"/>
                </a:ext>
              </a:extLst>
            </p:cNvPr>
            <p:cNvSpPr txBox="1"/>
            <p:nvPr/>
          </p:nvSpPr>
          <p:spPr>
            <a:xfrm>
              <a:off x="9070734" y="1331843"/>
              <a:ext cx="2764320" cy="1754326"/>
            </a:xfrm>
            <a:prstGeom prst="rect">
              <a:avLst/>
            </a:prstGeom>
            <a:noFill/>
          </p:spPr>
          <p:txBody>
            <a:bodyPr wrap="square">
              <a:spAutoFit/>
            </a:bodyPr>
            <a:lstStyle/>
            <a:p>
              <a:pPr marL="158750"/>
              <a:r>
                <a:rPr lang="en-US" sz="1800" b="1" dirty="0">
                  <a:solidFill>
                    <a:srgbClr val="FF0000"/>
                  </a:solidFill>
                  <a:latin typeface="Arial" panose="020B0604020202020204" pitchFamily="34" charset="0"/>
                  <a:cs typeface="Arial" panose="020B0604020202020204" pitchFamily="34" charset="0"/>
                </a:rPr>
                <a:t>Create share link</a:t>
              </a:r>
              <a:r>
                <a:rPr lang="en-US" sz="1800" dirty="0">
                  <a:solidFill>
                    <a:srgbClr val="FF0000"/>
                  </a:solidFill>
                  <a:latin typeface="Arial" panose="020B0604020202020204" pitchFamily="34" charset="0"/>
                  <a:cs typeface="Arial" panose="020B0604020202020204" pitchFamily="34" charset="0"/>
                </a:rPr>
                <a:t>:</a:t>
              </a:r>
              <a:endParaRPr lang="en-US" sz="1800" dirty="0">
                <a:solidFill>
                  <a:srgbClr val="FF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158750" indent="0" algn="l">
                <a:buNone/>
              </a:pPr>
              <a:endParaRPr lang="en-US" sz="1800" b="0" i="0" dirty="0">
                <a:solidFill>
                  <a:srgbClr val="FF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158750" indent="0" algn="l">
                <a:buNone/>
              </a:pPr>
              <a:r>
                <a:rPr lang="en-US" sz="1800" b="0" i="0" dirty="0">
                  <a:solidFill>
                    <a:srgbClr val="FF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https://dataexplorer.oceanobservatories.org/#add-data-view/o0Km_08S/1</a:t>
              </a:r>
              <a:r>
                <a:rPr lang="en-US" sz="1800" b="0" i="0" dirty="0">
                  <a:solidFill>
                    <a:srgbClr val="FF0000"/>
                  </a:solidFill>
                  <a:effectLst/>
                  <a:latin typeface="Arial" panose="020B0604020202020204" pitchFamily="34" charset="0"/>
                  <a:cs typeface="Arial" panose="020B0604020202020204" pitchFamily="34" charset="0"/>
                </a:rPr>
                <a:t> </a:t>
              </a:r>
            </a:p>
          </p:txBody>
        </p:sp>
        <p:sp>
          <p:nvSpPr>
            <p:cNvPr id="6" name="Rectangle: Rounded Corners 5">
              <a:extLst>
                <a:ext uri="{FF2B5EF4-FFF2-40B4-BE49-F238E27FC236}">
                  <a16:creationId xmlns:a16="http://schemas.microsoft.com/office/drawing/2014/main" id="{F0F65379-1848-9C62-09DE-83827EE4558B}"/>
                </a:ext>
              </a:extLst>
            </p:cNvPr>
            <p:cNvSpPr/>
            <p:nvPr/>
          </p:nvSpPr>
          <p:spPr>
            <a:xfrm>
              <a:off x="8180041" y="883214"/>
              <a:ext cx="486882" cy="448629"/>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34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39AD5-DD75-0807-21A9-CF0D4ECBC4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EC3200-FE18-FFD9-400B-70C2C2329E3D}"/>
              </a:ext>
            </a:extLst>
          </p:cNvPr>
          <p:cNvPicPr>
            <a:picLocks noChangeAspect="1"/>
          </p:cNvPicPr>
          <p:nvPr/>
        </p:nvPicPr>
        <p:blipFill>
          <a:blip r:embed="rId3"/>
          <a:srcRect r="50000" b="8841"/>
          <a:stretch/>
        </p:blipFill>
        <p:spPr>
          <a:xfrm>
            <a:off x="1352102" y="0"/>
            <a:ext cx="3859316" cy="6251713"/>
          </a:xfrm>
          <a:prstGeom prst="rect">
            <a:avLst/>
          </a:prstGeom>
        </p:spPr>
      </p:pic>
      <p:sp>
        <p:nvSpPr>
          <p:cNvPr id="5" name="TextBox 4">
            <a:extLst>
              <a:ext uri="{FF2B5EF4-FFF2-40B4-BE49-F238E27FC236}">
                <a16:creationId xmlns:a16="http://schemas.microsoft.com/office/drawing/2014/main" id="{B0C26AAF-402B-B301-DF15-E65698EAE946}"/>
              </a:ext>
            </a:extLst>
          </p:cNvPr>
          <p:cNvSpPr txBox="1"/>
          <p:nvPr/>
        </p:nvSpPr>
        <p:spPr>
          <a:xfrm>
            <a:off x="2770532" y="6346303"/>
            <a:ext cx="8550137" cy="369332"/>
          </a:xfrm>
          <a:prstGeom prst="rect">
            <a:avLst/>
          </a:prstGeom>
          <a:noFill/>
        </p:spPr>
        <p:txBody>
          <a:bodyPr wrap="square">
            <a:spAutoFit/>
          </a:bodyPr>
          <a:lstStyle/>
          <a:p>
            <a:pPr marL="158750" indent="0" algn="l">
              <a:buNone/>
            </a:pPr>
            <a:r>
              <a:rPr lang="en-US" sz="1800" b="0" i="0" dirty="0">
                <a:solidFill>
                  <a:srgbClr val="1D1C1D"/>
                </a:solidFill>
                <a:effectLst/>
                <a:latin typeface="Arial" panose="020B0604020202020204" pitchFamily="34" charset="0"/>
                <a:cs typeface="Arial" panose="020B0604020202020204" pitchFamily="34" charset="0"/>
                <a:hlinkClick r:id="rId4"/>
              </a:rPr>
              <a:t>https://dataexplorer.oceanobservatories.org/#add-data-view/o0Km_08S/1</a:t>
            </a:r>
            <a:r>
              <a:rPr lang="en-US" sz="1800" b="0" i="0" dirty="0">
                <a:solidFill>
                  <a:srgbClr val="1D1C1D"/>
                </a:solidFill>
                <a:effectLst/>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B97726E7-C7E5-9AA3-2710-656BC2BAA9CC}"/>
              </a:ext>
            </a:extLst>
          </p:cNvPr>
          <p:cNvPicPr>
            <a:picLocks noChangeAspect="1"/>
          </p:cNvPicPr>
          <p:nvPr/>
        </p:nvPicPr>
        <p:blipFill>
          <a:blip r:embed="rId5"/>
          <a:stretch>
            <a:fillRect/>
          </a:stretch>
        </p:blipFill>
        <p:spPr>
          <a:xfrm>
            <a:off x="5380382" y="3013795"/>
            <a:ext cx="4254284" cy="2134676"/>
          </a:xfrm>
          <a:prstGeom prst="rect">
            <a:avLst/>
          </a:prstGeom>
        </p:spPr>
      </p:pic>
      <p:sp>
        <p:nvSpPr>
          <p:cNvPr id="2" name="TextBox 1">
            <a:extLst>
              <a:ext uri="{FF2B5EF4-FFF2-40B4-BE49-F238E27FC236}">
                <a16:creationId xmlns:a16="http://schemas.microsoft.com/office/drawing/2014/main" id="{EFEF8814-A9F4-E16C-6024-09D47ADABABE}"/>
              </a:ext>
            </a:extLst>
          </p:cNvPr>
          <p:cNvSpPr txBox="1"/>
          <p:nvPr/>
        </p:nvSpPr>
        <p:spPr>
          <a:xfrm>
            <a:off x="10326757" y="2713383"/>
            <a:ext cx="1669773" cy="2308324"/>
          </a:xfrm>
          <a:prstGeom prst="rect">
            <a:avLst/>
          </a:prstGeom>
          <a:noFill/>
        </p:spPr>
        <p:txBody>
          <a:bodyPr wrap="square" rtlCol="0">
            <a:spAutoFit/>
          </a:bodyPr>
          <a:lstStyle/>
          <a:p>
            <a:r>
              <a:rPr lang="en-US" sz="1800" dirty="0">
                <a:solidFill>
                  <a:srgbClr val="FF0000"/>
                </a:solidFill>
              </a:rPr>
              <a:t>Note gaps in telemetered data</a:t>
            </a:r>
          </a:p>
          <a:p>
            <a:endParaRPr lang="en-US" sz="1800" dirty="0">
              <a:solidFill>
                <a:srgbClr val="FF0000"/>
              </a:solidFill>
            </a:endParaRPr>
          </a:p>
          <a:p>
            <a:r>
              <a:rPr lang="en-US" sz="1800" dirty="0">
                <a:solidFill>
                  <a:srgbClr val="FF0000"/>
                </a:solidFill>
              </a:rPr>
              <a:t>Recovered data will be available in ~December</a:t>
            </a:r>
          </a:p>
        </p:txBody>
      </p:sp>
    </p:spTree>
    <p:extLst>
      <p:ext uri="{BB962C8B-B14F-4D97-AF65-F5344CB8AC3E}">
        <p14:creationId xmlns:p14="http://schemas.microsoft.com/office/powerpoint/2010/main" val="3116503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53232-220E-F755-A96C-51CDD8F9AA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09F3B4-82B7-CFF8-B5E7-9FA000618156}"/>
              </a:ext>
            </a:extLst>
          </p:cNvPr>
          <p:cNvPicPr>
            <a:picLocks noChangeAspect="1"/>
          </p:cNvPicPr>
          <p:nvPr/>
        </p:nvPicPr>
        <p:blipFill>
          <a:blip r:embed="rId3"/>
          <a:srcRect b="8841"/>
          <a:stretch/>
        </p:blipFill>
        <p:spPr>
          <a:xfrm>
            <a:off x="1352101" y="0"/>
            <a:ext cx="7718633" cy="6251713"/>
          </a:xfrm>
          <a:prstGeom prst="rect">
            <a:avLst/>
          </a:prstGeom>
        </p:spPr>
      </p:pic>
      <p:sp>
        <p:nvSpPr>
          <p:cNvPr id="3" name="TextBox 2">
            <a:extLst>
              <a:ext uri="{FF2B5EF4-FFF2-40B4-BE49-F238E27FC236}">
                <a16:creationId xmlns:a16="http://schemas.microsoft.com/office/drawing/2014/main" id="{89F13B9E-8790-BAEE-754E-4DCCDD5BC69F}"/>
              </a:ext>
            </a:extLst>
          </p:cNvPr>
          <p:cNvSpPr txBox="1"/>
          <p:nvPr/>
        </p:nvSpPr>
        <p:spPr>
          <a:xfrm>
            <a:off x="2650056" y="6251713"/>
            <a:ext cx="8050695" cy="369332"/>
          </a:xfrm>
          <a:prstGeom prst="rect">
            <a:avLst/>
          </a:prstGeom>
          <a:noFill/>
        </p:spPr>
        <p:txBody>
          <a:bodyPr wrap="square">
            <a:spAutoFit/>
          </a:bodyPr>
          <a:lstStyle/>
          <a:p>
            <a:pPr marL="158750" indent="0" algn="l">
              <a:buNone/>
            </a:pPr>
            <a:r>
              <a:rPr lang="en-US" sz="1800" b="0" i="0" dirty="0">
                <a:solidFill>
                  <a:schemeClr val="accent6"/>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https://dataexplorer.oceanobservatories.org/#add-data-view/o0Km_08S/1</a:t>
            </a:r>
            <a:r>
              <a:rPr lang="en-US" sz="1800" b="0" i="0" dirty="0">
                <a:solidFill>
                  <a:schemeClr val="accent6"/>
                </a:solidFill>
                <a:effectLst/>
                <a:latin typeface="Arial" panose="020B0604020202020204" pitchFamily="34" charset="0"/>
                <a:cs typeface="Arial" panose="020B0604020202020204" pitchFamily="34" charset="0"/>
              </a:rPr>
              <a:t> </a:t>
            </a:r>
          </a:p>
        </p:txBody>
      </p:sp>
      <p:sp>
        <p:nvSpPr>
          <p:cNvPr id="7" name="Rectangle: Rounded Corners 6">
            <a:extLst>
              <a:ext uri="{FF2B5EF4-FFF2-40B4-BE49-F238E27FC236}">
                <a16:creationId xmlns:a16="http://schemas.microsoft.com/office/drawing/2014/main" id="{2F2A900B-372E-5FDF-2831-FC1ECF6201B2}"/>
              </a:ext>
            </a:extLst>
          </p:cNvPr>
          <p:cNvSpPr/>
          <p:nvPr/>
        </p:nvSpPr>
        <p:spPr>
          <a:xfrm>
            <a:off x="5221356" y="3775502"/>
            <a:ext cx="635967" cy="369116"/>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80093D6-1800-FD2D-6440-0BA90AB379AD}"/>
              </a:ext>
            </a:extLst>
          </p:cNvPr>
          <p:cNvPicPr>
            <a:picLocks noChangeAspect="1"/>
          </p:cNvPicPr>
          <p:nvPr/>
        </p:nvPicPr>
        <p:blipFill>
          <a:blip r:embed="rId5"/>
          <a:stretch>
            <a:fillRect/>
          </a:stretch>
        </p:blipFill>
        <p:spPr>
          <a:xfrm>
            <a:off x="4239454" y="1332671"/>
            <a:ext cx="2608608" cy="2568883"/>
          </a:xfrm>
          <a:prstGeom prst="rect">
            <a:avLst/>
          </a:prstGeom>
        </p:spPr>
      </p:pic>
      <p:sp>
        <p:nvSpPr>
          <p:cNvPr id="9" name="TextBox 8">
            <a:extLst>
              <a:ext uri="{FF2B5EF4-FFF2-40B4-BE49-F238E27FC236}">
                <a16:creationId xmlns:a16="http://schemas.microsoft.com/office/drawing/2014/main" id="{E2638154-BEE6-7311-03F8-B4657FB434CE}"/>
              </a:ext>
            </a:extLst>
          </p:cNvPr>
          <p:cNvSpPr txBox="1"/>
          <p:nvPr/>
        </p:nvSpPr>
        <p:spPr>
          <a:xfrm>
            <a:off x="9405575" y="3429000"/>
            <a:ext cx="1552989" cy="646331"/>
          </a:xfrm>
          <a:prstGeom prst="rect">
            <a:avLst/>
          </a:prstGeom>
          <a:noFill/>
        </p:spPr>
        <p:txBody>
          <a:bodyPr wrap="square">
            <a:spAutoFit/>
          </a:bodyPr>
          <a:lstStyle/>
          <a:p>
            <a:r>
              <a:rPr lang="en-US" sz="1800" b="1" dirty="0">
                <a:solidFill>
                  <a:srgbClr val="FF0000"/>
                </a:solidFill>
                <a:latin typeface="Arial" panose="020B0604020202020204" pitchFamily="34" charset="0"/>
                <a:cs typeface="Arial" panose="020B0604020202020204" pitchFamily="34" charset="0"/>
              </a:rPr>
              <a:t>Queue for Download</a:t>
            </a:r>
            <a:endParaRPr lang="en-US" sz="18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0B6627B-1BD6-A4CB-1936-BF04BB201F2B}"/>
              </a:ext>
            </a:extLst>
          </p:cNvPr>
          <p:cNvSpPr/>
          <p:nvPr/>
        </p:nvSpPr>
        <p:spPr>
          <a:xfrm>
            <a:off x="3843130" y="287280"/>
            <a:ext cx="907774" cy="378641"/>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93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7365C-1289-C37D-A2B6-825CB5CC02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493AA4-3FB4-F32D-082F-663BF2513366}"/>
              </a:ext>
            </a:extLst>
          </p:cNvPr>
          <p:cNvPicPr>
            <a:picLocks noChangeAspect="1"/>
          </p:cNvPicPr>
          <p:nvPr/>
        </p:nvPicPr>
        <p:blipFill>
          <a:blip r:embed="rId3"/>
          <a:stretch>
            <a:fillRect/>
          </a:stretch>
        </p:blipFill>
        <p:spPr>
          <a:xfrm>
            <a:off x="624508" y="0"/>
            <a:ext cx="10942983" cy="5816468"/>
          </a:xfrm>
          <a:prstGeom prst="rect">
            <a:avLst/>
          </a:prstGeom>
        </p:spPr>
      </p:pic>
      <p:sp>
        <p:nvSpPr>
          <p:cNvPr id="4" name="Rectangle: Rounded Corners 3">
            <a:extLst>
              <a:ext uri="{FF2B5EF4-FFF2-40B4-BE49-F238E27FC236}">
                <a16:creationId xmlns:a16="http://schemas.microsoft.com/office/drawing/2014/main" id="{C2DE1286-D08D-1D06-C064-D0B653B2EF1B}"/>
              </a:ext>
            </a:extLst>
          </p:cNvPr>
          <p:cNvSpPr/>
          <p:nvPr/>
        </p:nvSpPr>
        <p:spPr>
          <a:xfrm>
            <a:off x="3992216" y="4206329"/>
            <a:ext cx="907774" cy="378641"/>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DEE598D-BFEC-8CFA-0C28-9B259A202939}"/>
              </a:ext>
            </a:extLst>
          </p:cNvPr>
          <p:cNvSpPr/>
          <p:nvPr/>
        </p:nvSpPr>
        <p:spPr>
          <a:xfrm>
            <a:off x="3992216" y="4632757"/>
            <a:ext cx="1543880" cy="644921"/>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02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43FC1-E535-D97D-8A8B-BDAA5FB81E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2F1979-5CAA-4795-F781-4F5B2CE00EDA}"/>
              </a:ext>
            </a:extLst>
          </p:cNvPr>
          <p:cNvPicPr>
            <a:picLocks noChangeAspect="1"/>
          </p:cNvPicPr>
          <p:nvPr/>
        </p:nvPicPr>
        <p:blipFill>
          <a:blip r:embed="rId3"/>
          <a:srcRect b="8841"/>
          <a:stretch/>
        </p:blipFill>
        <p:spPr>
          <a:xfrm>
            <a:off x="1352101" y="0"/>
            <a:ext cx="7718633" cy="6251713"/>
          </a:xfrm>
          <a:prstGeom prst="rect">
            <a:avLst/>
          </a:prstGeom>
        </p:spPr>
      </p:pic>
      <p:sp>
        <p:nvSpPr>
          <p:cNvPr id="4" name="TextBox 3">
            <a:extLst>
              <a:ext uri="{FF2B5EF4-FFF2-40B4-BE49-F238E27FC236}">
                <a16:creationId xmlns:a16="http://schemas.microsoft.com/office/drawing/2014/main" id="{F5F9DC8B-4498-6AB8-835F-C6C0018CCAAB}"/>
              </a:ext>
            </a:extLst>
          </p:cNvPr>
          <p:cNvSpPr txBox="1"/>
          <p:nvPr/>
        </p:nvSpPr>
        <p:spPr>
          <a:xfrm>
            <a:off x="2650056" y="6251713"/>
            <a:ext cx="8050695" cy="369332"/>
          </a:xfrm>
          <a:prstGeom prst="rect">
            <a:avLst/>
          </a:prstGeom>
          <a:noFill/>
        </p:spPr>
        <p:txBody>
          <a:bodyPr wrap="square">
            <a:spAutoFit/>
          </a:bodyPr>
          <a:lstStyle/>
          <a:p>
            <a:pPr marL="158750" indent="0" algn="l">
              <a:buNone/>
            </a:pPr>
            <a:r>
              <a:rPr lang="en-US" sz="1800" b="0" i="0" dirty="0">
                <a:solidFill>
                  <a:schemeClr val="accent6"/>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https://dataexplorer.oceanobservatories.org/#add-data-view/o0Km_08S/1</a:t>
            </a:r>
            <a:r>
              <a:rPr lang="en-US" sz="1800" b="0" i="0" dirty="0">
                <a:solidFill>
                  <a:schemeClr val="accent6"/>
                </a:solidFill>
                <a:effectLst/>
                <a:latin typeface="Arial" panose="020B060402020202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73F8E6C9-03A2-7E78-F3CB-B50E1551DAA1}"/>
              </a:ext>
            </a:extLst>
          </p:cNvPr>
          <p:cNvGrpSpPr/>
          <p:nvPr/>
        </p:nvGrpSpPr>
        <p:grpSpPr>
          <a:xfrm>
            <a:off x="2087355" y="2713383"/>
            <a:ext cx="9909175" cy="2295939"/>
            <a:chOff x="2087355" y="2713383"/>
            <a:chExt cx="9909175" cy="2295939"/>
          </a:xfrm>
        </p:grpSpPr>
        <p:sp>
          <p:nvSpPr>
            <p:cNvPr id="5" name="Rectangle: Rounded Corners 4">
              <a:extLst>
                <a:ext uri="{FF2B5EF4-FFF2-40B4-BE49-F238E27FC236}">
                  <a16:creationId xmlns:a16="http://schemas.microsoft.com/office/drawing/2014/main" id="{1F5D191C-3039-BD8A-EB67-30087E93EA41}"/>
                </a:ext>
              </a:extLst>
            </p:cNvPr>
            <p:cNvSpPr/>
            <p:nvPr/>
          </p:nvSpPr>
          <p:spPr>
            <a:xfrm>
              <a:off x="2087355" y="4640206"/>
              <a:ext cx="635967" cy="369116"/>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48ACF5-0E15-0BE9-33E6-D897726DFE71}"/>
                </a:ext>
              </a:extLst>
            </p:cNvPr>
            <p:cNvSpPr txBox="1"/>
            <p:nvPr/>
          </p:nvSpPr>
          <p:spPr>
            <a:xfrm>
              <a:off x="10068339" y="2713383"/>
              <a:ext cx="1928191" cy="923330"/>
            </a:xfrm>
            <a:prstGeom prst="rect">
              <a:avLst/>
            </a:prstGeom>
            <a:noFill/>
          </p:spPr>
          <p:txBody>
            <a:bodyPr wrap="square" rtlCol="0">
              <a:spAutoFit/>
            </a:bodyPr>
            <a:lstStyle/>
            <a:p>
              <a:r>
                <a:rPr lang="en-US" sz="1800" dirty="0">
                  <a:solidFill>
                    <a:srgbClr val="FF0000"/>
                  </a:solidFill>
                </a:rPr>
                <a:t>Let’s look for Hurricane Debby ~August 8 </a:t>
              </a:r>
            </a:p>
          </p:txBody>
        </p:sp>
      </p:grpSp>
    </p:spTree>
    <p:extLst>
      <p:ext uri="{BB962C8B-B14F-4D97-AF65-F5344CB8AC3E}">
        <p14:creationId xmlns:p14="http://schemas.microsoft.com/office/powerpoint/2010/main" val="34753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90"/>
          <p:cNvSpPr txBox="1">
            <a:spLocks noGrp="1"/>
          </p:cNvSpPr>
          <p:nvPr>
            <p:ph type="title"/>
          </p:nvPr>
        </p:nvSpPr>
        <p:spPr>
          <a:xfrm>
            <a:off x="838200" y="365125"/>
            <a:ext cx="10515600" cy="1197458"/>
          </a:xfrm>
          <a:prstGeom prst="rect">
            <a:avLst/>
          </a:prstGeom>
          <a:noFill/>
          <a:ln>
            <a:noFill/>
          </a:ln>
        </p:spPr>
        <p:txBody>
          <a:bodyPr spcFirstLastPara="1" wrap="square" lIns="91425" tIns="45700" rIns="91425" bIns="45700" anchor="ctr" anchorCtr="0">
            <a:normAutofit/>
          </a:bodyPr>
          <a:lstStyle/>
          <a:p>
            <a:pPr lvl="0">
              <a:buSzPts val="4399"/>
            </a:pPr>
            <a:r>
              <a:rPr lang="en-US" dirty="0"/>
              <a:t>Goals for this demo:</a:t>
            </a:r>
            <a:br>
              <a:rPr lang="en-US" dirty="0"/>
            </a:br>
            <a:endParaRPr lang="en-US" dirty="0"/>
          </a:p>
        </p:txBody>
      </p:sp>
      <p:sp>
        <p:nvSpPr>
          <p:cNvPr id="3" name="Rectangle 2"/>
          <p:cNvSpPr/>
          <p:nvPr/>
        </p:nvSpPr>
        <p:spPr>
          <a:xfrm>
            <a:off x="838199" y="1644008"/>
            <a:ext cx="9250018" cy="2413161"/>
          </a:xfrm>
          <a:prstGeom prst="rect">
            <a:avLst/>
          </a:prstGeom>
        </p:spPr>
        <p:txBody>
          <a:bodyPr wrap="square">
            <a:spAutoFit/>
          </a:bodyPr>
          <a:lstStyle/>
          <a:p>
            <a:pPr marL="457200" indent="-457200">
              <a:lnSpc>
                <a:spcPct val="110000"/>
              </a:lnSpc>
              <a:spcBef>
                <a:spcPts val="600"/>
              </a:spcBef>
              <a:spcAft>
                <a:spcPts val="600"/>
              </a:spcAft>
              <a:buFont typeface="Arial" panose="020B0604020202020204" pitchFamily="34" charset="0"/>
              <a:buChar char="•"/>
            </a:pPr>
            <a:r>
              <a:rPr lang="en-US" sz="2800" dirty="0"/>
              <a:t>Use Data Explorer to discover and plot datasets</a:t>
            </a:r>
          </a:p>
          <a:p>
            <a:pPr marL="457200" indent="-457200">
              <a:lnSpc>
                <a:spcPct val="110000"/>
              </a:lnSpc>
              <a:spcBef>
                <a:spcPts val="600"/>
              </a:spcBef>
              <a:spcAft>
                <a:spcPts val="600"/>
              </a:spcAft>
              <a:buFont typeface="Arial" panose="020B0604020202020204" pitchFamily="34" charset="0"/>
              <a:buChar char="•"/>
            </a:pPr>
            <a:r>
              <a:rPr lang="en-US" sz="2800" dirty="0"/>
              <a:t>Compare datasets and share links via Data Views</a:t>
            </a:r>
          </a:p>
          <a:p>
            <a:pPr marL="457200" indent="-457200">
              <a:lnSpc>
                <a:spcPct val="110000"/>
              </a:lnSpc>
              <a:spcBef>
                <a:spcPts val="600"/>
              </a:spcBef>
              <a:spcAft>
                <a:spcPts val="600"/>
              </a:spcAft>
              <a:buFont typeface="Arial" panose="020B0604020202020204" pitchFamily="34" charset="0"/>
              <a:buChar char="•"/>
            </a:pPr>
            <a:r>
              <a:rPr lang="en-US" sz="2800" dirty="0"/>
              <a:t>Download from (or link to) Data Explorer ERDDAP</a:t>
            </a:r>
          </a:p>
          <a:p>
            <a:pPr marL="457200" indent="-457200">
              <a:lnSpc>
                <a:spcPct val="110000"/>
              </a:lnSpc>
              <a:spcBef>
                <a:spcPts val="600"/>
              </a:spcBef>
              <a:spcAft>
                <a:spcPts val="600"/>
              </a:spcAft>
              <a:buFont typeface="Arial" panose="020B0604020202020204" pitchFamily="34" charset="0"/>
              <a:buChar char="•"/>
            </a:pPr>
            <a:r>
              <a:rPr lang="en-US" sz="2800" dirty="0"/>
              <a:t>Additional data access points</a:t>
            </a:r>
          </a:p>
        </p:txBody>
      </p:sp>
    </p:spTree>
    <p:extLst>
      <p:ext uri="{BB962C8B-B14F-4D97-AF65-F5344CB8AC3E}">
        <p14:creationId xmlns:p14="http://schemas.microsoft.com/office/powerpoint/2010/main" val="400810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8DD03-A7DF-2C90-FCF2-0F6CA38E99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0DDF7A-533E-D882-1F25-214CDBA107B8}"/>
              </a:ext>
            </a:extLst>
          </p:cNvPr>
          <p:cNvSpPr txBox="1"/>
          <p:nvPr/>
        </p:nvSpPr>
        <p:spPr>
          <a:xfrm>
            <a:off x="1309480" y="5506304"/>
            <a:ext cx="9732894" cy="923330"/>
          </a:xfrm>
          <a:prstGeom prst="rect">
            <a:avLst/>
          </a:prstGeom>
          <a:noFill/>
        </p:spPr>
        <p:txBody>
          <a:bodyPr wrap="square">
            <a:spAutoFit/>
          </a:bodyPr>
          <a:lstStyle/>
          <a:p>
            <a:r>
              <a:rPr lang="en-US" sz="1800" b="0" i="0" dirty="0">
                <a:solidFill>
                  <a:schemeClr val="accent6"/>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https://dataexplorer.oceanobservatories.org/#metadata/110968/station/4/sensor/data?start=2024-08-04T13:27:44Z&amp;end=2024-08-15T06:40:12Z&amp;bin=hours&amp;leg_clim_max=false&amp;leg_clim_min=false&amp;leg_minmax=false</a:t>
            </a:r>
            <a:r>
              <a:rPr lang="en-US" sz="1800" b="0" i="0" dirty="0">
                <a:solidFill>
                  <a:schemeClr val="accent6"/>
                </a:solidFill>
                <a:effectLst/>
                <a:latin typeface="Arial" panose="020B0604020202020204" pitchFamily="34" charset="0"/>
                <a:cs typeface="Arial" panose="020B0604020202020204" pitchFamily="34" charset="0"/>
              </a:rPr>
              <a:t> </a:t>
            </a:r>
            <a:endParaRPr lang="en-US" sz="1800" dirty="0">
              <a:solidFill>
                <a:schemeClr val="accent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5D28C34-95D9-464A-7725-56C737C64E08}"/>
              </a:ext>
            </a:extLst>
          </p:cNvPr>
          <p:cNvPicPr>
            <a:picLocks noChangeAspect="1"/>
          </p:cNvPicPr>
          <p:nvPr/>
        </p:nvPicPr>
        <p:blipFill>
          <a:blip r:embed="rId4"/>
          <a:stretch>
            <a:fillRect/>
          </a:stretch>
        </p:blipFill>
        <p:spPr>
          <a:xfrm>
            <a:off x="1149626" y="0"/>
            <a:ext cx="9506492" cy="5506304"/>
          </a:xfrm>
          <a:prstGeom prst="rect">
            <a:avLst/>
          </a:prstGeom>
        </p:spPr>
      </p:pic>
      <p:pic>
        <p:nvPicPr>
          <p:cNvPr id="7" name="Picture 6">
            <a:extLst>
              <a:ext uri="{FF2B5EF4-FFF2-40B4-BE49-F238E27FC236}">
                <a16:creationId xmlns:a16="http://schemas.microsoft.com/office/drawing/2014/main" id="{29B3C015-D9CC-E198-A513-2195071FED1F}"/>
              </a:ext>
            </a:extLst>
          </p:cNvPr>
          <p:cNvPicPr>
            <a:picLocks noChangeAspect="1"/>
          </p:cNvPicPr>
          <p:nvPr/>
        </p:nvPicPr>
        <p:blipFill>
          <a:blip r:embed="rId5"/>
          <a:stretch>
            <a:fillRect/>
          </a:stretch>
        </p:blipFill>
        <p:spPr>
          <a:xfrm>
            <a:off x="2892287" y="491159"/>
            <a:ext cx="2226780" cy="2624946"/>
          </a:xfrm>
          <a:prstGeom prst="rect">
            <a:avLst/>
          </a:prstGeom>
        </p:spPr>
      </p:pic>
      <p:sp>
        <p:nvSpPr>
          <p:cNvPr id="8" name="Rectangle: Rounded Corners 7">
            <a:extLst>
              <a:ext uri="{FF2B5EF4-FFF2-40B4-BE49-F238E27FC236}">
                <a16:creationId xmlns:a16="http://schemas.microsoft.com/office/drawing/2014/main" id="{022C5DD4-FB16-1E99-B1B7-8C46DCAFEA52}"/>
              </a:ext>
            </a:extLst>
          </p:cNvPr>
          <p:cNvSpPr/>
          <p:nvPr/>
        </p:nvSpPr>
        <p:spPr>
          <a:xfrm>
            <a:off x="4870173" y="481220"/>
            <a:ext cx="268771" cy="244337"/>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60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EF148-3862-8B7C-7AC0-39772D8CEA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0BD1B7-8928-FEDC-591D-9980B5FCC587}"/>
              </a:ext>
            </a:extLst>
          </p:cNvPr>
          <p:cNvSpPr txBox="1"/>
          <p:nvPr/>
        </p:nvSpPr>
        <p:spPr>
          <a:xfrm>
            <a:off x="1309066" y="5662112"/>
            <a:ext cx="9007751" cy="646331"/>
          </a:xfrm>
          <a:prstGeom prst="rect">
            <a:avLst/>
          </a:prstGeom>
          <a:noFill/>
        </p:spPr>
        <p:txBody>
          <a:bodyPr wrap="square">
            <a:spAutoFit/>
          </a:bodyPr>
          <a:lstStyle/>
          <a:p>
            <a:r>
              <a:rPr lang="en-US" sz="1800" dirty="0">
                <a:hlinkClick r:id="rId3"/>
              </a:rPr>
              <a:t>https://dataexplorer.oceanobservatories.org/#ooi/array/CP1/subsite/CP13SOPM/node/CP13SOPM-WF/data</a:t>
            </a:r>
            <a:r>
              <a:rPr lang="en-US" sz="1800" dirty="0"/>
              <a:t> </a:t>
            </a:r>
          </a:p>
        </p:txBody>
      </p:sp>
      <p:pic>
        <p:nvPicPr>
          <p:cNvPr id="5" name="Picture 4">
            <a:extLst>
              <a:ext uri="{FF2B5EF4-FFF2-40B4-BE49-F238E27FC236}">
                <a16:creationId xmlns:a16="http://schemas.microsoft.com/office/drawing/2014/main" id="{05D2F3EB-253E-2E08-64F7-0881441D9E4F}"/>
              </a:ext>
            </a:extLst>
          </p:cNvPr>
          <p:cNvPicPr>
            <a:picLocks noChangeAspect="1"/>
          </p:cNvPicPr>
          <p:nvPr/>
        </p:nvPicPr>
        <p:blipFill>
          <a:blip r:embed="rId4"/>
          <a:srcRect b="24058"/>
          <a:stretch/>
        </p:blipFill>
        <p:spPr>
          <a:xfrm>
            <a:off x="802895" y="0"/>
            <a:ext cx="9931433" cy="5662112"/>
          </a:xfrm>
          <a:prstGeom prst="rect">
            <a:avLst/>
          </a:prstGeom>
        </p:spPr>
      </p:pic>
    </p:spTree>
    <p:extLst>
      <p:ext uri="{BB962C8B-B14F-4D97-AF65-F5344CB8AC3E}">
        <p14:creationId xmlns:p14="http://schemas.microsoft.com/office/powerpoint/2010/main" val="3812085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1D9D5-32A8-5C7B-C0DE-128019AE94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40A3A8-A319-6560-3F8C-4374D0C67647}"/>
              </a:ext>
            </a:extLst>
          </p:cNvPr>
          <p:cNvSpPr txBox="1"/>
          <p:nvPr/>
        </p:nvSpPr>
        <p:spPr>
          <a:xfrm>
            <a:off x="1021245" y="5436729"/>
            <a:ext cx="10279546" cy="923330"/>
          </a:xfrm>
          <a:prstGeom prst="rect">
            <a:avLst/>
          </a:prstGeom>
          <a:noFill/>
        </p:spPr>
        <p:txBody>
          <a:bodyPr wrap="square">
            <a:spAutoFit/>
          </a:bodyPr>
          <a:lstStyle/>
          <a:p>
            <a:r>
              <a:rPr lang="en-US" sz="1800" dirty="0">
                <a:hlinkClick r:id="rId3"/>
              </a:rPr>
              <a:t>https://dataexplorer.oceanobservatories.org/#metadata/111005/station/2000/sensor/data?start=2024-04-16T22:02:00Z&amp;end=2024-10-16T00:06:00Z&amp;leg_clim_max=false&amp;leg_clim_min=false&amp;leg_minmax=false&amp;fr=subsite.node</a:t>
            </a:r>
            <a:r>
              <a:rPr lang="en-US" sz="1800" dirty="0"/>
              <a:t> </a:t>
            </a:r>
          </a:p>
        </p:txBody>
      </p:sp>
      <p:pic>
        <p:nvPicPr>
          <p:cNvPr id="7" name="Picture 6">
            <a:extLst>
              <a:ext uri="{FF2B5EF4-FFF2-40B4-BE49-F238E27FC236}">
                <a16:creationId xmlns:a16="http://schemas.microsoft.com/office/drawing/2014/main" id="{6CF0B871-0698-A2E6-EE9E-F7CA486307CA}"/>
              </a:ext>
            </a:extLst>
          </p:cNvPr>
          <p:cNvPicPr>
            <a:picLocks noChangeAspect="1"/>
          </p:cNvPicPr>
          <p:nvPr/>
        </p:nvPicPr>
        <p:blipFill>
          <a:blip r:embed="rId4"/>
          <a:stretch>
            <a:fillRect/>
          </a:stretch>
        </p:blipFill>
        <p:spPr>
          <a:xfrm>
            <a:off x="891209" y="0"/>
            <a:ext cx="9446730" cy="5470237"/>
          </a:xfrm>
          <a:prstGeom prst="rect">
            <a:avLst/>
          </a:prstGeom>
        </p:spPr>
      </p:pic>
      <p:pic>
        <p:nvPicPr>
          <p:cNvPr id="9" name="Picture 8">
            <a:extLst>
              <a:ext uri="{FF2B5EF4-FFF2-40B4-BE49-F238E27FC236}">
                <a16:creationId xmlns:a16="http://schemas.microsoft.com/office/drawing/2014/main" id="{6D0FF3B1-BBAF-70A9-6005-DBC1167ACF7B}"/>
              </a:ext>
            </a:extLst>
          </p:cNvPr>
          <p:cNvPicPr>
            <a:picLocks noChangeAspect="1"/>
          </p:cNvPicPr>
          <p:nvPr/>
        </p:nvPicPr>
        <p:blipFill>
          <a:blip r:embed="rId5"/>
          <a:stretch>
            <a:fillRect/>
          </a:stretch>
        </p:blipFill>
        <p:spPr>
          <a:xfrm>
            <a:off x="8128139" y="1157909"/>
            <a:ext cx="2209800" cy="1143000"/>
          </a:xfrm>
          <a:prstGeom prst="rect">
            <a:avLst/>
          </a:prstGeom>
        </p:spPr>
      </p:pic>
    </p:spTree>
    <p:extLst>
      <p:ext uri="{BB962C8B-B14F-4D97-AF65-F5344CB8AC3E}">
        <p14:creationId xmlns:p14="http://schemas.microsoft.com/office/powerpoint/2010/main" val="29692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7CBAF-0B90-9399-4E6A-235ED1A91D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55B663-C27B-73B7-3741-0CC234E5BA8A}"/>
              </a:ext>
            </a:extLst>
          </p:cNvPr>
          <p:cNvSpPr txBox="1"/>
          <p:nvPr/>
        </p:nvSpPr>
        <p:spPr>
          <a:xfrm>
            <a:off x="1360536" y="6023114"/>
            <a:ext cx="8659468" cy="369332"/>
          </a:xfrm>
          <a:prstGeom prst="rect">
            <a:avLst/>
          </a:prstGeom>
          <a:noFill/>
        </p:spPr>
        <p:txBody>
          <a:bodyPr wrap="square">
            <a:spAutoFit/>
          </a:bodyPr>
          <a:lstStyle/>
          <a:p>
            <a:r>
              <a:rPr lang="en-US" sz="1800" dirty="0">
                <a:hlinkClick r:id="rId3"/>
              </a:rPr>
              <a:t>https://dataexplorer.oceanobservatories.org/#add-data-view/EQ1XYmNd/1</a:t>
            </a:r>
            <a:r>
              <a:rPr lang="en-US" sz="1800" dirty="0"/>
              <a:t> </a:t>
            </a:r>
          </a:p>
        </p:txBody>
      </p:sp>
      <p:pic>
        <p:nvPicPr>
          <p:cNvPr id="5" name="Picture 4">
            <a:extLst>
              <a:ext uri="{FF2B5EF4-FFF2-40B4-BE49-F238E27FC236}">
                <a16:creationId xmlns:a16="http://schemas.microsoft.com/office/drawing/2014/main" id="{FA47AEA5-0CBA-A833-DED0-79A60E3540E2}"/>
              </a:ext>
            </a:extLst>
          </p:cNvPr>
          <p:cNvPicPr>
            <a:picLocks noChangeAspect="1"/>
          </p:cNvPicPr>
          <p:nvPr/>
        </p:nvPicPr>
        <p:blipFill>
          <a:blip r:embed="rId4"/>
          <a:srcRect b="4680"/>
          <a:stretch/>
        </p:blipFill>
        <p:spPr>
          <a:xfrm>
            <a:off x="1360536" y="14776"/>
            <a:ext cx="7316325" cy="6008338"/>
          </a:xfrm>
          <a:prstGeom prst="rect">
            <a:avLst/>
          </a:prstGeom>
        </p:spPr>
      </p:pic>
      <p:sp>
        <p:nvSpPr>
          <p:cNvPr id="6" name="Rectangle: Rounded Corners 5">
            <a:extLst>
              <a:ext uri="{FF2B5EF4-FFF2-40B4-BE49-F238E27FC236}">
                <a16:creationId xmlns:a16="http://schemas.microsoft.com/office/drawing/2014/main" id="{01F93DC7-5CC1-FE97-E374-E253D9EA6D7D}"/>
              </a:ext>
            </a:extLst>
          </p:cNvPr>
          <p:cNvSpPr/>
          <p:nvPr/>
        </p:nvSpPr>
        <p:spPr>
          <a:xfrm>
            <a:off x="5038990" y="3306832"/>
            <a:ext cx="626314" cy="221560"/>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1106B41-B3F5-3148-15ED-696C89DCB7A1}"/>
              </a:ext>
            </a:extLst>
          </p:cNvPr>
          <p:cNvPicPr>
            <a:picLocks noChangeAspect="1"/>
          </p:cNvPicPr>
          <p:nvPr/>
        </p:nvPicPr>
        <p:blipFill>
          <a:blip r:embed="rId5"/>
          <a:stretch>
            <a:fillRect/>
          </a:stretch>
        </p:blipFill>
        <p:spPr>
          <a:xfrm>
            <a:off x="3848541" y="63099"/>
            <a:ext cx="3007211" cy="3243733"/>
          </a:xfrm>
          <a:prstGeom prst="rect">
            <a:avLst/>
          </a:prstGeom>
        </p:spPr>
      </p:pic>
      <p:sp>
        <p:nvSpPr>
          <p:cNvPr id="11" name="Rectangle: Rounded Corners 10">
            <a:extLst>
              <a:ext uri="{FF2B5EF4-FFF2-40B4-BE49-F238E27FC236}">
                <a16:creationId xmlns:a16="http://schemas.microsoft.com/office/drawing/2014/main" id="{B66D8E66-D213-D7F4-5BB1-AE432F7D9E96}"/>
              </a:ext>
            </a:extLst>
          </p:cNvPr>
          <p:cNvSpPr/>
          <p:nvPr/>
        </p:nvSpPr>
        <p:spPr>
          <a:xfrm>
            <a:off x="4830417" y="735496"/>
            <a:ext cx="705678" cy="298173"/>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48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05C82-FE1A-17DB-B761-EA17DBE0F5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6229FD-E6CC-C0EF-8D86-A6207F32263C}"/>
              </a:ext>
            </a:extLst>
          </p:cNvPr>
          <p:cNvPicPr>
            <a:picLocks noChangeAspect="1"/>
          </p:cNvPicPr>
          <p:nvPr/>
        </p:nvPicPr>
        <p:blipFill>
          <a:blip r:embed="rId3"/>
          <a:stretch>
            <a:fillRect/>
          </a:stretch>
        </p:blipFill>
        <p:spPr>
          <a:xfrm>
            <a:off x="870168" y="0"/>
            <a:ext cx="9337320" cy="5461961"/>
          </a:xfrm>
          <a:prstGeom prst="rect">
            <a:avLst/>
          </a:prstGeom>
        </p:spPr>
      </p:pic>
      <p:sp>
        <p:nvSpPr>
          <p:cNvPr id="5" name="TextBox 4">
            <a:extLst>
              <a:ext uri="{FF2B5EF4-FFF2-40B4-BE49-F238E27FC236}">
                <a16:creationId xmlns:a16="http://schemas.microsoft.com/office/drawing/2014/main" id="{5698B10A-E9FB-04CC-D871-7545B245846A}"/>
              </a:ext>
            </a:extLst>
          </p:cNvPr>
          <p:cNvSpPr txBox="1"/>
          <p:nvPr/>
        </p:nvSpPr>
        <p:spPr>
          <a:xfrm>
            <a:off x="793808" y="5419741"/>
            <a:ext cx="10528025" cy="923330"/>
          </a:xfrm>
          <a:prstGeom prst="rect">
            <a:avLst/>
          </a:prstGeom>
          <a:noFill/>
        </p:spPr>
        <p:txBody>
          <a:bodyPr wrap="square">
            <a:spAutoFit/>
          </a:bodyPr>
          <a:lstStyle/>
          <a:p>
            <a:r>
              <a:rPr lang="en-US" sz="1800" dirty="0">
                <a:hlinkClick r:id="rId4"/>
              </a:rPr>
              <a:t>https://erddap.dataexplorer.oceanobservatories.org/erddap/tabledap/ooi-cp13sopm-wfp01-04-flortk000.html?time%2Ccdomflo_profiler_depth_enabled%2Cz&amp;time%3E%3D2024-07-31T05%3A53%3A52Z&amp;time%3C%3D2024-08-14T16%3A51%3A35Z&amp;z%3E%3D-78&amp;z%3C%3D-29</a:t>
            </a:r>
            <a:r>
              <a:rPr lang="en-US" sz="1800" dirty="0"/>
              <a:t> </a:t>
            </a:r>
          </a:p>
        </p:txBody>
      </p:sp>
    </p:spTree>
    <p:extLst>
      <p:ext uri="{BB962C8B-B14F-4D97-AF65-F5344CB8AC3E}">
        <p14:creationId xmlns:p14="http://schemas.microsoft.com/office/powerpoint/2010/main" val="43183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7503-A0F2-7B91-1063-8988FF5BBD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6D5A167-1FAC-493A-FEE3-4B64CB043919}"/>
              </a:ext>
            </a:extLst>
          </p:cNvPr>
          <p:cNvPicPr>
            <a:picLocks noChangeAspect="1"/>
          </p:cNvPicPr>
          <p:nvPr/>
        </p:nvPicPr>
        <p:blipFill>
          <a:blip r:embed="rId3"/>
          <a:stretch>
            <a:fillRect/>
          </a:stretch>
        </p:blipFill>
        <p:spPr>
          <a:xfrm>
            <a:off x="245209" y="251646"/>
            <a:ext cx="11522817" cy="5966274"/>
          </a:xfrm>
          <a:prstGeom prst="rect">
            <a:avLst/>
          </a:prstGeom>
        </p:spPr>
      </p:pic>
      <p:sp>
        <p:nvSpPr>
          <p:cNvPr id="16" name="TextBox 15">
            <a:extLst>
              <a:ext uri="{FF2B5EF4-FFF2-40B4-BE49-F238E27FC236}">
                <a16:creationId xmlns:a16="http://schemas.microsoft.com/office/drawing/2014/main" id="{8E012BC9-8923-A8DE-B35F-A34385D30252}"/>
              </a:ext>
            </a:extLst>
          </p:cNvPr>
          <p:cNvSpPr txBox="1"/>
          <p:nvPr/>
        </p:nvSpPr>
        <p:spPr>
          <a:xfrm>
            <a:off x="2835556" y="6206243"/>
            <a:ext cx="3171061" cy="400110"/>
          </a:xfrm>
          <a:prstGeom prst="rect">
            <a:avLst/>
          </a:prstGeom>
          <a:noFill/>
        </p:spPr>
        <p:txBody>
          <a:bodyPr wrap="none" rtlCol="0">
            <a:spAutoFit/>
          </a:bodyPr>
          <a:lstStyle/>
          <a:p>
            <a:r>
              <a:rPr lang="en-US" sz="2000" b="1" dirty="0"/>
              <a:t>+ NEW: IFCB Dashboard</a:t>
            </a:r>
          </a:p>
        </p:txBody>
      </p:sp>
      <p:sp>
        <p:nvSpPr>
          <p:cNvPr id="2" name="Rectangle: Rounded Corners 1">
            <a:extLst>
              <a:ext uri="{FF2B5EF4-FFF2-40B4-BE49-F238E27FC236}">
                <a16:creationId xmlns:a16="http://schemas.microsoft.com/office/drawing/2014/main" id="{74D42AF7-EADD-A6F9-7ACD-0116CBA91EA4}"/>
              </a:ext>
            </a:extLst>
          </p:cNvPr>
          <p:cNvSpPr/>
          <p:nvPr/>
        </p:nvSpPr>
        <p:spPr>
          <a:xfrm>
            <a:off x="3826701" y="773884"/>
            <a:ext cx="1987689" cy="5310231"/>
          </a:xfrm>
          <a:prstGeom prst="roundRect">
            <a:avLst/>
          </a:prstGeom>
          <a:noFill/>
          <a:ln w="381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01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1EFF9-E89B-4483-0CC9-60B539CDAFD6}"/>
            </a:ext>
          </a:extLst>
        </p:cNvPr>
        <p:cNvGrpSpPr/>
        <p:nvPr/>
      </p:nvGrpSpPr>
      <p:grpSpPr>
        <a:xfrm>
          <a:off x="0" y="0"/>
          <a:ext cx="0" cy="0"/>
          <a:chOff x="0" y="0"/>
          <a:chExt cx="0" cy="0"/>
        </a:xfrm>
      </p:grpSpPr>
      <p:sp>
        <p:nvSpPr>
          <p:cNvPr id="2" name="Google Shape;515;p90">
            <a:extLst>
              <a:ext uri="{FF2B5EF4-FFF2-40B4-BE49-F238E27FC236}">
                <a16:creationId xmlns:a16="http://schemas.microsoft.com/office/drawing/2014/main" id="{CFD6622F-C317-FCBC-CA1F-E089D73897C8}"/>
              </a:ext>
            </a:extLst>
          </p:cNvPr>
          <p:cNvSpPr txBox="1">
            <a:spLocks/>
          </p:cNvSpPr>
          <p:nvPr/>
        </p:nvSpPr>
        <p:spPr>
          <a:xfrm>
            <a:off x="838200" y="365125"/>
            <a:ext cx="10515600" cy="119745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199"/>
              <a:buFont typeface="Arial"/>
              <a:buNone/>
              <a:defRPr sz="31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399"/>
            </a:pPr>
            <a:r>
              <a:rPr lang="en-US" dirty="0"/>
              <a:t>Let’s explore for data of your interest</a:t>
            </a:r>
          </a:p>
          <a:p>
            <a:pPr>
              <a:buSzPts val="4399"/>
            </a:pPr>
            <a:endParaRPr lang="en-US" dirty="0"/>
          </a:p>
        </p:txBody>
      </p:sp>
    </p:spTree>
    <p:extLst>
      <p:ext uri="{BB962C8B-B14F-4D97-AF65-F5344CB8AC3E}">
        <p14:creationId xmlns:p14="http://schemas.microsoft.com/office/powerpoint/2010/main" val="347111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1"/>
          <p:cNvSpPr txBox="1">
            <a:spLocks noGrp="1"/>
          </p:cNvSpPr>
          <p:nvPr>
            <p:ph type="body" idx="1"/>
          </p:nvPr>
        </p:nvSpPr>
        <p:spPr>
          <a:xfrm>
            <a:off x="936014" y="1622275"/>
            <a:ext cx="6129900" cy="160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3099"/>
              <a:buNone/>
            </a:pPr>
            <a:r>
              <a:rPr lang="en-US" sz="4099"/>
              <a:t>Questions?</a:t>
            </a:r>
            <a:endParaRPr sz="4099"/>
          </a:p>
        </p:txBody>
      </p:sp>
      <p:sp>
        <p:nvSpPr>
          <p:cNvPr id="521" name="Google Shape;521;p91"/>
          <p:cNvSpPr txBox="1">
            <a:spLocks noGrp="1"/>
          </p:cNvSpPr>
          <p:nvPr>
            <p:ph type="body" idx="2"/>
          </p:nvPr>
        </p:nvSpPr>
        <p:spPr>
          <a:xfrm>
            <a:off x="936025" y="2723900"/>
            <a:ext cx="6770400" cy="10593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1563"/>
              <a:buNone/>
            </a:pPr>
            <a:r>
              <a:rPr lang="en-US" sz="2062"/>
              <a:t>Stace Beaulieu (stace@whoi.edu)</a:t>
            </a:r>
            <a:endParaRPr sz="2062"/>
          </a:p>
          <a:p>
            <a:pPr marL="0" lvl="0" indent="0" algn="l" rtl="0">
              <a:lnSpc>
                <a:spcPct val="95000"/>
              </a:lnSpc>
              <a:spcBef>
                <a:spcPts val="0"/>
              </a:spcBef>
              <a:spcAft>
                <a:spcPts val="0"/>
              </a:spcAft>
              <a:buClr>
                <a:schemeClr val="dk1"/>
              </a:buClr>
              <a:buSzPts val="1563"/>
              <a:buNone/>
            </a:pPr>
            <a:endParaRPr sz="2062"/>
          </a:p>
          <a:p>
            <a:pPr marL="0" lvl="0" indent="0" algn="l" rtl="0">
              <a:lnSpc>
                <a:spcPct val="95000"/>
              </a:lnSpc>
              <a:spcBef>
                <a:spcPts val="0"/>
              </a:spcBef>
              <a:spcAft>
                <a:spcPts val="0"/>
              </a:spcAft>
              <a:buClr>
                <a:schemeClr val="dk1"/>
              </a:buClr>
              <a:buSzPts val="1563"/>
              <a:buNone/>
            </a:pPr>
            <a:r>
              <a:rPr lang="en-US" sz="2062"/>
              <a:t>Feel free to use the Feedback button on Data Explorer</a:t>
            </a:r>
            <a:endParaRPr sz="2062"/>
          </a:p>
          <a:p>
            <a:pPr marL="0" lvl="0" indent="0" algn="l" rtl="0">
              <a:lnSpc>
                <a:spcPct val="95000"/>
              </a:lnSpc>
              <a:spcBef>
                <a:spcPts val="0"/>
              </a:spcBef>
              <a:spcAft>
                <a:spcPts val="0"/>
              </a:spcAft>
              <a:buClr>
                <a:schemeClr val="dk1"/>
              </a:buClr>
              <a:buSzPts val="1563"/>
              <a:buNone/>
            </a:pPr>
            <a:endParaRPr sz="2062"/>
          </a:p>
          <a:p>
            <a:pPr marL="0" lvl="0" indent="0" algn="l" rtl="0">
              <a:lnSpc>
                <a:spcPct val="95000"/>
              </a:lnSpc>
              <a:spcBef>
                <a:spcPts val="0"/>
              </a:spcBef>
              <a:spcAft>
                <a:spcPts val="0"/>
              </a:spcAft>
              <a:buClr>
                <a:schemeClr val="dk1"/>
              </a:buClr>
              <a:buSzPts val="1563"/>
              <a:buNone/>
            </a:pPr>
            <a:r>
              <a:rPr lang="en-US" sz="2062"/>
              <a:t>OOI Discourse HelpDesk </a:t>
            </a:r>
            <a:r>
              <a:rPr lang="en-US" sz="2062" u="sng">
                <a:solidFill>
                  <a:schemeClr val="hlink"/>
                </a:solidFill>
                <a:hlinkClick r:id="rId3"/>
              </a:rPr>
              <a:t>https://discourse.oceanobservatories.org/</a:t>
            </a:r>
            <a:endParaRPr sz="2062"/>
          </a:p>
          <a:p>
            <a:pPr marL="0" lvl="0" indent="0" algn="l" rtl="0">
              <a:lnSpc>
                <a:spcPct val="95000"/>
              </a:lnSpc>
              <a:spcBef>
                <a:spcPts val="0"/>
              </a:spcBef>
              <a:spcAft>
                <a:spcPts val="0"/>
              </a:spcAft>
              <a:buClr>
                <a:schemeClr val="dk1"/>
              </a:buClr>
              <a:buSzPts val="1563"/>
              <a:buNone/>
            </a:pPr>
            <a:endParaRPr sz="2062"/>
          </a:p>
        </p:txBody>
      </p:sp>
      <p:pic>
        <p:nvPicPr>
          <p:cNvPr id="522" name="Google Shape;522;p91"/>
          <p:cNvPicPr preferRelativeResize="0"/>
          <p:nvPr/>
        </p:nvPicPr>
        <p:blipFill rotWithShape="1">
          <a:blip r:embed="rId4">
            <a:alphaModFix/>
          </a:blip>
          <a:srcRect/>
          <a:stretch/>
        </p:blipFill>
        <p:spPr>
          <a:xfrm>
            <a:off x="5915875" y="2827239"/>
            <a:ext cx="1209675" cy="466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56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 name="Google Shape;515;p90">
            <a:extLst>
              <a:ext uri="{FF2B5EF4-FFF2-40B4-BE49-F238E27FC236}">
                <a16:creationId xmlns:a16="http://schemas.microsoft.com/office/drawing/2014/main" id="{F7E721E3-1096-158A-2F50-5030F62016F7}"/>
              </a:ext>
            </a:extLst>
          </p:cNvPr>
          <p:cNvSpPr txBox="1">
            <a:spLocks/>
          </p:cNvSpPr>
          <p:nvPr/>
        </p:nvSpPr>
        <p:spPr>
          <a:xfrm>
            <a:off x="838200" y="365125"/>
            <a:ext cx="10515600" cy="119745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199"/>
              <a:buFont typeface="Arial"/>
              <a:buNone/>
              <a:defRPr sz="31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399"/>
            </a:pPr>
            <a:r>
              <a:rPr lang="en-US" dirty="0"/>
              <a:t>Live demo, then hands-on:</a:t>
            </a:r>
            <a:br>
              <a:rPr lang="en-US" dirty="0"/>
            </a:br>
            <a:endParaRPr lang="en-US" dirty="0"/>
          </a:p>
        </p:txBody>
      </p:sp>
      <p:sp>
        <p:nvSpPr>
          <p:cNvPr id="5" name="Rectangle 4">
            <a:extLst>
              <a:ext uri="{FF2B5EF4-FFF2-40B4-BE49-F238E27FC236}">
                <a16:creationId xmlns:a16="http://schemas.microsoft.com/office/drawing/2014/main" id="{6DDE80AB-ECF5-785C-01EC-5D8BD07B2BAE}"/>
              </a:ext>
            </a:extLst>
          </p:cNvPr>
          <p:cNvSpPr/>
          <p:nvPr/>
        </p:nvSpPr>
        <p:spPr>
          <a:xfrm>
            <a:off x="838199" y="1644008"/>
            <a:ext cx="9250018" cy="2887137"/>
          </a:xfrm>
          <a:prstGeom prst="rect">
            <a:avLst/>
          </a:prstGeom>
        </p:spPr>
        <p:txBody>
          <a:bodyPr wrap="square">
            <a:spAutoFit/>
          </a:bodyPr>
          <a:lstStyle/>
          <a:p>
            <a:pPr>
              <a:lnSpc>
                <a:spcPct val="110000"/>
              </a:lnSpc>
              <a:spcBef>
                <a:spcPts val="600"/>
              </a:spcBef>
              <a:spcAft>
                <a:spcPts val="600"/>
              </a:spcAft>
            </a:pPr>
            <a:r>
              <a:rPr lang="en-US" sz="2800" dirty="0"/>
              <a:t>30 min presentation with live demonstration:</a:t>
            </a:r>
          </a:p>
          <a:p>
            <a:pPr marL="457200" lvl="3" indent="-457200">
              <a:lnSpc>
                <a:spcPct val="110000"/>
              </a:lnSpc>
              <a:spcBef>
                <a:spcPts val="600"/>
              </a:spcBef>
              <a:spcAft>
                <a:spcPts val="600"/>
              </a:spcAft>
              <a:buFont typeface="Arial" panose="020B0604020202020204" pitchFamily="34" charset="0"/>
              <a:buChar char="•"/>
            </a:pPr>
            <a:r>
              <a:rPr lang="en-US" sz="2800" dirty="0"/>
              <a:t>You’ll learn about OOI Infrastructure while I explore with the Data Explorer.</a:t>
            </a:r>
          </a:p>
          <a:p>
            <a:pPr>
              <a:lnSpc>
                <a:spcPct val="110000"/>
              </a:lnSpc>
              <a:spcBef>
                <a:spcPts val="600"/>
              </a:spcBef>
              <a:spcAft>
                <a:spcPts val="600"/>
              </a:spcAft>
            </a:pPr>
            <a:r>
              <a:rPr lang="en-US" sz="2800" dirty="0"/>
              <a:t>30 min hands-on:</a:t>
            </a:r>
          </a:p>
          <a:p>
            <a:pPr marL="457200" indent="-457200">
              <a:lnSpc>
                <a:spcPct val="110000"/>
              </a:lnSpc>
              <a:spcBef>
                <a:spcPts val="600"/>
              </a:spcBef>
              <a:spcAft>
                <a:spcPts val="600"/>
              </a:spcAft>
              <a:buFont typeface="Arial" panose="020B0604020202020204" pitchFamily="34" charset="0"/>
              <a:buChar char="•"/>
            </a:pPr>
            <a:r>
              <a:rPr lang="en-US" sz="2800" dirty="0"/>
              <a:t>I will explore with you, for data of your interest.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2"/>
          <p:cNvSpPr txBox="1">
            <a:spLocks noGrp="1"/>
          </p:cNvSpPr>
          <p:nvPr>
            <p:ph type="title"/>
          </p:nvPr>
        </p:nvSpPr>
        <p:spPr>
          <a:xfrm>
            <a:off x="838200" y="603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4399"/>
              <a:buFont typeface="Arial"/>
              <a:buNone/>
            </a:pPr>
            <a:r>
              <a:rPr lang="en-US"/>
              <a:t>Infrastructure… </a:t>
            </a:r>
            <a:endParaRPr b="0"/>
          </a:p>
        </p:txBody>
      </p:sp>
      <p:sp>
        <p:nvSpPr>
          <p:cNvPr id="289" name="Google Shape;289;p62"/>
          <p:cNvSpPr txBox="1">
            <a:spLocks noGrp="1"/>
          </p:cNvSpPr>
          <p:nvPr>
            <p:ph type="body" idx="2"/>
          </p:nvPr>
        </p:nvSpPr>
        <p:spPr>
          <a:xfrm>
            <a:off x="839800" y="1481975"/>
            <a:ext cx="3932100" cy="4387200"/>
          </a:xfrm>
          <a:prstGeom prst="rect">
            <a:avLst/>
          </a:prstGeom>
        </p:spPr>
        <p:txBody>
          <a:bodyPr spcFirstLastPara="1" wrap="square" lIns="91425" tIns="45700" rIns="91425" bIns="45700" anchor="t" anchorCtr="0">
            <a:normAutofit/>
          </a:bodyPr>
          <a:lstStyle/>
          <a:p>
            <a:pPr marL="0" lvl="0" indent="0" algn="l" rtl="0">
              <a:lnSpc>
                <a:spcPct val="110000"/>
              </a:lnSpc>
              <a:spcBef>
                <a:spcPts val="1000"/>
              </a:spcBef>
              <a:spcAft>
                <a:spcPts val="0"/>
              </a:spcAft>
              <a:buNone/>
            </a:pPr>
            <a:r>
              <a:rPr lang="en-US" sz="2400"/>
              <a:t>More than 900 instruments of almost 50 different types mounted onto moored or mobile platforms</a:t>
            </a:r>
            <a:endParaRPr sz="2400"/>
          </a:p>
          <a:p>
            <a:pPr marL="0" lvl="0" indent="0" algn="l" rtl="0">
              <a:lnSpc>
                <a:spcPct val="110000"/>
              </a:lnSpc>
              <a:spcBef>
                <a:spcPts val="1000"/>
              </a:spcBef>
              <a:spcAft>
                <a:spcPts val="0"/>
              </a:spcAft>
              <a:buNone/>
            </a:pPr>
            <a:r>
              <a:rPr lang="en-US" sz="2400"/>
              <a:t>Collecting physical, chemical, geological, and biological data from the air-sea interface to the seafloor</a:t>
            </a:r>
            <a:endParaRPr sz="2400"/>
          </a:p>
          <a:p>
            <a:pPr marL="0" lvl="0" indent="0" algn="l" rtl="0">
              <a:lnSpc>
                <a:spcPct val="110000"/>
              </a:lnSpc>
              <a:spcBef>
                <a:spcPts val="1000"/>
              </a:spcBef>
              <a:spcAft>
                <a:spcPts val="0"/>
              </a:spcAft>
              <a:buNone/>
            </a:pPr>
            <a:endParaRPr sz="2400"/>
          </a:p>
        </p:txBody>
      </p:sp>
      <p:sp>
        <p:nvSpPr>
          <p:cNvPr id="290" name="Google Shape;290;p62"/>
          <p:cNvSpPr txBox="1"/>
          <p:nvPr/>
        </p:nvSpPr>
        <p:spPr>
          <a:xfrm>
            <a:off x="838200" y="5607450"/>
            <a:ext cx="10425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https://oceanobservatories.org/ooi-infrastructure/</a:t>
            </a:r>
            <a:r>
              <a:rPr lang="en-US" sz="1800"/>
              <a:t> </a:t>
            </a:r>
            <a:endParaRPr sz="1800"/>
          </a:p>
        </p:txBody>
      </p:sp>
      <p:pic>
        <p:nvPicPr>
          <p:cNvPr id="291" name="Google Shape;291;p62"/>
          <p:cNvPicPr preferRelativeResize="0"/>
          <p:nvPr/>
        </p:nvPicPr>
        <p:blipFill rotWithShape="1">
          <a:blip r:embed="rId4">
            <a:alphaModFix/>
          </a:blip>
          <a:srcRect t="47753" r="31520"/>
          <a:stretch/>
        </p:blipFill>
        <p:spPr>
          <a:xfrm>
            <a:off x="5134950" y="1226475"/>
            <a:ext cx="6393376" cy="41820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3"/>
          <p:cNvSpPr txBox="1">
            <a:spLocks noGrp="1"/>
          </p:cNvSpPr>
          <p:nvPr>
            <p:ph type="title"/>
          </p:nvPr>
        </p:nvSpPr>
        <p:spPr>
          <a:xfrm>
            <a:off x="838200" y="603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4399"/>
              <a:buFont typeface="Arial"/>
              <a:buNone/>
            </a:pPr>
            <a:r>
              <a:rPr lang="en-US"/>
              <a:t>Infrastructure… includes cyberinfrastructure!</a:t>
            </a:r>
            <a:endParaRPr/>
          </a:p>
        </p:txBody>
      </p:sp>
      <p:sp>
        <p:nvSpPr>
          <p:cNvPr id="297" name="Google Shape;297;p63"/>
          <p:cNvSpPr txBox="1"/>
          <p:nvPr/>
        </p:nvSpPr>
        <p:spPr>
          <a:xfrm>
            <a:off x="1878350" y="5879725"/>
            <a:ext cx="959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https://oceanobservatories.org/cyberinfrastructure/</a:t>
            </a:r>
            <a:r>
              <a:rPr lang="en-US" sz="1800"/>
              <a:t> </a:t>
            </a:r>
            <a:endParaRPr sz="1800"/>
          </a:p>
        </p:txBody>
      </p:sp>
      <p:pic>
        <p:nvPicPr>
          <p:cNvPr id="298" name="Google Shape;298;p63"/>
          <p:cNvPicPr preferRelativeResize="0"/>
          <p:nvPr/>
        </p:nvPicPr>
        <p:blipFill>
          <a:blip r:embed="rId4">
            <a:alphaModFix/>
          </a:blip>
          <a:stretch>
            <a:fillRect/>
          </a:stretch>
        </p:blipFill>
        <p:spPr>
          <a:xfrm>
            <a:off x="1879750" y="1132350"/>
            <a:ext cx="8432502" cy="47473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AF8242-419D-DB40-2CA6-3C27DFEB1E7A}"/>
              </a:ext>
            </a:extLst>
          </p:cNvPr>
          <p:cNvSpPr txBox="1"/>
          <p:nvPr/>
        </p:nvSpPr>
        <p:spPr>
          <a:xfrm>
            <a:off x="8285748" y="320077"/>
            <a:ext cx="3264568" cy="1815882"/>
          </a:xfrm>
          <a:prstGeom prst="rect">
            <a:avLst/>
          </a:prstGeom>
          <a:noFill/>
        </p:spPr>
        <p:txBody>
          <a:bodyPr wrap="square" rtlCol="0">
            <a:spAutoFit/>
          </a:bodyPr>
          <a:lstStyle/>
          <a:p>
            <a:r>
              <a:rPr lang="en-US" sz="2800" dirty="0"/>
              <a:t>OOI Science Plan</a:t>
            </a:r>
          </a:p>
          <a:p>
            <a:r>
              <a:rPr lang="en-US" sz="2800" dirty="0"/>
              <a:t>Section 3.C. </a:t>
            </a:r>
          </a:p>
          <a:p>
            <a:r>
              <a:rPr lang="en-US" sz="2800" b="1" dirty="0"/>
              <a:t>OOI Data Delivery System</a:t>
            </a:r>
          </a:p>
        </p:txBody>
      </p:sp>
      <p:pic>
        <p:nvPicPr>
          <p:cNvPr id="8" name="Picture 7">
            <a:extLst>
              <a:ext uri="{FF2B5EF4-FFF2-40B4-BE49-F238E27FC236}">
                <a16:creationId xmlns:a16="http://schemas.microsoft.com/office/drawing/2014/main" id="{D4214929-4559-EB3F-4C33-695E113EAD69}"/>
              </a:ext>
            </a:extLst>
          </p:cNvPr>
          <p:cNvPicPr>
            <a:picLocks noChangeAspect="1"/>
          </p:cNvPicPr>
          <p:nvPr/>
        </p:nvPicPr>
        <p:blipFill>
          <a:blip r:embed="rId3"/>
          <a:stretch>
            <a:fillRect/>
          </a:stretch>
        </p:blipFill>
        <p:spPr>
          <a:xfrm>
            <a:off x="853410" y="320077"/>
            <a:ext cx="7247853" cy="5881936"/>
          </a:xfrm>
          <a:prstGeom prst="rect">
            <a:avLst/>
          </a:prstGeom>
        </p:spPr>
      </p:pic>
      <p:sp>
        <p:nvSpPr>
          <p:cNvPr id="12" name="Arrow: Notched Right 11">
            <a:extLst>
              <a:ext uri="{FF2B5EF4-FFF2-40B4-BE49-F238E27FC236}">
                <a16:creationId xmlns:a16="http://schemas.microsoft.com/office/drawing/2014/main" id="{A373681A-B25D-9A42-95EC-467089CE9BB0}"/>
              </a:ext>
            </a:extLst>
          </p:cNvPr>
          <p:cNvSpPr/>
          <p:nvPr/>
        </p:nvSpPr>
        <p:spPr>
          <a:xfrm>
            <a:off x="6440905" y="3938337"/>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Notched Right 12">
            <a:extLst>
              <a:ext uri="{FF2B5EF4-FFF2-40B4-BE49-F238E27FC236}">
                <a16:creationId xmlns:a16="http://schemas.microsoft.com/office/drawing/2014/main" id="{BAD69E5B-AFF5-50DC-3C8B-9C571A277582}"/>
              </a:ext>
            </a:extLst>
          </p:cNvPr>
          <p:cNvSpPr/>
          <p:nvPr/>
        </p:nvSpPr>
        <p:spPr>
          <a:xfrm>
            <a:off x="6440905" y="4977932"/>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Notched Right 13">
            <a:extLst>
              <a:ext uri="{FF2B5EF4-FFF2-40B4-BE49-F238E27FC236}">
                <a16:creationId xmlns:a16="http://schemas.microsoft.com/office/drawing/2014/main" id="{81B7A774-1035-C831-83C8-ED4F585D27FE}"/>
              </a:ext>
            </a:extLst>
          </p:cNvPr>
          <p:cNvSpPr/>
          <p:nvPr/>
        </p:nvSpPr>
        <p:spPr>
          <a:xfrm>
            <a:off x="6456947" y="2795336"/>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Notched Right 14">
            <a:extLst>
              <a:ext uri="{FF2B5EF4-FFF2-40B4-BE49-F238E27FC236}">
                <a16:creationId xmlns:a16="http://schemas.microsoft.com/office/drawing/2014/main" id="{9F47C9CC-9FF9-E8E3-D59A-F164C277CAD4}"/>
              </a:ext>
            </a:extLst>
          </p:cNvPr>
          <p:cNvSpPr/>
          <p:nvPr/>
        </p:nvSpPr>
        <p:spPr>
          <a:xfrm>
            <a:off x="6472989" y="1050758"/>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Notched Right 15">
            <a:extLst>
              <a:ext uri="{FF2B5EF4-FFF2-40B4-BE49-F238E27FC236}">
                <a16:creationId xmlns:a16="http://schemas.microsoft.com/office/drawing/2014/main" id="{6BC30B80-5B73-C075-1EAA-90DE78A162EC}"/>
              </a:ext>
            </a:extLst>
          </p:cNvPr>
          <p:cNvSpPr/>
          <p:nvPr/>
        </p:nvSpPr>
        <p:spPr>
          <a:xfrm>
            <a:off x="6472989" y="1871264"/>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58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cxnSp>
        <p:nvCxnSpPr>
          <p:cNvPr id="363" name="Google Shape;363;p71"/>
          <p:cNvCxnSpPr/>
          <p:nvPr/>
        </p:nvCxnSpPr>
        <p:spPr>
          <a:xfrm rot="10800000" flipH="1">
            <a:off x="457825" y="1130050"/>
            <a:ext cx="10978500" cy="18600"/>
          </a:xfrm>
          <a:prstGeom prst="straightConnector1">
            <a:avLst/>
          </a:prstGeom>
          <a:noFill/>
          <a:ln w="38100" cap="flat" cmpd="sng">
            <a:solidFill>
              <a:srgbClr val="D6BD2C"/>
            </a:solidFill>
            <a:prstDash val="solid"/>
            <a:round/>
            <a:headEnd type="none" w="med" len="med"/>
            <a:tailEnd type="none" w="med" len="med"/>
          </a:ln>
        </p:spPr>
      </p:cxnSp>
      <p:sp>
        <p:nvSpPr>
          <p:cNvPr id="364" name="Google Shape;364;p71"/>
          <p:cNvSpPr/>
          <p:nvPr/>
        </p:nvSpPr>
        <p:spPr>
          <a:xfrm>
            <a:off x="457825" y="0"/>
            <a:ext cx="10515300" cy="114870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n-US" sz="4000" b="1" i="0" u="none" strike="noStrike" cap="none">
                <a:solidFill>
                  <a:srgbClr val="004F8B"/>
                </a:solidFill>
                <a:latin typeface="Arial"/>
                <a:ea typeface="Arial"/>
                <a:cs typeface="Arial"/>
                <a:sym typeface="Arial"/>
              </a:rPr>
              <a:t>Coastal Surface Moorings</a:t>
            </a:r>
            <a:endParaRPr sz="4000" b="0" i="0" u="none" strike="noStrike" cap="none">
              <a:latin typeface="Arial"/>
              <a:ea typeface="Arial"/>
              <a:cs typeface="Arial"/>
              <a:sym typeface="Arial"/>
            </a:endParaRPr>
          </a:p>
        </p:txBody>
      </p:sp>
      <p:pic>
        <p:nvPicPr>
          <p:cNvPr id="365" name="Google Shape;365;p71" descr="_DSC3974.jpg"/>
          <p:cNvPicPr preferRelativeResize="0"/>
          <p:nvPr/>
        </p:nvPicPr>
        <p:blipFill rotWithShape="1">
          <a:blip r:embed="rId3">
            <a:alphaModFix/>
          </a:blip>
          <a:srcRect/>
          <a:stretch/>
        </p:blipFill>
        <p:spPr>
          <a:xfrm>
            <a:off x="6187320" y="1483920"/>
            <a:ext cx="3580920" cy="2378160"/>
          </a:xfrm>
          <a:prstGeom prst="rect">
            <a:avLst/>
          </a:prstGeom>
          <a:noFill/>
          <a:ln>
            <a:noFill/>
          </a:ln>
        </p:spPr>
      </p:pic>
      <p:pic>
        <p:nvPicPr>
          <p:cNvPr id="366" name="Google Shape;366;p71" descr="_DSC4007.jpg"/>
          <p:cNvPicPr preferRelativeResize="0"/>
          <p:nvPr/>
        </p:nvPicPr>
        <p:blipFill rotWithShape="1">
          <a:blip r:embed="rId4">
            <a:alphaModFix/>
          </a:blip>
          <a:srcRect/>
          <a:stretch/>
        </p:blipFill>
        <p:spPr>
          <a:xfrm>
            <a:off x="289800" y="1218240"/>
            <a:ext cx="2819160" cy="4674599"/>
          </a:xfrm>
          <a:prstGeom prst="rect">
            <a:avLst/>
          </a:prstGeom>
          <a:noFill/>
          <a:ln>
            <a:noFill/>
          </a:ln>
        </p:spPr>
      </p:pic>
      <p:pic>
        <p:nvPicPr>
          <p:cNvPr id="367" name="Google Shape;367;p71" descr="_DSC3910.jpg"/>
          <p:cNvPicPr preferRelativeResize="0"/>
          <p:nvPr/>
        </p:nvPicPr>
        <p:blipFill rotWithShape="1">
          <a:blip r:embed="rId5">
            <a:alphaModFix/>
          </a:blip>
          <a:srcRect/>
          <a:stretch/>
        </p:blipFill>
        <p:spPr>
          <a:xfrm>
            <a:off x="3261600" y="4062240"/>
            <a:ext cx="4266000" cy="2254320"/>
          </a:xfrm>
          <a:prstGeom prst="rect">
            <a:avLst/>
          </a:prstGeom>
          <a:noFill/>
          <a:ln>
            <a:noFill/>
          </a:ln>
        </p:spPr>
      </p:pic>
      <p:pic>
        <p:nvPicPr>
          <p:cNvPr id="368" name="Google Shape;368;p71" descr="CSM_deck_dwg.tif"/>
          <p:cNvPicPr preferRelativeResize="0"/>
          <p:nvPr/>
        </p:nvPicPr>
        <p:blipFill rotWithShape="1">
          <a:blip r:embed="rId6">
            <a:alphaModFix/>
          </a:blip>
          <a:srcRect/>
          <a:stretch/>
        </p:blipFill>
        <p:spPr>
          <a:xfrm>
            <a:off x="9507240" y="136080"/>
            <a:ext cx="2514239" cy="5946482"/>
          </a:xfrm>
          <a:prstGeom prst="rect">
            <a:avLst/>
          </a:prstGeom>
          <a:noFill/>
          <a:ln>
            <a:noFill/>
          </a:ln>
        </p:spPr>
      </p:pic>
      <p:pic>
        <p:nvPicPr>
          <p:cNvPr id="369" name="Google Shape;369;p71" descr="DSC_2529.jpg"/>
          <p:cNvPicPr preferRelativeResize="0"/>
          <p:nvPr/>
        </p:nvPicPr>
        <p:blipFill rotWithShape="1">
          <a:blip r:embed="rId7">
            <a:alphaModFix/>
          </a:blip>
          <a:srcRect/>
          <a:stretch/>
        </p:blipFill>
        <p:spPr>
          <a:xfrm>
            <a:off x="3261600" y="1220400"/>
            <a:ext cx="2742840" cy="26420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78"/>
          <p:cNvPicPr preferRelativeResize="0"/>
          <p:nvPr/>
        </p:nvPicPr>
        <p:blipFill>
          <a:blip r:embed="rId3">
            <a:alphaModFix/>
          </a:blip>
          <a:stretch>
            <a:fillRect/>
          </a:stretch>
        </p:blipFill>
        <p:spPr>
          <a:xfrm>
            <a:off x="439127" y="1476275"/>
            <a:ext cx="11313750" cy="1530000"/>
          </a:xfrm>
          <a:prstGeom prst="rect">
            <a:avLst/>
          </a:prstGeom>
          <a:noFill/>
          <a:ln>
            <a:noFill/>
          </a:ln>
        </p:spPr>
      </p:pic>
      <p:sp>
        <p:nvSpPr>
          <p:cNvPr id="423" name="Google Shape;423;p78"/>
          <p:cNvSpPr txBox="1"/>
          <p:nvPr/>
        </p:nvSpPr>
        <p:spPr>
          <a:xfrm>
            <a:off x="3518650" y="4354400"/>
            <a:ext cx="6211200" cy="84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accent6"/>
              </a:buClr>
              <a:buSzPts val="2000"/>
              <a:buChar char="●"/>
            </a:pPr>
            <a:r>
              <a:rPr lang="en-US" sz="2000" u="sng">
                <a:solidFill>
                  <a:schemeClr val="accent6"/>
                </a:solidFill>
                <a:hlinkClick r:id="rId4">
                  <a:extLst>
                    <a:ext uri="{A12FA001-AC4F-418D-AE19-62706E023703}">
                      <ahyp:hlinkClr xmlns:ahyp="http://schemas.microsoft.com/office/drawing/2018/hyperlinkcolor" val="tx"/>
                    </a:ext>
                  </a:extLst>
                </a:hlinkClick>
              </a:rPr>
              <a:t>https://dataexplorer.oceanobservatories.org/help/overview.html#data-views-overview</a:t>
            </a:r>
            <a:r>
              <a:rPr lang="en-US" sz="2000">
                <a:solidFill>
                  <a:schemeClr val="accent6"/>
                </a:solidFill>
              </a:rPr>
              <a:t> </a:t>
            </a:r>
            <a:endParaRPr sz="2000">
              <a:solidFill>
                <a:schemeClr val="accent6"/>
              </a:solidFill>
            </a:endParaRPr>
          </a:p>
        </p:txBody>
      </p:sp>
      <p:sp>
        <p:nvSpPr>
          <p:cNvPr id="424" name="Google Shape;424;p78"/>
          <p:cNvSpPr txBox="1"/>
          <p:nvPr/>
        </p:nvSpPr>
        <p:spPr>
          <a:xfrm>
            <a:off x="3518650" y="3153788"/>
            <a:ext cx="57804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SzPts val="2000"/>
              <a:buChar char="●"/>
            </a:pPr>
            <a:r>
              <a:rPr lang="en-US" sz="2000"/>
              <a:t>Click here for example Data Views</a:t>
            </a:r>
            <a:endParaRPr sz="2000"/>
          </a:p>
          <a:p>
            <a:pPr marL="457200" lvl="0" indent="-355600" algn="l" rtl="0">
              <a:lnSpc>
                <a:spcPct val="115000"/>
              </a:lnSpc>
              <a:spcBef>
                <a:spcPts val="0"/>
              </a:spcBef>
              <a:spcAft>
                <a:spcPts val="0"/>
              </a:spcAft>
              <a:buSzPts val="2000"/>
              <a:buChar char="●"/>
            </a:pPr>
            <a:r>
              <a:rPr lang="en-US" sz="2000"/>
              <a:t>A Data View is a collection of datasets that can be visualized together for comparison</a:t>
            </a:r>
            <a:endParaRPr sz="2000"/>
          </a:p>
        </p:txBody>
      </p:sp>
      <p:sp>
        <p:nvSpPr>
          <p:cNvPr id="425" name="Google Shape;425;p78"/>
          <p:cNvSpPr/>
          <p:nvPr/>
        </p:nvSpPr>
        <p:spPr>
          <a:xfrm rot="10800000" flipH="1">
            <a:off x="4112950" y="2856500"/>
            <a:ext cx="212100" cy="297300"/>
          </a:xfrm>
          <a:prstGeom prst="downArrow">
            <a:avLst>
              <a:gd name="adj1" fmla="val 50000"/>
              <a:gd name="adj2" fmla="val 50000"/>
            </a:avLst>
          </a:prstGeom>
          <a:solidFill>
            <a:srgbClr val="FFFF00"/>
          </a:solidFill>
          <a:ln w="9525" cap="flat" cmpd="sng">
            <a:solidFill>
              <a:srgbClr val="0069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8"/>
          <p:cNvSpPr txBox="1">
            <a:spLocks noGrp="1"/>
          </p:cNvSpPr>
          <p:nvPr>
            <p:ph type="title"/>
          </p:nvPr>
        </p:nvSpPr>
        <p:spPr>
          <a:xfrm>
            <a:off x="838200" y="365125"/>
            <a:ext cx="10515600" cy="95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a:t>What is a Data View? (in Data Explorer)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77"/>
          <p:cNvPicPr preferRelativeResize="0"/>
          <p:nvPr/>
        </p:nvPicPr>
        <p:blipFill>
          <a:blip r:embed="rId3">
            <a:alphaModFix/>
          </a:blip>
          <a:stretch>
            <a:fillRect/>
          </a:stretch>
        </p:blipFill>
        <p:spPr>
          <a:xfrm>
            <a:off x="929275" y="1254225"/>
            <a:ext cx="10602277" cy="5103126"/>
          </a:xfrm>
          <a:prstGeom prst="rect">
            <a:avLst/>
          </a:prstGeom>
          <a:noFill/>
          <a:ln>
            <a:noFill/>
          </a:ln>
        </p:spPr>
      </p:pic>
      <p:sp>
        <p:nvSpPr>
          <p:cNvPr id="411" name="Google Shape;411;p77"/>
          <p:cNvSpPr txBox="1">
            <a:spLocks noGrp="1"/>
          </p:cNvSpPr>
          <p:nvPr>
            <p:ph type="title"/>
          </p:nvPr>
        </p:nvSpPr>
        <p:spPr>
          <a:xfrm>
            <a:off x="838200" y="365125"/>
            <a:ext cx="10515600" cy="95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dirty="0"/>
              <a:t>Let’s save this chart into a new Data View </a:t>
            </a:r>
            <a:endParaRPr dirty="0"/>
          </a:p>
        </p:txBody>
      </p:sp>
      <p:grpSp>
        <p:nvGrpSpPr>
          <p:cNvPr id="412" name="Google Shape;412;p77"/>
          <p:cNvGrpSpPr/>
          <p:nvPr/>
        </p:nvGrpSpPr>
        <p:grpSpPr>
          <a:xfrm>
            <a:off x="9469675" y="2458650"/>
            <a:ext cx="2019225" cy="1794850"/>
            <a:chOff x="9469675" y="2458650"/>
            <a:chExt cx="2019225" cy="1794850"/>
          </a:xfrm>
        </p:grpSpPr>
        <p:pic>
          <p:nvPicPr>
            <p:cNvPr id="413" name="Google Shape;413;p77"/>
            <p:cNvPicPr preferRelativeResize="0"/>
            <p:nvPr/>
          </p:nvPicPr>
          <p:blipFill>
            <a:blip r:embed="rId4">
              <a:alphaModFix/>
            </a:blip>
            <a:stretch>
              <a:fillRect/>
            </a:stretch>
          </p:blipFill>
          <p:spPr>
            <a:xfrm>
              <a:off x="9469675" y="2458650"/>
              <a:ext cx="2019225" cy="1794850"/>
            </a:xfrm>
            <a:prstGeom prst="rect">
              <a:avLst/>
            </a:prstGeom>
            <a:noFill/>
            <a:ln>
              <a:noFill/>
            </a:ln>
          </p:spPr>
        </p:pic>
        <p:sp>
          <p:nvSpPr>
            <p:cNvPr id="414" name="Google Shape;414;p77"/>
            <p:cNvSpPr txBox="1"/>
            <p:nvPr/>
          </p:nvSpPr>
          <p:spPr>
            <a:xfrm>
              <a:off x="9585125" y="3224300"/>
              <a:ext cx="1427100" cy="4155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Add new label</a:t>
              </a:r>
              <a:endParaRPr sz="1500">
                <a:solidFill>
                  <a:schemeClr val="dk1"/>
                </a:solidFill>
              </a:endParaRPr>
            </a:p>
          </p:txBody>
        </p:sp>
      </p:grpSp>
      <p:sp>
        <p:nvSpPr>
          <p:cNvPr id="415" name="Google Shape;415;p77"/>
          <p:cNvSpPr/>
          <p:nvPr/>
        </p:nvSpPr>
        <p:spPr>
          <a:xfrm>
            <a:off x="11012250" y="2779900"/>
            <a:ext cx="366900" cy="3669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6" name="Google Shape;416;p77"/>
          <p:cNvSpPr/>
          <p:nvPr/>
        </p:nvSpPr>
        <p:spPr>
          <a:xfrm>
            <a:off x="11164650" y="2398900"/>
            <a:ext cx="366900" cy="3669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7" name="Google Shape;417;p77"/>
          <p:cNvSpPr/>
          <p:nvPr/>
        </p:nvSpPr>
        <p:spPr>
          <a:xfrm>
            <a:off x="9548675" y="3622356"/>
            <a:ext cx="366900" cy="555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1"/>
          <p:cNvSpPr txBox="1"/>
          <p:nvPr/>
        </p:nvSpPr>
        <p:spPr>
          <a:xfrm>
            <a:off x="640775" y="295250"/>
            <a:ext cx="10302208" cy="103409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The </a:t>
            </a:r>
            <a:r>
              <a:rPr lang="en-US" sz="2400" b="1" i="0" u="none" strike="noStrike" cap="none" dirty="0">
                <a:solidFill>
                  <a:schemeClr val="dk1"/>
                </a:solidFill>
                <a:latin typeface="Arial"/>
                <a:ea typeface="Arial"/>
                <a:cs typeface="Arial"/>
                <a:sym typeface="Arial"/>
              </a:rPr>
              <a:t>NSF Ocean Observatories Initiative (</a:t>
            </a:r>
            <a:r>
              <a:rPr lang="en-US" sz="2400" b="1" i="0" u="sng" strike="noStrike" cap="none" dirty="0">
                <a:solidFill>
                  <a:schemeClr val="accent6"/>
                </a:solidFill>
                <a:latin typeface="Arial"/>
                <a:ea typeface="Arial"/>
                <a:cs typeface="Arial"/>
                <a:sym typeface="Arial"/>
                <a:hlinkClick r:id="rId3">
                  <a:extLst>
                    <a:ext uri="{A12FA001-AC4F-418D-AE19-62706E023703}">
                      <ahyp:hlinkClr xmlns:ahyp="http://schemas.microsoft.com/office/drawing/2018/hyperlinkcolor" val="tx"/>
                    </a:ext>
                  </a:extLst>
                </a:hlinkClick>
              </a:rPr>
              <a:t>OOI</a:t>
            </a:r>
            <a:r>
              <a:rPr lang="en-US" sz="2400" b="1" i="0" u="none" strike="noStrike" cap="none" dirty="0">
                <a:solidFill>
                  <a:schemeClr val="dk1"/>
                </a:solidFill>
                <a:latin typeface="Arial"/>
                <a:ea typeface="Arial"/>
                <a:cs typeface="Arial"/>
                <a:sym typeface="Arial"/>
              </a:rPr>
              <a:t>) delivers (near-)real-time data</a:t>
            </a:r>
            <a:r>
              <a:rPr lang="en-US" sz="2400" b="0" i="0" u="none" strike="noStrike" cap="none" dirty="0">
                <a:solidFill>
                  <a:schemeClr val="dk1"/>
                </a:solidFill>
                <a:latin typeface="Arial"/>
                <a:ea typeface="Arial"/>
                <a:cs typeface="Arial"/>
                <a:sym typeface="Arial"/>
              </a:rPr>
              <a:t> from a wide variety of </a:t>
            </a:r>
            <a:r>
              <a:rPr lang="en-US" sz="2400" b="0" i="0" u="sng" strike="noStrike" cap="none" dirty="0">
                <a:solidFill>
                  <a:schemeClr val="accent6"/>
                </a:solidFill>
                <a:latin typeface="Arial"/>
                <a:ea typeface="Arial"/>
                <a:cs typeface="Arial"/>
                <a:sym typeface="Arial"/>
                <a:hlinkClick r:id="rId4">
                  <a:extLst>
                    <a:ext uri="{A12FA001-AC4F-418D-AE19-62706E023703}">
                      <ahyp:hlinkClr xmlns:ahyp="http://schemas.microsoft.com/office/drawing/2018/hyperlinkcolor" val="tx"/>
                    </a:ext>
                  </a:extLst>
                </a:hlinkClick>
              </a:rPr>
              <a:t>instruments</a:t>
            </a:r>
            <a:r>
              <a:rPr lang="en-US" sz="2400" b="0" i="0" u="none" strike="noStrike" cap="none" dirty="0">
                <a:solidFill>
                  <a:schemeClr val="dk1"/>
                </a:solidFill>
                <a:latin typeface="Arial"/>
                <a:ea typeface="Arial"/>
                <a:cs typeface="Arial"/>
                <a:sym typeface="Arial"/>
              </a:rPr>
              <a:t> deployed at several ocean </a:t>
            </a:r>
            <a:r>
              <a:rPr lang="en-US" sz="2400" b="0" i="0" u="sng" strike="noStrike" cap="none" dirty="0">
                <a:solidFill>
                  <a:schemeClr val="accent6"/>
                </a:solidFill>
                <a:latin typeface="Arial"/>
                <a:ea typeface="Arial"/>
                <a:cs typeface="Arial"/>
                <a:sym typeface="Arial"/>
                <a:hlinkClick r:id="rId5">
                  <a:extLst>
                    <a:ext uri="{A12FA001-AC4F-418D-AE19-62706E023703}">
                      <ahyp:hlinkClr xmlns:ahyp="http://schemas.microsoft.com/office/drawing/2018/hyperlinkcolor" val="tx"/>
                    </a:ext>
                  </a:extLst>
                </a:hlinkClick>
              </a:rPr>
              <a:t>arrays</a:t>
            </a:r>
            <a:endParaRPr sz="2400" b="0" i="0" u="none" strike="noStrike" cap="none" dirty="0">
              <a:solidFill>
                <a:schemeClr val="accent6"/>
              </a:solidFill>
              <a:latin typeface="Arial"/>
              <a:ea typeface="Arial"/>
              <a:cs typeface="Arial"/>
              <a:sym typeface="Arial"/>
            </a:endParaRPr>
          </a:p>
        </p:txBody>
      </p:sp>
      <p:pic>
        <p:nvPicPr>
          <p:cNvPr id="283" name="Google Shape;283;p61"/>
          <p:cNvPicPr preferRelativeResize="0"/>
          <p:nvPr/>
        </p:nvPicPr>
        <p:blipFill>
          <a:blip r:embed="rId6">
            <a:alphaModFix/>
          </a:blip>
          <a:stretch>
            <a:fillRect/>
          </a:stretch>
        </p:blipFill>
        <p:spPr>
          <a:xfrm rot="5400000">
            <a:off x="3591665" y="-414735"/>
            <a:ext cx="4910051" cy="8668774"/>
          </a:xfrm>
          <a:prstGeom prst="rect">
            <a:avLst/>
          </a:prstGeom>
          <a:noFill/>
          <a:ln>
            <a:noFill/>
          </a:ln>
        </p:spPr>
      </p:pic>
      <p:sp>
        <p:nvSpPr>
          <p:cNvPr id="2" name="Rectangle: Rounded Corners 1">
            <a:extLst>
              <a:ext uri="{FF2B5EF4-FFF2-40B4-BE49-F238E27FC236}">
                <a16:creationId xmlns:a16="http://schemas.microsoft.com/office/drawing/2014/main" id="{07702294-EB23-5970-F6D5-A63A29FB6AA8}"/>
              </a:ext>
            </a:extLst>
          </p:cNvPr>
          <p:cNvSpPr/>
          <p:nvPr/>
        </p:nvSpPr>
        <p:spPr>
          <a:xfrm>
            <a:off x="6629536" y="2821345"/>
            <a:ext cx="3140629" cy="955525"/>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5;p90">
            <a:extLst>
              <a:ext uri="{FF2B5EF4-FFF2-40B4-BE49-F238E27FC236}">
                <a16:creationId xmlns:a16="http://schemas.microsoft.com/office/drawing/2014/main" id="{1D39EC0F-7FEA-04E6-C2A7-26BDA276DEBE}"/>
              </a:ext>
            </a:extLst>
          </p:cNvPr>
          <p:cNvSpPr txBox="1">
            <a:spLocks/>
          </p:cNvSpPr>
          <p:nvPr/>
        </p:nvSpPr>
        <p:spPr>
          <a:xfrm>
            <a:off x="838200" y="365125"/>
            <a:ext cx="10515600" cy="119745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199"/>
              <a:buFont typeface="Arial"/>
              <a:buNone/>
              <a:defRPr sz="31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399"/>
            </a:pPr>
            <a:r>
              <a:rPr lang="en-US" dirty="0"/>
              <a:t>Let’s update Data Lab 6.1 which is presently using data from the Pioneer New England Shelf (NES) </a:t>
            </a:r>
          </a:p>
        </p:txBody>
      </p:sp>
      <p:sp>
        <p:nvSpPr>
          <p:cNvPr id="7" name="TextBox 6">
            <a:extLst>
              <a:ext uri="{FF2B5EF4-FFF2-40B4-BE49-F238E27FC236}">
                <a16:creationId xmlns:a16="http://schemas.microsoft.com/office/drawing/2014/main" id="{3ABE1E20-596D-C00F-EE6A-7451A1E1BBD4}"/>
              </a:ext>
            </a:extLst>
          </p:cNvPr>
          <p:cNvSpPr txBox="1"/>
          <p:nvPr/>
        </p:nvSpPr>
        <p:spPr>
          <a:xfrm>
            <a:off x="838200" y="5590927"/>
            <a:ext cx="7590183" cy="646331"/>
          </a:xfrm>
          <a:prstGeom prst="rect">
            <a:avLst/>
          </a:prstGeom>
          <a:noFill/>
        </p:spPr>
        <p:txBody>
          <a:bodyPr wrap="square">
            <a:spAutoFit/>
          </a:bodyPr>
          <a:lstStyle/>
          <a:p>
            <a:r>
              <a:rPr lang="en-US" sz="1800" dirty="0">
                <a:hlinkClick r:id="rId3"/>
              </a:rPr>
              <a:t>https://datalab.marine.rutgers.edu/ooi-lab-exercises/lab-6-ocean-waves-linking-the-marine-atmosphere-and-the-ocean-surface/lab-6-1/</a:t>
            </a:r>
            <a:r>
              <a:rPr lang="en-US" sz="1800" dirty="0"/>
              <a:t> </a:t>
            </a:r>
          </a:p>
        </p:txBody>
      </p:sp>
      <p:pic>
        <p:nvPicPr>
          <p:cNvPr id="9" name="Picture 8">
            <a:extLst>
              <a:ext uri="{FF2B5EF4-FFF2-40B4-BE49-F238E27FC236}">
                <a16:creationId xmlns:a16="http://schemas.microsoft.com/office/drawing/2014/main" id="{CB2CB747-4E93-2B0A-5EFE-F39CCC284BDA}"/>
              </a:ext>
            </a:extLst>
          </p:cNvPr>
          <p:cNvPicPr>
            <a:picLocks noChangeAspect="1"/>
          </p:cNvPicPr>
          <p:nvPr/>
        </p:nvPicPr>
        <p:blipFill>
          <a:blip r:embed="rId4"/>
          <a:stretch>
            <a:fillRect/>
          </a:stretch>
        </p:blipFill>
        <p:spPr>
          <a:xfrm>
            <a:off x="2062162" y="1542802"/>
            <a:ext cx="8067675" cy="4048125"/>
          </a:xfrm>
          <a:prstGeom prst="rect">
            <a:avLst/>
          </a:prstGeom>
        </p:spPr>
      </p:pic>
    </p:spTree>
    <p:extLst>
      <p:ext uri="{BB962C8B-B14F-4D97-AF65-F5344CB8AC3E}">
        <p14:creationId xmlns:p14="http://schemas.microsoft.com/office/powerpoint/2010/main" val="49499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69" descr="Diagram&#10;&#10;Description automatically generated"/>
          <p:cNvPicPr preferRelativeResize="0"/>
          <p:nvPr/>
        </p:nvPicPr>
        <p:blipFill rotWithShape="1">
          <a:blip r:embed="rId3">
            <a:alphaModFix/>
          </a:blip>
          <a:srcRect/>
          <a:stretch/>
        </p:blipFill>
        <p:spPr>
          <a:xfrm>
            <a:off x="6629400" y="585216"/>
            <a:ext cx="4882293" cy="5029205"/>
          </a:xfrm>
          <a:prstGeom prst="rect">
            <a:avLst/>
          </a:prstGeom>
          <a:noFill/>
          <a:ln>
            <a:noFill/>
          </a:ln>
        </p:spPr>
      </p:pic>
      <p:sp>
        <p:nvSpPr>
          <p:cNvPr id="343" name="Google Shape;343;p69"/>
          <p:cNvSpPr txBox="1"/>
          <p:nvPr/>
        </p:nvSpPr>
        <p:spPr>
          <a:xfrm>
            <a:off x="647700" y="1349875"/>
            <a:ext cx="5489100" cy="3970500"/>
          </a:xfrm>
          <a:prstGeom prst="rect">
            <a:avLst/>
          </a:prstGeom>
          <a:solidFill>
            <a:schemeClr val="lt2"/>
          </a:solidFill>
          <a:ln>
            <a:noFill/>
          </a:ln>
        </p:spPr>
        <p:txBody>
          <a:bodyPr spcFirstLastPara="1" wrap="square" lIns="45725" tIns="22850" rIns="45725" bIns="22850" anchor="t" anchorCtr="0">
            <a:normAutofit/>
          </a:bodyPr>
          <a:lstStyle/>
          <a:p>
            <a:pPr marL="635000" marR="0" lvl="1" indent="-279400" algn="l" rtl="0">
              <a:lnSpc>
                <a:spcPct val="100000"/>
              </a:lnSpc>
              <a:spcBef>
                <a:spcPts val="300"/>
              </a:spcBef>
              <a:spcAft>
                <a:spcPts val="0"/>
              </a:spcAft>
              <a:buClr>
                <a:srgbClr val="000000"/>
              </a:buClr>
              <a:buSzPts val="2400"/>
              <a:buFont typeface="Calibri"/>
              <a:buChar char="•"/>
            </a:pPr>
            <a:r>
              <a:rPr lang="en-US" sz="2400" b="1" i="0" u="none" strike="noStrike" cap="none" dirty="0">
                <a:solidFill>
                  <a:srgbClr val="000000"/>
                </a:solidFill>
                <a:latin typeface="Calibri"/>
                <a:ea typeface="Calibri"/>
                <a:cs typeface="Calibri"/>
                <a:sym typeface="Calibri"/>
              </a:rPr>
              <a:t>Dynamics of shelf/slope exchange</a:t>
            </a:r>
            <a:endParaRPr sz="2400" b="1" dirty="0">
              <a:latin typeface="Calibri"/>
              <a:ea typeface="Calibri"/>
              <a:cs typeface="Calibri"/>
              <a:sym typeface="Calibri"/>
            </a:endParaRPr>
          </a:p>
          <a:p>
            <a:pPr marL="952500" marR="0" lvl="2" indent="-292100" algn="l" rtl="0">
              <a:lnSpc>
                <a:spcPct val="100000"/>
              </a:lnSpc>
              <a:spcBef>
                <a:spcPts val="100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Wind forcing, frontal instability, Gulf Stream influence</a:t>
            </a:r>
            <a:endParaRPr sz="2400" dirty="0">
              <a:latin typeface="Calibri"/>
              <a:ea typeface="Calibri"/>
              <a:cs typeface="Calibri"/>
              <a:sym typeface="Calibri"/>
            </a:endParaRPr>
          </a:p>
          <a:p>
            <a:pPr marL="635000" marR="0" lvl="1" indent="-279400" algn="l" rtl="0">
              <a:lnSpc>
                <a:spcPct val="100000"/>
              </a:lnSpc>
              <a:spcBef>
                <a:spcPts val="1000"/>
              </a:spcBef>
              <a:spcAft>
                <a:spcPts val="0"/>
              </a:spcAft>
              <a:buClr>
                <a:srgbClr val="000000"/>
              </a:buClr>
              <a:buSzPts val="2400"/>
              <a:buFont typeface="Calibri"/>
              <a:buChar char="•"/>
            </a:pPr>
            <a:r>
              <a:rPr lang="en-US" sz="2400" b="1" i="0" u="none" strike="noStrike" cap="none" dirty="0">
                <a:solidFill>
                  <a:srgbClr val="000000"/>
                </a:solidFill>
                <a:latin typeface="Calibri"/>
                <a:ea typeface="Calibri"/>
                <a:cs typeface="Calibri"/>
                <a:sym typeface="Calibri"/>
              </a:rPr>
              <a:t>BGC cycling and transport</a:t>
            </a:r>
            <a:endParaRPr sz="2400" b="1" dirty="0">
              <a:latin typeface="Calibri"/>
              <a:ea typeface="Calibri"/>
              <a:cs typeface="Calibri"/>
              <a:sym typeface="Calibri"/>
            </a:endParaRPr>
          </a:p>
          <a:p>
            <a:pPr marL="952500" marR="0" lvl="2" indent="-292100" algn="l" rtl="0">
              <a:lnSpc>
                <a:spcPct val="100000"/>
              </a:lnSpc>
              <a:spcBef>
                <a:spcPts val="100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Carbon, nutrients, particulates</a:t>
            </a:r>
            <a:endParaRPr sz="2400" dirty="0">
              <a:latin typeface="Calibri"/>
              <a:ea typeface="Calibri"/>
              <a:cs typeface="Calibri"/>
              <a:sym typeface="Calibri"/>
            </a:endParaRPr>
          </a:p>
          <a:p>
            <a:pPr marL="952500" marR="0" lvl="2" indent="-292100" algn="l" rtl="0">
              <a:lnSpc>
                <a:spcPct val="100000"/>
              </a:lnSpc>
              <a:spcBef>
                <a:spcPts val="100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Ecosystem response</a:t>
            </a:r>
            <a:endParaRPr sz="2400" dirty="0">
              <a:latin typeface="Calibri"/>
              <a:ea typeface="Calibri"/>
              <a:cs typeface="Calibri"/>
              <a:sym typeface="Calibri"/>
            </a:endParaRPr>
          </a:p>
          <a:p>
            <a:pPr marL="635000" marR="0" lvl="1" indent="-279400" algn="l" rtl="0">
              <a:lnSpc>
                <a:spcPct val="100000"/>
              </a:lnSpc>
              <a:spcBef>
                <a:spcPts val="1000"/>
              </a:spcBef>
              <a:spcAft>
                <a:spcPts val="0"/>
              </a:spcAft>
              <a:buClr>
                <a:srgbClr val="000000"/>
              </a:buClr>
              <a:buSzPts val="2400"/>
              <a:buFont typeface="Calibri"/>
              <a:buChar char="•"/>
            </a:pPr>
            <a:r>
              <a:rPr lang="en-US" sz="2400" b="1" i="0" u="none" strike="noStrike" cap="none" dirty="0">
                <a:solidFill>
                  <a:srgbClr val="000000"/>
                </a:solidFill>
                <a:latin typeface="Calibri"/>
                <a:ea typeface="Calibri"/>
                <a:cs typeface="Calibri"/>
                <a:sym typeface="Calibri"/>
              </a:rPr>
              <a:t>Extreme events</a:t>
            </a:r>
            <a:endParaRPr sz="2400" b="1" dirty="0">
              <a:latin typeface="Calibri"/>
              <a:ea typeface="Calibri"/>
              <a:cs typeface="Calibri"/>
              <a:sym typeface="Calibri"/>
            </a:endParaRPr>
          </a:p>
          <a:p>
            <a:pPr marL="952500" marR="0" lvl="2" indent="-292100" algn="l" rtl="0">
              <a:lnSpc>
                <a:spcPct val="100000"/>
              </a:lnSpc>
              <a:spcBef>
                <a:spcPts val="1000"/>
              </a:spcBef>
              <a:spcAft>
                <a:spcPts val="1000"/>
              </a:spcAft>
              <a:buClr>
                <a:srgbClr val="000000"/>
              </a:buClr>
              <a:buSzPts val="2400"/>
              <a:buFont typeface="Calibri"/>
              <a:buChar char="•"/>
            </a:pPr>
            <a:r>
              <a:rPr lang="en-US" sz="2400" i="0" strike="noStrike" cap="none" dirty="0">
                <a:solidFill>
                  <a:schemeClr val="accent4"/>
                </a:solidFill>
                <a:latin typeface="Calibri"/>
                <a:ea typeface="Calibri"/>
                <a:cs typeface="Calibri"/>
                <a:sym typeface="Calibri"/>
              </a:rPr>
              <a:t>Hurricanes</a:t>
            </a:r>
            <a:r>
              <a:rPr lang="en-US" sz="2400" i="0" u="none" strike="noStrike" cap="none" dirty="0">
                <a:solidFill>
                  <a:srgbClr val="000000"/>
                </a:solidFill>
                <a:latin typeface="Calibri"/>
                <a:ea typeface="Calibri"/>
                <a:cs typeface="Calibri"/>
                <a:sym typeface="Calibri"/>
              </a:rPr>
              <a:t>, freshwater outflows</a:t>
            </a:r>
            <a:endParaRPr sz="2400" dirty="0">
              <a:latin typeface="Calibri"/>
              <a:ea typeface="Calibri"/>
              <a:cs typeface="Calibri"/>
              <a:sym typeface="Calibri"/>
            </a:endParaRPr>
          </a:p>
        </p:txBody>
      </p:sp>
      <p:sp>
        <p:nvSpPr>
          <p:cNvPr id="347" name="Google Shape;347;p69"/>
          <p:cNvSpPr txBox="1"/>
          <p:nvPr/>
        </p:nvSpPr>
        <p:spPr>
          <a:xfrm>
            <a:off x="1254900" y="5385825"/>
            <a:ext cx="65223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rgbClr val="FF0000"/>
                </a:solidFill>
              </a:rPr>
              <a:t>Approximate location</a:t>
            </a:r>
            <a:endParaRPr sz="2200" dirty="0">
              <a:solidFill>
                <a:srgbClr val="FF0000"/>
              </a:solidFill>
            </a:endParaRPr>
          </a:p>
          <a:p>
            <a:pPr marL="0" lvl="0" indent="0" algn="l" rtl="0">
              <a:spcBef>
                <a:spcPts val="0"/>
              </a:spcBef>
              <a:spcAft>
                <a:spcPts val="0"/>
              </a:spcAft>
              <a:buNone/>
            </a:pPr>
            <a:r>
              <a:rPr lang="en-US" sz="2200" dirty="0">
                <a:solidFill>
                  <a:srgbClr val="FF0000"/>
                </a:solidFill>
              </a:rPr>
              <a:t>Southern Surface and Profiler Moorings</a:t>
            </a:r>
            <a:endParaRPr sz="2200" dirty="0">
              <a:solidFill>
                <a:srgbClr val="FF0000"/>
              </a:solidFill>
            </a:endParaRPr>
          </a:p>
        </p:txBody>
      </p:sp>
      <p:sp>
        <p:nvSpPr>
          <p:cNvPr id="348" name="Google Shape;348;p69"/>
          <p:cNvSpPr/>
          <p:nvPr/>
        </p:nvSpPr>
        <p:spPr>
          <a:xfrm>
            <a:off x="9627530" y="2446165"/>
            <a:ext cx="370500" cy="321300"/>
          </a:xfrm>
          <a:prstGeom prst="star5">
            <a:avLst>
              <a:gd name="adj" fmla="val 19098"/>
              <a:gd name="hf" fmla="val 105146"/>
              <a:gd name="vf" fmla="val 110557"/>
            </a:avLst>
          </a:prstGeom>
          <a:solidFill>
            <a:srgbClr val="FF0000"/>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9" name="Google Shape;349;p69"/>
          <p:cNvSpPr/>
          <p:nvPr/>
        </p:nvSpPr>
        <p:spPr>
          <a:xfrm>
            <a:off x="884400" y="5656125"/>
            <a:ext cx="370500" cy="321300"/>
          </a:xfrm>
          <a:prstGeom prst="star5">
            <a:avLst>
              <a:gd name="adj" fmla="val 19098"/>
              <a:gd name="hf" fmla="val 105146"/>
              <a:gd name="vf" fmla="val 110557"/>
            </a:avLst>
          </a:prstGeom>
          <a:solidFill>
            <a:srgbClr val="FF0000"/>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69"/>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a:t>MAB science themes</a:t>
            </a:r>
            <a:endParaRPr/>
          </a:p>
          <a:p>
            <a:pPr marL="0" lvl="0" indent="0" algn="l" rtl="0">
              <a:lnSpc>
                <a:spcPct val="90000"/>
              </a:lnSpc>
              <a:spcBef>
                <a:spcPts val="0"/>
              </a:spcBef>
              <a:spcAft>
                <a:spcPts val="0"/>
              </a:spcAft>
              <a:buClr>
                <a:schemeClr val="dk1"/>
              </a:buClr>
              <a:buSzPts val="4399"/>
              <a:buFont typeface="Arial"/>
              <a:buNone/>
            </a:pPr>
            <a:endParaRPr/>
          </a:p>
        </p:txBody>
      </p:sp>
      <p:sp>
        <p:nvSpPr>
          <p:cNvPr id="2" name="Google Shape;344;p69">
            <a:extLst>
              <a:ext uri="{FF2B5EF4-FFF2-40B4-BE49-F238E27FC236}">
                <a16:creationId xmlns:a16="http://schemas.microsoft.com/office/drawing/2014/main" id="{33AB2C1B-7793-EC71-2111-720DE1732338}"/>
              </a:ext>
            </a:extLst>
          </p:cNvPr>
          <p:cNvSpPr txBox="1"/>
          <p:nvPr/>
        </p:nvSpPr>
        <p:spPr>
          <a:xfrm>
            <a:off x="8463867" y="5583636"/>
            <a:ext cx="3006305" cy="236100"/>
          </a:xfrm>
          <a:prstGeom prst="rect">
            <a:avLst/>
          </a:prstGeom>
          <a:noFill/>
          <a:ln>
            <a:noFill/>
          </a:ln>
        </p:spPr>
        <p:txBody>
          <a:bodyPr spcFirstLastPara="1" wrap="square" lIns="25400" tIns="25400" rIns="25400" bIns="254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Helvetica Neue"/>
              <a:buNone/>
              <a:tabLst/>
              <a:defRPr/>
            </a:pPr>
            <a:r>
              <a:rPr kumimoji="0" lang="en-US" sz="12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hlinkClick r:id="rId4"/>
              </a:rPr>
              <a:t>Seim</a:t>
            </a: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hlinkClick r:id="rId4"/>
              </a:rPr>
              <a:t> et al. (2022)</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447;p81">
            <a:extLst>
              <a:ext uri="{FF2B5EF4-FFF2-40B4-BE49-F238E27FC236}">
                <a16:creationId xmlns:a16="http://schemas.microsoft.com/office/drawing/2014/main" id="{D92D1E3E-54DE-2E0C-3BF5-E663BD811AE9}"/>
              </a:ext>
            </a:extLst>
          </p:cNvPr>
          <p:cNvSpPr/>
          <p:nvPr/>
        </p:nvSpPr>
        <p:spPr>
          <a:xfrm>
            <a:off x="876313" y="4131880"/>
            <a:ext cx="5219685" cy="117905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BE06AE-CBBD-74EC-5B18-01C07205B16E}"/>
              </a:ext>
            </a:extLst>
          </p:cNvPr>
          <p:cNvPicPr>
            <a:picLocks noChangeAspect="1"/>
          </p:cNvPicPr>
          <p:nvPr/>
        </p:nvPicPr>
        <p:blipFill>
          <a:blip r:embed="rId3"/>
          <a:stretch>
            <a:fillRect/>
          </a:stretch>
        </p:blipFill>
        <p:spPr>
          <a:xfrm>
            <a:off x="614362" y="3657286"/>
            <a:ext cx="11020425" cy="1009650"/>
          </a:xfrm>
          <a:prstGeom prst="rect">
            <a:avLst/>
          </a:prstGeom>
        </p:spPr>
      </p:pic>
      <p:pic>
        <p:nvPicPr>
          <p:cNvPr id="14" name="Picture 13">
            <a:extLst>
              <a:ext uri="{FF2B5EF4-FFF2-40B4-BE49-F238E27FC236}">
                <a16:creationId xmlns:a16="http://schemas.microsoft.com/office/drawing/2014/main" id="{E3C57332-A4F9-ECF1-0E11-909C6DB8BB76}"/>
              </a:ext>
            </a:extLst>
          </p:cNvPr>
          <p:cNvPicPr>
            <a:picLocks noChangeAspect="1"/>
          </p:cNvPicPr>
          <p:nvPr/>
        </p:nvPicPr>
        <p:blipFill>
          <a:blip r:embed="rId4"/>
          <a:stretch>
            <a:fillRect/>
          </a:stretch>
        </p:blipFill>
        <p:spPr>
          <a:xfrm>
            <a:off x="614362" y="4855492"/>
            <a:ext cx="10963275" cy="981075"/>
          </a:xfrm>
          <a:prstGeom prst="rect">
            <a:avLst/>
          </a:prstGeom>
        </p:spPr>
      </p:pic>
      <p:pic>
        <p:nvPicPr>
          <p:cNvPr id="16" name="Picture 15">
            <a:extLst>
              <a:ext uri="{FF2B5EF4-FFF2-40B4-BE49-F238E27FC236}">
                <a16:creationId xmlns:a16="http://schemas.microsoft.com/office/drawing/2014/main" id="{7045F203-792F-606F-AA56-99D6A4BDDB59}"/>
              </a:ext>
            </a:extLst>
          </p:cNvPr>
          <p:cNvPicPr>
            <a:picLocks noChangeAspect="1"/>
          </p:cNvPicPr>
          <p:nvPr/>
        </p:nvPicPr>
        <p:blipFill>
          <a:blip r:embed="rId5"/>
          <a:stretch>
            <a:fillRect/>
          </a:stretch>
        </p:blipFill>
        <p:spPr>
          <a:xfrm>
            <a:off x="614362" y="1173205"/>
            <a:ext cx="11010900" cy="2295525"/>
          </a:xfrm>
          <a:prstGeom prst="rect">
            <a:avLst/>
          </a:prstGeom>
        </p:spPr>
      </p:pic>
      <p:sp>
        <p:nvSpPr>
          <p:cNvPr id="17" name="Google Shape;312;p65">
            <a:extLst>
              <a:ext uri="{FF2B5EF4-FFF2-40B4-BE49-F238E27FC236}">
                <a16:creationId xmlns:a16="http://schemas.microsoft.com/office/drawing/2014/main" id="{4FF1AE3D-8627-F769-04AA-6845FDE7BA39}"/>
              </a:ext>
            </a:extLst>
          </p:cNvPr>
          <p:cNvSpPr txBox="1">
            <a:spLocks noGrp="1"/>
          </p:cNvSpPr>
          <p:nvPr>
            <p:ph type="body" idx="1"/>
          </p:nvPr>
        </p:nvSpPr>
        <p:spPr>
          <a:xfrm>
            <a:off x="699836" y="490126"/>
            <a:ext cx="10514100" cy="547800"/>
          </a:xfrm>
          <a:prstGeom prst="rect">
            <a:avLst/>
          </a:prstGeom>
          <a:noFill/>
          <a:ln>
            <a:noFill/>
          </a:ln>
        </p:spPr>
        <p:txBody>
          <a:bodyPr spcFirstLastPara="1" wrap="square" lIns="91425" tIns="45700" rIns="91425" bIns="45700" anchor="t" anchorCtr="0">
            <a:normAutofit/>
          </a:bodyPr>
          <a:lstStyle/>
          <a:p>
            <a:pPr marL="228554" lvl="0" indent="-101554" algn="l" rtl="0">
              <a:lnSpc>
                <a:spcPct val="100000"/>
              </a:lnSpc>
              <a:spcBef>
                <a:spcPts val="0"/>
              </a:spcBef>
              <a:spcAft>
                <a:spcPts val="0"/>
              </a:spcAft>
              <a:buClr>
                <a:schemeClr val="dk1"/>
              </a:buClr>
              <a:buSzPts val="2000"/>
              <a:buNone/>
            </a:pPr>
            <a:r>
              <a:rPr lang="en-US" sz="2400" b="1" u="sng" dirty="0">
                <a:solidFill>
                  <a:schemeClr val="accent6"/>
                </a:solidFill>
                <a:hlinkClick r:id="rId6"/>
              </a:rPr>
              <a:t>https://oceanobservatories.org/data-access/</a:t>
            </a:r>
            <a:r>
              <a:rPr lang="en-US" sz="2400" b="1" u="sng" dirty="0">
                <a:solidFill>
                  <a:schemeClr val="accent6"/>
                </a:solidFill>
              </a:rPr>
              <a:t>  </a:t>
            </a:r>
            <a:endParaRPr sz="2400" b="1" dirty="0">
              <a:solidFill>
                <a:schemeClr val="accent6"/>
              </a:solidFill>
            </a:endParaRPr>
          </a:p>
        </p:txBody>
      </p:sp>
    </p:spTree>
    <p:extLst>
      <p:ext uri="{BB962C8B-B14F-4D97-AF65-F5344CB8AC3E}">
        <p14:creationId xmlns:p14="http://schemas.microsoft.com/office/powerpoint/2010/main" val="328661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5209" y="251646"/>
            <a:ext cx="11522817" cy="5966274"/>
          </a:xfrm>
          <a:prstGeom prst="rect">
            <a:avLst/>
          </a:prstGeom>
        </p:spPr>
      </p:pic>
      <p:sp>
        <p:nvSpPr>
          <p:cNvPr id="16" name="TextBox 15"/>
          <p:cNvSpPr txBox="1"/>
          <p:nvPr/>
        </p:nvSpPr>
        <p:spPr>
          <a:xfrm>
            <a:off x="2835556" y="6206243"/>
            <a:ext cx="3171061" cy="400110"/>
          </a:xfrm>
          <a:prstGeom prst="rect">
            <a:avLst/>
          </a:prstGeom>
          <a:noFill/>
        </p:spPr>
        <p:txBody>
          <a:bodyPr wrap="none" rtlCol="0">
            <a:spAutoFit/>
          </a:bodyPr>
          <a:lstStyle/>
          <a:p>
            <a:r>
              <a:rPr lang="en-US" sz="2000" b="1" dirty="0"/>
              <a:t>+ NEW: IFCB Dashboard</a:t>
            </a:r>
          </a:p>
        </p:txBody>
      </p:sp>
      <p:sp>
        <p:nvSpPr>
          <p:cNvPr id="8" name="Rectangle: Rounded Corners 7">
            <a:extLst>
              <a:ext uri="{FF2B5EF4-FFF2-40B4-BE49-F238E27FC236}">
                <a16:creationId xmlns:a16="http://schemas.microsoft.com/office/drawing/2014/main" id="{4DC5F531-90F5-E39A-C21C-4B35F0EB7CC6}"/>
              </a:ext>
            </a:extLst>
          </p:cNvPr>
          <p:cNvSpPr/>
          <p:nvPr/>
        </p:nvSpPr>
        <p:spPr>
          <a:xfrm>
            <a:off x="3826701" y="773884"/>
            <a:ext cx="1987689" cy="5310231"/>
          </a:xfrm>
          <a:prstGeom prst="roundRect">
            <a:avLst/>
          </a:prstGeom>
          <a:noFill/>
          <a:ln w="381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8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5"/>
          <p:cNvSpPr txBox="1">
            <a:spLocks noGrp="1"/>
          </p:cNvSpPr>
          <p:nvPr>
            <p:ph type="title"/>
          </p:nvPr>
        </p:nvSpPr>
        <p:spPr>
          <a:xfrm>
            <a:off x="838200" y="2889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4399"/>
              <a:buFont typeface="Arial"/>
              <a:buNone/>
            </a:pPr>
            <a:r>
              <a:rPr lang="en-US"/>
              <a:t>OOI Data Explorer: </a:t>
            </a:r>
            <a:endParaRPr/>
          </a:p>
          <a:p>
            <a:pPr marL="0" lvl="0" indent="0" algn="l" rtl="0">
              <a:lnSpc>
                <a:spcPct val="115000"/>
              </a:lnSpc>
              <a:spcBef>
                <a:spcPts val="0"/>
              </a:spcBef>
              <a:spcAft>
                <a:spcPts val="0"/>
              </a:spcAft>
              <a:buClr>
                <a:schemeClr val="dk1"/>
              </a:buClr>
              <a:buSzPts val="4399"/>
              <a:buFont typeface="Arial"/>
              <a:buNone/>
            </a:pPr>
            <a:r>
              <a:rPr lang="en-US" b="0"/>
              <a:t>Primary gateway to visualize and access OOI data</a:t>
            </a:r>
            <a:endParaRPr b="0"/>
          </a:p>
        </p:txBody>
      </p:sp>
      <p:sp>
        <p:nvSpPr>
          <p:cNvPr id="312" name="Google Shape;312;p65"/>
          <p:cNvSpPr txBox="1">
            <a:spLocks noGrp="1"/>
          </p:cNvSpPr>
          <p:nvPr>
            <p:ph type="body" idx="1"/>
          </p:nvPr>
        </p:nvSpPr>
        <p:spPr>
          <a:xfrm>
            <a:off x="839675" y="1597025"/>
            <a:ext cx="10514100" cy="547800"/>
          </a:xfrm>
          <a:prstGeom prst="rect">
            <a:avLst/>
          </a:prstGeom>
          <a:noFill/>
          <a:ln>
            <a:noFill/>
          </a:ln>
        </p:spPr>
        <p:txBody>
          <a:bodyPr spcFirstLastPara="1" wrap="square" lIns="91425" tIns="45700" rIns="91425" bIns="45700" anchor="t" anchorCtr="0">
            <a:normAutofit/>
          </a:bodyPr>
          <a:lstStyle/>
          <a:p>
            <a:pPr marL="228554" lvl="0" indent="-101554" algn="l" rtl="0">
              <a:lnSpc>
                <a:spcPct val="100000"/>
              </a:lnSpc>
              <a:spcBef>
                <a:spcPts val="0"/>
              </a:spcBef>
              <a:spcAft>
                <a:spcPts val="0"/>
              </a:spcAft>
              <a:buClr>
                <a:schemeClr val="dk1"/>
              </a:buClr>
              <a:buSzPts val="2000"/>
              <a:buNone/>
            </a:pPr>
            <a:r>
              <a:rPr lang="en-US" sz="2400" u="sng">
                <a:solidFill>
                  <a:schemeClr val="accent6"/>
                </a:solidFill>
                <a:hlinkClick r:id="rId3">
                  <a:extLst>
                    <a:ext uri="{A12FA001-AC4F-418D-AE19-62706E023703}">
                      <ahyp:hlinkClr xmlns:ahyp="http://schemas.microsoft.com/office/drawing/2018/hyperlinkcolor" val="tx"/>
                    </a:ext>
                  </a:extLst>
                </a:hlinkClick>
              </a:rPr>
              <a:t>https://dataexplorer.oceanobservatories.org/</a:t>
            </a:r>
            <a:r>
              <a:rPr lang="en-US" sz="2400">
                <a:solidFill>
                  <a:schemeClr val="accent6"/>
                </a:solidFill>
              </a:rPr>
              <a:t> </a:t>
            </a:r>
            <a:endParaRPr sz="2400">
              <a:solidFill>
                <a:schemeClr val="accent6"/>
              </a:solidFill>
            </a:endParaRPr>
          </a:p>
        </p:txBody>
      </p:sp>
      <p:pic>
        <p:nvPicPr>
          <p:cNvPr id="313" name="Google Shape;313;p65"/>
          <p:cNvPicPr preferRelativeResize="0"/>
          <p:nvPr/>
        </p:nvPicPr>
        <p:blipFill rotWithShape="1">
          <a:blip r:embed="rId4">
            <a:alphaModFix/>
          </a:blip>
          <a:srcRect b="21948"/>
          <a:stretch/>
        </p:blipFill>
        <p:spPr>
          <a:xfrm>
            <a:off x="1037300" y="2345400"/>
            <a:ext cx="8819475" cy="3856999"/>
          </a:xfrm>
          <a:prstGeom prst="rect">
            <a:avLst/>
          </a:prstGeom>
          <a:noFill/>
          <a:ln w="9525" cap="flat" cmpd="sng">
            <a:solidFill>
              <a:schemeClr val="dk2"/>
            </a:solidFill>
            <a:prstDash val="solid"/>
            <a:round/>
            <a:headEnd type="none" w="sm" len="sm"/>
            <a:tailEnd type="none" w="sm" len="sm"/>
          </a:ln>
        </p:spPr>
      </p:pic>
      <p:sp>
        <p:nvSpPr>
          <p:cNvPr id="314" name="Google Shape;314;p65"/>
          <p:cNvSpPr txBox="1"/>
          <p:nvPr/>
        </p:nvSpPr>
        <p:spPr>
          <a:xfrm>
            <a:off x="4912650" y="2345400"/>
            <a:ext cx="49443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US" sz="2000" b="1">
                <a:solidFill>
                  <a:srgbClr val="FFFF00"/>
                </a:solidFill>
              </a:rPr>
              <a:t>* for best results use Chrome or Firefox web browser</a:t>
            </a:r>
            <a:endParaRPr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3472</Words>
  <Application>Microsoft Office PowerPoint</Application>
  <PresentationFormat>Widescreen</PresentationFormat>
  <Paragraphs>228</Paragraphs>
  <Slides>35</Slides>
  <Notes>34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35</vt:i4>
      </vt:variant>
    </vt:vector>
  </HeadingPairs>
  <TitlesOfParts>
    <vt:vector size="45" baseType="lpstr">
      <vt:lpstr>Calibri</vt:lpstr>
      <vt:lpstr>Aptos</vt:lpstr>
      <vt:lpstr>Helvetica Neue</vt:lpstr>
      <vt:lpstr>Times New Roman</vt:lpstr>
      <vt:lpstr>Roboto</vt:lpstr>
      <vt:lpstr>Arial</vt:lpstr>
      <vt:lpstr>Wave</vt:lpstr>
      <vt:lpstr>White</vt:lpstr>
      <vt:lpstr>Wave</vt:lpstr>
      <vt:lpstr>Office Theme</vt:lpstr>
      <vt:lpstr>PowerPoint Presentation</vt:lpstr>
      <vt:lpstr>Goals for this demo: </vt:lpstr>
      <vt:lpstr>PowerPoint Presentation</vt:lpstr>
      <vt:lpstr>PowerPoint Presentation</vt:lpstr>
      <vt:lpstr>PowerPoint Presentation</vt:lpstr>
      <vt:lpstr>MAB science themes </vt:lpstr>
      <vt:lpstr>PowerPoint Presentation</vt:lpstr>
      <vt:lpstr>PowerPoint Presentation</vt:lpstr>
      <vt:lpstr>OOI Data Explorer:  Primary gateway to visualize and access OOI data</vt:lpstr>
      <vt:lpstr>The first storm to sweep through the Pioneer MAB Array</vt:lpstr>
      <vt:lpstr>Let’s start by selecting the Pioneer MAB Array and the parameter for barometric pressure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vt:lpstr>
      <vt:lpstr>Infrastructure… includes cyberinfrastructure!</vt:lpstr>
      <vt:lpstr>PowerPoint Presentation</vt:lpstr>
      <vt:lpstr>PowerPoint Presentation</vt:lpstr>
      <vt:lpstr>What is a Data View? (in Data Explorer)</vt:lpstr>
      <vt:lpstr>Let’s save this chart into a new Data 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Stace E Beaulieu</dc:creator>
  <cp:lastModifiedBy>Stace E Beaulieu</cp:lastModifiedBy>
  <cp:revision>29</cp:revision>
  <dcterms:modified xsi:type="dcterms:W3CDTF">2024-10-17T19:50:57Z</dcterms:modified>
</cp:coreProperties>
</file>