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57" r:id="rId6"/>
    <p:sldId id="260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02372-6940-431B-9196-0F0B21581DB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F6A48-90BD-4277-A4E7-D810750C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54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review and brainstorm, then form teams for initial pitches of what we want to focus on for the rest of our development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F6A48-90BD-4277-A4E7-D810750C45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3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the lab chapters we are targeting for revisions based on instructor feedback/our experiences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F6A48-90BD-4277-A4E7-D810750C45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79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Denise &amp; Anna – sample pitch for revising Labs 1 &amp;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F6A48-90BD-4277-A4E7-D810750C45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79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 overview of the structure before reviewing existing labs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F6A48-90BD-4277-A4E7-D810750C45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9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~20 minutes = 6 min per rotation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F6A48-90BD-4277-A4E7-D810750C45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33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~15 minutes, 4 posters = 3 min per 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F6A48-90BD-4277-A4E7-D810750C45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11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another PPT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F6A48-90BD-4277-A4E7-D810750C45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97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~15 minutes to work on pitch, then present. Discuss which ones we will prioritize and start arranging work teams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F6A48-90BD-4277-A4E7-D810750C45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27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B45E2-47DF-139A-4060-3E2759785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02004-43B4-4475-075C-B78532AFA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FAEF3-F83A-C82B-6302-A28EE122E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B409C-49DB-778B-A66F-18370B12D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C5D44-8402-10BE-C97B-918B2DA9C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3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3BCC-CA3F-9DA9-0FE7-2F5B1195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CB76E-F0CC-AD62-688C-3A1E85B8D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8D30B-7D01-6E30-47F7-A8F9F19E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AA4AB-9A3F-E0AA-84B6-81052F9A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4AAFB-D2C6-C220-17EC-F2E4819C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7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2C9691-B0F4-E8FD-5D35-7FE27C44A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D014DC-8627-AF0F-AF66-09DA55BB6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6ABED-EB60-8F06-410A-FF151832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B92CF-14C9-D0F7-8C31-5C623AEBA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E9EB6-B719-C25F-8AA6-B243FCCDA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2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44213-8730-3814-BEAA-CDDAD3F3C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A6236-0338-0205-AB58-495CA7F1A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45AD0-0AB2-7690-A188-221F8698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BF556-27D5-D07A-FC9E-D79A8E814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F69-897A-EE82-1DC0-A6A7BD04F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03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DE16-8409-13FB-A659-3337DA43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33729-3833-6535-102C-CAEBF5D6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4F5F6-F438-6C4A-46E6-4C9B9C26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9D047-783D-84AD-B46B-2FB492F29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7C09E-7897-4EB9-E07F-1D9406E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0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8DCE-4811-3BCE-1D64-2141EC1FA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E9470-5C72-F6D0-7706-236FCAAB9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34AF3-065D-0447-424E-AD96C279B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842BB-C65A-F51E-CC16-1F17D921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7168A-C8A4-8EBC-9F43-782DF1098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40EC9-0B15-FDD4-EB1D-0EDDEA97F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0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747E3-BC45-5124-E118-F02020819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32503-CBC0-8758-C70E-C7FF54FE7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065B9-1502-B6AE-8473-D0D8935E5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3151A6-A0AE-E4E9-3BDF-D64F7B81C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280A6-ACA2-EFDB-61AF-32113FFA4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43917A-2D88-912D-C730-FAD28071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57D980-FB98-82D0-F6CF-5A17D92B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A8D05C-F62D-1C25-98AF-8C6DE4722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4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A1CF8-5492-68FF-9EAD-E020B4390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28DED3-6FD5-80A2-B872-47FC63191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177D13-EA84-54CD-E976-1ED98807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F74F1-D114-AF0F-B5AA-C914053B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8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1CD293-EB7D-9142-2C4F-12F511B4C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F5429-9C26-2867-3734-A0AC6C1E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7F5DE-A22A-3802-9EDC-34577A9AD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5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25C7-0B03-6F5D-8260-B73860CB5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C3F79-3931-1DF6-DF8E-6C9D48E44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BBC9C-4119-E882-995C-47322BF05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70DAC-B4DB-3B08-16D9-0021781C4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B076E-C909-BDF8-E501-C2C060AA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E8DE-C4D2-1FB8-ACE5-2F68E8BE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3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4B929-DB90-2485-272B-C3F197BD1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0FE48-4EA3-C5E6-C7D3-3657D281D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446890-D04F-F209-23E0-CCF0B97D8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A29FB-C291-4CD4-7D8B-5A56BF90F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B9CE8-550B-CD09-6A3B-C8069339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BDC8A-D2FE-6BD8-4FEA-921AB65D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0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FC3419-5110-B558-2475-CE4BCD210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E906A-69F8-1E8A-38AC-738E0AFD6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F20A0-D0E3-013D-8153-041FF8750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EAD8F7-63A5-4B42-A8FA-92AE8AED009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03A9A-E886-B799-7E0E-1F91EA6E2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DE877-0F5C-4A10-7725-66E5A8815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BA1CB6-E135-44E0-87DD-5B19235F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4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4844D-582F-CEC8-9BCB-AA78366221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Friday morning </a:t>
            </a:r>
            <a:br>
              <a:rPr lang="en-US" dirty="0"/>
            </a:br>
            <a:r>
              <a:rPr lang="en-US" dirty="0"/>
              <a:t>Lab Manual 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6E6AE-FCF4-B3A5-5644-FDB6C2CC0F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7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02C89-2AF4-E99D-A5DF-66A53188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our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7946D-9AB1-85DF-443D-32A176892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existing chapters</a:t>
            </a:r>
          </a:p>
          <a:p>
            <a:pPr lvl="1"/>
            <a:r>
              <a:rPr lang="en-US" dirty="0"/>
              <a:t>Revise hooks, background information, or questions</a:t>
            </a:r>
          </a:p>
          <a:p>
            <a:pPr lvl="1"/>
            <a:r>
              <a:rPr lang="en-US" dirty="0"/>
              <a:t>Improve scaffolding</a:t>
            </a:r>
          </a:p>
          <a:p>
            <a:pPr lvl="1"/>
            <a:r>
              <a:rPr lang="en-US" dirty="0"/>
              <a:t>Update datasets</a:t>
            </a:r>
          </a:p>
          <a:p>
            <a:endParaRPr lang="en-US" dirty="0"/>
          </a:p>
          <a:p>
            <a:r>
              <a:rPr lang="en-US" dirty="0"/>
              <a:t>Develop 2-3 new chapters</a:t>
            </a:r>
          </a:p>
          <a:p>
            <a:pPr lvl="1"/>
            <a:r>
              <a:rPr lang="en-US" dirty="0"/>
              <a:t>Define fundamental concepts</a:t>
            </a:r>
          </a:p>
          <a:p>
            <a:pPr lvl="1"/>
            <a:r>
              <a:rPr lang="en-US" dirty="0"/>
              <a:t>Locate relevant OOI data and design concept for interactive data visualizations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Write</a:t>
            </a:r>
            <a:r>
              <a:rPr lang="en-US" b="0" i="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surrounding content to blend with the existing lab manual structure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9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15842-4B6C-11DC-BDE9-194ED1C43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manual existing chapters</a:t>
            </a:r>
          </a:p>
        </p:txBody>
      </p:sp>
      <p:graphicFrame>
        <p:nvGraphicFramePr>
          <p:cNvPr id="4" name="Google Shape;444;p21">
            <a:extLst>
              <a:ext uri="{FF2B5EF4-FFF2-40B4-BE49-F238E27FC236}">
                <a16:creationId xmlns:a16="http://schemas.microsoft.com/office/drawing/2014/main" id="{674F580F-C4EA-4ED2-760C-220231B611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0722775"/>
              </p:ext>
            </p:extLst>
          </p:nvPr>
        </p:nvGraphicFramePr>
        <p:xfrm>
          <a:off x="1034066" y="1690688"/>
          <a:ext cx="10515600" cy="453692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171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Topic</a:t>
                      </a:r>
                      <a:endParaRPr sz="1600" u="none" strike="noStrike" cap="none" dirty="0"/>
                    </a:p>
                  </a:txBody>
                  <a:tcPr marL="91450" marR="91450" marT="45725" marB="45725">
                    <a:solidFill>
                      <a:srgbClr val="1D64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Manual 2.0 Chapter</a:t>
                      </a:r>
                      <a:endParaRPr sz="1600" u="none" strike="noStrike" cap="none" dirty="0"/>
                    </a:p>
                  </a:txBody>
                  <a:tcPr marL="91450" marR="91450" marT="45725" marB="45725">
                    <a:solidFill>
                      <a:srgbClr val="1D64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46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Ocean geography</a:t>
                      </a:r>
                      <a:endParaRPr sz="200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Ocean technology</a:t>
                      </a:r>
                      <a:endParaRPr sz="16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endParaRPr sz="16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1</a:t>
                      </a:r>
                      <a:r>
                        <a:rPr lang="en-US" sz="20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Introduction to the OOI, the collection of oceanographic data</a:t>
                      </a:r>
                      <a:endParaRPr sz="16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Data skills for oceanography</a:t>
                      </a:r>
                      <a:endParaRPr sz="1600" u="none" strike="noStrike" cap="none"/>
                    </a:p>
                  </a:txBody>
                  <a:tcPr marL="91450" marR="91450" marT="45725" marB="45725">
                    <a:solidFill>
                      <a:srgbClr val="DC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2</a:t>
                      </a:r>
                      <a:r>
                        <a:rPr lang="en-US" sz="20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Building data skills – the display of oceanographic data</a:t>
                      </a:r>
                      <a:endParaRPr sz="1600" u="none" strike="noStrike" cap="none" dirty="0"/>
                    </a:p>
                  </a:txBody>
                  <a:tcPr marL="91450" marR="91450" marT="45725" marB="45725">
                    <a:solidFill>
                      <a:srgbClr val="DCEC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48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Marine Geology</a:t>
                      </a:r>
                      <a:endParaRPr sz="16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3</a:t>
                      </a:r>
                      <a:r>
                        <a:rPr lang="en-US" sz="20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Plate tectonics and the seafloor</a:t>
                      </a:r>
                      <a:endParaRPr sz="16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4</a:t>
                      </a:r>
                      <a:r>
                        <a:rPr lang="en-US" sz="20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Seafloor changes in a volcanically active setting</a:t>
                      </a:r>
                      <a:endParaRPr sz="16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Ocean Chemistry</a:t>
                      </a:r>
                      <a:endParaRPr sz="1600" u="none" strike="noStrike" cap="none"/>
                    </a:p>
                  </a:txBody>
                  <a:tcPr marL="91450" marR="91450" marT="45725" marB="45725">
                    <a:solidFill>
                      <a:srgbClr val="DC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5</a:t>
                      </a:r>
                      <a:r>
                        <a:rPr lang="en-US" sz="20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Investigating density stratification </a:t>
                      </a:r>
                      <a:endParaRPr sz="1600" u="none" strike="noStrike" cap="none"/>
                    </a:p>
                  </a:txBody>
                  <a:tcPr marL="91450" marR="91450" marT="45725" marB="45725">
                    <a:solidFill>
                      <a:srgbClr val="DCEC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Physical Oceanography</a:t>
                      </a:r>
                      <a:endParaRPr sz="16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6</a:t>
                      </a:r>
                      <a:r>
                        <a:rPr lang="en-US" sz="20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Waves generated by large storms</a:t>
                      </a:r>
                      <a:endParaRPr sz="16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u="none" strike="noStrike" cap="none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Biological Oceanography</a:t>
                      </a:r>
                      <a:endParaRPr sz="1600" u="none" strike="noStrike" cap="none"/>
                    </a:p>
                  </a:txBody>
                  <a:tcPr marL="91450" marR="91450" marT="45725" marB="45725">
                    <a:solidFill>
                      <a:srgbClr val="DCEC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Trebuchet MS"/>
                        <a:buNone/>
                      </a:pPr>
                      <a:r>
                        <a:rPr lang="en-US" sz="2000" b="1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7</a:t>
                      </a:r>
                      <a:r>
                        <a:rPr lang="en-US" sz="20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Primary production </a:t>
                      </a:r>
                      <a:br>
                        <a:rPr lang="en-US" sz="20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</a:br>
                      <a:r>
                        <a:rPr lang="en-US" sz="2000" b="1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Lab 8</a:t>
                      </a:r>
                      <a:r>
                        <a:rPr lang="en-US" sz="2000" u="none" strike="noStrike" cap="none" dirty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: Anoxic events</a:t>
                      </a:r>
                      <a:endParaRPr sz="1600" u="none" strike="noStrike" cap="none" dirty="0"/>
                    </a:p>
                  </a:txBody>
                  <a:tcPr marL="91450" marR="91450" marT="45725" marB="45725">
                    <a:solidFill>
                      <a:srgbClr val="DCEC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tar: 5 Points 4">
            <a:extLst>
              <a:ext uri="{FF2B5EF4-FFF2-40B4-BE49-F238E27FC236}">
                <a16:creationId xmlns:a16="http://schemas.microsoft.com/office/drawing/2014/main" id="{35F3647C-F849-50DB-8AF7-089890E97B0F}"/>
              </a:ext>
            </a:extLst>
          </p:cNvPr>
          <p:cNvSpPr/>
          <p:nvPr/>
        </p:nvSpPr>
        <p:spPr>
          <a:xfrm>
            <a:off x="421422" y="3858665"/>
            <a:ext cx="442128" cy="381739"/>
          </a:xfrm>
          <a:prstGeom prst="star5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F195218B-9D28-46FB-7744-797BAC8DE1ED}"/>
              </a:ext>
            </a:extLst>
          </p:cNvPr>
          <p:cNvSpPr/>
          <p:nvPr/>
        </p:nvSpPr>
        <p:spPr>
          <a:xfrm>
            <a:off x="421422" y="4453193"/>
            <a:ext cx="442128" cy="381739"/>
          </a:xfrm>
          <a:prstGeom prst="star5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5831DC74-5D66-F48F-FE1A-7B46CD855A1F}"/>
              </a:ext>
            </a:extLst>
          </p:cNvPr>
          <p:cNvSpPr/>
          <p:nvPr/>
        </p:nvSpPr>
        <p:spPr>
          <a:xfrm>
            <a:off x="421422" y="2808465"/>
            <a:ext cx="442128" cy="381739"/>
          </a:xfrm>
          <a:prstGeom prst="star5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01D6CF3F-5D3E-AE21-C4D0-E00EF784AEA3}"/>
              </a:ext>
            </a:extLst>
          </p:cNvPr>
          <p:cNvSpPr/>
          <p:nvPr/>
        </p:nvSpPr>
        <p:spPr>
          <a:xfrm>
            <a:off x="883798" y="2583807"/>
            <a:ext cx="150268" cy="845193"/>
          </a:xfrm>
          <a:prstGeom prst="leftBrac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1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4ACF-9877-D21D-E252-C1B4B078B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35" y="159978"/>
            <a:ext cx="5157786" cy="1325563"/>
          </a:xfrm>
        </p:spPr>
        <p:txBody>
          <a:bodyPr/>
          <a:lstStyle/>
          <a:p>
            <a:r>
              <a:rPr lang="en-US" dirty="0"/>
              <a:t>Labs 1-2 remix plan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F3536B-2940-CEBE-3315-FBCAF1A9E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52052"/>
            <a:ext cx="5157787" cy="823912"/>
          </a:xfrm>
        </p:spPr>
        <p:txBody>
          <a:bodyPr/>
          <a:lstStyle/>
          <a:p>
            <a:r>
              <a:rPr lang="en-US" dirty="0"/>
              <a:t>Existing activities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D0B14B-DDE0-0C92-4071-0ECC527C7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853" y="2220680"/>
            <a:ext cx="4220308" cy="4190041"/>
          </a:xfrm>
        </p:spPr>
        <p:txBody>
          <a:bodyPr>
            <a:normAutofit fontScale="40000" lnSpcReduction="20000"/>
          </a:bodyPr>
          <a:lstStyle/>
          <a:p>
            <a:r>
              <a:rPr lang="en-US" sz="4500" b="1" dirty="0"/>
              <a:t>Activities in Lab 1</a:t>
            </a:r>
          </a:p>
          <a:p>
            <a:pPr lvl="1"/>
            <a:r>
              <a:rPr lang="en-US" sz="4500" dirty="0"/>
              <a:t>Lab 1.1 – How are data about the ocean collected?</a:t>
            </a:r>
          </a:p>
          <a:p>
            <a:pPr lvl="1"/>
            <a:r>
              <a:rPr lang="en-US" sz="4500" dirty="0"/>
              <a:t>Lab 1.2 – Where are the OOI arrays located?</a:t>
            </a:r>
          </a:p>
          <a:p>
            <a:pPr lvl="1"/>
            <a:r>
              <a:rPr lang="en-US" sz="4500" dirty="0"/>
              <a:t>Lab 1.3 – How do you know where you are on the Earth?</a:t>
            </a:r>
          </a:p>
          <a:p>
            <a:pPr lvl="1"/>
            <a:r>
              <a:rPr lang="en-US" sz="4500" dirty="0"/>
              <a:t>Lab 1.4 – What types of science questions can the OOI answer?</a:t>
            </a:r>
          </a:p>
          <a:p>
            <a:endParaRPr lang="en-US" sz="4500" b="1" dirty="0"/>
          </a:p>
          <a:p>
            <a:r>
              <a:rPr lang="en-US" sz="4500" b="1" dirty="0"/>
              <a:t>Activities in Lab 2</a:t>
            </a:r>
          </a:p>
          <a:p>
            <a:pPr lvl="1"/>
            <a:r>
              <a:rPr lang="en-US" sz="4500" dirty="0"/>
              <a:t>Lab 2.1 – Time series</a:t>
            </a:r>
          </a:p>
          <a:p>
            <a:pPr lvl="1"/>
            <a:r>
              <a:rPr lang="en-US" sz="4500" dirty="0"/>
              <a:t>Lab 2.2 – Bathymetric charts</a:t>
            </a:r>
          </a:p>
          <a:p>
            <a:pPr lvl="1"/>
            <a:r>
              <a:rPr lang="en-US" sz="4500" dirty="0"/>
              <a:t>Lab 2.3– Bubble charts</a:t>
            </a:r>
          </a:p>
          <a:p>
            <a:pPr lvl="1"/>
            <a:r>
              <a:rPr lang="en-US" sz="4500" dirty="0"/>
              <a:t> Lab 2.4 – Station profiles</a:t>
            </a:r>
          </a:p>
          <a:p>
            <a:pPr lvl="1"/>
            <a:r>
              <a:rPr lang="en-US" sz="4500" dirty="0"/>
              <a:t>Lab 2.5 – Vertical sections</a:t>
            </a:r>
          </a:p>
          <a:p>
            <a:endParaRPr lang="en-US" sz="4000" dirty="0"/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E112B81-C0DA-4BFF-7591-D12FB4353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65336" y="548432"/>
            <a:ext cx="5183188" cy="823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Proposed new outline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D99F8F4-B19B-8C60-1282-8CD6CC7A2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65335" y="1451120"/>
            <a:ext cx="6607629" cy="5091995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Lab 1 – Ocean technology</a:t>
            </a:r>
          </a:p>
          <a:p>
            <a:pPr lvl="1"/>
            <a:r>
              <a:rPr lang="en-US" sz="4500" dirty="0">
                <a:solidFill>
                  <a:schemeClr val="accent5">
                    <a:lumMod val="75000"/>
                  </a:schemeClr>
                </a:solidFill>
              </a:rPr>
              <a:t>Lab 1.1 – How are data about the ocean collected? </a:t>
            </a:r>
            <a:r>
              <a:rPr lang="en-US" sz="4500" i="1" dirty="0">
                <a:solidFill>
                  <a:schemeClr val="accent5">
                    <a:lumMod val="75000"/>
                  </a:schemeClr>
                </a:solidFill>
              </a:rPr>
              <a:t>Add more stories of people and the technology in use</a:t>
            </a:r>
            <a:endParaRPr lang="en-US" sz="4500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sz="4500" dirty="0">
                <a:solidFill>
                  <a:schemeClr val="accent5">
                    <a:lumMod val="75000"/>
                  </a:schemeClr>
                </a:solidFill>
              </a:rPr>
              <a:t>Lab 1.2 – Where are the OOI arrays located? </a:t>
            </a:r>
            <a:r>
              <a:rPr lang="en-US" sz="4500" i="1" dirty="0">
                <a:solidFill>
                  <a:schemeClr val="accent5">
                    <a:lumMod val="75000"/>
                  </a:schemeClr>
                </a:solidFill>
              </a:rPr>
              <a:t>Add MAB Pioneer</a:t>
            </a:r>
            <a:endParaRPr lang="en-US" sz="4500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sz="4500" dirty="0">
                <a:solidFill>
                  <a:schemeClr val="accent5">
                    <a:lumMod val="75000"/>
                  </a:schemeClr>
                </a:solidFill>
              </a:rPr>
              <a:t>Lab 1.4 – What types of science questions can the OOI answer? </a:t>
            </a:r>
            <a:r>
              <a:rPr lang="en-US" sz="4500" i="1" dirty="0">
                <a:solidFill>
                  <a:schemeClr val="accent5">
                    <a:lumMod val="75000"/>
                  </a:schemeClr>
                </a:solidFill>
              </a:rPr>
              <a:t>Add/revise research examples enabled by OOI</a:t>
            </a:r>
            <a:endParaRPr lang="en-US" sz="4500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sz="4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Lab 2A – Geography and maps</a:t>
            </a:r>
          </a:p>
          <a:p>
            <a:pPr lvl="1"/>
            <a:r>
              <a:rPr lang="en-US" sz="4500" dirty="0">
                <a:solidFill>
                  <a:schemeClr val="accent5">
                    <a:lumMod val="75000"/>
                  </a:schemeClr>
                </a:solidFill>
              </a:rPr>
              <a:t>Intro to latitude and longitude coordinates (revision of 1.3)</a:t>
            </a:r>
          </a:p>
          <a:p>
            <a:pPr lvl="1"/>
            <a:r>
              <a:rPr lang="en-US" sz="4500" dirty="0">
                <a:solidFill>
                  <a:schemeClr val="accent5">
                    <a:lumMod val="75000"/>
                  </a:schemeClr>
                </a:solidFill>
              </a:rPr>
              <a:t>Bathymetric charts and seafloor features (revision of 2.2)</a:t>
            </a:r>
          </a:p>
          <a:p>
            <a:pPr lvl="1"/>
            <a:r>
              <a:rPr lang="en-US" sz="4500" dirty="0">
                <a:solidFill>
                  <a:schemeClr val="accent5">
                    <a:lumMod val="75000"/>
                  </a:schemeClr>
                </a:solidFill>
              </a:rPr>
              <a:t>Bubble charts overlaid on maps (revision of 2.3)</a:t>
            </a:r>
          </a:p>
          <a:p>
            <a:pPr lvl="1"/>
            <a:endParaRPr lang="en-US" sz="4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Lab 2B – Introduction to ocean data visualizations</a:t>
            </a:r>
          </a:p>
          <a:p>
            <a:pPr lvl="1"/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Time series (2.1)</a:t>
            </a:r>
          </a:p>
          <a:p>
            <a:pPr lvl="1"/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Scatter plots</a:t>
            </a:r>
          </a:p>
          <a:p>
            <a:pPr lvl="1"/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Histograms and box plots</a:t>
            </a:r>
          </a:p>
          <a:p>
            <a:pPr lvl="1"/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Station profiles (2.4)</a:t>
            </a:r>
          </a:p>
          <a:p>
            <a:pPr lvl="1"/>
            <a:r>
              <a:rPr lang="en-US" sz="5000" dirty="0">
                <a:solidFill>
                  <a:schemeClr val="accent5">
                    <a:lumMod val="75000"/>
                  </a:schemeClr>
                </a:solidFill>
              </a:rPr>
              <a:t>Vertical sections (2.5)</a:t>
            </a:r>
            <a:endParaRPr lang="en-US" sz="4500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50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3C5CD-1E93-E798-C92D-607BD2F06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manual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D24F3-13E4-904D-5246-8113E1B3B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Outline of a typical chapter in your folder…we’ll look at this in more detail tomorrow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Each activity has</a:t>
            </a:r>
          </a:p>
          <a:p>
            <a:pPr lvl="1"/>
            <a:r>
              <a:rPr lang="en-US" dirty="0"/>
              <a:t>Hook</a:t>
            </a:r>
          </a:p>
          <a:p>
            <a:pPr lvl="1"/>
            <a:r>
              <a:rPr lang="en-US" dirty="0"/>
              <a:t>Essential background</a:t>
            </a:r>
          </a:p>
          <a:p>
            <a:pPr lvl="1"/>
            <a:r>
              <a:rPr lang="en-US" dirty="0"/>
              <a:t>Orientation to a data visualization</a:t>
            </a:r>
          </a:p>
          <a:p>
            <a:pPr lvl="1"/>
            <a:r>
              <a:rPr lang="en-US" dirty="0"/>
              <a:t>Interpretation of patterns</a:t>
            </a:r>
          </a:p>
          <a:p>
            <a:pPr lvl="1"/>
            <a:r>
              <a:rPr lang="en-US" dirty="0"/>
              <a:t>Application to content knowledge</a:t>
            </a:r>
          </a:p>
          <a:p>
            <a:pPr lvl="1"/>
            <a:r>
              <a:rPr lang="en-US" dirty="0"/>
              <a:t>Reflection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2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906A0-B238-9953-D8AD-88CAD6DF3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Brainstorming 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B07F3-D676-6D52-0221-ED51E053F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7736"/>
            <a:ext cx="10515600" cy="456922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dirty="0"/>
              <a:t>We will review three of the existing lab manual chapters</a:t>
            </a:r>
          </a:p>
          <a:p>
            <a:r>
              <a:rPr lang="en-US" dirty="0"/>
              <a:t>At each station, use sticky notes to comment on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Is the title catchy? Does there seem to be a hook that will interest students? 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Are any important learning outcomes missing (from what you include in a relevant unit of your course)? 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Is the order of questions and difficulty level appropriate for your students? 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Could students work through the activities with minimal instructor intervention (e.g., using quick check questions for immediate feedback)? </a:t>
            </a:r>
          </a:p>
          <a:p>
            <a:pPr lvl="1"/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What would you change or add?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23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B432B-1465-0402-0140-28419AA7D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Brainstorming 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F5EF7-1A9C-09DD-7C48-272F0465C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 at a table with people that you haven’t worked with yet. We will pass posters with proposed topics.</a:t>
            </a:r>
          </a:p>
          <a:p>
            <a:endParaRPr lang="en-US" dirty="0"/>
          </a:p>
          <a:p>
            <a:r>
              <a:rPr lang="en-US" dirty="0"/>
              <a:t>Write a few initial thoughts about activities using (OOI) data that fit within the topic and would be useful in courses that you teach</a:t>
            </a:r>
          </a:p>
        </p:txBody>
      </p:sp>
    </p:spTree>
    <p:extLst>
      <p:ext uri="{BB962C8B-B14F-4D97-AF65-F5344CB8AC3E}">
        <p14:creationId xmlns:p14="http://schemas.microsoft.com/office/powerpoint/2010/main" val="13249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A652E-4B76-5CB7-5A5B-61C2A6E3D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Jean – ideas and data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06D54-D714-7374-9DD5-F9FD73708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31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6F012-DEA0-343A-7729-D14374C89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Brainstorming Round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09556-9C00-7F28-26B6-5444967EB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one posterboard topic that you are most interested in discussing</a:t>
            </a:r>
          </a:p>
          <a:p>
            <a:endParaRPr lang="en-US" dirty="0"/>
          </a:p>
          <a:p>
            <a:r>
              <a:rPr lang="en-US" dirty="0"/>
              <a:t>As a team, develop a pitch for a lab chapter with 3-4 activities centered on data visualizations</a:t>
            </a:r>
          </a:p>
          <a:p>
            <a:pPr lvl="1"/>
            <a:r>
              <a:rPr lang="en-US" dirty="0"/>
              <a:t>See list of related data lab resources in shared Google folder</a:t>
            </a:r>
          </a:p>
        </p:txBody>
      </p:sp>
    </p:spTree>
    <p:extLst>
      <p:ext uri="{BB962C8B-B14F-4D97-AF65-F5344CB8AC3E}">
        <p14:creationId xmlns:p14="http://schemas.microsoft.com/office/powerpoint/2010/main" val="3683412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721</Words>
  <Application>Microsoft Office PowerPoint</Application>
  <PresentationFormat>Widescreen</PresentationFormat>
  <Paragraphs>103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Trebuchet MS</vt:lpstr>
      <vt:lpstr>Office Theme</vt:lpstr>
      <vt:lpstr>Friday morning  Lab Manual  discussion</vt:lpstr>
      <vt:lpstr>Goals for our team</vt:lpstr>
      <vt:lpstr>Lab manual existing chapters</vt:lpstr>
      <vt:lpstr>Labs 1-2 remix plan</vt:lpstr>
      <vt:lpstr>Lab manual structure</vt:lpstr>
      <vt:lpstr>Brainstorming Round 1</vt:lpstr>
      <vt:lpstr>Brainstorming Round 2</vt:lpstr>
      <vt:lpstr>Jean – ideas and data examples</vt:lpstr>
      <vt:lpstr>Brainstorming Round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Pfeiffer-Herbert</dc:creator>
  <cp:lastModifiedBy>Anna Pfeiffer-Herbert</cp:lastModifiedBy>
  <cp:revision>5</cp:revision>
  <dcterms:created xsi:type="dcterms:W3CDTF">2024-10-17T18:15:53Z</dcterms:created>
  <dcterms:modified xsi:type="dcterms:W3CDTF">2024-10-18T01:58:48Z</dcterms:modified>
</cp:coreProperties>
</file>