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sldIdLst>
    <p:sldId id="320" r:id="rId2"/>
    <p:sldId id="258" r:id="rId3"/>
    <p:sldId id="263" r:id="rId4"/>
    <p:sldId id="975" r:id="rId5"/>
    <p:sldId id="572" r:id="rId6"/>
    <p:sldId id="1032" r:id="rId7"/>
    <p:sldId id="954" r:id="rId8"/>
    <p:sldId id="310" r:id="rId9"/>
    <p:sldId id="980" r:id="rId10"/>
    <p:sldId id="264" r:id="rId11"/>
    <p:sldId id="276" r:id="rId12"/>
    <p:sldId id="273" r:id="rId13"/>
    <p:sldId id="1030" r:id="rId14"/>
    <p:sldId id="991" r:id="rId15"/>
    <p:sldId id="1034" r:id="rId16"/>
    <p:sldId id="1031" r:id="rId17"/>
    <p:sldId id="98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47C"/>
    <a:srgbClr val="FFC423"/>
    <a:srgbClr val="00AFDB"/>
    <a:srgbClr val="3F4041"/>
    <a:srgbClr val="004B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371" autoAdjust="0"/>
    <p:restoredTop sz="91568"/>
  </p:normalViewPr>
  <p:slideViewPr>
    <p:cSldViewPr snapToGrid="0" snapToObjects="1">
      <p:cViewPr varScale="1">
        <p:scale>
          <a:sx n="102" d="100"/>
          <a:sy n="102" d="100"/>
        </p:scale>
        <p:origin x="200" y="792"/>
      </p:cViewPr>
      <p:guideLst>
        <p:guide pos="3840"/>
        <p:guide orient="horz" pos="28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33F967-F37D-9D45-8E28-D2D4A59A8E4A}" type="doc">
      <dgm:prSet loTypeId="urn:microsoft.com/office/officeart/2005/8/layout/hChevron3" loCatId="" qsTypeId="urn:microsoft.com/office/officeart/2005/8/quickstyle/simple3" qsCatId="simple" csTypeId="urn:microsoft.com/office/officeart/2005/8/colors/colorful1" csCatId="colorful" phldr="1"/>
      <dgm:spPr/>
    </dgm:pt>
    <dgm:pt modelId="{613719D7-05B2-8349-8687-25322B306290}">
      <dgm:prSet phldrT="[Text]"/>
      <dgm:spPr/>
      <dgm:t>
        <a:bodyPr/>
        <a:lstStyle/>
        <a:p>
          <a:r>
            <a:rPr lang="en-US" dirty="0"/>
            <a:t>Identify Target Scientific Concepts &amp; Skills</a:t>
          </a:r>
        </a:p>
      </dgm:t>
    </dgm:pt>
    <dgm:pt modelId="{FA6FA3CE-651B-9244-8596-0ACEBA4C17C6}" type="parTrans" cxnId="{EE3157C3-C026-DB4D-881D-4FE8DD33CFFF}">
      <dgm:prSet/>
      <dgm:spPr/>
      <dgm:t>
        <a:bodyPr/>
        <a:lstStyle/>
        <a:p>
          <a:endParaRPr lang="en-US"/>
        </a:p>
      </dgm:t>
    </dgm:pt>
    <dgm:pt modelId="{06DE9ED4-6E59-D647-BBE1-87B62A091E10}" type="sibTrans" cxnId="{EE3157C3-C026-DB4D-881D-4FE8DD33CFFF}">
      <dgm:prSet/>
      <dgm:spPr/>
      <dgm:t>
        <a:bodyPr/>
        <a:lstStyle/>
        <a:p>
          <a:endParaRPr lang="en-US"/>
        </a:p>
      </dgm:t>
    </dgm:pt>
    <dgm:pt modelId="{EFC0AE31-A1D3-0D41-8D1B-0763C3247381}">
      <dgm:prSet phldrT="[Text]"/>
      <dgm:spPr/>
      <dgm:t>
        <a:bodyPr/>
        <a:lstStyle/>
        <a:p>
          <a:r>
            <a:rPr lang="en-US" dirty="0"/>
            <a:t>Match Educational Goals with Instrumentation</a:t>
          </a:r>
        </a:p>
      </dgm:t>
    </dgm:pt>
    <dgm:pt modelId="{2C5AB438-072A-B04D-B887-5A65E697FD31}" type="parTrans" cxnId="{33DD8ED1-9EBD-D641-8C9A-F2C6F44771BF}">
      <dgm:prSet/>
      <dgm:spPr/>
      <dgm:t>
        <a:bodyPr/>
        <a:lstStyle/>
        <a:p>
          <a:endParaRPr lang="en-US"/>
        </a:p>
      </dgm:t>
    </dgm:pt>
    <dgm:pt modelId="{03E78493-84DD-BF43-BE44-EE5217314789}" type="sibTrans" cxnId="{33DD8ED1-9EBD-D641-8C9A-F2C6F44771BF}">
      <dgm:prSet/>
      <dgm:spPr/>
      <dgm:t>
        <a:bodyPr/>
        <a:lstStyle/>
        <a:p>
          <a:endParaRPr lang="en-US"/>
        </a:p>
      </dgm:t>
    </dgm:pt>
    <dgm:pt modelId="{5955477C-93FC-4C43-A4EE-84C8366AC0BB}">
      <dgm:prSet phldrT="[Text]"/>
      <dgm:spPr/>
      <dgm:t>
        <a:bodyPr/>
        <a:lstStyle/>
        <a:p>
          <a:r>
            <a:rPr lang="en-US" dirty="0"/>
            <a:t>Find Available Instrument Data</a:t>
          </a:r>
        </a:p>
      </dgm:t>
    </dgm:pt>
    <dgm:pt modelId="{63B0DD27-D499-CF4B-AE15-540ED557CE2C}" type="parTrans" cxnId="{59764E69-BDB7-C842-BB62-D62800062771}">
      <dgm:prSet/>
      <dgm:spPr/>
      <dgm:t>
        <a:bodyPr/>
        <a:lstStyle/>
        <a:p>
          <a:endParaRPr lang="en-US"/>
        </a:p>
      </dgm:t>
    </dgm:pt>
    <dgm:pt modelId="{F9234E4F-0A19-B34C-9065-D5AD1E5B1DE0}" type="sibTrans" cxnId="{59764E69-BDB7-C842-BB62-D62800062771}">
      <dgm:prSet/>
      <dgm:spPr/>
      <dgm:t>
        <a:bodyPr/>
        <a:lstStyle/>
        <a:p>
          <a:endParaRPr lang="en-US"/>
        </a:p>
      </dgm:t>
    </dgm:pt>
    <dgm:pt modelId="{4C7B2583-E529-A143-8DD2-87CE76792893}">
      <dgm:prSet phldrT="[Text]"/>
      <dgm:spPr/>
      <dgm:t>
        <a:bodyPr/>
        <a:lstStyle/>
        <a:p>
          <a:r>
            <a:rPr lang="en-US" dirty="0"/>
            <a:t>Cleanup the Dataset</a:t>
          </a:r>
        </a:p>
      </dgm:t>
    </dgm:pt>
    <dgm:pt modelId="{508A9151-77E8-A94D-BDF7-F12CD3636EC0}" type="parTrans" cxnId="{1D86788E-CE70-E347-829E-3CA4EE1461F0}">
      <dgm:prSet/>
      <dgm:spPr/>
      <dgm:t>
        <a:bodyPr/>
        <a:lstStyle/>
        <a:p>
          <a:endParaRPr lang="en-US"/>
        </a:p>
      </dgm:t>
    </dgm:pt>
    <dgm:pt modelId="{3F06D6A9-D352-5B4B-BFE4-E209F32EE56A}" type="sibTrans" cxnId="{1D86788E-CE70-E347-829E-3CA4EE1461F0}">
      <dgm:prSet/>
      <dgm:spPr/>
      <dgm:t>
        <a:bodyPr/>
        <a:lstStyle/>
        <a:p>
          <a:endParaRPr lang="en-US"/>
        </a:p>
      </dgm:t>
    </dgm:pt>
    <dgm:pt modelId="{95BB3B28-B772-594B-868D-D8B2FAFC33AA}">
      <dgm:prSet phldrT="[Text]"/>
      <dgm:spPr/>
      <dgm:t>
        <a:bodyPr/>
        <a:lstStyle/>
        <a:p>
          <a:r>
            <a:rPr lang="en-US" dirty="0"/>
            <a:t>Add Context &amp; Educational Surrounds</a:t>
          </a:r>
        </a:p>
      </dgm:t>
    </dgm:pt>
    <dgm:pt modelId="{A69298B1-4A90-6343-BD83-4E28AB9C31B8}" type="parTrans" cxnId="{3EF4D0C7-DC89-AB49-AE36-939D1E889BC6}">
      <dgm:prSet/>
      <dgm:spPr/>
      <dgm:t>
        <a:bodyPr/>
        <a:lstStyle/>
        <a:p>
          <a:endParaRPr lang="en-US"/>
        </a:p>
      </dgm:t>
    </dgm:pt>
    <dgm:pt modelId="{7CC2BC14-C587-FD43-BFCE-002832334F87}" type="sibTrans" cxnId="{3EF4D0C7-DC89-AB49-AE36-939D1E889BC6}">
      <dgm:prSet/>
      <dgm:spPr/>
      <dgm:t>
        <a:bodyPr/>
        <a:lstStyle/>
        <a:p>
          <a:endParaRPr lang="en-US"/>
        </a:p>
      </dgm:t>
    </dgm:pt>
    <dgm:pt modelId="{F4BE5B62-05E8-CA43-8FF1-CA12B755ED61}">
      <dgm:prSet phldrT="[Text]"/>
      <dgm:spPr/>
      <dgm:t>
        <a:bodyPr/>
        <a:lstStyle/>
        <a:p>
          <a:r>
            <a:rPr lang="en-US" dirty="0"/>
            <a:t>Build Interactive Visualizations</a:t>
          </a:r>
        </a:p>
      </dgm:t>
    </dgm:pt>
    <dgm:pt modelId="{3CAA0D48-FD59-6047-A529-A71418839F4F}" type="parTrans" cxnId="{5C22A4A3-14C0-C945-B9C1-C26E695D77BA}">
      <dgm:prSet/>
      <dgm:spPr/>
      <dgm:t>
        <a:bodyPr/>
        <a:lstStyle/>
        <a:p>
          <a:endParaRPr lang="en-US"/>
        </a:p>
      </dgm:t>
    </dgm:pt>
    <dgm:pt modelId="{0206BB31-69E5-4041-88CF-4D5002B51F42}" type="sibTrans" cxnId="{5C22A4A3-14C0-C945-B9C1-C26E695D77BA}">
      <dgm:prSet/>
      <dgm:spPr/>
      <dgm:t>
        <a:bodyPr/>
        <a:lstStyle/>
        <a:p>
          <a:endParaRPr lang="en-US"/>
        </a:p>
      </dgm:t>
    </dgm:pt>
    <dgm:pt modelId="{BB855AF0-53BC-C846-B7B3-CAFB6E2CE112}" type="pres">
      <dgm:prSet presAssocID="{0933F967-F37D-9D45-8E28-D2D4A59A8E4A}" presName="Name0" presStyleCnt="0">
        <dgm:presLayoutVars>
          <dgm:dir/>
          <dgm:resizeHandles val="exact"/>
        </dgm:presLayoutVars>
      </dgm:prSet>
      <dgm:spPr/>
    </dgm:pt>
    <dgm:pt modelId="{94ABB21E-2AC9-AB46-B027-88413759A4DB}" type="pres">
      <dgm:prSet presAssocID="{613719D7-05B2-8349-8687-25322B306290}" presName="parTxOnly" presStyleLbl="node1" presStyleIdx="0" presStyleCnt="6">
        <dgm:presLayoutVars>
          <dgm:bulletEnabled val="1"/>
        </dgm:presLayoutVars>
      </dgm:prSet>
      <dgm:spPr/>
    </dgm:pt>
    <dgm:pt modelId="{7BA446F0-A123-004D-951C-0778DC323C0C}" type="pres">
      <dgm:prSet presAssocID="{06DE9ED4-6E59-D647-BBE1-87B62A091E10}" presName="parSpace" presStyleCnt="0"/>
      <dgm:spPr/>
    </dgm:pt>
    <dgm:pt modelId="{439246E2-3202-E94D-8AEE-34AD8AA3F193}" type="pres">
      <dgm:prSet presAssocID="{EFC0AE31-A1D3-0D41-8D1B-0763C3247381}" presName="parTxOnly" presStyleLbl="node1" presStyleIdx="1" presStyleCnt="6">
        <dgm:presLayoutVars>
          <dgm:bulletEnabled val="1"/>
        </dgm:presLayoutVars>
      </dgm:prSet>
      <dgm:spPr/>
    </dgm:pt>
    <dgm:pt modelId="{CE6EDD9A-FE59-AA47-88BB-694B52A2EF21}" type="pres">
      <dgm:prSet presAssocID="{03E78493-84DD-BF43-BE44-EE5217314789}" presName="parSpace" presStyleCnt="0"/>
      <dgm:spPr/>
    </dgm:pt>
    <dgm:pt modelId="{83E176AD-D9D6-D643-BD33-73D36DBFBBCE}" type="pres">
      <dgm:prSet presAssocID="{5955477C-93FC-4C43-A4EE-84C8366AC0BB}" presName="parTxOnly" presStyleLbl="node1" presStyleIdx="2" presStyleCnt="6">
        <dgm:presLayoutVars>
          <dgm:bulletEnabled val="1"/>
        </dgm:presLayoutVars>
      </dgm:prSet>
      <dgm:spPr/>
    </dgm:pt>
    <dgm:pt modelId="{F18CF2A7-5FB4-4E46-9970-F8773C67E3CE}" type="pres">
      <dgm:prSet presAssocID="{F9234E4F-0A19-B34C-9065-D5AD1E5B1DE0}" presName="parSpace" presStyleCnt="0"/>
      <dgm:spPr/>
    </dgm:pt>
    <dgm:pt modelId="{0B17E1BD-56FE-0441-AAC3-F6600DF1F308}" type="pres">
      <dgm:prSet presAssocID="{4C7B2583-E529-A143-8DD2-87CE76792893}" presName="parTxOnly" presStyleLbl="node1" presStyleIdx="3" presStyleCnt="6">
        <dgm:presLayoutVars>
          <dgm:bulletEnabled val="1"/>
        </dgm:presLayoutVars>
      </dgm:prSet>
      <dgm:spPr/>
    </dgm:pt>
    <dgm:pt modelId="{CC6F9CB8-FE59-3D41-B31A-BD8AC7518220}" type="pres">
      <dgm:prSet presAssocID="{3F06D6A9-D352-5B4B-BFE4-E209F32EE56A}" presName="parSpace" presStyleCnt="0"/>
      <dgm:spPr/>
    </dgm:pt>
    <dgm:pt modelId="{475E0F1C-7E2D-784B-B4B0-FB5A33A6EA21}" type="pres">
      <dgm:prSet presAssocID="{F4BE5B62-05E8-CA43-8FF1-CA12B755ED61}" presName="parTxOnly" presStyleLbl="node1" presStyleIdx="4" presStyleCnt="6">
        <dgm:presLayoutVars>
          <dgm:bulletEnabled val="1"/>
        </dgm:presLayoutVars>
      </dgm:prSet>
      <dgm:spPr/>
    </dgm:pt>
    <dgm:pt modelId="{98EB67D8-70B7-594E-9A94-62923BAEDFEE}" type="pres">
      <dgm:prSet presAssocID="{0206BB31-69E5-4041-88CF-4D5002B51F42}" presName="parSpace" presStyleCnt="0"/>
      <dgm:spPr/>
    </dgm:pt>
    <dgm:pt modelId="{407EB856-0279-EC48-96E6-9B8F813B8D73}" type="pres">
      <dgm:prSet presAssocID="{95BB3B28-B772-594B-868D-D8B2FAFC33AA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013AE311-3D85-8F4E-AA95-B077B18258E0}" type="presOf" srcId="{EFC0AE31-A1D3-0D41-8D1B-0763C3247381}" destId="{439246E2-3202-E94D-8AEE-34AD8AA3F193}" srcOrd="0" destOrd="0" presId="urn:microsoft.com/office/officeart/2005/8/layout/hChevron3"/>
    <dgm:cxn modelId="{B43CF63C-E67F-3C48-8E88-2CB9A5A286BC}" type="presOf" srcId="{F4BE5B62-05E8-CA43-8FF1-CA12B755ED61}" destId="{475E0F1C-7E2D-784B-B4B0-FB5A33A6EA21}" srcOrd="0" destOrd="0" presId="urn:microsoft.com/office/officeart/2005/8/layout/hChevron3"/>
    <dgm:cxn modelId="{71F32267-C4D1-554A-9199-9F68FC626C8B}" type="presOf" srcId="{613719D7-05B2-8349-8687-25322B306290}" destId="{94ABB21E-2AC9-AB46-B027-88413759A4DB}" srcOrd="0" destOrd="0" presId="urn:microsoft.com/office/officeart/2005/8/layout/hChevron3"/>
    <dgm:cxn modelId="{59764E69-BDB7-C842-BB62-D62800062771}" srcId="{0933F967-F37D-9D45-8E28-D2D4A59A8E4A}" destId="{5955477C-93FC-4C43-A4EE-84C8366AC0BB}" srcOrd="2" destOrd="0" parTransId="{63B0DD27-D499-CF4B-AE15-540ED557CE2C}" sibTransId="{F9234E4F-0A19-B34C-9065-D5AD1E5B1DE0}"/>
    <dgm:cxn modelId="{1D86788E-CE70-E347-829E-3CA4EE1461F0}" srcId="{0933F967-F37D-9D45-8E28-D2D4A59A8E4A}" destId="{4C7B2583-E529-A143-8DD2-87CE76792893}" srcOrd="3" destOrd="0" parTransId="{508A9151-77E8-A94D-BDF7-F12CD3636EC0}" sibTransId="{3F06D6A9-D352-5B4B-BFE4-E209F32EE56A}"/>
    <dgm:cxn modelId="{E4D8A996-5EDB-D14A-8AC3-5BDE0BEBF0F3}" type="presOf" srcId="{0933F967-F37D-9D45-8E28-D2D4A59A8E4A}" destId="{BB855AF0-53BC-C846-B7B3-CAFB6E2CE112}" srcOrd="0" destOrd="0" presId="urn:microsoft.com/office/officeart/2005/8/layout/hChevron3"/>
    <dgm:cxn modelId="{5C22A4A3-14C0-C945-B9C1-C26E695D77BA}" srcId="{0933F967-F37D-9D45-8E28-D2D4A59A8E4A}" destId="{F4BE5B62-05E8-CA43-8FF1-CA12B755ED61}" srcOrd="4" destOrd="0" parTransId="{3CAA0D48-FD59-6047-A529-A71418839F4F}" sibTransId="{0206BB31-69E5-4041-88CF-4D5002B51F42}"/>
    <dgm:cxn modelId="{624CB9AC-FE3B-CD46-9712-1E9D565384BC}" type="presOf" srcId="{95BB3B28-B772-594B-868D-D8B2FAFC33AA}" destId="{407EB856-0279-EC48-96E6-9B8F813B8D73}" srcOrd="0" destOrd="0" presId="urn:microsoft.com/office/officeart/2005/8/layout/hChevron3"/>
    <dgm:cxn modelId="{42D8B4BE-3EF7-A746-806B-457E5B34EF1D}" type="presOf" srcId="{5955477C-93FC-4C43-A4EE-84C8366AC0BB}" destId="{83E176AD-D9D6-D643-BD33-73D36DBFBBCE}" srcOrd="0" destOrd="0" presId="urn:microsoft.com/office/officeart/2005/8/layout/hChevron3"/>
    <dgm:cxn modelId="{EE3157C3-C026-DB4D-881D-4FE8DD33CFFF}" srcId="{0933F967-F37D-9D45-8E28-D2D4A59A8E4A}" destId="{613719D7-05B2-8349-8687-25322B306290}" srcOrd="0" destOrd="0" parTransId="{FA6FA3CE-651B-9244-8596-0ACEBA4C17C6}" sibTransId="{06DE9ED4-6E59-D647-BBE1-87B62A091E10}"/>
    <dgm:cxn modelId="{C02CF1C6-8336-FD4F-AE4D-69C1A69BC470}" type="presOf" srcId="{4C7B2583-E529-A143-8DD2-87CE76792893}" destId="{0B17E1BD-56FE-0441-AAC3-F6600DF1F308}" srcOrd="0" destOrd="0" presId="urn:microsoft.com/office/officeart/2005/8/layout/hChevron3"/>
    <dgm:cxn modelId="{3EF4D0C7-DC89-AB49-AE36-939D1E889BC6}" srcId="{0933F967-F37D-9D45-8E28-D2D4A59A8E4A}" destId="{95BB3B28-B772-594B-868D-D8B2FAFC33AA}" srcOrd="5" destOrd="0" parTransId="{A69298B1-4A90-6343-BD83-4E28AB9C31B8}" sibTransId="{7CC2BC14-C587-FD43-BFCE-002832334F87}"/>
    <dgm:cxn modelId="{33DD8ED1-9EBD-D641-8C9A-F2C6F44771BF}" srcId="{0933F967-F37D-9D45-8E28-D2D4A59A8E4A}" destId="{EFC0AE31-A1D3-0D41-8D1B-0763C3247381}" srcOrd="1" destOrd="0" parTransId="{2C5AB438-072A-B04D-B887-5A65E697FD31}" sibTransId="{03E78493-84DD-BF43-BE44-EE5217314789}"/>
    <dgm:cxn modelId="{0C73B76C-2F91-6D45-B5D0-B4F19EBEAB06}" type="presParOf" srcId="{BB855AF0-53BC-C846-B7B3-CAFB6E2CE112}" destId="{94ABB21E-2AC9-AB46-B027-88413759A4DB}" srcOrd="0" destOrd="0" presId="urn:microsoft.com/office/officeart/2005/8/layout/hChevron3"/>
    <dgm:cxn modelId="{EC262BAA-3AAF-9E40-8F3C-EEC7E970F813}" type="presParOf" srcId="{BB855AF0-53BC-C846-B7B3-CAFB6E2CE112}" destId="{7BA446F0-A123-004D-951C-0778DC323C0C}" srcOrd="1" destOrd="0" presId="urn:microsoft.com/office/officeart/2005/8/layout/hChevron3"/>
    <dgm:cxn modelId="{8A031C28-1037-2149-8CE0-DB624552105A}" type="presParOf" srcId="{BB855AF0-53BC-C846-B7B3-CAFB6E2CE112}" destId="{439246E2-3202-E94D-8AEE-34AD8AA3F193}" srcOrd="2" destOrd="0" presId="urn:microsoft.com/office/officeart/2005/8/layout/hChevron3"/>
    <dgm:cxn modelId="{B663B589-A720-D441-9F05-96AD91533252}" type="presParOf" srcId="{BB855AF0-53BC-C846-B7B3-CAFB6E2CE112}" destId="{CE6EDD9A-FE59-AA47-88BB-694B52A2EF21}" srcOrd="3" destOrd="0" presId="urn:microsoft.com/office/officeart/2005/8/layout/hChevron3"/>
    <dgm:cxn modelId="{3690E502-845B-E14C-AC27-87ED3C9A7EFB}" type="presParOf" srcId="{BB855AF0-53BC-C846-B7B3-CAFB6E2CE112}" destId="{83E176AD-D9D6-D643-BD33-73D36DBFBBCE}" srcOrd="4" destOrd="0" presId="urn:microsoft.com/office/officeart/2005/8/layout/hChevron3"/>
    <dgm:cxn modelId="{BA867C5E-927C-FD4B-A69B-2B85F1C198E2}" type="presParOf" srcId="{BB855AF0-53BC-C846-B7B3-CAFB6E2CE112}" destId="{F18CF2A7-5FB4-4E46-9970-F8773C67E3CE}" srcOrd="5" destOrd="0" presId="urn:microsoft.com/office/officeart/2005/8/layout/hChevron3"/>
    <dgm:cxn modelId="{E51E9642-C8B5-AA43-B34A-24191CC7EFEE}" type="presParOf" srcId="{BB855AF0-53BC-C846-B7B3-CAFB6E2CE112}" destId="{0B17E1BD-56FE-0441-AAC3-F6600DF1F308}" srcOrd="6" destOrd="0" presId="urn:microsoft.com/office/officeart/2005/8/layout/hChevron3"/>
    <dgm:cxn modelId="{8C496889-A186-8848-B283-3D9050BEDB18}" type="presParOf" srcId="{BB855AF0-53BC-C846-B7B3-CAFB6E2CE112}" destId="{CC6F9CB8-FE59-3D41-B31A-BD8AC7518220}" srcOrd="7" destOrd="0" presId="urn:microsoft.com/office/officeart/2005/8/layout/hChevron3"/>
    <dgm:cxn modelId="{08CDA15C-4F97-E242-9C28-ED218CD717DA}" type="presParOf" srcId="{BB855AF0-53BC-C846-B7B3-CAFB6E2CE112}" destId="{475E0F1C-7E2D-784B-B4B0-FB5A33A6EA21}" srcOrd="8" destOrd="0" presId="urn:microsoft.com/office/officeart/2005/8/layout/hChevron3"/>
    <dgm:cxn modelId="{97D77AF9-473E-1549-81EA-5C582B6BADB1}" type="presParOf" srcId="{BB855AF0-53BC-C846-B7B3-CAFB6E2CE112}" destId="{98EB67D8-70B7-594E-9A94-62923BAEDFEE}" srcOrd="9" destOrd="0" presId="urn:microsoft.com/office/officeart/2005/8/layout/hChevron3"/>
    <dgm:cxn modelId="{289F0388-B64B-2149-B335-583BBE40A56D}" type="presParOf" srcId="{BB855AF0-53BC-C846-B7B3-CAFB6E2CE112}" destId="{407EB856-0279-EC48-96E6-9B8F813B8D73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BB1608B-C1B8-FA46-88AF-94E3BE9E344C}" type="doc">
      <dgm:prSet loTypeId="urn:microsoft.com/office/officeart/2005/8/layout/venn1" loCatId="" qsTypeId="urn:microsoft.com/office/officeart/2005/8/quickstyle/simple1" qsCatId="simple" csTypeId="urn:microsoft.com/office/officeart/2005/8/colors/colorful1" csCatId="colorful" phldr="1"/>
      <dgm:spPr/>
    </dgm:pt>
    <dgm:pt modelId="{2B744A8F-9324-BD4B-98C8-FB790A372218}">
      <dgm:prSet phldrT="[Text]"/>
      <dgm:spPr/>
      <dgm:t>
        <a:bodyPr/>
        <a:lstStyle/>
        <a:p>
          <a:r>
            <a:rPr lang="en-US" dirty="0"/>
            <a:t>OOI</a:t>
          </a:r>
          <a:br>
            <a:rPr lang="en-US" dirty="0"/>
          </a:br>
          <a:r>
            <a:rPr lang="en-US" dirty="0"/>
            <a:t>Data + Science</a:t>
          </a:r>
        </a:p>
      </dgm:t>
    </dgm:pt>
    <dgm:pt modelId="{AE41C589-91AD-7C4E-A2A8-BE46A1CD28E3}" type="parTrans" cxnId="{BC31E743-AB72-8944-85A5-70768EC0DD38}">
      <dgm:prSet/>
      <dgm:spPr/>
      <dgm:t>
        <a:bodyPr/>
        <a:lstStyle/>
        <a:p>
          <a:endParaRPr lang="en-US"/>
        </a:p>
      </dgm:t>
    </dgm:pt>
    <dgm:pt modelId="{31485F77-463E-ED42-8734-C98E290800BC}" type="sibTrans" cxnId="{BC31E743-AB72-8944-85A5-70768EC0DD38}">
      <dgm:prSet/>
      <dgm:spPr/>
      <dgm:t>
        <a:bodyPr/>
        <a:lstStyle/>
        <a:p>
          <a:endParaRPr lang="en-US"/>
        </a:p>
      </dgm:t>
    </dgm:pt>
    <dgm:pt modelId="{4679790F-B0A0-0641-BA7D-E3B9C900BC4C}">
      <dgm:prSet phldrT="[Text]"/>
      <dgm:spPr/>
      <dgm:t>
        <a:bodyPr/>
        <a:lstStyle/>
        <a:p>
          <a:r>
            <a:rPr lang="en-US" dirty="0"/>
            <a:t>Data Science</a:t>
          </a:r>
          <a:br>
            <a:rPr lang="en-US" dirty="0"/>
          </a:br>
          <a:r>
            <a:rPr lang="en-US" dirty="0"/>
            <a:t>Coding/Python</a:t>
          </a:r>
        </a:p>
      </dgm:t>
    </dgm:pt>
    <dgm:pt modelId="{D3A847F1-C987-3240-BBC4-883E1D55A215}" type="parTrans" cxnId="{9556413B-9D34-6340-AD55-FCA2E873BD35}">
      <dgm:prSet/>
      <dgm:spPr/>
      <dgm:t>
        <a:bodyPr/>
        <a:lstStyle/>
        <a:p>
          <a:endParaRPr lang="en-US"/>
        </a:p>
      </dgm:t>
    </dgm:pt>
    <dgm:pt modelId="{16219F39-0437-5940-8E38-4A690DB83B95}" type="sibTrans" cxnId="{9556413B-9D34-6340-AD55-FCA2E873BD35}">
      <dgm:prSet/>
      <dgm:spPr/>
      <dgm:t>
        <a:bodyPr/>
        <a:lstStyle/>
        <a:p>
          <a:endParaRPr lang="en-US"/>
        </a:p>
      </dgm:t>
    </dgm:pt>
    <dgm:pt modelId="{97B385EB-E5BB-0443-9921-CFFE52D4CD0C}">
      <dgm:prSet phldrT="[Text]"/>
      <dgm:spPr/>
      <dgm:t>
        <a:bodyPr/>
        <a:lstStyle/>
        <a:p>
          <a:r>
            <a:rPr lang="en-US" dirty="0"/>
            <a:t>Education</a:t>
          </a:r>
        </a:p>
      </dgm:t>
    </dgm:pt>
    <dgm:pt modelId="{EDEA9187-2F95-D54A-94E1-A7EAD7644B91}" type="parTrans" cxnId="{B18B6FAB-16C4-CC43-961F-EFD42F3D9C57}">
      <dgm:prSet/>
      <dgm:spPr/>
      <dgm:t>
        <a:bodyPr/>
        <a:lstStyle/>
        <a:p>
          <a:endParaRPr lang="en-US"/>
        </a:p>
      </dgm:t>
    </dgm:pt>
    <dgm:pt modelId="{8A66816E-69A6-6242-A2AC-8FAEF7263985}" type="sibTrans" cxnId="{B18B6FAB-16C4-CC43-961F-EFD42F3D9C57}">
      <dgm:prSet/>
      <dgm:spPr/>
      <dgm:t>
        <a:bodyPr/>
        <a:lstStyle/>
        <a:p>
          <a:endParaRPr lang="en-US"/>
        </a:p>
      </dgm:t>
    </dgm:pt>
    <dgm:pt modelId="{1538F91D-0191-F240-9A8D-6ABE2EB2345A}" type="pres">
      <dgm:prSet presAssocID="{BBB1608B-C1B8-FA46-88AF-94E3BE9E344C}" presName="compositeShape" presStyleCnt="0">
        <dgm:presLayoutVars>
          <dgm:chMax val="7"/>
          <dgm:dir/>
          <dgm:resizeHandles val="exact"/>
        </dgm:presLayoutVars>
      </dgm:prSet>
      <dgm:spPr/>
    </dgm:pt>
    <dgm:pt modelId="{6F4EEF95-B436-CD48-8844-1D4157D1C731}" type="pres">
      <dgm:prSet presAssocID="{2B744A8F-9324-BD4B-98C8-FB790A372218}" presName="circ1" presStyleLbl="vennNode1" presStyleIdx="0" presStyleCnt="3"/>
      <dgm:spPr/>
    </dgm:pt>
    <dgm:pt modelId="{484277AD-6A10-384A-A906-BEB2C4776F28}" type="pres">
      <dgm:prSet presAssocID="{2B744A8F-9324-BD4B-98C8-FB790A37221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1A8CA3F-3D90-2541-AED3-45C99D242B52}" type="pres">
      <dgm:prSet presAssocID="{4679790F-B0A0-0641-BA7D-E3B9C900BC4C}" presName="circ2" presStyleLbl="vennNode1" presStyleIdx="1" presStyleCnt="3"/>
      <dgm:spPr/>
    </dgm:pt>
    <dgm:pt modelId="{9E13AD43-ABBD-CC47-81F2-E0C14D38FFB4}" type="pres">
      <dgm:prSet presAssocID="{4679790F-B0A0-0641-BA7D-E3B9C900BC4C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B727FE5-4542-9F4F-B02F-3E756D645F30}" type="pres">
      <dgm:prSet presAssocID="{97B385EB-E5BB-0443-9921-CFFE52D4CD0C}" presName="circ3" presStyleLbl="vennNode1" presStyleIdx="2" presStyleCnt="3"/>
      <dgm:spPr/>
    </dgm:pt>
    <dgm:pt modelId="{AD60136F-3A7A-F94C-BC0E-4D23176CC6BC}" type="pres">
      <dgm:prSet presAssocID="{97B385EB-E5BB-0443-9921-CFFE52D4CD0C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F266B01-7AA3-6E43-8D14-995B6057FBE0}" type="presOf" srcId="{97B385EB-E5BB-0443-9921-CFFE52D4CD0C}" destId="{AD60136F-3A7A-F94C-BC0E-4D23176CC6BC}" srcOrd="1" destOrd="0" presId="urn:microsoft.com/office/officeart/2005/8/layout/venn1"/>
    <dgm:cxn modelId="{1F7E6317-E094-8245-92CE-B05BCE9C478F}" type="presOf" srcId="{BBB1608B-C1B8-FA46-88AF-94E3BE9E344C}" destId="{1538F91D-0191-F240-9A8D-6ABE2EB2345A}" srcOrd="0" destOrd="0" presId="urn:microsoft.com/office/officeart/2005/8/layout/venn1"/>
    <dgm:cxn modelId="{15971E19-3B12-E447-8503-737E15D96A72}" type="presOf" srcId="{97B385EB-E5BB-0443-9921-CFFE52D4CD0C}" destId="{4B727FE5-4542-9F4F-B02F-3E756D645F30}" srcOrd="0" destOrd="0" presId="urn:microsoft.com/office/officeart/2005/8/layout/venn1"/>
    <dgm:cxn modelId="{9E20A037-6E6B-AF42-97BA-0727F6D8EA11}" type="presOf" srcId="{2B744A8F-9324-BD4B-98C8-FB790A372218}" destId="{6F4EEF95-B436-CD48-8844-1D4157D1C731}" srcOrd="0" destOrd="0" presId="urn:microsoft.com/office/officeart/2005/8/layout/venn1"/>
    <dgm:cxn modelId="{9556413B-9D34-6340-AD55-FCA2E873BD35}" srcId="{BBB1608B-C1B8-FA46-88AF-94E3BE9E344C}" destId="{4679790F-B0A0-0641-BA7D-E3B9C900BC4C}" srcOrd="1" destOrd="0" parTransId="{D3A847F1-C987-3240-BBC4-883E1D55A215}" sibTransId="{16219F39-0437-5940-8E38-4A690DB83B95}"/>
    <dgm:cxn modelId="{BC31E743-AB72-8944-85A5-70768EC0DD38}" srcId="{BBB1608B-C1B8-FA46-88AF-94E3BE9E344C}" destId="{2B744A8F-9324-BD4B-98C8-FB790A372218}" srcOrd="0" destOrd="0" parTransId="{AE41C589-91AD-7C4E-A2A8-BE46A1CD28E3}" sibTransId="{31485F77-463E-ED42-8734-C98E290800BC}"/>
    <dgm:cxn modelId="{E8BDE452-4920-7940-BD71-65943293AEF2}" type="presOf" srcId="{4679790F-B0A0-0641-BA7D-E3B9C900BC4C}" destId="{9E13AD43-ABBD-CC47-81F2-E0C14D38FFB4}" srcOrd="1" destOrd="0" presId="urn:microsoft.com/office/officeart/2005/8/layout/venn1"/>
    <dgm:cxn modelId="{D1CDC48E-FABC-6243-A2BD-118720545245}" type="presOf" srcId="{4679790F-B0A0-0641-BA7D-E3B9C900BC4C}" destId="{81A8CA3F-3D90-2541-AED3-45C99D242B52}" srcOrd="0" destOrd="0" presId="urn:microsoft.com/office/officeart/2005/8/layout/venn1"/>
    <dgm:cxn modelId="{B18B6FAB-16C4-CC43-961F-EFD42F3D9C57}" srcId="{BBB1608B-C1B8-FA46-88AF-94E3BE9E344C}" destId="{97B385EB-E5BB-0443-9921-CFFE52D4CD0C}" srcOrd="2" destOrd="0" parTransId="{EDEA9187-2F95-D54A-94E1-A7EAD7644B91}" sibTransId="{8A66816E-69A6-6242-A2AC-8FAEF7263985}"/>
    <dgm:cxn modelId="{C54E46F1-FBB3-6941-A021-23CEAB431AEA}" type="presOf" srcId="{2B744A8F-9324-BD4B-98C8-FB790A372218}" destId="{484277AD-6A10-384A-A906-BEB2C4776F28}" srcOrd="1" destOrd="0" presId="urn:microsoft.com/office/officeart/2005/8/layout/venn1"/>
    <dgm:cxn modelId="{AC254EA6-E513-0743-9AE0-6984171AF368}" type="presParOf" srcId="{1538F91D-0191-F240-9A8D-6ABE2EB2345A}" destId="{6F4EEF95-B436-CD48-8844-1D4157D1C731}" srcOrd="0" destOrd="0" presId="urn:microsoft.com/office/officeart/2005/8/layout/venn1"/>
    <dgm:cxn modelId="{2D87BB21-35FA-6F45-8601-82C3EE6CC4F5}" type="presParOf" srcId="{1538F91D-0191-F240-9A8D-6ABE2EB2345A}" destId="{484277AD-6A10-384A-A906-BEB2C4776F28}" srcOrd="1" destOrd="0" presId="urn:microsoft.com/office/officeart/2005/8/layout/venn1"/>
    <dgm:cxn modelId="{D263A495-2F77-074F-B63C-220C152C9866}" type="presParOf" srcId="{1538F91D-0191-F240-9A8D-6ABE2EB2345A}" destId="{81A8CA3F-3D90-2541-AED3-45C99D242B52}" srcOrd="2" destOrd="0" presId="urn:microsoft.com/office/officeart/2005/8/layout/venn1"/>
    <dgm:cxn modelId="{6E819ADF-923E-BB42-98FC-575DCA4E626D}" type="presParOf" srcId="{1538F91D-0191-F240-9A8D-6ABE2EB2345A}" destId="{9E13AD43-ABBD-CC47-81F2-E0C14D38FFB4}" srcOrd="3" destOrd="0" presId="urn:microsoft.com/office/officeart/2005/8/layout/venn1"/>
    <dgm:cxn modelId="{F9F60FF2-576D-9A4C-9583-3000E525E825}" type="presParOf" srcId="{1538F91D-0191-F240-9A8D-6ABE2EB2345A}" destId="{4B727FE5-4542-9F4F-B02F-3E756D645F30}" srcOrd="4" destOrd="0" presId="urn:microsoft.com/office/officeart/2005/8/layout/venn1"/>
    <dgm:cxn modelId="{53DD2D1E-C813-7540-B57A-D5BBD9D38141}" type="presParOf" srcId="{1538F91D-0191-F240-9A8D-6ABE2EB2345A}" destId="{AD60136F-3A7A-F94C-BC0E-4D23176CC6BC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ABB21E-2AC9-AB46-B027-88413759A4DB}">
      <dsp:nvSpPr>
        <dsp:cNvPr id="0" name=""/>
        <dsp:cNvSpPr/>
      </dsp:nvSpPr>
      <dsp:spPr>
        <a:xfrm>
          <a:off x="1283" y="493878"/>
          <a:ext cx="2102606" cy="841042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342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Identify Target Scientific Concepts &amp; Skills</a:t>
          </a:r>
        </a:p>
      </dsp:txBody>
      <dsp:txXfrm>
        <a:off x="1283" y="493878"/>
        <a:ext cx="1892346" cy="841042"/>
      </dsp:txXfrm>
    </dsp:sp>
    <dsp:sp modelId="{439246E2-3202-E94D-8AEE-34AD8AA3F193}">
      <dsp:nvSpPr>
        <dsp:cNvPr id="0" name=""/>
        <dsp:cNvSpPr/>
      </dsp:nvSpPr>
      <dsp:spPr>
        <a:xfrm>
          <a:off x="1683368" y="493878"/>
          <a:ext cx="2102606" cy="841042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Match Educational Goals with Instrumentation</a:t>
          </a:r>
        </a:p>
      </dsp:txBody>
      <dsp:txXfrm>
        <a:off x="2103889" y="493878"/>
        <a:ext cx="1261564" cy="841042"/>
      </dsp:txXfrm>
    </dsp:sp>
    <dsp:sp modelId="{83E176AD-D9D6-D643-BD33-73D36DBFBBCE}">
      <dsp:nvSpPr>
        <dsp:cNvPr id="0" name=""/>
        <dsp:cNvSpPr/>
      </dsp:nvSpPr>
      <dsp:spPr>
        <a:xfrm>
          <a:off x="3365454" y="493878"/>
          <a:ext cx="2102606" cy="841042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Find Available Instrument Data</a:t>
          </a:r>
        </a:p>
      </dsp:txBody>
      <dsp:txXfrm>
        <a:off x="3785975" y="493878"/>
        <a:ext cx="1261564" cy="841042"/>
      </dsp:txXfrm>
    </dsp:sp>
    <dsp:sp modelId="{0B17E1BD-56FE-0441-AAC3-F6600DF1F308}">
      <dsp:nvSpPr>
        <dsp:cNvPr id="0" name=""/>
        <dsp:cNvSpPr/>
      </dsp:nvSpPr>
      <dsp:spPr>
        <a:xfrm>
          <a:off x="5047539" y="493878"/>
          <a:ext cx="2102606" cy="841042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Cleanup the Dataset</a:t>
          </a:r>
        </a:p>
      </dsp:txBody>
      <dsp:txXfrm>
        <a:off x="5468060" y="493878"/>
        <a:ext cx="1261564" cy="841042"/>
      </dsp:txXfrm>
    </dsp:sp>
    <dsp:sp modelId="{475E0F1C-7E2D-784B-B4B0-FB5A33A6EA21}">
      <dsp:nvSpPr>
        <dsp:cNvPr id="0" name=""/>
        <dsp:cNvSpPr/>
      </dsp:nvSpPr>
      <dsp:spPr>
        <a:xfrm>
          <a:off x="6729624" y="493878"/>
          <a:ext cx="2102606" cy="841042"/>
        </a:xfrm>
        <a:prstGeom prst="chevr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Build Interactive Visualizations</a:t>
          </a:r>
        </a:p>
      </dsp:txBody>
      <dsp:txXfrm>
        <a:off x="7150145" y="493878"/>
        <a:ext cx="1261564" cy="841042"/>
      </dsp:txXfrm>
    </dsp:sp>
    <dsp:sp modelId="{407EB856-0279-EC48-96E6-9B8F813B8D73}">
      <dsp:nvSpPr>
        <dsp:cNvPr id="0" name=""/>
        <dsp:cNvSpPr/>
      </dsp:nvSpPr>
      <dsp:spPr>
        <a:xfrm>
          <a:off x="8411709" y="493878"/>
          <a:ext cx="2102606" cy="841042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Add Context &amp; Educational Surrounds</a:t>
          </a:r>
        </a:p>
      </dsp:txBody>
      <dsp:txXfrm>
        <a:off x="8832230" y="493878"/>
        <a:ext cx="1261564" cy="8410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4EEF95-B436-CD48-8844-1D4157D1C731}">
      <dsp:nvSpPr>
        <dsp:cNvPr id="0" name=""/>
        <dsp:cNvSpPr/>
      </dsp:nvSpPr>
      <dsp:spPr>
        <a:xfrm>
          <a:off x="4038600" y="85724"/>
          <a:ext cx="4114800" cy="4114800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OOI</a:t>
          </a:r>
          <a:br>
            <a:rPr lang="en-US" sz="2900" kern="1200" dirty="0"/>
          </a:br>
          <a:r>
            <a:rPr lang="en-US" sz="2900" kern="1200" dirty="0"/>
            <a:t>Data + Science</a:t>
          </a:r>
        </a:p>
      </dsp:txBody>
      <dsp:txXfrm>
        <a:off x="4587240" y="805815"/>
        <a:ext cx="3017520" cy="1851660"/>
      </dsp:txXfrm>
    </dsp:sp>
    <dsp:sp modelId="{81A8CA3F-3D90-2541-AED3-45C99D242B52}">
      <dsp:nvSpPr>
        <dsp:cNvPr id="0" name=""/>
        <dsp:cNvSpPr/>
      </dsp:nvSpPr>
      <dsp:spPr>
        <a:xfrm>
          <a:off x="5523357" y="2657475"/>
          <a:ext cx="4114800" cy="4114800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Data Science</a:t>
          </a:r>
          <a:br>
            <a:rPr lang="en-US" sz="2900" kern="1200" dirty="0"/>
          </a:br>
          <a:r>
            <a:rPr lang="en-US" sz="2900" kern="1200" dirty="0"/>
            <a:t>Coding/Python</a:t>
          </a:r>
        </a:p>
      </dsp:txBody>
      <dsp:txXfrm>
        <a:off x="6781800" y="3720465"/>
        <a:ext cx="2468880" cy="2263140"/>
      </dsp:txXfrm>
    </dsp:sp>
    <dsp:sp modelId="{4B727FE5-4542-9F4F-B02F-3E756D645F30}">
      <dsp:nvSpPr>
        <dsp:cNvPr id="0" name=""/>
        <dsp:cNvSpPr/>
      </dsp:nvSpPr>
      <dsp:spPr>
        <a:xfrm>
          <a:off x="2553843" y="2657475"/>
          <a:ext cx="4114800" cy="4114800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Education</a:t>
          </a:r>
        </a:p>
      </dsp:txBody>
      <dsp:txXfrm>
        <a:off x="2941320" y="3720465"/>
        <a:ext cx="2468880" cy="22631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4F6B13-5834-F44B-87BD-AE6900766A5F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E35B28-77C5-9242-B518-7F2EBA0F1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8805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149" name="Google Shape;149;p4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" name="Google Shape;159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  <p:sp>
        <p:nvSpPr>
          <p:cNvPr id="160" name="Google Shape;160;p36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e771b41b17_4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rgbClr val="FF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86" name="Google Shape;286;ge771b41b1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e771b41b17_0_1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ge771b41b17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35B28-77C5-9242-B518-7F2EBA0F1B7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61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OOIFB DSC 2023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5919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591922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OOIFB DSC 2023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4537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OOIFB DSC 2023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B3D22A-17E1-4003-A8E7-73F89BACED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1" b="55724"/>
          <a:stretch/>
        </p:blipFill>
        <p:spPr>
          <a:xfrm>
            <a:off x="0" y="182880"/>
            <a:ext cx="12192000" cy="5830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36758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OOIFB DSC 2023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06071"/>
            <a:ext cx="5181600" cy="44375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06071"/>
            <a:ext cx="5181600" cy="44375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OOIFB DSC 2023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0607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533246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357158"/>
            <a:ext cx="5157787" cy="357299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33246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357158"/>
            <a:ext cx="5183188" cy="35729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OOIFB DSC 2023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OOIFB DSC 2023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white"/>
                </a:solidFill>
              </a:rPr>
              <a:t>OOIFB DSC 2023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OOIFB DSC 2023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OOIFB DSC 2023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6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19518"/>
            <a:ext cx="10515600" cy="4437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1349189" y="6356350"/>
            <a:ext cx="292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OOIFB DSC 2023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83718"/>
          </a:xfrm>
          <a:prstGeom prst="rect">
            <a:avLst/>
          </a:prstGeom>
          <a:solidFill>
            <a:srgbClr val="5656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84138"/>
            <a:ext cx="12192000" cy="83718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96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49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lab.marine.rutgers.edu/data-labs/" TargetMode="External"/><Relationship Id="rId7" Type="http://schemas.openxmlformats.org/officeDocument/2006/relationships/hyperlink" Target="https://datalab.marine.rutgers.edu/ooi-lab-exercises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datalab.marine.rutgers.edu/lesson-plans/" TargetMode="External"/><Relationship Id="rId5" Type="http://schemas.openxmlformats.org/officeDocument/2006/relationships/hyperlink" Target="https://datalab.marine.rutgers.edu/data-nuggets/" TargetMode="External"/><Relationship Id="rId4" Type="http://schemas.openxmlformats.org/officeDocument/2006/relationships/hyperlink" Target="https://datalab.marine.rutgers.edu/data-explorations/?doing_wp_cron=1626125805.7282540798187255859375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datalab.marine.rutgers.edu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lab.marine.rutgers.edu/community-map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"/>
          <p:cNvSpPr txBox="1">
            <a:spLocks noGrp="1"/>
          </p:cNvSpPr>
          <p:nvPr>
            <p:ph type="subTitle" idx="1"/>
          </p:nvPr>
        </p:nvSpPr>
        <p:spPr>
          <a:xfrm>
            <a:off x="644733" y="3602038"/>
            <a:ext cx="6590457" cy="1655762"/>
          </a:xfrm>
        </p:spPr>
        <p:txBody>
          <a:bodyPr>
            <a:normAutofit/>
          </a:bodyPr>
          <a:lstStyle/>
          <a:p>
            <a:pPr lvl="0"/>
            <a:endParaRPr lang="en-US" dirty="0">
              <a:sym typeface="Calibri"/>
            </a:endParaRPr>
          </a:p>
          <a:p>
            <a:pPr lvl="0"/>
            <a:r>
              <a:rPr lang="en-US" dirty="0">
                <a:sym typeface="Calibri"/>
              </a:rPr>
              <a:t>Sage Lichtenwalner, Rutgers University</a:t>
            </a:r>
          </a:p>
          <a:p>
            <a:pPr lvl="0"/>
            <a:endParaRPr lang="en-US" sz="1300" i="1" dirty="0">
              <a:sym typeface="Calibri"/>
            </a:endParaRPr>
          </a:p>
          <a:p>
            <a:pPr lvl="0"/>
            <a:r>
              <a:rPr lang="en-US" sz="1300" i="1" dirty="0">
                <a:sym typeface="Calibri"/>
              </a:rPr>
              <a:t>This project is supported by NSF Grant OCE-2316075 </a:t>
            </a:r>
          </a:p>
        </p:txBody>
      </p:sp>
      <p:sp>
        <p:nvSpPr>
          <p:cNvPr id="87" name="Google Shape;87;p1"/>
          <p:cNvSpPr txBox="1">
            <a:spLocks noGrp="1"/>
          </p:cNvSpPr>
          <p:nvPr>
            <p:ph type="ctrTitle"/>
          </p:nvPr>
        </p:nvSpPr>
        <p:spPr>
          <a:xfrm>
            <a:off x="388620" y="1122363"/>
            <a:ext cx="6846570" cy="2387600"/>
          </a:xfrm>
        </p:spPr>
        <p:txBody>
          <a:bodyPr anchor="ctr">
            <a:noAutofit/>
          </a:bodyPr>
          <a:lstStyle/>
          <a:p>
            <a:pPr lvl="0"/>
            <a:r>
              <a:rPr lang="en-US" sz="3600" dirty="0"/>
              <a:t> </a:t>
            </a:r>
            <a:r>
              <a:rPr lang="en-US" sz="4400" dirty="0"/>
              <a:t>OOI Data Labs 2.0</a:t>
            </a:r>
            <a:br>
              <a:rPr lang="en-US" sz="4400" dirty="0"/>
            </a:br>
            <a:br>
              <a:rPr lang="en-US" sz="4400" dirty="0"/>
            </a:br>
            <a:r>
              <a:rPr lang="en-US" sz="2800" dirty="0">
                <a:sym typeface="Calibri"/>
              </a:rPr>
              <a:t>2023 Fall OOIFB </a:t>
            </a:r>
            <a:br>
              <a:rPr lang="en-US" sz="2000" dirty="0">
                <a:sym typeface="Calibri"/>
              </a:rPr>
            </a:br>
            <a:r>
              <a:rPr lang="en-US" sz="2000" dirty="0">
                <a:sym typeface="Calibri"/>
              </a:rPr>
              <a:t>Data Services Committee Meeting </a:t>
            </a:r>
            <a:endParaRPr lang="en-US" sz="2200" dirty="0"/>
          </a:p>
        </p:txBody>
      </p:sp>
      <p:sp>
        <p:nvSpPr>
          <p:cNvPr id="89" name="Google Shape;89;p1"/>
          <p:cNvSpPr txBox="1"/>
          <p:nvPr/>
        </p:nvSpPr>
        <p:spPr>
          <a:xfrm>
            <a:off x="7696869" y="4796135"/>
            <a:ext cx="414307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datalab.marine.rutgers.edu</a:t>
            </a:r>
            <a:endParaRPr sz="2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FDA3BA-B905-C074-18A8-8405306EE7B0}"/>
              </a:ext>
            </a:extLst>
          </p:cNvPr>
          <p:cNvSpPr/>
          <p:nvPr/>
        </p:nvSpPr>
        <p:spPr>
          <a:xfrm>
            <a:off x="7302844" y="522328"/>
            <a:ext cx="4739982" cy="4062551"/>
          </a:xfrm>
          <a:prstGeom prst="rect">
            <a:avLst/>
          </a:prstGeom>
          <a:solidFill>
            <a:schemeClr val="bg1"/>
          </a:solidFill>
          <a:ln w="57150">
            <a:solidFill>
              <a:srgbClr val="FFC4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6E977E-F0F5-5BD8-0BA1-1782371C4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3516" y="2648038"/>
            <a:ext cx="2224177" cy="15130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7E0FA4-B95A-B596-0268-9B5BFCBB6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1633" y="623725"/>
            <a:ext cx="2336772" cy="18459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0FDAA1-A7BA-6B8F-AEC0-9E3ADEFFDC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350" y="615313"/>
            <a:ext cx="2192343" cy="17618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50A850-4762-107B-79C3-144A80F132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1633" y="2642591"/>
            <a:ext cx="2306234" cy="174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705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6"/>
          <p:cNvSpPr txBox="1"/>
          <p:nvPr/>
        </p:nvSpPr>
        <p:spPr>
          <a:xfrm>
            <a:off x="753626" y="1506072"/>
            <a:ext cx="2377440" cy="144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Want a ready-made lesson plan incorporating OOI datasets?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4" name="Google Shape;164;p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3600" b="1" dirty="0"/>
              <a:t>Data Labs Resource Collection</a:t>
            </a:r>
            <a:endParaRPr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B070FF1-AB19-284F-8D9B-C64E0C280D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OOIFB DSC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BC01AB-FA6B-134B-B972-ACFF80F5D9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10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65" name="Google Shape;165;p36"/>
          <p:cNvSpPr txBox="1"/>
          <p:nvPr/>
        </p:nvSpPr>
        <p:spPr>
          <a:xfrm>
            <a:off x="3816654" y="6314854"/>
            <a:ext cx="7537146" cy="400069"/>
          </a:xfrm>
          <a:prstGeom prst="rect">
            <a:avLst/>
          </a:prstGeom>
          <a:solidFill>
            <a:srgbClr val="C4E2FC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Explore the collection: </a:t>
            </a:r>
            <a:r>
              <a:rPr lang="en-US" sz="20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datalab.marine.rutgers.edu/data-labs/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36"/>
          <p:cNvSpPr txBox="1"/>
          <p:nvPr/>
        </p:nvSpPr>
        <p:spPr>
          <a:xfrm>
            <a:off x="9422831" y="1506072"/>
            <a:ext cx="2377440" cy="14465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Want to start from scratch using curated OOI datasets?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8" name="Google Shape;168;p36"/>
          <p:cNvSpPr txBox="1"/>
          <p:nvPr/>
        </p:nvSpPr>
        <p:spPr>
          <a:xfrm>
            <a:off x="6441284" y="1506072"/>
            <a:ext cx="2377440" cy="144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Want a modular set of activities that you can adapt?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9" name="Google Shape;169;p36"/>
          <p:cNvSpPr txBox="1"/>
          <p:nvPr/>
        </p:nvSpPr>
        <p:spPr>
          <a:xfrm>
            <a:off x="3635561" y="1506072"/>
            <a:ext cx="2377440" cy="144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Want a series of lab activities with built-in student assessments?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0" name="Google Shape;170;p36"/>
          <p:cNvSpPr/>
          <p:nvPr/>
        </p:nvSpPr>
        <p:spPr>
          <a:xfrm flipH="1">
            <a:off x="1813496" y="3117157"/>
            <a:ext cx="257700" cy="7728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0A519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36"/>
          <p:cNvSpPr/>
          <p:nvPr/>
        </p:nvSpPr>
        <p:spPr>
          <a:xfrm flipH="1">
            <a:off x="10482701" y="3117123"/>
            <a:ext cx="257700" cy="7728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0A519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36"/>
          <p:cNvSpPr/>
          <p:nvPr/>
        </p:nvSpPr>
        <p:spPr>
          <a:xfrm flipH="1">
            <a:off x="4695431" y="3117115"/>
            <a:ext cx="257700" cy="7728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0A519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36"/>
          <p:cNvSpPr/>
          <p:nvPr/>
        </p:nvSpPr>
        <p:spPr>
          <a:xfrm flipH="1">
            <a:off x="7501154" y="3117157"/>
            <a:ext cx="257700" cy="7728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0A519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36"/>
          <p:cNvSpPr txBox="1"/>
          <p:nvPr/>
        </p:nvSpPr>
        <p:spPr>
          <a:xfrm>
            <a:off x="6441284" y="4056974"/>
            <a:ext cx="237744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sng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 Explorations</a:t>
            </a:r>
            <a:endParaRPr sz="2200" b="1" i="0" u="sng" strike="noStrike" cap="none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5" name="Google Shape;175;p36"/>
          <p:cNvSpPr txBox="1"/>
          <p:nvPr/>
        </p:nvSpPr>
        <p:spPr>
          <a:xfrm>
            <a:off x="9422831" y="4056899"/>
            <a:ext cx="237744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sng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OOI Nuggets</a:t>
            </a:r>
            <a:endParaRPr sz="2200" b="1" i="0" u="sng" strike="noStrike" cap="none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6" name="Google Shape;176;p36"/>
          <p:cNvSpPr txBox="1"/>
          <p:nvPr/>
        </p:nvSpPr>
        <p:spPr>
          <a:xfrm>
            <a:off x="753626" y="4059648"/>
            <a:ext cx="237744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Lesson Plans</a:t>
            </a:r>
            <a:endParaRPr sz="2200" b="1" i="0" strike="noStrike" cap="none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7" name="Google Shape;177;p36"/>
          <p:cNvSpPr txBox="1"/>
          <p:nvPr/>
        </p:nvSpPr>
        <p:spPr>
          <a:xfrm>
            <a:off x="3635561" y="4077792"/>
            <a:ext cx="237744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sng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Online</a:t>
            </a:r>
            <a:r>
              <a:rPr lang="en-US" sz="2200" b="1" i="0" u="sng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Lab Manual</a:t>
            </a:r>
            <a:endParaRPr sz="2200" b="1" i="0" u="sng" strike="noStrike" cap="none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8" name="Google Shape;178;p36"/>
          <p:cNvSpPr txBox="1"/>
          <p:nvPr/>
        </p:nvSpPr>
        <p:spPr>
          <a:xfrm>
            <a:off x="9422831" y="4468060"/>
            <a:ext cx="2377440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Ideal for upper-level undergraduate majors or graduate level</a:t>
            </a:r>
            <a:endParaRPr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9" name="Google Shape;179;p36"/>
          <p:cNvSpPr txBox="1"/>
          <p:nvPr/>
        </p:nvSpPr>
        <p:spPr>
          <a:xfrm>
            <a:off x="3635561" y="4468060"/>
            <a:ext cx="2377440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Ideal for introductory  undergraduate majors or non-majors</a:t>
            </a:r>
            <a:endParaRPr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0" name="Google Shape;180;p36"/>
          <p:cNvSpPr txBox="1"/>
          <p:nvPr/>
        </p:nvSpPr>
        <p:spPr>
          <a:xfrm>
            <a:off x="6441284" y="4468060"/>
            <a:ext cx="2377440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Ideal for intermediate  undergraduate majors or non-majors</a:t>
            </a:r>
            <a:endParaRPr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32BB80-24B6-CB44-AA1B-4DF98F9AAD09}"/>
              </a:ext>
            </a:extLst>
          </p:cNvPr>
          <p:cNvSpPr/>
          <p:nvPr/>
        </p:nvSpPr>
        <p:spPr>
          <a:xfrm>
            <a:off x="3492275" y="1425388"/>
            <a:ext cx="2681197" cy="3926540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80B7D2C-320B-8BF6-BEBD-90C540EB900A}"/>
              </a:ext>
            </a:extLst>
          </p:cNvPr>
          <p:cNvCxnSpPr>
            <a:cxnSpLocks/>
          </p:cNvCxnSpPr>
          <p:nvPr/>
        </p:nvCxnSpPr>
        <p:spPr>
          <a:xfrm>
            <a:off x="572677" y="5622187"/>
            <a:ext cx="11046645" cy="0"/>
          </a:xfrm>
          <a:prstGeom prst="line">
            <a:avLst/>
          </a:prstGeom>
          <a:ln w="41275"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B755254-A084-8183-8039-5AAE3C7A0E34}"/>
              </a:ext>
            </a:extLst>
          </p:cNvPr>
          <p:cNvSpPr txBox="1"/>
          <p:nvPr/>
        </p:nvSpPr>
        <p:spPr>
          <a:xfrm>
            <a:off x="572677" y="5657677"/>
            <a:ext cx="142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More guided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CC4E5E-8888-5E74-28E7-08FCD35875C9}"/>
              </a:ext>
            </a:extLst>
          </p:cNvPr>
          <p:cNvSpPr txBox="1"/>
          <p:nvPr/>
        </p:nvSpPr>
        <p:spPr>
          <a:xfrm>
            <a:off x="9730279" y="5657677"/>
            <a:ext cx="1851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/>
              <a:t>More open-ended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e771b41b17_4_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Calibri"/>
              <a:buNone/>
            </a:pPr>
            <a:r>
              <a:rPr lang="en-US" sz="3959" b="0" i="0" u="none" strike="noStrike" cap="none">
                <a:solidFill>
                  <a:schemeClr val="dk1"/>
                </a:solidFill>
              </a:rPr>
              <a:t>Alignment to Intro </a:t>
            </a:r>
            <a:r>
              <a:rPr lang="en-US" sz="3959"/>
              <a:t>O</a:t>
            </a:r>
            <a:r>
              <a:rPr lang="en-US" sz="3959" b="0" i="0" u="none" strike="noStrike" cap="none">
                <a:solidFill>
                  <a:schemeClr val="dk1"/>
                </a:solidFill>
              </a:rPr>
              <a:t>ceanography curriculum</a:t>
            </a:r>
            <a:endParaRPr/>
          </a:p>
        </p:txBody>
      </p:sp>
      <p:sp>
        <p:nvSpPr>
          <p:cNvPr id="293" name="Google Shape;293;ge771b41b17_4_0"/>
          <p:cNvSpPr txBox="1">
            <a:spLocks noGrp="1"/>
          </p:cNvSpPr>
          <p:nvPr>
            <p:ph type="ftr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mbria"/>
              <a:buNone/>
            </a:pPr>
            <a:r>
              <a:rPr lang="en-US"/>
              <a:t>OOIFB DSC 2023</a:t>
            </a:r>
            <a:endParaRPr/>
          </a:p>
        </p:txBody>
      </p:sp>
      <p:pic>
        <p:nvPicPr>
          <p:cNvPr id="289" name="Google Shape;289;ge771b41b17_4_0" descr="Cover_EO12_small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02911" y="2824777"/>
            <a:ext cx="2217988" cy="22976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0" name="Google Shape;290;ge771b41b17_4_0"/>
          <p:cNvCxnSpPr>
            <a:cxnSpLocks/>
          </p:cNvCxnSpPr>
          <p:nvPr/>
        </p:nvCxnSpPr>
        <p:spPr>
          <a:xfrm>
            <a:off x="5649238" y="3794607"/>
            <a:ext cx="801666" cy="0"/>
          </a:xfrm>
          <a:prstGeom prst="straightConnector1">
            <a:avLst/>
          </a:prstGeom>
          <a:noFill/>
          <a:ln w="57150" cap="flat" cmpd="sng">
            <a:solidFill>
              <a:schemeClr val="accent2"/>
            </a:solidFill>
            <a:prstDash val="solid"/>
            <a:round/>
            <a:headEnd type="none" w="sm" len="sm"/>
            <a:tailEnd type="triangle" w="lg" len="lg"/>
          </a:ln>
        </p:spPr>
      </p:cxnSp>
      <p:cxnSp>
        <p:nvCxnSpPr>
          <p:cNvPr id="291" name="Google Shape;291;ge771b41b17_4_0"/>
          <p:cNvCxnSpPr/>
          <p:nvPr/>
        </p:nvCxnSpPr>
        <p:spPr>
          <a:xfrm rot="10800000" flipH="1">
            <a:off x="2830025" y="3833325"/>
            <a:ext cx="361200" cy="14700"/>
          </a:xfrm>
          <a:prstGeom prst="straightConnector1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92" name="Google Shape;292;ge771b41b17_4_0"/>
          <p:cNvCxnSpPr/>
          <p:nvPr/>
        </p:nvCxnSpPr>
        <p:spPr>
          <a:xfrm rot="10800000">
            <a:off x="3021625" y="3656400"/>
            <a:ext cx="7500" cy="346500"/>
          </a:xfrm>
          <a:prstGeom prst="straightConnector1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94" name="Google Shape;294;ge771b41b17_4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7315" y="2699411"/>
            <a:ext cx="2485842" cy="2743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95" name="Google Shape;295;ge771b41b17_4_0"/>
          <p:cNvSpPr txBox="1"/>
          <p:nvPr/>
        </p:nvSpPr>
        <p:spPr>
          <a:xfrm>
            <a:off x="247315" y="1801810"/>
            <a:ext cx="2485842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OOI Science </a:t>
            </a:r>
            <a:r>
              <a:rPr lang="en-US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hemes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and Data Availability</a:t>
            </a:r>
            <a:endParaRPr dirty="0"/>
          </a:p>
        </p:txBody>
      </p:sp>
      <p:sp>
        <p:nvSpPr>
          <p:cNvPr id="296" name="Google Shape;296;ge771b41b17_4_0"/>
          <p:cNvSpPr txBox="1"/>
          <p:nvPr/>
        </p:nvSpPr>
        <p:spPr>
          <a:xfrm>
            <a:off x="2879620" y="1801810"/>
            <a:ext cx="279309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Common Oceanography Textbooks</a:t>
            </a:r>
            <a:endParaRPr dirty="0"/>
          </a:p>
        </p:txBody>
      </p:sp>
      <p:sp>
        <p:nvSpPr>
          <p:cNvPr id="297" name="Google Shape;297;ge771b41b17_4_0"/>
          <p:cNvSpPr txBox="1"/>
          <p:nvPr/>
        </p:nvSpPr>
        <p:spPr>
          <a:xfrm>
            <a:off x="8166166" y="1624835"/>
            <a:ext cx="2337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Lab Manual chapters</a:t>
            </a:r>
            <a:endParaRPr/>
          </a:p>
        </p:txBody>
      </p:sp>
      <p:graphicFrame>
        <p:nvGraphicFramePr>
          <p:cNvPr id="298" name="Google Shape;298;ge771b41b17_4_0"/>
          <p:cNvGraphicFramePr/>
          <p:nvPr/>
        </p:nvGraphicFramePr>
        <p:xfrm>
          <a:off x="6629226" y="2098812"/>
          <a:ext cx="5329550" cy="364944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19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3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58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Trebuchet MS"/>
                        <a:buNone/>
                      </a:pPr>
                      <a:r>
                        <a:rPr lang="en-US" sz="1800" b="1" i="0" u="none" strike="noStrike" cap="none">
                          <a:solidFill>
                            <a:schemeClr val="lt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Topic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1D649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Trebuchet MS"/>
                        <a:buNone/>
                      </a:pPr>
                      <a:r>
                        <a:rPr lang="en-US" sz="1800" b="1" i="0" u="none" strike="noStrike" cap="none">
                          <a:solidFill>
                            <a:schemeClr val="lt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Chapter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1D64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9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rebuchet MS"/>
                        <a:buNone/>
                      </a:pPr>
                      <a:r>
                        <a:rPr lang="en-US" sz="120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Ocean geography</a:t>
                      </a: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rebuchet MS"/>
                        <a:buNone/>
                      </a:pPr>
                      <a:r>
                        <a:rPr lang="en-US" sz="1200" b="1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Lab 1</a:t>
                      </a:r>
                      <a:r>
                        <a:rPr lang="en-US" sz="120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: Introduction to the OOI, the collection of oceanographic data</a:t>
                      </a:r>
                      <a:endParaRPr sz="12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9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rebuchet MS"/>
                        <a:buNone/>
                      </a:pPr>
                      <a:r>
                        <a:rPr lang="en-US" sz="120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Ocean technology</a:t>
                      </a: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rebuchet MS"/>
                        <a:buNone/>
                      </a:pPr>
                      <a:r>
                        <a:rPr lang="en-US" sz="1200" b="1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Lab 1</a:t>
                      </a:r>
                      <a:r>
                        <a:rPr lang="en-US" sz="120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: Introduction to the OOI, the collection of oceanographic data</a:t>
                      </a:r>
                      <a:endParaRPr sz="12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79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rebuchet MS"/>
                        <a:buNone/>
                      </a:pPr>
                      <a:r>
                        <a:rPr lang="en-US" sz="120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Data skills for oceanography</a:t>
                      </a:r>
                      <a:endParaRPr sz="1200"/>
                    </a:p>
                  </a:txBody>
                  <a:tcPr marL="91450" marR="91450" marT="45725" marB="45725">
                    <a:solidFill>
                      <a:srgbClr val="DCEC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rebuchet MS"/>
                        <a:buNone/>
                      </a:pPr>
                      <a:r>
                        <a:rPr lang="en-US" sz="1200" b="1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Lab 2</a:t>
                      </a:r>
                      <a:r>
                        <a:rPr lang="en-US" sz="120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: Building data skills</a:t>
                      </a:r>
                      <a:endParaRPr sz="1200"/>
                    </a:p>
                  </a:txBody>
                  <a:tcPr marL="91450" marR="91450" marT="45725" marB="45725">
                    <a:solidFill>
                      <a:srgbClr val="DCEC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6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rebuchet MS"/>
                        <a:buNone/>
                      </a:pPr>
                      <a:r>
                        <a:rPr lang="en-US" sz="120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Marine Geology</a:t>
                      </a: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rebuchet MS"/>
                        <a:buNone/>
                      </a:pPr>
                      <a:r>
                        <a:rPr lang="en-US" sz="1200" b="1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Lab 3</a:t>
                      </a:r>
                      <a:r>
                        <a:rPr lang="en-US" sz="120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: Plate tectonics and the seafloor</a:t>
                      </a:r>
                      <a:endParaRPr sz="12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rebuchet MS"/>
                        <a:buNone/>
                      </a:pPr>
                      <a:r>
                        <a:rPr lang="en-US" sz="1200" b="1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Lab 4</a:t>
                      </a:r>
                      <a:r>
                        <a:rPr lang="en-US" sz="120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: Seafloor changes in a volcanically active setting</a:t>
                      </a:r>
                      <a:endParaRPr sz="12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0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rebuchet MS"/>
                        <a:buNone/>
                      </a:pPr>
                      <a:r>
                        <a:rPr lang="en-US" sz="120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Ocean Chemistry</a:t>
                      </a:r>
                      <a:endParaRPr sz="1200"/>
                    </a:p>
                  </a:txBody>
                  <a:tcPr marL="91450" marR="91450" marT="45725" marB="45725">
                    <a:solidFill>
                      <a:srgbClr val="DCEC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rebuchet MS"/>
                        <a:buNone/>
                      </a:pPr>
                      <a:r>
                        <a:rPr lang="en-US" sz="1200" b="1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Lab 5</a:t>
                      </a:r>
                      <a:r>
                        <a:rPr lang="en-US" sz="120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: Investigating density stratification </a:t>
                      </a:r>
                      <a:endParaRPr sz="1200"/>
                    </a:p>
                  </a:txBody>
                  <a:tcPr marL="91450" marR="91450" marT="45725" marB="45725">
                    <a:solidFill>
                      <a:srgbClr val="DCEC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3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rebuchet MS"/>
                        <a:buNone/>
                      </a:pPr>
                      <a:r>
                        <a:rPr lang="en-US" sz="120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Physical Oceanography</a:t>
                      </a: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rebuchet MS"/>
                        <a:buNone/>
                      </a:pPr>
                      <a:r>
                        <a:rPr lang="en-US" sz="1200" b="1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Lab 6</a:t>
                      </a:r>
                      <a:r>
                        <a:rPr lang="en-US" sz="120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: Waves generated by large storms</a:t>
                      </a:r>
                      <a:endParaRPr sz="12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1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rebuchet MS"/>
                        <a:buNone/>
                      </a:pPr>
                      <a:r>
                        <a:rPr lang="en-US" sz="120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Biological Oceanography</a:t>
                      </a:r>
                      <a:endParaRPr sz="1200"/>
                    </a:p>
                  </a:txBody>
                  <a:tcPr marL="91450" marR="91450" marT="45725" marB="45725">
                    <a:solidFill>
                      <a:srgbClr val="DCEC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rebuchet MS"/>
                        <a:buNone/>
                      </a:pPr>
                      <a:r>
                        <a:rPr lang="en-US" sz="1200" b="1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Lab 7</a:t>
                      </a:r>
                      <a:r>
                        <a:rPr lang="en-US" sz="120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: Primary production</a:t>
                      </a:r>
                      <a:br>
                        <a:rPr lang="en-US" sz="120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</a:br>
                      <a:r>
                        <a:rPr lang="en-US" sz="1200" b="1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Lab 8</a:t>
                      </a:r>
                      <a:r>
                        <a:rPr lang="en-US" sz="120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: Anoxic events</a:t>
                      </a:r>
                      <a:endParaRPr sz="1200"/>
                    </a:p>
                  </a:txBody>
                  <a:tcPr marL="91450" marR="91450" marT="45725" marB="45725">
                    <a:solidFill>
                      <a:srgbClr val="DCEC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C41404-1B74-26D9-ADCF-41ED2457C3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11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e771b41b17_0_16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>
                <a:sym typeface="Trebuchet MS"/>
              </a:rPr>
              <a:t>Goals of the OOI Lab Manual</a:t>
            </a:r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AF0A4C-EF57-4B46-AAF8-B3E04CC9C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9518"/>
            <a:ext cx="5756910" cy="4437529"/>
          </a:xfrm>
        </p:spPr>
        <p:txBody>
          <a:bodyPr/>
          <a:lstStyle/>
          <a:p>
            <a:r>
              <a:rPr lang="en-US" sz="2400" dirty="0"/>
              <a:t>Build </a:t>
            </a:r>
            <a:r>
              <a:rPr lang="en-US" sz="2400" b="1" dirty="0"/>
              <a:t>data literacy </a:t>
            </a:r>
            <a:r>
              <a:rPr lang="en-US" sz="2400" dirty="0"/>
              <a:t>and critical thinking skills in undergraduate students using </a:t>
            </a:r>
            <a:r>
              <a:rPr lang="en-US" sz="2400" b="1" dirty="0"/>
              <a:t>authentic</a:t>
            </a:r>
            <a:r>
              <a:rPr lang="en-US" sz="2400" dirty="0"/>
              <a:t> (“messy”) scientific data </a:t>
            </a:r>
          </a:p>
          <a:p>
            <a:r>
              <a:rPr lang="en-US" sz="2400" dirty="0"/>
              <a:t>Visualize data in a user-friendly, </a:t>
            </a:r>
            <a:r>
              <a:rPr lang="en-US" sz="2400" b="1" dirty="0"/>
              <a:t>interactive</a:t>
            </a:r>
            <a:r>
              <a:rPr lang="en-US" sz="2400" dirty="0"/>
              <a:t> and authentic way</a:t>
            </a:r>
          </a:p>
          <a:p>
            <a:r>
              <a:rPr lang="en-US" sz="2400" dirty="0"/>
              <a:t>Engage students with data activities that reinforce student confidence in scientific questioning, data analysis, and synthesis</a:t>
            </a:r>
          </a:p>
          <a:p>
            <a:r>
              <a:rPr lang="en-US" sz="2400" dirty="0"/>
              <a:t>Provide a real-world context for </a:t>
            </a:r>
            <a:r>
              <a:rPr lang="en-US" sz="2400" b="1" dirty="0"/>
              <a:t>key concepts </a:t>
            </a:r>
            <a:r>
              <a:rPr lang="en-US" sz="2400" dirty="0"/>
              <a:t>in oceanography</a:t>
            </a:r>
          </a:p>
        </p:txBody>
      </p:sp>
      <p:sp>
        <p:nvSpPr>
          <p:cNvPr id="268" name="Google Shape;268;ge771b41b17_0_161"/>
          <p:cNvSpPr txBox="1"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r>
              <a:rPr lang="en-US"/>
              <a:t>OOIFB DSC 2023</a:t>
            </a:r>
          </a:p>
        </p:txBody>
      </p:sp>
      <p:pic>
        <p:nvPicPr>
          <p:cNvPr id="5" name="Google Shape;186;p6">
            <a:extLst>
              <a:ext uri="{FF2B5EF4-FFF2-40B4-BE49-F238E27FC236}">
                <a16:creationId xmlns:a16="http://schemas.microsoft.com/office/drawing/2014/main" id="{8A255B78-0229-B744-BB47-77F62BEBEC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59614" y="1519517"/>
            <a:ext cx="4729031" cy="348074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A3FAD6-949C-7E43-6451-1B5B80EA93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12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B05D1-7D2D-17CA-0790-219C1B976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OOI Data Labs 2.0 (2023-2025)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FE3F9E4-DF9B-B740-C01D-386D05D2B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9518"/>
            <a:ext cx="6752573" cy="443752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Project Goals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dirty="0"/>
              <a:t>Continue to build and support the OOI educator community</a:t>
            </a:r>
          </a:p>
          <a:p>
            <a:pPr lvl="1"/>
            <a:r>
              <a:rPr lang="en-US" dirty="0"/>
              <a:t>Especially MSI, 2YC, PUI and R2 </a:t>
            </a:r>
          </a:p>
          <a:p>
            <a:pPr lvl="1"/>
            <a:r>
              <a:rPr lang="en-US" dirty="0"/>
              <a:t>Special focus on the Mid Atlantic</a:t>
            </a:r>
          </a:p>
          <a:p>
            <a:endParaRPr lang="en-US" dirty="0"/>
          </a:p>
          <a:p>
            <a:r>
              <a:rPr lang="en-US" dirty="0"/>
              <a:t>Develop “next level” activities</a:t>
            </a:r>
          </a:p>
          <a:p>
            <a:pPr lvl="1"/>
            <a:r>
              <a:rPr lang="en-US" dirty="0"/>
              <a:t>Fill in gaps in the existing OOI Data Labs manual</a:t>
            </a:r>
          </a:p>
          <a:p>
            <a:pPr lvl="1"/>
            <a:r>
              <a:rPr lang="en-US" dirty="0"/>
              <a:t>Domain-specific and level-appropriate programming notebook-based activities (?)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76A6E5-F5DC-6EF8-4FE0-3FBEF6E1D8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OOIFB DSC 2023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81BA14-4342-2A8A-F11F-25B6B69D2D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5179" y="1519518"/>
            <a:ext cx="4654523" cy="3490892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B77A00E-0179-1D1E-E4D3-5331910657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13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955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A92A5E8-D035-DC41-A951-E982073D49D5}"/>
              </a:ext>
            </a:extLst>
          </p:cNvPr>
          <p:cNvGraphicFramePr>
            <a:graphicFrameLocks/>
          </p:cNvGraphicFramePr>
          <p:nvPr/>
        </p:nvGraphicFramePr>
        <p:xfrm>
          <a:off x="838200" y="1459268"/>
          <a:ext cx="10515600" cy="182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U-Turn Arrow 13">
            <a:extLst>
              <a:ext uri="{FF2B5EF4-FFF2-40B4-BE49-F238E27FC236}">
                <a16:creationId xmlns:a16="http://schemas.microsoft.com/office/drawing/2014/main" id="{425B1035-FE1C-134D-9930-377FB91CEF26}"/>
              </a:ext>
            </a:extLst>
          </p:cNvPr>
          <p:cNvSpPr/>
          <p:nvPr/>
        </p:nvSpPr>
        <p:spPr>
          <a:xfrm flipH="1">
            <a:off x="3499943" y="1455125"/>
            <a:ext cx="2171651" cy="460932"/>
          </a:xfrm>
          <a:prstGeom prst="uturnArrow">
            <a:avLst>
              <a:gd name="adj1" fmla="val 12332"/>
              <a:gd name="adj2" fmla="val 21533"/>
              <a:gd name="adj3" fmla="val 23613"/>
              <a:gd name="adj4" fmla="val 50000"/>
              <a:gd name="adj5" fmla="val 100000"/>
            </a:avLst>
          </a:prstGeom>
          <a:solidFill>
            <a:schemeClr val="tx1">
              <a:lumMod val="50000"/>
              <a:lumOff val="5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U-Turn Arrow 14">
            <a:extLst>
              <a:ext uri="{FF2B5EF4-FFF2-40B4-BE49-F238E27FC236}">
                <a16:creationId xmlns:a16="http://schemas.microsoft.com/office/drawing/2014/main" id="{2DACD0DA-D095-D941-9AB2-31CAB6FE05CF}"/>
              </a:ext>
            </a:extLst>
          </p:cNvPr>
          <p:cNvSpPr/>
          <p:nvPr/>
        </p:nvSpPr>
        <p:spPr>
          <a:xfrm flipH="1">
            <a:off x="8159262" y="1459269"/>
            <a:ext cx="858129" cy="460932"/>
          </a:xfrm>
          <a:prstGeom prst="uturnArrow">
            <a:avLst>
              <a:gd name="adj1" fmla="val 12332"/>
              <a:gd name="adj2" fmla="val 21533"/>
              <a:gd name="adj3" fmla="val 23613"/>
              <a:gd name="adj4" fmla="val 50000"/>
              <a:gd name="adj5" fmla="val 100000"/>
            </a:avLst>
          </a:prstGeom>
          <a:solidFill>
            <a:schemeClr val="tx1">
              <a:lumMod val="50000"/>
              <a:lumOff val="5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U-Turn Arrow 15">
            <a:extLst>
              <a:ext uri="{FF2B5EF4-FFF2-40B4-BE49-F238E27FC236}">
                <a16:creationId xmlns:a16="http://schemas.microsoft.com/office/drawing/2014/main" id="{9478E84A-BF14-DD4A-A753-DC8AE0E72C80}"/>
              </a:ext>
            </a:extLst>
          </p:cNvPr>
          <p:cNvSpPr/>
          <p:nvPr/>
        </p:nvSpPr>
        <p:spPr>
          <a:xfrm flipH="1">
            <a:off x="1631851" y="1455125"/>
            <a:ext cx="4039744" cy="460932"/>
          </a:xfrm>
          <a:prstGeom prst="uturnArrow">
            <a:avLst>
              <a:gd name="adj1" fmla="val 12332"/>
              <a:gd name="adj2" fmla="val 21533"/>
              <a:gd name="adj3" fmla="val 23613"/>
              <a:gd name="adj4" fmla="val 50000"/>
              <a:gd name="adj5" fmla="val 100000"/>
            </a:avLst>
          </a:prstGeom>
          <a:solidFill>
            <a:schemeClr val="tx1">
              <a:lumMod val="50000"/>
              <a:lumOff val="5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A015F15-57A7-2745-819D-66055A0ED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Design Process – Lessons Learned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2A8C9A-A065-4C46-9C2E-0EBBB2DAF8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OOIFB DSC 2023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C731CA-8737-5E4D-9D8A-F6F37766D0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14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A78619B-290E-4849-8770-F4506DBE1A3C}"/>
              </a:ext>
            </a:extLst>
          </p:cNvPr>
          <p:cNvSpPr/>
          <p:nvPr/>
        </p:nvSpPr>
        <p:spPr>
          <a:xfrm>
            <a:off x="746975" y="1777285"/>
            <a:ext cx="5349024" cy="1184856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B3BED7-9FE7-6F42-91C0-C065AF37159F}"/>
              </a:ext>
            </a:extLst>
          </p:cNvPr>
          <p:cNvSpPr/>
          <p:nvPr/>
        </p:nvSpPr>
        <p:spPr>
          <a:xfrm>
            <a:off x="9440214" y="1777285"/>
            <a:ext cx="2004808" cy="1184856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3AF7EA1-8731-1F4E-A95C-785D93452BC2}"/>
              </a:ext>
            </a:extLst>
          </p:cNvPr>
          <p:cNvSpPr txBox="1">
            <a:spLocks/>
          </p:cNvSpPr>
          <p:nvPr/>
        </p:nvSpPr>
        <p:spPr>
          <a:xfrm>
            <a:off x="838200" y="3121572"/>
            <a:ext cx="10515600" cy="28354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Community Building – Defined process helps divide tasks and keep everyone on track</a:t>
            </a:r>
          </a:p>
          <a:p>
            <a:r>
              <a:rPr lang="en-US" dirty="0"/>
              <a:t>Takes time and effort – Development is highly iterative (esp. 3&amp;5)</a:t>
            </a:r>
          </a:p>
          <a:p>
            <a:r>
              <a:rPr lang="en-US" dirty="0"/>
              <a:t>Educators can spearhead content selection and lesson development</a:t>
            </a:r>
          </a:p>
          <a:p>
            <a:pPr lvl="1"/>
            <a:r>
              <a:rPr lang="en-US" dirty="0"/>
              <a:t>Training is essential for new faculty to lean about the tools and instruments to find appropriate datasets, esp. those not familiar with OOI or using OOS.</a:t>
            </a:r>
          </a:p>
          <a:p>
            <a:pPr lvl="1"/>
            <a:r>
              <a:rPr lang="en-US" dirty="0"/>
              <a:t>With better data portals, they might also help with data and visualizations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64EEEB-2AD3-ECED-DE29-D471889A3459}"/>
              </a:ext>
            </a:extLst>
          </p:cNvPr>
          <p:cNvSpPr txBox="1"/>
          <p:nvPr/>
        </p:nvSpPr>
        <p:spPr>
          <a:xfrm>
            <a:off x="9861755" y="205695"/>
            <a:ext cx="2186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Lichtenwalner, 2021</a:t>
            </a:r>
          </a:p>
        </p:txBody>
      </p:sp>
    </p:spTree>
    <p:extLst>
      <p:ext uri="{BB962C8B-B14F-4D97-AF65-F5344CB8AC3E}">
        <p14:creationId xmlns:p14="http://schemas.microsoft.com/office/powerpoint/2010/main" val="353115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0" grpId="0" animBg="1"/>
      <p:bldP spid="11" grpId="0" animBg="1"/>
      <p:bldP spid="20" grpId="0" uiExpand="1" build="p" bldLvl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BB0CDD4F-7ED7-A84F-B571-184F6A0D359D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032865661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7A5671E-76D2-7448-9A6D-00AB7FFB6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19" y="387373"/>
            <a:ext cx="3765510" cy="1695168"/>
          </a:xfrm>
        </p:spPr>
        <p:txBody>
          <a:bodyPr>
            <a:normAutofit fontScale="90000"/>
          </a:bodyPr>
          <a:lstStyle/>
          <a:p>
            <a:r>
              <a:rPr lang="en-US" dirty="0"/>
              <a:t>What will OOI Data Labs 2.0 try to accomplish?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CE3C67-DE74-4D40-93F4-22BFB643CF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OOIFB DSC 2023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616BD5-CC74-954E-BFF6-5E758562C7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F4F20C-3E6A-2A4D-9C96-460753EA7873}"/>
              </a:ext>
            </a:extLst>
          </p:cNvPr>
          <p:cNvSpPr txBox="1"/>
          <p:nvPr/>
        </p:nvSpPr>
        <p:spPr>
          <a:xfrm rot="19213970">
            <a:off x="6399677" y="2884133"/>
            <a:ext cx="1369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Data </a:t>
            </a:r>
          </a:p>
          <a:p>
            <a:pPr algn="ctr"/>
            <a:r>
              <a:rPr lang="en-US" dirty="0"/>
              <a:t>Workshops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97C32D-CD66-804A-BDCC-2306C9BA1AFD}"/>
              </a:ext>
            </a:extLst>
          </p:cNvPr>
          <p:cNvSpPr txBox="1"/>
          <p:nvPr/>
        </p:nvSpPr>
        <p:spPr>
          <a:xfrm rot="2393289">
            <a:off x="4339841" y="2928495"/>
            <a:ext cx="1505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Data </a:t>
            </a:r>
          </a:p>
          <a:p>
            <a:pPr algn="ctr"/>
            <a:r>
              <a:rPr lang="en-US" dirty="0"/>
              <a:t>Explorations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815FE5-49D0-C04B-AC8F-F3A33FED161A}"/>
              </a:ext>
            </a:extLst>
          </p:cNvPr>
          <p:cNvSpPr txBox="1"/>
          <p:nvPr/>
        </p:nvSpPr>
        <p:spPr>
          <a:xfrm>
            <a:off x="5885275" y="3502676"/>
            <a:ext cx="426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E4FBEF-29F0-EF47-9059-09CE4C8ACFFE}"/>
              </a:ext>
            </a:extLst>
          </p:cNvPr>
          <p:cNvSpPr txBox="1"/>
          <p:nvPr/>
        </p:nvSpPr>
        <p:spPr>
          <a:xfrm rot="16200000">
            <a:off x="5357714" y="4679260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Data Sci </a:t>
            </a:r>
          </a:p>
          <a:p>
            <a:pPr algn="ctr"/>
            <a:r>
              <a:rPr lang="en-US" dirty="0"/>
              <a:t>Bootcamps</a:t>
            </a:r>
          </a:p>
        </p:txBody>
      </p:sp>
    </p:spTree>
    <p:extLst>
      <p:ext uri="{BB962C8B-B14F-4D97-AF65-F5344CB8AC3E}">
        <p14:creationId xmlns:p14="http://schemas.microsoft.com/office/powerpoint/2010/main" val="96860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B05D1-7D2D-17CA-0790-219C1B976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OOI Data Labs 2.0 – Key Tasks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FE3F9E4-DF9B-B740-C01D-386D05D2B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9518"/>
            <a:ext cx="7302910" cy="443752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Engage a new community of faculty capitalizing on the Pioneer Array relocation</a:t>
            </a:r>
          </a:p>
          <a:p>
            <a:pPr lvl="1"/>
            <a:r>
              <a:rPr lang="en-US" dirty="0"/>
              <a:t>Refresh our database of potential faculty</a:t>
            </a:r>
          </a:p>
          <a:p>
            <a:pPr lvl="1"/>
            <a:r>
              <a:rPr lang="en-US" dirty="0"/>
              <a:t>”Regional” workshop focused on Pioneer’s potential</a:t>
            </a:r>
          </a:p>
          <a:p>
            <a:r>
              <a:rPr lang="en-US" dirty="0"/>
              <a:t>Expand the collection of OOI education resources</a:t>
            </a:r>
          </a:p>
          <a:p>
            <a:pPr lvl="1"/>
            <a:r>
              <a:rPr lang="en-US" dirty="0"/>
              <a:t>“Development” workshop</a:t>
            </a:r>
          </a:p>
          <a:p>
            <a:r>
              <a:rPr lang="en-US" dirty="0"/>
              <a:t>Continue to support the community</a:t>
            </a:r>
          </a:p>
          <a:p>
            <a:pPr lvl="1"/>
            <a:r>
              <a:rPr lang="en-US" dirty="0"/>
              <a:t>Two 1-day introductory workshops (e.g. OSM24)</a:t>
            </a:r>
          </a:p>
          <a:p>
            <a:pPr lvl="1"/>
            <a:r>
              <a:rPr lang="en-US" dirty="0"/>
              <a:t>Collecting and sharing resources</a:t>
            </a:r>
          </a:p>
          <a:p>
            <a:r>
              <a:rPr lang="en-US" dirty="0"/>
              <a:t>Evaluation</a:t>
            </a:r>
          </a:p>
          <a:p>
            <a:pPr lvl="1"/>
            <a:r>
              <a:rPr lang="en-US" dirty="0"/>
              <a:t>Needs Assessment to identify community needs</a:t>
            </a:r>
          </a:p>
          <a:p>
            <a:pPr lvl="1"/>
            <a:r>
              <a:rPr lang="en-US" dirty="0"/>
              <a:t>Reach Survey to measure long-term impact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76A6E5-F5DC-6EF8-4FE0-3FBEF6E1D8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OOIFB DSC 2023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6455FD-A315-7B00-4650-E909AE2C23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9951" y="895257"/>
            <a:ext cx="3200400" cy="2400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B9ACC7-72C6-AE73-6419-B7818F0604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9951" y="3429000"/>
            <a:ext cx="3200400" cy="240030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720802-328E-ECDD-8CE5-A8BEEA5D70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16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329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OOIFB DSC 2023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39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dirty="0"/>
              <a:t>OOI Data Labs Team</a:t>
            </a:r>
            <a:endParaRPr dirty="0"/>
          </a:p>
        </p:txBody>
      </p:sp>
      <p:sp>
        <p:nvSpPr>
          <p:cNvPr id="115" name="Google Shape;115;p3"/>
          <p:cNvSpPr txBox="1">
            <a:spLocks noGrp="1"/>
          </p:cNvSpPr>
          <p:nvPr>
            <p:ph type="ftr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/>
              <a:t>OOIFB DSC 2023</a:t>
            </a:r>
            <a:endParaRPr dirty="0"/>
          </a:p>
        </p:txBody>
      </p:sp>
      <p:pic>
        <p:nvPicPr>
          <p:cNvPr id="104" name="Google Shape;10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5451" y="1249333"/>
            <a:ext cx="1952797" cy="2129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20468" y="1261640"/>
            <a:ext cx="2170657" cy="2129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8200" y="3681619"/>
            <a:ext cx="4772637" cy="1749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8200" y="1243694"/>
            <a:ext cx="3905031" cy="2132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70269" y="3678445"/>
            <a:ext cx="2346647" cy="1950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3"/>
          <p:cNvSpPr txBox="1"/>
          <p:nvPr/>
        </p:nvSpPr>
        <p:spPr>
          <a:xfrm>
            <a:off x="7420467" y="3029006"/>
            <a:ext cx="2198962" cy="58473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Dax Soule 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Queens College CUNY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0" name="Google Shape;110;p3"/>
          <p:cNvSpPr txBox="1"/>
          <p:nvPr/>
        </p:nvSpPr>
        <p:spPr>
          <a:xfrm>
            <a:off x="6470268" y="5368150"/>
            <a:ext cx="2346647" cy="58473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Brooke Love*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Western Washington Univ</a:t>
            </a:r>
          </a:p>
        </p:txBody>
      </p:sp>
      <p:sp>
        <p:nvSpPr>
          <p:cNvPr id="111" name="Google Shape;111;p3"/>
          <p:cNvSpPr txBox="1"/>
          <p:nvPr/>
        </p:nvSpPr>
        <p:spPr>
          <a:xfrm>
            <a:off x="1994820" y="5368150"/>
            <a:ext cx="2459395" cy="58473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Anna Pfeiffer-Herbert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Stockton University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2" name="Google Shape;112;p3"/>
          <p:cNvSpPr txBox="1"/>
          <p:nvPr/>
        </p:nvSpPr>
        <p:spPr>
          <a:xfrm>
            <a:off x="4944765" y="3029006"/>
            <a:ext cx="2274167" cy="58473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Catherine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Halversen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*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UC Berkeley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3" name="Google Shape;113;p3"/>
          <p:cNvSpPr txBox="1"/>
          <p:nvPr/>
        </p:nvSpPr>
        <p:spPr>
          <a:xfrm>
            <a:off x="1056400" y="2820759"/>
            <a:ext cx="3939955" cy="83095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Christine Bean*, Janice McDonnell,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Sage Lichtenwalner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Rutgers University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4" name="Google Shape;114;p3"/>
          <p:cNvSpPr txBox="1"/>
          <p:nvPr/>
        </p:nvSpPr>
        <p:spPr>
          <a:xfrm>
            <a:off x="9342099" y="5368150"/>
            <a:ext cx="1609115" cy="58473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Denise Bristol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Hillsborough CC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16" name="Google Shape;116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459337" y="3676384"/>
            <a:ext cx="1374640" cy="15010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8CD60B-A9DC-729E-7FB3-35D74D8769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2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 descr="Kristin O'Connell">
            <a:extLst>
              <a:ext uri="{FF2B5EF4-FFF2-40B4-BE49-F238E27FC236}">
                <a16:creationId xmlns:a16="http://schemas.microsoft.com/office/drawing/2014/main" id="{197356F9-C4ED-C450-5A1E-98AA96B7C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345" y="1261640"/>
            <a:ext cx="1690217" cy="139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D9E961-1854-DABD-678B-D73814D933C7}"/>
              </a:ext>
            </a:extLst>
          </p:cNvPr>
          <p:cNvSpPr txBox="1"/>
          <p:nvPr/>
        </p:nvSpPr>
        <p:spPr>
          <a:xfrm>
            <a:off x="10008668" y="3028966"/>
            <a:ext cx="1609115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Kristin O’Connell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SERC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3CFE5C-BFC5-3E59-246F-F53CF6B8D9A0}"/>
              </a:ext>
            </a:extLst>
          </p:cNvPr>
          <p:cNvSpPr txBox="1"/>
          <p:nvPr/>
        </p:nvSpPr>
        <p:spPr>
          <a:xfrm>
            <a:off x="9110193" y="365126"/>
            <a:ext cx="2702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/>
              <a:t>* Member of 1.0 team only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OOI Data Labs Project Goals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97C3EB-3411-2B49-BAE3-37DAA9FC1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9518"/>
            <a:ext cx="6877050" cy="4437529"/>
          </a:xfrm>
        </p:spPr>
        <p:txBody>
          <a:bodyPr/>
          <a:lstStyle/>
          <a:p>
            <a:pPr lvl="0"/>
            <a:r>
              <a:rPr lang="en-US" dirty="0"/>
              <a:t>Address the challenges of teaching with data &amp; support opportunities for professors and undergraduates to become more expert users of OOI data.</a:t>
            </a:r>
          </a:p>
          <a:p>
            <a:pPr lvl="0"/>
            <a:r>
              <a:rPr lang="en-US" dirty="0"/>
              <a:t>Increase undergraduates’ engagement in and understanding of core concepts through use of OOI data.</a:t>
            </a:r>
          </a:p>
          <a:p>
            <a:pPr lvl="0"/>
            <a:endParaRPr lang="en-US" dirty="0"/>
          </a:p>
          <a:p>
            <a:pPr marL="0" indent="0">
              <a:buNone/>
            </a:pPr>
            <a:r>
              <a:rPr lang="en-US" sz="2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http://datalab.marine.rutgers.edu</a:t>
            </a:r>
            <a:endParaRPr lang="en-US" sz="28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4"/>
          <p:cNvSpPr txBox="1">
            <a:spLocks noGrp="1"/>
          </p:cNvSpPr>
          <p:nvPr>
            <p:ph type="ftr" idx="10"/>
          </p:nvPr>
        </p:nvSpPr>
        <p:spPr/>
        <p:txBody>
          <a:bodyPr/>
          <a:lstStyle/>
          <a:p>
            <a:pPr lvl="0"/>
            <a:r>
              <a:rPr lang="en-US"/>
              <a:t>OOIFB DSC 2023</a:t>
            </a:r>
          </a:p>
        </p:txBody>
      </p:sp>
      <p:pic>
        <p:nvPicPr>
          <p:cNvPr id="152" name="Google Shape;152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97075" y="184321"/>
            <a:ext cx="4042962" cy="5554553"/>
          </a:xfrm>
          <a:prstGeom prst="rect">
            <a:avLst/>
          </a:prstGeom>
          <a:noFill/>
          <a:ln w="38100" cap="flat" cmpd="sng">
            <a:solidFill>
              <a:srgbClr val="5B9BD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27B169-863C-07BB-2DCE-47DEC3C65E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3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40DBF-E2CE-FE4E-A0BC-205EB0B50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Pilot Projects (2016-2017)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D767F-B575-A64F-92C0-CA43C29F7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9518"/>
            <a:ext cx="5485327" cy="4437529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en-US" b="1" dirty="0"/>
              <a:t>Objectives</a:t>
            </a:r>
          </a:p>
          <a:p>
            <a:pPr lvl="0"/>
            <a:r>
              <a:rPr lang="en-US" dirty="0"/>
              <a:t>Crosswalk OOI Science themes with introductory oceanography textbooks</a:t>
            </a:r>
          </a:p>
          <a:p>
            <a:pPr lvl="0"/>
            <a:r>
              <a:rPr lang="en-US" dirty="0"/>
              <a:t>Review sample activities using OOI data/data viz tools</a:t>
            </a:r>
          </a:p>
          <a:p>
            <a:r>
              <a:rPr lang="en-US" dirty="0"/>
              <a:t>Discuss strategies to incorporate into curriculum</a:t>
            </a:r>
          </a:p>
          <a:p>
            <a:pPr lvl="0"/>
            <a:r>
              <a:rPr lang="en-US" dirty="0"/>
              <a:t>Build long-term working relationships and collaborations on data investigation development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7CE435-6756-C54D-BAE7-F2667860DB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OOIFB DSC 2023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15DE0E-437D-3C40-86D6-0F99523102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4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BECCFF-B289-7247-932B-F91960347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754" y="1519518"/>
            <a:ext cx="4889166" cy="36668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B70476-C0F5-9046-99AA-6CFD6A07F75B}"/>
              </a:ext>
            </a:extLst>
          </p:cNvPr>
          <p:cNvSpPr txBox="1"/>
          <p:nvPr/>
        </p:nvSpPr>
        <p:spPr>
          <a:xfrm>
            <a:off x="9296374" y="5254308"/>
            <a:ext cx="23195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 dirty="0"/>
              <a:t>Productivity Workshop 2016</a:t>
            </a:r>
          </a:p>
        </p:txBody>
      </p:sp>
    </p:spTree>
    <p:extLst>
      <p:ext uri="{BB962C8B-B14F-4D97-AF65-F5344CB8AC3E}">
        <p14:creationId xmlns:p14="http://schemas.microsoft.com/office/powerpoint/2010/main" val="377121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Data Exploration?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OOIFB DSC 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</p:spPr>
        <p:txBody>
          <a:bodyPr/>
          <a:lstStyle/>
          <a:p>
            <a:fld id="{7F3DF600-62A1-184E-92E0-B220AC2671D0}" type="slidenum">
              <a:rPr lang="en-US" smtClean="0"/>
              <a:t>5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8" r="12578" b="55638"/>
          <a:stretch/>
        </p:blipFill>
        <p:spPr>
          <a:xfrm>
            <a:off x="1817078" y="1342663"/>
            <a:ext cx="4208585" cy="42367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7" t="44388" r="12229" b="7068"/>
          <a:stretch/>
        </p:blipFill>
        <p:spPr>
          <a:xfrm>
            <a:off x="6260124" y="1342663"/>
            <a:ext cx="4208585" cy="463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482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351CF-FF36-514A-ADC9-E89E32686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Guided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AEF13-8695-E64A-B57B-3665372EE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9518"/>
            <a:ext cx="4265815" cy="443752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Anoxic Events (2019)</a:t>
            </a:r>
          </a:p>
          <a:p>
            <a:endParaRPr lang="en-US" dirty="0"/>
          </a:p>
          <a:p>
            <a:r>
              <a:rPr lang="en-US" sz="2000" dirty="0"/>
              <a:t>Kathy Browne, Rider University</a:t>
            </a:r>
          </a:p>
          <a:p>
            <a:r>
              <a:rPr lang="en-US" sz="2000" dirty="0"/>
              <a:t>Lauren </a:t>
            </a:r>
            <a:r>
              <a:rPr lang="en-US" sz="2000" dirty="0" err="1"/>
              <a:t>Sahl</a:t>
            </a:r>
            <a:r>
              <a:rPr lang="en-US" sz="2000" dirty="0"/>
              <a:t>, Maine Maritime Academy</a:t>
            </a:r>
          </a:p>
          <a:p>
            <a:r>
              <a:rPr lang="en-US" sz="2000" dirty="0"/>
              <a:t>Rebecca Freeman, University of Kentucky</a:t>
            </a:r>
          </a:p>
          <a:p>
            <a:r>
              <a:rPr lang="en-US" sz="2000" dirty="0"/>
              <a:t>Gabriella Smalley, Rider University</a:t>
            </a:r>
          </a:p>
          <a:p>
            <a:r>
              <a:rPr lang="en-US" sz="2000" dirty="0"/>
              <a:t>Carol White, Southern Maine Community College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5509B9-25BD-5140-B7A0-FD818A658A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OOIFB DSC 2023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5F5AB8-DA99-D143-B39C-30B56CB50D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6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B58F3A-3B67-6344-9BAE-6D8D64CD9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290458"/>
            <a:ext cx="6400800" cy="23317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C29188-1B5A-9344-B0F2-9D7C76F12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290458"/>
            <a:ext cx="6400800" cy="2286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14CA33-E347-5A45-827E-612AA7169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290458"/>
            <a:ext cx="6400800" cy="3657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55A70C-3CF6-0F4E-85E0-FA61A4E6B5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200" y="290458"/>
            <a:ext cx="6400800" cy="56052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B5AD367-30B7-3F48-AB02-20CC486EED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200" y="290458"/>
            <a:ext cx="6400800" cy="563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2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86EC5-8654-264F-8CF7-9194CEC41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OOI Data Labs Project (2018-2021)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B896C-AEBD-9146-990C-AEBCA1069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9518"/>
            <a:ext cx="5045015" cy="443752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Key Goals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dirty="0"/>
              <a:t>Build a </a:t>
            </a:r>
            <a:r>
              <a:rPr lang="en-US" b="1" dirty="0"/>
              <a:t>Community of Practice </a:t>
            </a:r>
            <a:r>
              <a:rPr lang="en-US" dirty="0"/>
              <a:t>of undergraduate educators, interested in using OOI data with their students</a:t>
            </a:r>
          </a:p>
          <a:p>
            <a:endParaRPr lang="en-US" dirty="0"/>
          </a:p>
          <a:p>
            <a:r>
              <a:rPr lang="en-US" dirty="0"/>
              <a:t>Create and pool </a:t>
            </a:r>
            <a:r>
              <a:rPr lang="en-US" b="1" dirty="0"/>
              <a:t>tools</a:t>
            </a:r>
            <a:r>
              <a:rPr lang="en-US" dirty="0"/>
              <a:t> to make OOI data more accessible to educators and students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5E74D4-6752-5F4A-B47E-72FADE5BDC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OOIFB DSC 2023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24A8F7-DB89-4645-9E05-8E2DAC5517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7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236301-8A55-EF41-9DB5-69454EC984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83"/>
          <a:stretch/>
        </p:blipFill>
        <p:spPr>
          <a:xfrm>
            <a:off x="8718382" y="1425388"/>
            <a:ext cx="3473618" cy="35289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C643F7-2489-1246-A2BC-AF31FB3D2F7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5923" y="3389037"/>
            <a:ext cx="3122459" cy="24418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5770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14DBC5-C66A-9140-9AA2-E9934F815F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OOIFB DSC 2023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EB245A-B5CB-F89F-6853-94DDE9AA94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5" name="Google Shape;95;p2"/>
          <p:cNvSpPr txBox="1"/>
          <p:nvPr/>
        </p:nvSpPr>
        <p:spPr>
          <a:xfrm>
            <a:off x="318407" y="5549193"/>
            <a:ext cx="551939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https://datalab.marine.rutgers.edu/community-map/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  <p:sp>
        <p:nvSpPr>
          <p:cNvPr id="96" name="Google Shape;96;p2"/>
          <p:cNvSpPr txBox="1"/>
          <p:nvPr/>
        </p:nvSpPr>
        <p:spPr>
          <a:xfrm>
            <a:off x="8079014" y="1234840"/>
            <a:ext cx="3622221" cy="4247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Developers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–participated in one of our 2019 weeklong development workshops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Piloters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– attended one of our weekend pilot workshops in 2016-2017, or who have pilot tested our OOI Lab Manual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Fellows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–  2020 cohort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REU Mentors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– </a:t>
            </a:r>
            <a:r>
              <a:rPr lang="en-US" sz="1600" b="0" i="0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Faculty who helped mentor our 2020 Virtual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REU students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Leaders &amp; Staff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– Members of the core project team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" name="Google Shape;9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8407" y="1124141"/>
            <a:ext cx="7760607" cy="4191716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The growing Ocean Data Labs community!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64BE73-97A2-EA4E-9EE4-A7986991A4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OOIFB DSC 2023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47D82C-C7FA-AEC4-9149-23DE51B5F3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9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641C33-7248-E5A3-C857-DB340819A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711" y="599988"/>
            <a:ext cx="12210711" cy="497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78586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alibri-Cambria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7634</TotalTime>
  <Words>943</Words>
  <Application>Microsoft Macintosh PowerPoint</Application>
  <PresentationFormat>Widescreen</PresentationFormat>
  <Paragraphs>185</Paragraphs>
  <Slides>17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Cambria</vt:lpstr>
      <vt:lpstr>Trebuchet MS</vt:lpstr>
      <vt:lpstr>1_Office Theme</vt:lpstr>
      <vt:lpstr> OOI Data Labs 2.0  2023 Fall OOIFB  Data Services Committee Meeting </vt:lpstr>
      <vt:lpstr>OOI Data Labs Team</vt:lpstr>
      <vt:lpstr>OOI Data Labs Project Goals </vt:lpstr>
      <vt:lpstr>Early Pilot Projects (2016-2017)</vt:lpstr>
      <vt:lpstr>What is a Data Exploration?</vt:lpstr>
      <vt:lpstr>Guided Learning</vt:lpstr>
      <vt:lpstr>OOI Data Labs Project (2018-2021)</vt:lpstr>
      <vt:lpstr>The growing Ocean Data Labs community!</vt:lpstr>
      <vt:lpstr>PowerPoint Presentation</vt:lpstr>
      <vt:lpstr>Data Labs Resource Collection</vt:lpstr>
      <vt:lpstr>Alignment to Intro Oceanography curriculum</vt:lpstr>
      <vt:lpstr>Goals of the OOI Lab Manual</vt:lpstr>
      <vt:lpstr>OOI Data Labs 2.0 (2023-2025)</vt:lpstr>
      <vt:lpstr>Design Process – Lessons Learned</vt:lpstr>
      <vt:lpstr>What will OOI Data Labs 2.0 try to accomplish?</vt:lpstr>
      <vt:lpstr>OOI Data Labs 2.0 – Key Tasks</vt:lpstr>
      <vt:lpstr>FIN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Charles Lichtenwalner</cp:lastModifiedBy>
  <cp:revision>266</cp:revision>
  <cp:lastPrinted>2022-03-04T18:47:55Z</cp:lastPrinted>
  <dcterms:created xsi:type="dcterms:W3CDTF">2015-11-30T20:15:52Z</dcterms:created>
  <dcterms:modified xsi:type="dcterms:W3CDTF">2023-10-11T14:39:46Z</dcterms:modified>
  <cp:category/>
</cp:coreProperties>
</file>