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505" r:id="rId2"/>
    <p:sldId id="989" r:id="rId3"/>
    <p:sldId id="954" r:id="rId4"/>
    <p:sldId id="980" r:id="rId5"/>
    <p:sldId id="992" r:id="rId6"/>
    <p:sldId id="1000" r:id="rId7"/>
    <p:sldId id="998" r:id="rId8"/>
    <p:sldId id="1035" r:id="rId9"/>
    <p:sldId id="990" r:id="rId10"/>
    <p:sldId id="991" r:id="rId11"/>
    <p:sldId id="994" r:id="rId12"/>
    <p:sldId id="996" r:id="rId13"/>
    <p:sldId id="1002" r:id="rId14"/>
    <p:sldId id="1030" r:id="rId15"/>
    <p:sldId id="1031" r:id="rId16"/>
    <p:sldId id="1037" r:id="rId17"/>
    <p:sldId id="1036" r:id="rId18"/>
    <p:sldId id="963" r:id="rId19"/>
    <p:sldId id="258" r:id="rId20"/>
    <p:sldId id="981" r:id="rId21"/>
    <p:sldId id="982" r:id="rId22"/>
    <p:sldId id="983" r:id="rId23"/>
    <p:sldId id="986" r:id="rId24"/>
    <p:sldId id="970" r:id="rId25"/>
    <p:sldId id="9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4"/>
    <a:srgbClr val="FFC423"/>
    <a:srgbClr val="00447C"/>
    <a:srgbClr val="00AFDB"/>
    <a:srgbClr val="3F4041"/>
    <a:srgbClr val="004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8" autoAdjust="0"/>
    <p:restoredTop sz="65578"/>
  </p:normalViewPr>
  <p:slideViewPr>
    <p:cSldViewPr snapToGrid="0" snapToObjects="1">
      <p:cViewPr varScale="1">
        <p:scale>
          <a:sx n="81" d="100"/>
          <a:sy n="81" d="100"/>
        </p:scale>
        <p:origin x="2896" y="192"/>
      </p:cViewPr>
      <p:guideLst>
        <p:guide pos="3840"/>
        <p:guide orient="horz" pos="28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4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E6AB-F594-46BF-8850-8ED0FB0E0D3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9969D4-6770-4F76-9ED8-7521AC67BEA3}">
      <dgm:prSet/>
      <dgm:spPr/>
      <dgm:t>
        <a:bodyPr/>
        <a:lstStyle/>
        <a:p>
          <a:pPr>
            <a:lnSpc>
              <a:spcPct val="100000"/>
            </a:lnSpc>
            <a:defRPr b="1"/>
          </a:pPr>
          <a:r>
            <a:rPr lang="en-US" b="1" dirty="0"/>
            <a:t>Key Goals</a:t>
          </a:r>
          <a:endParaRPr lang="en-US" dirty="0"/>
        </a:p>
      </dgm:t>
    </dgm:pt>
    <dgm:pt modelId="{16490812-95E2-4FAF-BA5F-93BFD59B4C2C}" type="parTrans" cxnId="{E32204DB-6F8E-4367-808E-2F74E4E1B49E}">
      <dgm:prSet/>
      <dgm:spPr/>
      <dgm:t>
        <a:bodyPr/>
        <a:lstStyle/>
        <a:p>
          <a:endParaRPr lang="en-US"/>
        </a:p>
      </dgm:t>
    </dgm:pt>
    <dgm:pt modelId="{730DC648-F1FF-4878-9E4B-82460166B32E}" type="sibTrans" cxnId="{E32204DB-6F8E-4367-808E-2F74E4E1B49E}">
      <dgm:prSet/>
      <dgm:spPr/>
      <dgm:t>
        <a:bodyPr/>
        <a:lstStyle/>
        <a:p>
          <a:endParaRPr lang="en-US"/>
        </a:p>
      </dgm:t>
    </dgm:pt>
    <dgm:pt modelId="{21D8F146-AA04-402B-B386-2BC0C7C10E70}">
      <dgm:prSet custT="1"/>
      <dgm:spPr/>
      <dgm:t>
        <a:bodyPr/>
        <a:lstStyle/>
        <a:p>
          <a:pPr>
            <a:lnSpc>
              <a:spcPct val="100000"/>
            </a:lnSpc>
          </a:pPr>
          <a:endParaRPr lang="en-US" sz="2400" dirty="0"/>
        </a:p>
      </dgm:t>
    </dgm:pt>
    <dgm:pt modelId="{F680962D-AC08-4CB1-B6A2-D46DE62D36DA}" type="parTrans" cxnId="{D774E284-4E75-4E00-96D6-E436033B54AF}">
      <dgm:prSet/>
      <dgm:spPr/>
      <dgm:t>
        <a:bodyPr/>
        <a:lstStyle/>
        <a:p>
          <a:endParaRPr lang="en-US"/>
        </a:p>
      </dgm:t>
    </dgm:pt>
    <dgm:pt modelId="{3CC5157E-1F73-48A3-8115-39E405B575AB}" type="sibTrans" cxnId="{D774E284-4E75-4E00-96D6-E436033B54AF}">
      <dgm:prSet/>
      <dgm:spPr/>
      <dgm:t>
        <a:bodyPr/>
        <a:lstStyle/>
        <a:p>
          <a:endParaRPr lang="en-US"/>
        </a:p>
      </dgm:t>
    </dgm:pt>
    <dgm:pt modelId="{FC7CB8D4-B6BE-4115-A9D0-27CC7F5910E8}" type="pres">
      <dgm:prSet presAssocID="{62B6E6AB-F594-46BF-8850-8ED0FB0E0D3D}" presName="root" presStyleCnt="0">
        <dgm:presLayoutVars>
          <dgm:dir/>
          <dgm:resizeHandles val="exact"/>
        </dgm:presLayoutVars>
      </dgm:prSet>
      <dgm:spPr/>
    </dgm:pt>
    <dgm:pt modelId="{868E3ECE-4EC9-410B-80EA-8D1B87AB4BA8}" type="pres">
      <dgm:prSet presAssocID="{029969D4-6770-4F76-9ED8-7521AC67BEA3}" presName="compNode" presStyleCnt="0"/>
      <dgm:spPr/>
    </dgm:pt>
    <dgm:pt modelId="{7123BB63-CBDC-4FCF-9C91-449A594D1701}" type="pres">
      <dgm:prSet presAssocID="{029969D4-6770-4F76-9ED8-7521AC67BEA3}" presName="iconRect" presStyleLbl="node1" presStyleIdx="0" presStyleCnt="1" custLinFactX="-31863" custLinFactY="-39095"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72D2F9C-4F9C-4509-B816-67B97587D3AE}" type="pres">
      <dgm:prSet presAssocID="{029969D4-6770-4F76-9ED8-7521AC67BEA3}" presName="iconSpace" presStyleCnt="0"/>
      <dgm:spPr/>
    </dgm:pt>
    <dgm:pt modelId="{F69A7353-90B6-4C73-A61C-EFB915BC6080}" type="pres">
      <dgm:prSet presAssocID="{029969D4-6770-4F76-9ED8-7521AC67BEA3}" presName="parTx" presStyleLbl="revTx" presStyleIdx="0" presStyleCnt="2" custLinFactY="-200000" custLinFactNeighborX="1548" custLinFactNeighborY="-217197">
        <dgm:presLayoutVars>
          <dgm:chMax val="0"/>
          <dgm:chPref val="0"/>
        </dgm:presLayoutVars>
      </dgm:prSet>
      <dgm:spPr/>
    </dgm:pt>
    <dgm:pt modelId="{EFE3A7D5-C70E-4382-8F61-7435C45F4E34}" type="pres">
      <dgm:prSet presAssocID="{029969D4-6770-4F76-9ED8-7521AC67BEA3}" presName="txSpace" presStyleCnt="0"/>
      <dgm:spPr/>
    </dgm:pt>
    <dgm:pt modelId="{A37CA86D-95DB-46DF-B2BD-1D3C18211373}" type="pres">
      <dgm:prSet presAssocID="{029969D4-6770-4F76-9ED8-7521AC67BEA3}" presName="desTx" presStyleLbl="revTx" presStyleIdx="1" presStyleCnt="2" custScaleX="134648" custLinFactY="-400000" custLinFactNeighborX="3734" custLinFactNeighborY="-491648">
        <dgm:presLayoutVars/>
      </dgm:prSet>
      <dgm:spPr/>
    </dgm:pt>
  </dgm:ptLst>
  <dgm:cxnLst>
    <dgm:cxn modelId="{95503814-1707-4426-9546-3F6B59D00845}" type="presOf" srcId="{62B6E6AB-F594-46BF-8850-8ED0FB0E0D3D}" destId="{FC7CB8D4-B6BE-4115-A9D0-27CC7F5910E8}" srcOrd="0" destOrd="0" presId="urn:microsoft.com/office/officeart/2018/5/layout/CenteredIconLabelDescriptionList"/>
    <dgm:cxn modelId="{D774E284-4E75-4E00-96D6-E436033B54AF}" srcId="{029969D4-6770-4F76-9ED8-7521AC67BEA3}" destId="{21D8F146-AA04-402B-B386-2BC0C7C10E70}" srcOrd="0" destOrd="0" parTransId="{F680962D-AC08-4CB1-B6A2-D46DE62D36DA}" sibTransId="{3CC5157E-1F73-48A3-8115-39E405B575AB}"/>
    <dgm:cxn modelId="{0F9EB799-AE0A-4F9D-9889-337BB2F17AED}" type="presOf" srcId="{21D8F146-AA04-402B-B386-2BC0C7C10E70}" destId="{A37CA86D-95DB-46DF-B2BD-1D3C18211373}" srcOrd="0" destOrd="0" presId="urn:microsoft.com/office/officeart/2018/5/layout/CenteredIconLabelDescriptionList"/>
    <dgm:cxn modelId="{8BE6BFD3-A873-47ED-BFF4-68C1B3CDD363}" type="presOf" srcId="{029969D4-6770-4F76-9ED8-7521AC67BEA3}" destId="{F69A7353-90B6-4C73-A61C-EFB915BC6080}" srcOrd="0" destOrd="0" presId="urn:microsoft.com/office/officeart/2018/5/layout/CenteredIconLabelDescriptionList"/>
    <dgm:cxn modelId="{E32204DB-6F8E-4367-808E-2F74E4E1B49E}" srcId="{62B6E6AB-F594-46BF-8850-8ED0FB0E0D3D}" destId="{029969D4-6770-4F76-9ED8-7521AC67BEA3}" srcOrd="0" destOrd="0" parTransId="{16490812-95E2-4FAF-BA5F-93BFD59B4C2C}" sibTransId="{730DC648-F1FF-4878-9E4B-82460166B32E}"/>
    <dgm:cxn modelId="{89B91094-321C-4336-A87B-4F8C06A35A81}" type="presParOf" srcId="{FC7CB8D4-B6BE-4115-A9D0-27CC7F5910E8}" destId="{868E3ECE-4EC9-410B-80EA-8D1B87AB4BA8}" srcOrd="0" destOrd="0" presId="urn:microsoft.com/office/officeart/2018/5/layout/CenteredIconLabelDescriptionList"/>
    <dgm:cxn modelId="{180275DA-374D-4DDB-AA69-0F633C495C7D}" type="presParOf" srcId="{868E3ECE-4EC9-410B-80EA-8D1B87AB4BA8}" destId="{7123BB63-CBDC-4FCF-9C91-449A594D1701}" srcOrd="0" destOrd="0" presId="urn:microsoft.com/office/officeart/2018/5/layout/CenteredIconLabelDescriptionList"/>
    <dgm:cxn modelId="{1D8C3CE3-5A1F-4671-9A49-709DE5239437}" type="presParOf" srcId="{868E3ECE-4EC9-410B-80EA-8D1B87AB4BA8}" destId="{872D2F9C-4F9C-4509-B816-67B97587D3AE}" srcOrd="1" destOrd="0" presId="urn:microsoft.com/office/officeart/2018/5/layout/CenteredIconLabelDescriptionList"/>
    <dgm:cxn modelId="{F8A215CE-2F22-4EBC-A153-4237DAFF2D94}" type="presParOf" srcId="{868E3ECE-4EC9-410B-80EA-8D1B87AB4BA8}" destId="{F69A7353-90B6-4C73-A61C-EFB915BC6080}" srcOrd="2" destOrd="0" presId="urn:microsoft.com/office/officeart/2018/5/layout/CenteredIconLabelDescriptionList"/>
    <dgm:cxn modelId="{A736D7E9-C4B7-4D64-8025-9832A6D2836A}" type="presParOf" srcId="{868E3ECE-4EC9-410B-80EA-8D1B87AB4BA8}" destId="{EFE3A7D5-C70E-4382-8F61-7435C45F4E34}" srcOrd="3" destOrd="0" presId="urn:microsoft.com/office/officeart/2018/5/layout/CenteredIconLabelDescriptionList"/>
    <dgm:cxn modelId="{35238FBC-89CB-450B-B841-ACF019B82916}" type="presParOf" srcId="{868E3ECE-4EC9-410B-80EA-8D1B87AB4BA8}" destId="{A37CA86D-95DB-46DF-B2BD-1D3C1821137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37B6B-797C-2B42-BB60-CD94B374B734}"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91BF97C4-5672-F445-8EC0-D341FEED6B3D}">
      <dgm:prSet custT="1"/>
      <dgm:spPr/>
      <dgm:t>
        <a:bodyPr/>
        <a:lstStyle/>
        <a:p>
          <a:pPr rtl="0"/>
          <a:r>
            <a:rPr lang="en-US" sz="2400" dirty="0">
              <a:solidFill>
                <a:schemeClr val="tx1"/>
              </a:solidFill>
            </a:rPr>
            <a:t>Refresh and Build Database (now!)</a:t>
          </a:r>
        </a:p>
      </dgm:t>
    </dgm:pt>
    <dgm:pt modelId="{A9A8A191-9395-9C41-8010-DD56F1B9C5BF}" type="parTrans" cxnId="{B03C084F-2A8C-5F43-9EAF-D2D9E8BDDDD4}">
      <dgm:prSet/>
      <dgm:spPr/>
      <dgm:t>
        <a:bodyPr/>
        <a:lstStyle/>
        <a:p>
          <a:endParaRPr lang="en-US"/>
        </a:p>
      </dgm:t>
    </dgm:pt>
    <dgm:pt modelId="{7C8A2169-3582-504B-A19E-6D3EDF788017}" type="sibTrans" cxnId="{B03C084F-2A8C-5F43-9EAF-D2D9E8BDDDD4}">
      <dgm:prSet/>
      <dgm:spPr/>
      <dgm:t>
        <a:bodyPr/>
        <a:lstStyle/>
        <a:p>
          <a:endParaRPr lang="en-US"/>
        </a:p>
      </dgm:t>
    </dgm:pt>
    <dgm:pt modelId="{FAA2D2A5-2980-F743-9F30-9A92CE16C952}">
      <dgm:prSet custT="1"/>
      <dgm:spPr/>
      <dgm:t>
        <a:bodyPr/>
        <a:lstStyle/>
        <a:p>
          <a:pPr rtl="0"/>
          <a:r>
            <a:rPr lang="en-US" sz="2000" dirty="0">
              <a:solidFill>
                <a:schemeClr val="tx1"/>
              </a:solidFill>
            </a:rPr>
            <a:t>Ocean Sciences Meeting (workshop and session)</a:t>
          </a:r>
        </a:p>
        <a:p>
          <a:pPr rtl="0"/>
          <a:r>
            <a:rPr lang="en-US" sz="2000" dirty="0">
              <a:solidFill>
                <a:schemeClr val="tx1"/>
              </a:solidFill>
            </a:rPr>
            <a:t>Feb 2024</a:t>
          </a:r>
        </a:p>
      </dgm:t>
    </dgm:pt>
    <dgm:pt modelId="{810F3610-A8C7-9F46-9898-796E0BD6E39D}" type="parTrans" cxnId="{570AA7F8-FCE5-9E43-916C-461C30B02C54}">
      <dgm:prSet/>
      <dgm:spPr/>
      <dgm:t>
        <a:bodyPr/>
        <a:lstStyle/>
        <a:p>
          <a:endParaRPr lang="en-US"/>
        </a:p>
      </dgm:t>
    </dgm:pt>
    <dgm:pt modelId="{35787EE3-8376-754E-BC76-57283E40447C}" type="sibTrans" cxnId="{570AA7F8-FCE5-9E43-916C-461C30B02C54}">
      <dgm:prSet/>
      <dgm:spPr/>
      <dgm:t>
        <a:bodyPr/>
        <a:lstStyle/>
        <a:p>
          <a:endParaRPr lang="en-US"/>
        </a:p>
      </dgm:t>
    </dgm:pt>
    <dgm:pt modelId="{7B480D76-4F43-1449-8512-1D3E06CC1942}">
      <dgm:prSet/>
      <dgm:spPr/>
      <dgm:t>
        <a:bodyPr/>
        <a:lstStyle/>
        <a:p>
          <a:pPr rtl="0"/>
          <a:r>
            <a:rPr lang="en-US" dirty="0">
              <a:solidFill>
                <a:schemeClr val="tx1"/>
              </a:solidFill>
            </a:rPr>
            <a:t>Needs assessment and development workshop</a:t>
          </a:r>
        </a:p>
        <a:p>
          <a:pPr rtl="0"/>
          <a:r>
            <a:rPr lang="en-US" dirty="0">
              <a:solidFill>
                <a:schemeClr val="tx1"/>
              </a:solidFill>
            </a:rPr>
            <a:t>Spring 2024</a:t>
          </a:r>
        </a:p>
      </dgm:t>
    </dgm:pt>
    <dgm:pt modelId="{68BDBA26-C7AB-3D44-B544-1DC867EF122F}" type="parTrans" cxnId="{A91DCEA4-87F6-CF4F-AF77-13C36DF51286}">
      <dgm:prSet/>
      <dgm:spPr/>
      <dgm:t>
        <a:bodyPr/>
        <a:lstStyle/>
        <a:p>
          <a:endParaRPr lang="en-US"/>
        </a:p>
      </dgm:t>
    </dgm:pt>
    <dgm:pt modelId="{856BBAC2-0D18-AC4A-997D-40F926199600}" type="sibTrans" cxnId="{A91DCEA4-87F6-CF4F-AF77-13C36DF51286}">
      <dgm:prSet/>
      <dgm:spPr/>
      <dgm:t>
        <a:bodyPr/>
        <a:lstStyle/>
        <a:p>
          <a:endParaRPr lang="en-US"/>
        </a:p>
      </dgm:t>
    </dgm:pt>
    <dgm:pt modelId="{A0073173-87E0-C844-9E54-47F6E0ACCE51}">
      <dgm:prSet/>
      <dgm:spPr/>
      <dgm:t>
        <a:bodyPr/>
        <a:lstStyle/>
        <a:p>
          <a:pPr rtl="0"/>
          <a:r>
            <a:rPr lang="en-US" dirty="0">
              <a:solidFill>
                <a:schemeClr val="tx1"/>
              </a:solidFill>
            </a:rPr>
            <a:t>Development workshop (python applications)</a:t>
          </a:r>
        </a:p>
        <a:p>
          <a:pPr rtl="0"/>
          <a:r>
            <a:rPr lang="en-US" dirty="0">
              <a:solidFill>
                <a:schemeClr val="tx1"/>
              </a:solidFill>
            </a:rPr>
            <a:t>Spring 2025 </a:t>
          </a:r>
        </a:p>
      </dgm:t>
    </dgm:pt>
    <dgm:pt modelId="{BB4BBF1D-CF66-284C-8D34-ACB1024B493B}" type="parTrans" cxnId="{563742A1-286F-9143-8744-790F564A786C}">
      <dgm:prSet/>
      <dgm:spPr/>
      <dgm:t>
        <a:bodyPr/>
        <a:lstStyle/>
        <a:p>
          <a:endParaRPr lang="en-US"/>
        </a:p>
      </dgm:t>
    </dgm:pt>
    <dgm:pt modelId="{AF14375B-E9E4-D448-8ACC-B268F0D595E6}" type="sibTrans" cxnId="{563742A1-286F-9143-8744-790F564A786C}">
      <dgm:prSet/>
      <dgm:spPr/>
      <dgm:t>
        <a:bodyPr/>
        <a:lstStyle/>
        <a:p>
          <a:endParaRPr lang="en-US"/>
        </a:p>
      </dgm:t>
    </dgm:pt>
    <dgm:pt modelId="{AA89923D-A4C3-714D-A35B-DB8EA8E7A6DC}">
      <dgm:prSet/>
      <dgm:spPr/>
      <dgm:t>
        <a:bodyPr/>
        <a:lstStyle/>
        <a:p>
          <a:pPr rtl="0"/>
          <a:r>
            <a:rPr lang="en-US" dirty="0">
              <a:solidFill>
                <a:schemeClr val="tx1"/>
              </a:solidFill>
            </a:rPr>
            <a:t>Mini One Day workshops at strategic conferences and meetings (on-going)</a:t>
          </a:r>
        </a:p>
      </dgm:t>
    </dgm:pt>
    <dgm:pt modelId="{74F14997-7381-1B40-8D22-E8206C8633D9}" type="parTrans" cxnId="{4F1EE5C3-D758-8649-A14C-61DD445FDBE6}">
      <dgm:prSet/>
      <dgm:spPr/>
      <dgm:t>
        <a:bodyPr/>
        <a:lstStyle/>
        <a:p>
          <a:endParaRPr lang="en-US"/>
        </a:p>
      </dgm:t>
    </dgm:pt>
    <dgm:pt modelId="{EC71EEDD-8B2C-5E41-9087-B15293E85D3F}" type="sibTrans" cxnId="{4F1EE5C3-D758-8649-A14C-61DD445FDBE6}">
      <dgm:prSet/>
      <dgm:spPr/>
      <dgm:t>
        <a:bodyPr/>
        <a:lstStyle/>
        <a:p>
          <a:endParaRPr lang="en-US"/>
        </a:p>
      </dgm:t>
    </dgm:pt>
    <dgm:pt modelId="{7FD751AC-4DEC-CF4E-BADE-E16C793B2C15}" type="pres">
      <dgm:prSet presAssocID="{8FA37B6B-797C-2B42-BB60-CD94B374B734}" presName="CompostProcess" presStyleCnt="0">
        <dgm:presLayoutVars>
          <dgm:dir/>
          <dgm:resizeHandles val="exact"/>
        </dgm:presLayoutVars>
      </dgm:prSet>
      <dgm:spPr/>
    </dgm:pt>
    <dgm:pt modelId="{D98EDFD5-51D2-8C47-B17C-45BEBA24A59C}" type="pres">
      <dgm:prSet presAssocID="{8FA37B6B-797C-2B42-BB60-CD94B374B734}" presName="arrow" presStyleLbl="bgShp" presStyleIdx="0" presStyleCnt="1" custLinFactNeighborX="15682" custLinFactNeighborY="-375"/>
      <dgm:spPr>
        <a:solidFill>
          <a:schemeClr val="tx1"/>
        </a:solidFill>
      </dgm:spPr>
    </dgm:pt>
    <dgm:pt modelId="{CC1FA69D-1874-2B4E-A53D-B76F52F2B5F1}" type="pres">
      <dgm:prSet presAssocID="{8FA37B6B-797C-2B42-BB60-CD94B374B734}" presName="linearProcess" presStyleCnt="0"/>
      <dgm:spPr/>
    </dgm:pt>
    <dgm:pt modelId="{FA6F12B0-87A7-7D43-90B6-1238451C7E31}" type="pres">
      <dgm:prSet presAssocID="{91BF97C4-5672-F445-8EC0-D341FEED6B3D}" presName="textNode" presStyleLbl="node1" presStyleIdx="0" presStyleCnt="5">
        <dgm:presLayoutVars>
          <dgm:bulletEnabled val="1"/>
        </dgm:presLayoutVars>
      </dgm:prSet>
      <dgm:spPr/>
    </dgm:pt>
    <dgm:pt modelId="{948A763A-578F-C14F-9B73-B87C65D2A468}" type="pres">
      <dgm:prSet presAssocID="{7C8A2169-3582-504B-A19E-6D3EDF788017}" presName="sibTrans" presStyleCnt="0"/>
      <dgm:spPr/>
    </dgm:pt>
    <dgm:pt modelId="{F332B7D3-5C93-594C-8D9F-281FDF22FE8D}" type="pres">
      <dgm:prSet presAssocID="{FAA2D2A5-2980-F743-9F30-9A92CE16C952}" presName="textNode" presStyleLbl="node1" presStyleIdx="1" presStyleCnt="5" custScaleX="108454">
        <dgm:presLayoutVars>
          <dgm:bulletEnabled val="1"/>
        </dgm:presLayoutVars>
      </dgm:prSet>
      <dgm:spPr/>
    </dgm:pt>
    <dgm:pt modelId="{36BE0DFA-EB98-FB42-AB8D-BF5DD3422716}" type="pres">
      <dgm:prSet presAssocID="{35787EE3-8376-754E-BC76-57283E40447C}" presName="sibTrans" presStyleCnt="0"/>
      <dgm:spPr/>
    </dgm:pt>
    <dgm:pt modelId="{50842787-D839-F748-80DD-77D14FC7E564}" type="pres">
      <dgm:prSet presAssocID="{AA89923D-A4C3-714D-A35B-DB8EA8E7A6DC}" presName="textNode" presStyleLbl="node1" presStyleIdx="2" presStyleCnt="5" custScaleX="108454">
        <dgm:presLayoutVars>
          <dgm:bulletEnabled val="1"/>
        </dgm:presLayoutVars>
      </dgm:prSet>
      <dgm:spPr/>
    </dgm:pt>
    <dgm:pt modelId="{79055413-4A1D-EC40-8EA6-44A939367552}" type="pres">
      <dgm:prSet presAssocID="{EC71EEDD-8B2C-5E41-9087-B15293E85D3F}" presName="sibTrans" presStyleCnt="0"/>
      <dgm:spPr/>
    </dgm:pt>
    <dgm:pt modelId="{8D02FACB-52F9-6946-98AB-D6693927EF0F}" type="pres">
      <dgm:prSet presAssocID="{7B480D76-4F43-1449-8512-1D3E06CC1942}" presName="textNode" presStyleLbl="node1" presStyleIdx="3" presStyleCnt="5">
        <dgm:presLayoutVars>
          <dgm:bulletEnabled val="1"/>
        </dgm:presLayoutVars>
      </dgm:prSet>
      <dgm:spPr/>
    </dgm:pt>
    <dgm:pt modelId="{232B4E0B-9C09-4F43-9C86-8D7A96269ACB}" type="pres">
      <dgm:prSet presAssocID="{856BBAC2-0D18-AC4A-997D-40F926199600}" presName="sibTrans" presStyleCnt="0"/>
      <dgm:spPr/>
    </dgm:pt>
    <dgm:pt modelId="{0BE49561-4D22-DC4F-B7BD-8F0017E90307}" type="pres">
      <dgm:prSet presAssocID="{A0073173-87E0-C844-9E54-47F6E0ACCE51}" presName="textNode" presStyleLbl="node1" presStyleIdx="4" presStyleCnt="5" custLinFactNeighborX="4161" custLinFactNeighborY="356">
        <dgm:presLayoutVars>
          <dgm:bulletEnabled val="1"/>
        </dgm:presLayoutVars>
      </dgm:prSet>
      <dgm:spPr/>
    </dgm:pt>
  </dgm:ptLst>
  <dgm:cxnLst>
    <dgm:cxn modelId="{DDA7C24B-2900-524D-9003-364FCD86DF01}" type="presOf" srcId="{AA89923D-A4C3-714D-A35B-DB8EA8E7A6DC}" destId="{50842787-D839-F748-80DD-77D14FC7E564}" srcOrd="0" destOrd="0" presId="urn:microsoft.com/office/officeart/2005/8/layout/hProcess9"/>
    <dgm:cxn modelId="{B03C084F-2A8C-5F43-9EAF-D2D9E8BDDDD4}" srcId="{8FA37B6B-797C-2B42-BB60-CD94B374B734}" destId="{91BF97C4-5672-F445-8EC0-D341FEED6B3D}" srcOrd="0" destOrd="0" parTransId="{A9A8A191-9395-9C41-8010-DD56F1B9C5BF}" sibTransId="{7C8A2169-3582-504B-A19E-6D3EDF788017}"/>
    <dgm:cxn modelId="{B29F8F6F-8846-C744-82B5-9FFBF4121748}" type="presOf" srcId="{A0073173-87E0-C844-9E54-47F6E0ACCE51}" destId="{0BE49561-4D22-DC4F-B7BD-8F0017E90307}" srcOrd="0" destOrd="0" presId="urn:microsoft.com/office/officeart/2005/8/layout/hProcess9"/>
    <dgm:cxn modelId="{563742A1-286F-9143-8744-790F564A786C}" srcId="{8FA37B6B-797C-2B42-BB60-CD94B374B734}" destId="{A0073173-87E0-C844-9E54-47F6E0ACCE51}" srcOrd="4" destOrd="0" parTransId="{BB4BBF1D-CF66-284C-8D34-ACB1024B493B}" sibTransId="{AF14375B-E9E4-D448-8ACC-B268F0D595E6}"/>
    <dgm:cxn modelId="{A91DCEA4-87F6-CF4F-AF77-13C36DF51286}" srcId="{8FA37B6B-797C-2B42-BB60-CD94B374B734}" destId="{7B480D76-4F43-1449-8512-1D3E06CC1942}" srcOrd="3" destOrd="0" parTransId="{68BDBA26-C7AB-3D44-B544-1DC867EF122F}" sibTransId="{856BBAC2-0D18-AC4A-997D-40F926199600}"/>
    <dgm:cxn modelId="{3B5DB2AE-2BAE-CA4B-BE68-535E6A96FA33}" type="presOf" srcId="{8FA37B6B-797C-2B42-BB60-CD94B374B734}" destId="{7FD751AC-4DEC-CF4E-BADE-E16C793B2C15}" srcOrd="0" destOrd="0" presId="urn:microsoft.com/office/officeart/2005/8/layout/hProcess9"/>
    <dgm:cxn modelId="{4F1EE5C3-D758-8649-A14C-61DD445FDBE6}" srcId="{8FA37B6B-797C-2B42-BB60-CD94B374B734}" destId="{AA89923D-A4C3-714D-A35B-DB8EA8E7A6DC}" srcOrd="2" destOrd="0" parTransId="{74F14997-7381-1B40-8D22-E8206C8633D9}" sibTransId="{EC71EEDD-8B2C-5E41-9087-B15293E85D3F}"/>
    <dgm:cxn modelId="{3275BDF4-1128-5A43-B1B9-C2FE043B7E69}" type="presOf" srcId="{FAA2D2A5-2980-F743-9F30-9A92CE16C952}" destId="{F332B7D3-5C93-594C-8D9F-281FDF22FE8D}" srcOrd="0" destOrd="0" presId="urn:microsoft.com/office/officeart/2005/8/layout/hProcess9"/>
    <dgm:cxn modelId="{570AA7F8-FCE5-9E43-916C-461C30B02C54}" srcId="{8FA37B6B-797C-2B42-BB60-CD94B374B734}" destId="{FAA2D2A5-2980-F743-9F30-9A92CE16C952}" srcOrd="1" destOrd="0" parTransId="{810F3610-A8C7-9F46-9898-796E0BD6E39D}" sibTransId="{35787EE3-8376-754E-BC76-57283E40447C}"/>
    <dgm:cxn modelId="{76642FFA-8D69-1642-A5C9-347DEBDC79CB}" type="presOf" srcId="{91BF97C4-5672-F445-8EC0-D341FEED6B3D}" destId="{FA6F12B0-87A7-7D43-90B6-1238451C7E31}" srcOrd="0" destOrd="0" presId="urn:microsoft.com/office/officeart/2005/8/layout/hProcess9"/>
    <dgm:cxn modelId="{4831C8FD-3984-6C40-B7EB-CAFF37BE0159}" type="presOf" srcId="{7B480D76-4F43-1449-8512-1D3E06CC1942}" destId="{8D02FACB-52F9-6946-98AB-D6693927EF0F}" srcOrd="0" destOrd="0" presId="urn:microsoft.com/office/officeart/2005/8/layout/hProcess9"/>
    <dgm:cxn modelId="{94D15F8F-0F6E-5740-B2FD-F8D7F7EBC43D}" type="presParOf" srcId="{7FD751AC-4DEC-CF4E-BADE-E16C793B2C15}" destId="{D98EDFD5-51D2-8C47-B17C-45BEBA24A59C}" srcOrd="0" destOrd="0" presId="urn:microsoft.com/office/officeart/2005/8/layout/hProcess9"/>
    <dgm:cxn modelId="{99ED17E7-F762-AE48-B776-D61AF8295AC4}" type="presParOf" srcId="{7FD751AC-4DEC-CF4E-BADE-E16C793B2C15}" destId="{CC1FA69D-1874-2B4E-A53D-B76F52F2B5F1}" srcOrd="1" destOrd="0" presId="urn:microsoft.com/office/officeart/2005/8/layout/hProcess9"/>
    <dgm:cxn modelId="{4DB89771-244B-7B4D-9B2B-73E37C4C888F}" type="presParOf" srcId="{CC1FA69D-1874-2B4E-A53D-B76F52F2B5F1}" destId="{FA6F12B0-87A7-7D43-90B6-1238451C7E31}" srcOrd="0" destOrd="0" presId="urn:microsoft.com/office/officeart/2005/8/layout/hProcess9"/>
    <dgm:cxn modelId="{312D2A89-8A0B-4347-868E-7BDEFD97D7A7}" type="presParOf" srcId="{CC1FA69D-1874-2B4E-A53D-B76F52F2B5F1}" destId="{948A763A-578F-C14F-9B73-B87C65D2A468}" srcOrd="1" destOrd="0" presId="urn:microsoft.com/office/officeart/2005/8/layout/hProcess9"/>
    <dgm:cxn modelId="{4DEF7DF5-5B67-1546-A7A1-8D1D0FDD76E3}" type="presParOf" srcId="{CC1FA69D-1874-2B4E-A53D-B76F52F2B5F1}" destId="{F332B7D3-5C93-594C-8D9F-281FDF22FE8D}" srcOrd="2" destOrd="0" presId="urn:microsoft.com/office/officeart/2005/8/layout/hProcess9"/>
    <dgm:cxn modelId="{FBEA294D-7398-0843-B294-DA0D0F45ECBD}" type="presParOf" srcId="{CC1FA69D-1874-2B4E-A53D-B76F52F2B5F1}" destId="{36BE0DFA-EB98-FB42-AB8D-BF5DD3422716}" srcOrd="3" destOrd="0" presId="urn:microsoft.com/office/officeart/2005/8/layout/hProcess9"/>
    <dgm:cxn modelId="{2D5F8B73-F655-EB44-B8FC-3E16CD866F46}" type="presParOf" srcId="{CC1FA69D-1874-2B4E-A53D-B76F52F2B5F1}" destId="{50842787-D839-F748-80DD-77D14FC7E564}" srcOrd="4" destOrd="0" presId="urn:microsoft.com/office/officeart/2005/8/layout/hProcess9"/>
    <dgm:cxn modelId="{6901E339-23DD-164C-8B76-31D6ECE05A62}" type="presParOf" srcId="{CC1FA69D-1874-2B4E-A53D-B76F52F2B5F1}" destId="{79055413-4A1D-EC40-8EA6-44A939367552}" srcOrd="5" destOrd="0" presId="urn:microsoft.com/office/officeart/2005/8/layout/hProcess9"/>
    <dgm:cxn modelId="{E1DF1E3F-E6D7-6F4A-A667-83C6AEE421BF}" type="presParOf" srcId="{CC1FA69D-1874-2B4E-A53D-B76F52F2B5F1}" destId="{8D02FACB-52F9-6946-98AB-D6693927EF0F}" srcOrd="6" destOrd="0" presId="urn:microsoft.com/office/officeart/2005/8/layout/hProcess9"/>
    <dgm:cxn modelId="{8F8CB279-80F9-E342-BF53-52E255E6A9B7}" type="presParOf" srcId="{CC1FA69D-1874-2B4E-A53D-B76F52F2B5F1}" destId="{232B4E0B-9C09-4F43-9C86-8D7A96269ACB}" srcOrd="7" destOrd="0" presId="urn:microsoft.com/office/officeart/2005/8/layout/hProcess9"/>
    <dgm:cxn modelId="{4D5C47B1-6FB0-6848-8325-A71542725BCB}" type="presParOf" srcId="{CC1FA69D-1874-2B4E-A53D-B76F52F2B5F1}" destId="{0BE49561-4D22-DC4F-B7BD-8F0017E9030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37B6B-797C-2B42-BB60-CD94B374B734}"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91BF97C4-5672-F445-8EC0-D341FEED6B3D}">
      <dgm:prSet custT="1"/>
      <dgm:spPr/>
      <dgm:t>
        <a:bodyPr/>
        <a:lstStyle/>
        <a:p>
          <a:pPr rtl="0"/>
          <a:r>
            <a:rPr lang="en-US" sz="2400" dirty="0">
              <a:solidFill>
                <a:schemeClr val="tx1"/>
              </a:solidFill>
            </a:rPr>
            <a:t>Participated in March Development Workshop (2019)</a:t>
          </a:r>
        </a:p>
      </dgm:t>
    </dgm:pt>
    <dgm:pt modelId="{A9A8A191-9395-9C41-8010-DD56F1B9C5BF}" type="parTrans" cxnId="{B03C084F-2A8C-5F43-9EAF-D2D9E8BDDDD4}">
      <dgm:prSet/>
      <dgm:spPr/>
      <dgm:t>
        <a:bodyPr/>
        <a:lstStyle/>
        <a:p>
          <a:endParaRPr lang="en-US"/>
        </a:p>
      </dgm:t>
    </dgm:pt>
    <dgm:pt modelId="{7C8A2169-3582-504B-A19E-6D3EDF788017}" type="sibTrans" cxnId="{B03C084F-2A8C-5F43-9EAF-D2D9E8BDDDD4}">
      <dgm:prSet/>
      <dgm:spPr/>
      <dgm:t>
        <a:bodyPr/>
        <a:lstStyle/>
        <a:p>
          <a:endParaRPr lang="en-US"/>
        </a:p>
      </dgm:t>
    </dgm:pt>
    <dgm:pt modelId="{FAA2D2A5-2980-F743-9F30-9A92CE16C952}">
      <dgm:prSet custT="1"/>
      <dgm:spPr/>
      <dgm:t>
        <a:bodyPr/>
        <a:lstStyle/>
        <a:p>
          <a:pPr rtl="0"/>
          <a:r>
            <a:rPr lang="en-US" sz="2400" dirty="0">
              <a:solidFill>
                <a:schemeClr val="tx1"/>
              </a:solidFill>
            </a:rPr>
            <a:t>Peer mentor in EER Implementation Workshop (July 2020)</a:t>
          </a:r>
        </a:p>
      </dgm:t>
    </dgm:pt>
    <dgm:pt modelId="{810F3610-A8C7-9F46-9898-796E0BD6E39D}" type="parTrans" cxnId="{570AA7F8-FCE5-9E43-916C-461C30B02C54}">
      <dgm:prSet/>
      <dgm:spPr/>
      <dgm:t>
        <a:bodyPr/>
        <a:lstStyle/>
        <a:p>
          <a:endParaRPr lang="en-US"/>
        </a:p>
      </dgm:t>
    </dgm:pt>
    <dgm:pt modelId="{35787EE3-8376-754E-BC76-57283E40447C}" type="sibTrans" cxnId="{570AA7F8-FCE5-9E43-916C-461C30B02C54}">
      <dgm:prSet/>
      <dgm:spPr/>
      <dgm:t>
        <a:bodyPr/>
        <a:lstStyle/>
        <a:p>
          <a:endParaRPr lang="en-US"/>
        </a:p>
      </dgm:t>
    </dgm:pt>
    <dgm:pt modelId="{7B480D76-4F43-1449-8512-1D3E06CC1942}">
      <dgm:prSet/>
      <dgm:spPr/>
      <dgm:t>
        <a:bodyPr/>
        <a:lstStyle/>
        <a:p>
          <a:pPr rtl="0"/>
          <a:r>
            <a:rPr lang="en-US" dirty="0">
              <a:solidFill>
                <a:schemeClr val="tx1"/>
              </a:solidFill>
            </a:rPr>
            <a:t>Lab Notebook Designer (January 2020)</a:t>
          </a:r>
        </a:p>
      </dgm:t>
    </dgm:pt>
    <dgm:pt modelId="{68BDBA26-C7AB-3D44-B544-1DC867EF122F}" type="parTrans" cxnId="{A91DCEA4-87F6-CF4F-AF77-13C36DF51286}">
      <dgm:prSet/>
      <dgm:spPr/>
      <dgm:t>
        <a:bodyPr/>
        <a:lstStyle/>
        <a:p>
          <a:endParaRPr lang="en-US"/>
        </a:p>
      </dgm:t>
    </dgm:pt>
    <dgm:pt modelId="{856BBAC2-0D18-AC4A-997D-40F926199600}" type="sibTrans" cxnId="{A91DCEA4-87F6-CF4F-AF77-13C36DF51286}">
      <dgm:prSet/>
      <dgm:spPr/>
      <dgm:t>
        <a:bodyPr/>
        <a:lstStyle/>
        <a:p>
          <a:endParaRPr lang="en-US"/>
        </a:p>
      </dgm:t>
    </dgm:pt>
    <dgm:pt modelId="{A0073173-87E0-C844-9E54-47F6E0ACCE51}">
      <dgm:prSet/>
      <dgm:spPr/>
      <dgm:t>
        <a:bodyPr/>
        <a:lstStyle/>
        <a:p>
          <a:pPr rtl="0"/>
          <a:r>
            <a:rPr lang="en-US" dirty="0">
              <a:solidFill>
                <a:schemeClr val="tx1"/>
              </a:solidFill>
            </a:rPr>
            <a:t>PI IUSE grant studying OOI data and learning</a:t>
          </a:r>
        </a:p>
      </dgm:t>
    </dgm:pt>
    <dgm:pt modelId="{BB4BBF1D-CF66-284C-8D34-ACB1024B493B}" type="parTrans" cxnId="{563742A1-286F-9143-8744-790F564A786C}">
      <dgm:prSet/>
      <dgm:spPr/>
      <dgm:t>
        <a:bodyPr/>
        <a:lstStyle/>
        <a:p>
          <a:endParaRPr lang="en-US"/>
        </a:p>
      </dgm:t>
    </dgm:pt>
    <dgm:pt modelId="{AF14375B-E9E4-D448-8ACC-B268F0D595E6}" type="sibTrans" cxnId="{563742A1-286F-9143-8744-790F564A786C}">
      <dgm:prSet/>
      <dgm:spPr/>
      <dgm:t>
        <a:bodyPr/>
        <a:lstStyle/>
        <a:p>
          <a:endParaRPr lang="en-US"/>
        </a:p>
      </dgm:t>
    </dgm:pt>
    <dgm:pt modelId="{7FD751AC-4DEC-CF4E-BADE-E16C793B2C15}" type="pres">
      <dgm:prSet presAssocID="{8FA37B6B-797C-2B42-BB60-CD94B374B734}" presName="CompostProcess" presStyleCnt="0">
        <dgm:presLayoutVars>
          <dgm:dir/>
          <dgm:resizeHandles val="exact"/>
        </dgm:presLayoutVars>
      </dgm:prSet>
      <dgm:spPr/>
    </dgm:pt>
    <dgm:pt modelId="{D98EDFD5-51D2-8C47-B17C-45BEBA24A59C}" type="pres">
      <dgm:prSet presAssocID="{8FA37B6B-797C-2B42-BB60-CD94B374B734}" presName="arrow" presStyleLbl="bgShp" presStyleIdx="0" presStyleCnt="1" custLinFactNeighborX="11874"/>
      <dgm:spPr>
        <a:solidFill>
          <a:schemeClr val="tx1"/>
        </a:solidFill>
      </dgm:spPr>
    </dgm:pt>
    <dgm:pt modelId="{CC1FA69D-1874-2B4E-A53D-B76F52F2B5F1}" type="pres">
      <dgm:prSet presAssocID="{8FA37B6B-797C-2B42-BB60-CD94B374B734}" presName="linearProcess" presStyleCnt="0"/>
      <dgm:spPr/>
    </dgm:pt>
    <dgm:pt modelId="{FA6F12B0-87A7-7D43-90B6-1238451C7E31}" type="pres">
      <dgm:prSet presAssocID="{91BF97C4-5672-F445-8EC0-D341FEED6B3D}" presName="textNode" presStyleLbl="node1" presStyleIdx="0" presStyleCnt="4">
        <dgm:presLayoutVars>
          <dgm:bulletEnabled val="1"/>
        </dgm:presLayoutVars>
      </dgm:prSet>
      <dgm:spPr/>
    </dgm:pt>
    <dgm:pt modelId="{948A763A-578F-C14F-9B73-B87C65D2A468}" type="pres">
      <dgm:prSet presAssocID="{7C8A2169-3582-504B-A19E-6D3EDF788017}" presName="sibTrans" presStyleCnt="0"/>
      <dgm:spPr/>
    </dgm:pt>
    <dgm:pt modelId="{F332B7D3-5C93-594C-8D9F-281FDF22FE8D}" type="pres">
      <dgm:prSet presAssocID="{FAA2D2A5-2980-F743-9F30-9A92CE16C952}" presName="textNode" presStyleLbl="node1" presStyleIdx="1" presStyleCnt="4" custScaleX="108454">
        <dgm:presLayoutVars>
          <dgm:bulletEnabled val="1"/>
        </dgm:presLayoutVars>
      </dgm:prSet>
      <dgm:spPr/>
    </dgm:pt>
    <dgm:pt modelId="{36BE0DFA-EB98-FB42-AB8D-BF5DD3422716}" type="pres">
      <dgm:prSet presAssocID="{35787EE3-8376-754E-BC76-57283E40447C}" presName="sibTrans" presStyleCnt="0"/>
      <dgm:spPr/>
    </dgm:pt>
    <dgm:pt modelId="{8D02FACB-52F9-6946-98AB-D6693927EF0F}" type="pres">
      <dgm:prSet presAssocID="{7B480D76-4F43-1449-8512-1D3E06CC1942}" presName="textNode" presStyleLbl="node1" presStyleIdx="2" presStyleCnt="4">
        <dgm:presLayoutVars>
          <dgm:bulletEnabled val="1"/>
        </dgm:presLayoutVars>
      </dgm:prSet>
      <dgm:spPr/>
    </dgm:pt>
    <dgm:pt modelId="{232B4E0B-9C09-4F43-9C86-8D7A96269ACB}" type="pres">
      <dgm:prSet presAssocID="{856BBAC2-0D18-AC4A-997D-40F926199600}" presName="sibTrans" presStyleCnt="0"/>
      <dgm:spPr/>
    </dgm:pt>
    <dgm:pt modelId="{0BE49561-4D22-DC4F-B7BD-8F0017E90307}" type="pres">
      <dgm:prSet presAssocID="{A0073173-87E0-C844-9E54-47F6E0ACCE51}" presName="textNode" presStyleLbl="node1" presStyleIdx="3" presStyleCnt="4" custLinFactNeighborX="4161" custLinFactNeighborY="356">
        <dgm:presLayoutVars>
          <dgm:bulletEnabled val="1"/>
        </dgm:presLayoutVars>
      </dgm:prSet>
      <dgm:spPr/>
    </dgm:pt>
  </dgm:ptLst>
  <dgm:cxnLst>
    <dgm:cxn modelId="{B03C084F-2A8C-5F43-9EAF-D2D9E8BDDDD4}" srcId="{8FA37B6B-797C-2B42-BB60-CD94B374B734}" destId="{91BF97C4-5672-F445-8EC0-D341FEED6B3D}" srcOrd="0" destOrd="0" parTransId="{A9A8A191-9395-9C41-8010-DD56F1B9C5BF}" sibTransId="{7C8A2169-3582-504B-A19E-6D3EDF788017}"/>
    <dgm:cxn modelId="{B29F8F6F-8846-C744-82B5-9FFBF4121748}" type="presOf" srcId="{A0073173-87E0-C844-9E54-47F6E0ACCE51}" destId="{0BE49561-4D22-DC4F-B7BD-8F0017E90307}" srcOrd="0" destOrd="0" presId="urn:microsoft.com/office/officeart/2005/8/layout/hProcess9"/>
    <dgm:cxn modelId="{563742A1-286F-9143-8744-790F564A786C}" srcId="{8FA37B6B-797C-2B42-BB60-CD94B374B734}" destId="{A0073173-87E0-C844-9E54-47F6E0ACCE51}" srcOrd="3" destOrd="0" parTransId="{BB4BBF1D-CF66-284C-8D34-ACB1024B493B}" sibTransId="{AF14375B-E9E4-D448-8ACC-B268F0D595E6}"/>
    <dgm:cxn modelId="{A91DCEA4-87F6-CF4F-AF77-13C36DF51286}" srcId="{8FA37B6B-797C-2B42-BB60-CD94B374B734}" destId="{7B480D76-4F43-1449-8512-1D3E06CC1942}" srcOrd="2" destOrd="0" parTransId="{68BDBA26-C7AB-3D44-B544-1DC867EF122F}" sibTransId="{856BBAC2-0D18-AC4A-997D-40F926199600}"/>
    <dgm:cxn modelId="{3B5DB2AE-2BAE-CA4B-BE68-535E6A96FA33}" type="presOf" srcId="{8FA37B6B-797C-2B42-BB60-CD94B374B734}" destId="{7FD751AC-4DEC-CF4E-BADE-E16C793B2C15}" srcOrd="0" destOrd="0" presId="urn:microsoft.com/office/officeart/2005/8/layout/hProcess9"/>
    <dgm:cxn modelId="{3275BDF4-1128-5A43-B1B9-C2FE043B7E69}" type="presOf" srcId="{FAA2D2A5-2980-F743-9F30-9A92CE16C952}" destId="{F332B7D3-5C93-594C-8D9F-281FDF22FE8D}" srcOrd="0" destOrd="0" presId="urn:microsoft.com/office/officeart/2005/8/layout/hProcess9"/>
    <dgm:cxn modelId="{570AA7F8-FCE5-9E43-916C-461C30B02C54}" srcId="{8FA37B6B-797C-2B42-BB60-CD94B374B734}" destId="{FAA2D2A5-2980-F743-9F30-9A92CE16C952}" srcOrd="1" destOrd="0" parTransId="{810F3610-A8C7-9F46-9898-796E0BD6E39D}" sibTransId="{35787EE3-8376-754E-BC76-57283E40447C}"/>
    <dgm:cxn modelId="{76642FFA-8D69-1642-A5C9-347DEBDC79CB}" type="presOf" srcId="{91BF97C4-5672-F445-8EC0-D341FEED6B3D}" destId="{FA6F12B0-87A7-7D43-90B6-1238451C7E31}" srcOrd="0" destOrd="0" presId="urn:microsoft.com/office/officeart/2005/8/layout/hProcess9"/>
    <dgm:cxn modelId="{4831C8FD-3984-6C40-B7EB-CAFF37BE0159}" type="presOf" srcId="{7B480D76-4F43-1449-8512-1D3E06CC1942}" destId="{8D02FACB-52F9-6946-98AB-D6693927EF0F}" srcOrd="0" destOrd="0" presId="urn:microsoft.com/office/officeart/2005/8/layout/hProcess9"/>
    <dgm:cxn modelId="{94D15F8F-0F6E-5740-B2FD-F8D7F7EBC43D}" type="presParOf" srcId="{7FD751AC-4DEC-CF4E-BADE-E16C793B2C15}" destId="{D98EDFD5-51D2-8C47-B17C-45BEBA24A59C}" srcOrd="0" destOrd="0" presId="urn:microsoft.com/office/officeart/2005/8/layout/hProcess9"/>
    <dgm:cxn modelId="{99ED17E7-F762-AE48-B776-D61AF8295AC4}" type="presParOf" srcId="{7FD751AC-4DEC-CF4E-BADE-E16C793B2C15}" destId="{CC1FA69D-1874-2B4E-A53D-B76F52F2B5F1}" srcOrd="1" destOrd="0" presId="urn:microsoft.com/office/officeart/2005/8/layout/hProcess9"/>
    <dgm:cxn modelId="{4DB89771-244B-7B4D-9B2B-73E37C4C888F}" type="presParOf" srcId="{CC1FA69D-1874-2B4E-A53D-B76F52F2B5F1}" destId="{FA6F12B0-87A7-7D43-90B6-1238451C7E31}" srcOrd="0" destOrd="0" presId="urn:microsoft.com/office/officeart/2005/8/layout/hProcess9"/>
    <dgm:cxn modelId="{312D2A89-8A0B-4347-868E-7BDEFD97D7A7}" type="presParOf" srcId="{CC1FA69D-1874-2B4E-A53D-B76F52F2B5F1}" destId="{948A763A-578F-C14F-9B73-B87C65D2A468}" srcOrd="1" destOrd="0" presId="urn:microsoft.com/office/officeart/2005/8/layout/hProcess9"/>
    <dgm:cxn modelId="{4DEF7DF5-5B67-1546-A7A1-8D1D0FDD76E3}" type="presParOf" srcId="{CC1FA69D-1874-2B4E-A53D-B76F52F2B5F1}" destId="{F332B7D3-5C93-594C-8D9F-281FDF22FE8D}" srcOrd="2" destOrd="0" presId="urn:microsoft.com/office/officeart/2005/8/layout/hProcess9"/>
    <dgm:cxn modelId="{FBEA294D-7398-0843-B294-DA0D0F45ECBD}" type="presParOf" srcId="{CC1FA69D-1874-2B4E-A53D-B76F52F2B5F1}" destId="{36BE0DFA-EB98-FB42-AB8D-BF5DD3422716}" srcOrd="3" destOrd="0" presId="urn:microsoft.com/office/officeart/2005/8/layout/hProcess9"/>
    <dgm:cxn modelId="{E1DF1E3F-E6D7-6F4A-A667-83C6AEE421BF}" type="presParOf" srcId="{CC1FA69D-1874-2B4E-A53D-B76F52F2B5F1}" destId="{8D02FACB-52F9-6946-98AB-D6693927EF0F}" srcOrd="4" destOrd="0" presId="urn:microsoft.com/office/officeart/2005/8/layout/hProcess9"/>
    <dgm:cxn modelId="{8F8CB279-80F9-E342-BF53-52E255E6A9B7}" type="presParOf" srcId="{CC1FA69D-1874-2B4E-A53D-B76F52F2B5F1}" destId="{232B4E0B-9C09-4F43-9C86-8D7A96269ACB}" srcOrd="5" destOrd="0" presId="urn:microsoft.com/office/officeart/2005/8/layout/hProcess9"/>
    <dgm:cxn modelId="{4D5C47B1-6FB0-6848-8325-A71542725BCB}" type="presParOf" srcId="{CC1FA69D-1874-2B4E-A53D-B76F52F2B5F1}" destId="{0BE49561-4D22-DC4F-B7BD-8F0017E9030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702D08-8D89-0645-84E0-B3540729F650}" type="doc">
      <dgm:prSet loTypeId="urn:microsoft.com/office/officeart/2005/8/layout/hProcess9" loCatId="" qsTypeId="urn:microsoft.com/office/officeart/2005/8/quickstyle/simple4" qsCatId="simple" csTypeId="urn:microsoft.com/office/officeart/2005/8/colors/colorful1" csCatId="colorful" phldr="1"/>
      <dgm:spPr/>
    </dgm:pt>
    <dgm:pt modelId="{BEFEF6D6-2A64-B845-8CA3-EE0457BE7300}">
      <dgm:prSet phldrT="[Text]"/>
      <dgm:spPr/>
      <dgm:t>
        <a:bodyPr/>
        <a:lstStyle/>
        <a:p>
          <a:r>
            <a:rPr lang="en-US" dirty="0">
              <a:solidFill>
                <a:schemeClr val="tx1"/>
              </a:solidFill>
            </a:rPr>
            <a:t>Development workshop (June 2019)</a:t>
          </a:r>
        </a:p>
      </dgm:t>
    </dgm:pt>
    <dgm:pt modelId="{44044C4D-EE63-F241-A561-884397653379}" type="parTrans" cxnId="{C8D6E411-EE4A-134E-9AD8-512BAAFDE238}">
      <dgm:prSet/>
      <dgm:spPr/>
      <dgm:t>
        <a:bodyPr/>
        <a:lstStyle/>
        <a:p>
          <a:endParaRPr lang="en-US"/>
        </a:p>
      </dgm:t>
    </dgm:pt>
    <dgm:pt modelId="{E31A59F3-66B8-0744-A629-740EA96F19CD}" type="sibTrans" cxnId="{C8D6E411-EE4A-134E-9AD8-512BAAFDE238}">
      <dgm:prSet/>
      <dgm:spPr/>
      <dgm:t>
        <a:bodyPr/>
        <a:lstStyle/>
        <a:p>
          <a:endParaRPr lang="en-US"/>
        </a:p>
      </dgm:t>
    </dgm:pt>
    <dgm:pt modelId="{D10EAAE7-5C2B-5C41-8C77-6CE7DEA1701B}">
      <dgm:prSet/>
      <dgm:spPr/>
      <dgm:t>
        <a:bodyPr/>
        <a:lstStyle/>
        <a:p>
          <a:r>
            <a:rPr lang="en-US" dirty="0">
              <a:solidFill>
                <a:schemeClr val="tx1"/>
              </a:solidFill>
            </a:rPr>
            <a:t>Peer trainer/leader in a webinar (2020)</a:t>
          </a:r>
        </a:p>
      </dgm:t>
    </dgm:pt>
    <dgm:pt modelId="{F37D8F6B-7F76-184E-B24E-EAB524FE7073}" type="parTrans" cxnId="{C726650D-417E-C448-AE12-D8558DFCC5DC}">
      <dgm:prSet/>
      <dgm:spPr/>
      <dgm:t>
        <a:bodyPr/>
        <a:lstStyle/>
        <a:p>
          <a:endParaRPr lang="en-US"/>
        </a:p>
      </dgm:t>
    </dgm:pt>
    <dgm:pt modelId="{3F9666FA-1A0B-7546-B4AC-0601E59DC6D4}" type="sibTrans" cxnId="{C726650D-417E-C448-AE12-D8558DFCC5DC}">
      <dgm:prSet/>
      <dgm:spPr/>
      <dgm:t>
        <a:bodyPr/>
        <a:lstStyle/>
        <a:p>
          <a:endParaRPr lang="en-US"/>
        </a:p>
      </dgm:t>
    </dgm:pt>
    <dgm:pt modelId="{52AEB7F7-9224-D747-8A5A-24D84C46C8D8}">
      <dgm:prSet/>
      <dgm:spPr/>
      <dgm:t>
        <a:bodyPr/>
        <a:lstStyle/>
        <a:p>
          <a:r>
            <a:rPr lang="en-US" dirty="0">
              <a:solidFill>
                <a:schemeClr val="tx1"/>
              </a:solidFill>
            </a:rPr>
            <a:t>Data Lab Fellow (2020)</a:t>
          </a:r>
        </a:p>
      </dgm:t>
    </dgm:pt>
    <dgm:pt modelId="{EAC79153-0FCC-0241-9264-A0FAEB821D6C}" type="parTrans" cxnId="{44A96D6F-C3EC-AD42-BB39-2BC48E5CBA2D}">
      <dgm:prSet/>
      <dgm:spPr/>
      <dgm:t>
        <a:bodyPr/>
        <a:lstStyle/>
        <a:p>
          <a:endParaRPr lang="en-US"/>
        </a:p>
      </dgm:t>
    </dgm:pt>
    <dgm:pt modelId="{C18ECC0E-6FA1-6C43-83DC-8A0A609D9354}" type="sibTrans" cxnId="{44A96D6F-C3EC-AD42-BB39-2BC48E5CBA2D}">
      <dgm:prSet/>
      <dgm:spPr/>
      <dgm:t>
        <a:bodyPr/>
        <a:lstStyle/>
        <a:p>
          <a:endParaRPr lang="en-US"/>
        </a:p>
      </dgm:t>
    </dgm:pt>
    <dgm:pt modelId="{821CB88D-60D6-C042-A7CC-2F634C4764D5}" type="pres">
      <dgm:prSet presAssocID="{47702D08-8D89-0645-84E0-B3540729F650}" presName="CompostProcess" presStyleCnt="0">
        <dgm:presLayoutVars>
          <dgm:dir/>
          <dgm:resizeHandles val="exact"/>
        </dgm:presLayoutVars>
      </dgm:prSet>
      <dgm:spPr/>
    </dgm:pt>
    <dgm:pt modelId="{0D2EC28C-6582-6945-B1F1-278B62D197AB}" type="pres">
      <dgm:prSet presAssocID="{47702D08-8D89-0645-84E0-B3540729F650}" presName="arrow" presStyleLbl="bgShp" presStyleIdx="0" presStyleCnt="1" custLinFactNeighborX="-21321" custLinFactNeighborY="-92993"/>
      <dgm:spPr>
        <a:solidFill>
          <a:schemeClr val="tx1"/>
        </a:solidFill>
      </dgm:spPr>
    </dgm:pt>
    <dgm:pt modelId="{4C18605D-4B9E-5D48-90DA-6583BB677702}" type="pres">
      <dgm:prSet presAssocID="{47702D08-8D89-0645-84E0-B3540729F650}" presName="linearProcess" presStyleCnt="0"/>
      <dgm:spPr/>
    </dgm:pt>
    <dgm:pt modelId="{08B9BA30-E522-F942-B741-C93AE10F4B65}" type="pres">
      <dgm:prSet presAssocID="{BEFEF6D6-2A64-B845-8CA3-EE0457BE7300}" presName="textNode" presStyleLbl="node1" presStyleIdx="0" presStyleCnt="3">
        <dgm:presLayoutVars>
          <dgm:bulletEnabled val="1"/>
        </dgm:presLayoutVars>
      </dgm:prSet>
      <dgm:spPr/>
    </dgm:pt>
    <dgm:pt modelId="{8BA84C44-D819-9F40-937B-F1304F5F0B25}" type="pres">
      <dgm:prSet presAssocID="{E31A59F3-66B8-0744-A629-740EA96F19CD}" presName="sibTrans" presStyleCnt="0"/>
      <dgm:spPr/>
    </dgm:pt>
    <dgm:pt modelId="{28155C11-C2FC-B845-9338-3EA4C0D91D85}" type="pres">
      <dgm:prSet presAssocID="{D10EAAE7-5C2B-5C41-8C77-6CE7DEA1701B}" presName="textNode" presStyleLbl="node1" presStyleIdx="1" presStyleCnt="3" custLinFactNeighborX="-4182" custLinFactNeighborY="0">
        <dgm:presLayoutVars>
          <dgm:bulletEnabled val="1"/>
        </dgm:presLayoutVars>
      </dgm:prSet>
      <dgm:spPr/>
    </dgm:pt>
    <dgm:pt modelId="{86F72B74-069F-F948-A237-16F70C131FD3}" type="pres">
      <dgm:prSet presAssocID="{3F9666FA-1A0B-7546-B4AC-0601E59DC6D4}" presName="sibTrans" presStyleCnt="0"/>
      <dgm:spPr/>
    </dgm:pt>
    <dgm:pt modelId="{5AE274EA-E5A9-2845-AEE1-A2E306E48354}" type="pres">
      <dgm:prSet presAssocID="{52AEB7F7-9224-D747-8A5A-24D84C46C8D8}" presName="textNode" presStyleLbl="node1" presStyleIdx="2" presStyleCnt="3">
        <dgm:presLayoutVars>
          <dgm:bulletEnabled val="1"/>
        </dgm:presLayoutVars>
      </dgm:prSet>
      <dgm:spPr/>
    </dgm:pt>
  </dgm:ptLst>
  <dgm:cxnLst>
    <dgm:cxn modelId="{C726650D-417E-C448-AE12-D8558DFCC5DC}" srcId="{47702D08-8D89-0645-84E0-B3540729F650}" destId="{D10EAAE7-5C2B-5C41-8C77-6CE7DEA1701B}" srcOrd="1" destOrd="0" parTransId="{F37D8F6B-7F76-184E-B24E-EAB524FE7073}" sibTransId="{3F9666FA-1A0B-7546-B4AC-0601E59DC6D4}"/>
    <dgm:cxn modelId="{6269920F-5623-B04A-9B34-CAB1AD11739E}" type="presOf" srcId="{D10EAAE7-5C2B-5C41-8C77-6CE7DEA1701B}" destId="{28155C11-C2FC-B845-9338-3EA4C0D91D85}" srcOrd="0" destOrd="0" presId="urn:microsoft.com/office/officeart/2005/8/layout/hProcess9"/>
    <dgm:cxn modelId="{C8D6E411-EE4A-134E-9AD8-512BAAFDE238}" srcId="{47702D08-8D89-0645-84E0-B3540729F650}" destId="{BEFEF6D6-2A64-B845-8CA3-EE0457BE7300}" srcOrd="0" destOrd="0" parTransId="{44044C4D-EE63-F241-A561-884397653379}" sibTransId="{E31A59F3-66B8-0744-A629-740EA96F19CD}"/>
    <dgm:cxn modelId="{44A96D6F-C3EC-AD42-BB39-2BC48E5CBA2D}" srcId="{47702D08-8D89-0645-84E0-B3540729F650}" destId="{52AEB7F7-9224-D747-8A5A-24D84C46C8D8}" srcOrd="2" destOrd="0" parTransId="{EAC79153-0FCC-0241-9264-A0FAEB821D6C}" sibTransId="{C18ECC0E-6FA1-6C43-83DC-8A0A609D9354}"/>
    <dgm:cxn modelId="{942AA58B-D1E9-0A4F-A1C0-C599FFF7520D}" type="presOf" srcId="{52AEB7F7-9224-D747-8A5A-24D84C46C8D8}" destId="{5AE274EA-E5A9-2845-AEE1-A2E306E48354}" srcOrd="0" destOrd="0" presId="urn:microsoft.com/office/officeart/2005/8/layout/hProcess9"/>
    <dgm:cxn modelId="{7FA102C0-AFC5-1841-864D-EFB1019B5C3F}" type="presOf" srcId="{47702D08-8D89-0645-84E0-B3540729F650}" destId="{821CB88D-60D6-C042-A7CC-2F634C4764D5}" srcOrd="0" destOrd="0" presId="urn:microsoft.com/office/officeart/2005/8/layout/hProcess9"/>
    <dgm:cxn modelId="{55342DE9-445E-DD4B-944A-31B678A1D795}" type="presOf" srcId="{BEFEF6D6-2A64-B845-8CA3-EE0457BE7300}" destId="{08B9BA30-E522-F942-B741-C93AE10F4B65}" srcOrd="0" destOrd="0" presId="urn:microsoft.com/office/officeart/2005/8/layout/hProcess9"/>
    <dgm:cxn modelId="{EAA2FCB7-4301-DE47-9433-A7C9833927D5}" type="presParOf" srcId="{821CB88D-60D6-C042-A7CC-2F634C4764D5}" destId="{0D2EC28C-6582-6945-B1F1-278B62D197AB}" srcOrd="0" destOrd="0" presId="urn:microsoft.com/office/officeart/2005/8/layout/hProcess9"/>
    <dgm:cxn modelId="{5F1A3BF4-B75D-A64A-901E-3B6896742E62}" type="presParOf" srcId="{821CB88D-60D6-C042-A7CC-2F634C4764D5}" destId="{4C18605D-4B9E-5D48-90DA-6583BB677702}" srcOrd="1" destOrd="0" presId="urn:microsoft.com/office/officeart/2005/8/layout/hProcess9"/>
    <dgm:cxn modelId="{3CCF11DC-6B2D-B74B-B2F4-B8667E46CCAC}" type="presParOf" srcId="{4C18605D-4B9E-5D48-90DA-6583BB677702}" destId="{08B9BA30-E522-F942-B741-C93AE10F4B65}" srcOrd="0" destOrd="0" presId="urn:microsoft.com/office/officeart/2005/8/layout/hProcess9"/>
    <dgm:cxn modelId="{A4190BC6-1608-C745-8175-97936EB380B9}" type="presParOf" srcId="{4C18605D-4B9E-5D48-90DA-6583BB677702}" destId="{8BA84C44-D819-9F40-937B-F1304F5F0B25}" srcOrd="1" destOrd="0" presId="urn:microsoft.com/office/officeart/2005/8/layout/hProcess9"/>
    <dgm:cxn modelId="{2E4F90DF-5C53-3F4D-9822-C4C38CD37FA9}" type="presParOf" srcId="{4C18605D-4B9E-5D48-90DA-6583BB677702}" destId="{28155C11-C2FC-B845-9338-3EA4C0D91D85}" srcOrd="2" destOrd="0" presId="urn:microsoft.com/office/officeart/2005/8/layout/hProcess9"/>
    <dgm:cxn modelId="{07751395-771B-B341-8101-D9DC378C9A31}" type="presParOf" srcId="{4C18605D-4B9E-5D48-90DA-6583BB677702}" destId="{86F72B74-069F-F948-A237-16F70C131FD3}" srcOrd="3" destOrd="0" presId="urn:microsoft.com/office/officeart/2005/8/layout/hProcess9"/>
    <dgm:cxn modelId="{E3395854-A3CB-6B43-8326-9FF766544F9E}" type="presParOf" srcId="{4C18605D-4B9E-5D48-90DA-6583BB677702}" destId="{5AE274EA-E5A9-2845-AEE1-A2E306E483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251E56-240E-404F-9B9C-8B65CC037D3F}"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E11FEAD9-3B14-0D47-9299-AB88AFB67B66}">
      <dgm:prSet/>
      <dgm:spPr/>
      <dgm:t>
        <a:bodyPr/>
        <a:lstStyle/>
        <a:p>
          <a:pPr rtl="0"/>
          <a:r>
            <a:rPr lang="en-US" dirty="0">
              <a:solidFill>
                <a:schemeClr val="tx1"/>
              </a:solidFill>
            </a:rPr>
            <a:t>Not on any of our original lists!</a:t>
          </a:r>
          <a:endParaRPr lang="mr-IN" dirty="0">
            <a:solidFill>
              <a:schemeClr val="tx1"/>
            </a:solidFill>
          </a:endParaRPr>
        </a:p>
      </dgm:t>
    </dgm:pt>
    <dgm:pt modelId="{92A97EC6-E818-7B45-9327-DD44936F3960}" type="parTrans" cxnId="{2A0677CF-B0D3-1648-B606-51548F90C9CD}">
      <dgm:prSet/>
      <dgm:spPr/>
      <dgm:t>
        <a:bodyPr/>
        <a:lstStyle/>
        <a:p>
          <a:endParaRPr lang="en-US"/>
        </a:p>
      </dgm:t>
    </dgm:pt>
    <dgm:pt modelId="{F77D7285-4A9B-F641-9BB9-DEFADBA158A9}" type="sibTrans" cxnId="{2A0677CF-B0D3-1648-B606-51548F90C9CD}">
      <dgm:prSet/>
      <dgm:spPr/>
      <dgm:t>
        <a:bodyPr/>
        <a:lstStyle/>
        <a:p>
          <a:endParaRPr lang="en-US"/>
        </a:p>
      </dgm:t>
    </dgm:pt>
    <dgm:pt modelId="{FA60D4A8-77F2-1B44-955B-C1E3DA508755}">
      <dgm:prSet/>
      <dgm:spPr/>
      <dgm:t>
        <a:bodyPr/>
        <a:lstStyle/>
        <a:p>
          <a:r>
            <a:rPr lang="en-US" dirty="0">
              <a:solidFill>
                <a:schemeClr val="tx1"/>
              </a:solidFill>
            </a:rPr>
            <a:t>Networked into project by WWU faculty </a:t>
          </a:r>
        </a:p>
      </dgm:t>
    </dgm:pt>
    <dgm:pt modelId="{C7E570E8-E105-3246-B5A7-D8A80102F640}" type="parTrans" cxnId="{6339B89F-C4F9-CB4D-A4F8-1DEBE267F7D1}">
      <dgm:prSet/>
      <dgm:spPr/>
      <dgm:t>
        <a:bodyPr/>
        <a:lstStyle/>
        <a:p>
          <a:endParaRPr lang="en-US"/>
        </a:p>
      </dgm:t>
    </dgm:pt>
    <dgm:pt modelId="{F2F8BE20-0B9D-9E4E-899D-3B562EF2C754}" type="sibTrans" cxnId="{6339B89F-C4F9-CB4D-A4F8-1DEBE267F7D1}">
      <dgm:prSet/>
      <dgm:spPr/>
      <dgm:t>
        <a:bodyPr/>
        <a:lstStyle/>
        <a:p>
          <a:endParaRPr lang="en-US"/>
        </a:p>
      </dgm:t>
    </dgm:pt>
    <dgm:pt modelId="{7E38B400-6DA2-D340-93FF-0A9E996C14CE}">
      <dgm:prSet/>
      <dgm:spPr/>
      <dgm:t>
        <a:bodyPr/>
        <a:lstStyle/>
        <a:p>
          <a:r>
            <a:rPr lang="en-US" dirty="0">
              <a:solidFill>
                <a:schemeClr val="tx1"/>
              </a:solidFill>
            </a:rPr>
            <a:t>Attended webinars as a participant</a:t>
          </a:r>
        </a:p>
      </dgm:t>
    </dgm:pt>
    <dgm:pt modelId="{AFDA9317-3C5F-314D-8C4F-56E7157FF134}" type="parTrans" cxnId="{9E9766BD-6890-0748-8381-04818F563607}">
      <dgm:prSet/>
      <dgm:spPr/>
      <dgm:t>
        <a:bodyPr/>
        <a:lstStyle/>
        <a:p>
          <a:endParaRPr lang="en-US"/>
        </a:p>
      </dgm:t>
    </dgm:pt>
    <dgm:pt modelId="{CD722B67-7809-D748-8E75-1644EE5A8E71}" type="sibTrans" cxnId="{9E9766BD-6890-0748-8381-04818F563607}">
      <dgm:prSet/>
      <dgm:spPr/>
      <dgm:t>
        <a:bodyPr/>
        <a:lstStyle/>
        <a:p>
          <a:endParaRPr lang="en-US"/>
        </a:p>
      </dgm:t>
    </dgm:pt>
    <dgm:pt modelId="{A396C842-04DB-0B4A-BFC7-6C7C76C2B1DB}">
      <dgm:prSet/>
      <dgm:spPr/>
      <dgm:t>
        <a:bodyPr/>
        <a:lstStyle/>
        <a:p>
          <a:r>
            <a:rPr lang="en-US" dirty="0">
              <a:solidFill>
                <a:schemeClr val="tx1"/>
              </a:solidFill>
            </a:rPr>
            <a:t>Became a Data Lab Fellow (2020)</a:t>
          </a:r>
        </a:p>
      </dgm:t>
    </dgm:pt>
    <dgm:pt modelId="{9B762B50-2967-DE48-BA08-7E311D6B08C7}" type="parTrans" cxnId="{212867FE-111D-5B47-9418-CB88D17396E1}">
      <dgm:prSet/>
      <dgm:spPr/>
      <dgm:t>
        <a:bodyPr/>
        <a:lstStyle/>
        <a:p>
          <a:endParaRPr lang="en-US"/>
        </a:p>
      </dgm:t>
    </dgm:pt>
    <dgm:pt modelId="{259D028F-9D5D-8E4E-915B-730341DC40E2}" type="sibTrans" cxnId="{212867FE-111D-5B47-9418-CB88D17396E1}">
      <dgm:prSet/>
      <dgm:spPr/>
      <dgm:t>
        <a:bodyPr/>
        <a:lstStyle/>
        <a:p>
          <a:endParaRPr lang="en-US"/>
        </a:p>
      </dgm:t>
    </dgm:pt>
    <dgm:pt modelId="{B01853DF-8566-1145-8F9A-666F00CBA077}" type="pres">
      <dgm:prSet presAssocID="{AA251E56-240E-404F-9B9C-8B65CC037D3F}" presName="CompostProcess" presStyleCnt="0">
        <dgm:presLayoutVars>
          <dgm:dir/>
          <dgm:resizeHandles val="exact"/>
        </dgm:presLayoutVars>
      </dgm:prSet>
      <dgm:spPr/>
    </dgm:pt>
    <dgm:pt modelId="{180F6D9E-19C6-0646-A765-83224171479D}" type="pres">
      <dgm:prSet presAssocID="{AA251E56-240E-404F-9B9C-8B65CC037D3F}" presName="arrow" presStyleLbl="bgShp" presStyleIdx="0" presStyleCnt="1"/>
      <dgm:spPr>
        <a:solidFill>
          <a:schemeClr val="tx1"/>
        </a:solidFill>
      </dgm:spPr>
    </dgm:pt>
    <dgm:pt modelId="{CBAB8379-90B6-B740-9257-3568A5D2DC4F}" type="pres">
      <dgm:prSet presAssocID="{AA251E56-240E-404F-9B9C-8B65CC037D3F}" presName="linearProcess" presStyleCnt="0"/>
      <dgm:spPr/>
    </dgm:pt>
    <dgm:pt modelId="{0F6F53FD-56EA-FB4A-8516-C7E8FD6C1F77}" type="pres">
      <dgm:prSet presAssocID="{E11FEAD9-3B14-0D47-9299-AB88AFB67B66}" presName="textNode" presStyleLbl="node1" presStyleIdx="0" presStyleCnt="4">
        <dgm:presLayoutVars>
          <dgm:bulletEnabled val="1"/>
        </dgm:presLayoutVars>
      </dgm:prSet>
      <dgm:spPr/>
    </dgm:pt>
    <dgm:pt modelId="{B071FC3D-08DA-E345-AA64-78FFECA6ED71}" type="pres">
      <dgm:prSet presAssocID="{F77D7285-4A9B-F641-9BB9-DEFADBA158A9}" presName="sibTrans" presStyleCnt="0"/>
      <dgm:spPr/>
    </dgm:pt>
    <dgm:pt modelId="{7291FC1B-DAF1-EA4F-9347-CCBA4670B0E3}" type="pres">
      <dgm:prSet presAssocID="{FA60D4A8-77F2-1B44-955B-C1E3DA508755}" presName="textNode" presStyleLbl="node1" presStyleIdx="1" presStyleCnt="4">
        <dgm:presLayoutVars>
          <dgm:bulletEnabled val="1"/>
        </dgm:presLayoutVars>
      </dgm:prSet>
      <dgm:spPr/>
    </dgm:pt>
    <dgm:pt modelId="{E3C53B9A-0D48-9E4A-927F-71ADC7FC217C}" type="pres">
      <dgm:prSet presAssocID="{F2F8BE20-0B9D-9E4E-899D-3B562EF2C754}" presName="sibTrans" presStyleCnt="0"/>
      <dgm:spPr/>
    </dgm:pt>
    <dgm:pt modelId="{FB209588-557D-4A47-A3AA-090FF651BCC1}" type="pres">
      <dgm:prSet presAssocID="{7E38B400-6DA2-D340-93FF-0A9E996C14CE}" presName="textNode" presStyleLbl="node1" presStyleIdx="2" presStyleCnt="4">
        <dgm:presLayoutVars>
          <dgm:bulletEnabled val="1"/>
        </dgm:presLayoutVars>
      </dgm:prSet>
      <dgm:spPr/>
    </dgm:pt>
    <dgm:pt modelId="{D322F54B-469E-B74F-AF8D-3C5060327188}" type="pres">
      <dgm:prSet presAssocID="{CD722B67-7809-D748-8E75-1644EE5A8E71}" presName="sibTrans" presStyleCnt="0"/>
      <dgm:spPr/>
    </dgm:pt>
    <dgm:pt modelId="{16131235-4E86-0244-9867-114555E0192A}" type="pres">
      <dgm:prSet presAssocID="{A396C842-04DB-0B4A-BFC7-6C7C76C2B1DB}" presName="textNode" presStyleLbl="node1" presStyleIdx="3" presStyleCnt="4">
        <dgm:presLayoutVars>
          <dgm:bulletEnabled val="1"/>
        </dgm:presLayoutVars>
      </dgm:prSet>
      <dgm:spPr/>
    </dgm:pt>
  </dgm:ptLst>
  <dgm:cxnLst>
    <dgm:cxn modelId="{C3D64A10-7FE9-D341-B4A7-B0E7D6145D3C}" type="presOf" srcId="{7E38B400-6DA2-D340-93FF-0A9E996C14CE}" destId="{FB209588-557D-4A47-A3AA-090FF651BCC1}" srcOrd="0" destOrd="0" presId="urn:microsoft.com/office/officeart/2005/8/layout/hProcess9"/>
    <dgm:cxn modelId="{8BA7D254-CEA0-464A-99F9-837988A496F9}" type="presOf" srcId="{FA60D4A8-77F2-1B44-955B-C1E3DA508755}" destId="{7291FC1B-DAF1-EA4F-9347-CCBA4670B0E3}" srcOrd="0" destOrd="0" presId="urn:microsoft.com/office/officeart/2005/8/layout/hProcess9"/>
    <dgm:cxn modelId="{6339B89F-C4F9-CB4D-A4F8-1DEBE267F7D1}" srcId="{AA251E56-240E-404F-9B9C-8B65CC037D3F}" destId="{FA60D4A8-77F2-1B44-955B-C1E3DA508755}" srcOrd="1" destOrd="0" parTransId="{C7E570E8-E105-3246-B5A7-D8A80102F640}" sibTransId="{F2F8BE20-0B9D-9E4E-899D-3B562EF2C754}"/>
    <dgm:cxn modelId="{451068A2-3C46-EB48-BF94-8074777AD0F6}" type="presOf" srcId="{AA251E56-240E-404F-9B9C-8B65CC037D3F}" destId="{B01853DF-8566-1145-8F9A-666F00CBA077}" srcOrd="0" destOrd="0" presId="urn:microsoft.com/office/officeart/2005/8/layout/hProcess9"/>
    <dgm:cxn modelId="{9E9766BD-6890-0748-8381-04818F563607}" srcId="{AA251E56-240E-404F-9B9C-8B65CC037D3F}" destId="{7E38B400-6DA2-D340-93FF-0A9E996C14CE}" srcOrd="2" destOrd="0" parTransId="{AFDA9317-3C5F-314D-8C4F-56E7157FF134}" sibTransId="{CD722B67-7809-D748-8E75-1644EE5A8E71}"/>
    <dgm:cxn modelId="{2A0677CF-B0D3-1648-B606-51548F90C9CD}" srcId="{AA251E56-240E-404F-9B9C-8B65CC037D3F}" destId="{E11FEAD9-3B14-0D47-9299-AB88AFB67B66}" srcOrd="0" destOrd="0" parTransId="{92A97EC6-E818-7B45-9327-DD44936F3960}" sibTransId="{F77D7285-4A9B-F641-9BB9-DEFADBA158A9}"/>
    <dgm:cxn modelId="{55879FD0-1690-3448-95EF-0978B9622902}" type="presOf" srcId="{E11FEAD9-3B14-0D47-9299-AB88AFB67B66}" destId="{0F6F53FD-56EA-FB4A-8516-C7E8FD6C1F77}" srcOrd="0" destOrd="0" presId="urn:microsoft.com/office/officeart/2005/8/layout/hProcess9"/>
    <dgm:cxn modelId="{1100DBE3-EEFB-4F48-9FFC-39494C490B93}" type="presOf" srcId="{A396C842-04DB-0B4A-BFC7-6C7C76C2B1DB}" destId="{16131235-4E86-0244-9867-114555E0192A}" srcOrd="0" destOrd="0" presId="urn:microsoft.com/office/officeart/2005/8/layout/hProcess9"/>
    <dgm:cxn modelId="{212867FE-111D-5B47-9418-CB88D17396E1}" srcId="{AA251E56-240E-404F-9B9C-8B65CC037D3F}" destId="{A396C842-04DB-0B4A-BFC7-6C7C76C2B1DB}" srcOrd="3" destOrd="0" parTransId="{9B762B50-2967-DE48-BA08-7E311D6B08C7}" sibTransId="{259D028F-9D5D-8E4E-915B-730341DC40E2}"/>
    <dgm:cxn modelId="{0326A047-335A-9344-BBA0-5E98F52FCDB6}" type="presParOf" srcId="{B01853DF-8566-1145-8F9A-666F00CBA077}" destId="{180F6D9E-19C6-0646-A765-83224171479D}" srcOrd="0" destOrd="0" presId="urn:microsoft.com/office/officeart/2005/8/layout/hProcess9"/>
    <dgm:cxn modelId="{880583F2-7099-A344-9748-CDA877F813AF}" type="presParOf" srcId="{B01853DF-8566-1145-8F9A-666F00CBA077}" destId="{CBAB8379-90B6-B740-9257-3568A5D2DC4F}" srcOrd="1" destOrd="0" presId="urn:microsoft.com/office/officeart/2005/8/layout/hProcess9"/>
    <dgm:cxn modelId="{6D886D94-FC0B-AF48-9A43-9A73DB70C9E3}" type="presParOf" srcId="{CBAB8379-90B6-B740-9257-3568A5D2DC4F}" destId="{0F6F53FD-56EA-FB4A-8516-C7E8FD6C1F77}" srcOrd="0" destOrd="0" presId="urn:microsoft.com/office/officeart/2005/8/layout/hProcess9"/>
    <dgm:cxn modelId="{38F40F5D-2BEE-F043-B897-FFBDAFBF8C3B}" type="presParOf" srcId="{CBAB8379-90B6-B740-9257-3568A5D2DC4F}" destId="{B071FC3D-08DA-E345-AA64-78FFECA6ED71}" srcOrd="1" destOrd="0" presId="urn:microsoft.com/office/officeart/2005/8/layout/hProcess9"/>
    <dgm:cxn modelId="{701DD09E-A516-014B-98C1-201608525F5B}" type="presParOf" srcId="{CBAB8379-90B6-B740-9257-3568A5D2DC4F}" destId="{7291FC1B-DAF1-EA4F-9347-CCBA4670B0E3}" srcOrd="2" destOrd="0" presId="urn:microsoft.com/office/officeart/2005/8/layout/hProcess9"/>
    <dgm:cxn modelId="{64A01B43-23FA-8C4E-BA5C-FD6A560DF943}" type="presParOf" srcId="{CBAB8379-90B6-B740-9257-3568A5D2DC4F}" destId="{E3C53B9A-0D48-9E4A-927F-71ADC7FC217C}" srcOrd="3" destOrd="0" presId="urn:microsoft.com/office/officeart/2005/8/layout/hProcess9"/>
    <dgm:cxn modelId="{95DD70F4-B57B-5847-A98A-90FC3D2AF1FC}" type="presParOf" srcId="{CBAB8379-90B6-B740-9257-3568A5D2DC4F}" destId="{FB209588-557D-4A47-A3AA-090FF651BCC1}" srcOrd="4" destOrd="0" presId="urn:microsoft.com/office/officeart/2005/8/layout/hProcess9"/>
    <dgm:cxn modelId="{AEF99B22-82C0-4345-B5C3-6EF4962C7267}" type="presParOf" srcId="{CBAB8379-90B6-B740-9257-3568A5D2DC4F}" destId="{D322F54B-469E-B74F-AF8D-3C5060327188}" srcOrd="5" destOrd="0" presId="urn:microsoft.com/office/officeart/2005/8/layout/hProcess9"/>
    <dgm:cxn modelId="{328BC471-9676-8946-B8A5-FE5C88DF4F04}" type="presParOf" srcId="{CBAB8379-90B6-B740-9257-3568A5D2DC4F}" destId="{16131235-4E86-0244-9867-114555E0192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023D7-8353-6946-9F8F-7474D613FE08}"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6FA3D4BA-0439-4447-818C-5C39EC4956BA}">
      <dgm:prSet/>
      <dgm:spPr/>
      <dgm:t>
        <a:bodyPr/>
        <a:lstStyle/>
        <a:p>
          <a:pPr rtl="0"/>
          <a:r>
            <a:rPr lang="en-US" dirty="0"/>
            <a:t>2016-17 - attended 2.5 day workshop </a:t>
          </a:r>
        </a:p>
      </dgm:t>
    </dgm:pt>
    <dgm:pt modelId="{E49C5AC8-8227-E047-8E4F-1632E51F77BF}" type="parTrans" cxnId="{D13DD651-F380-2840-9688-0AA3782C7411}">
      <dgm:prSet/>
      <dgm:spPr/>
      <dgm:t>
        <a:bodyPr/>
        <a:lstStyle/>
        <a:p>
          <a:endParaRPr lang="en-US"/>
        </a:p>
      </dgm:t>
    </dgm:pt>
    <dgm:pt modelId="{12B02556-7C01-4545-8EBE-100FE45267FF}" type="sibTrans" cxnId="{D13DD651-F380-2840-9688-0AA3782C7411}">
      <dgm:prSet/>
      <dgm:spPr/>
      <dgm:t>
        <a:bodyPr/>
        <a:lstStyle/>
        <a:p>
          <a:endParaRPr lang="en-US"/>
        </a:p>
      </dgm:t>
    </dgm:pt>
    <dgm:pt modelId="{378655A5-AA96-394C-AA62-D8E05F89E41B}">
      <dgm:prSet/>
      <dgm:spPr/>
      <dgm:t>
        <a:bodyPr/>
        <a:lstStyle/>
        <a:p>
          <a:r>
            <a:rPr lang="en-US" dirty="0"/>
            <a:t>Regional Facilitator and project team</a:t>
          </a:r>
        </a:p>
      </dgm:t>
    </dgm:pt>
    <dgm:pt modelId="{D887A241-0BC5-D34F-98E6-6BD3518AA9A2}" type="parTrans" cxnId="{D75971C8-892F-8E4D-A6E0-337BF5FD9BC7}">
      <dgm:prSet/>
      <dgm:spPr/>
      <dgm:t>
        <a:bodyPr/>
        <a:lstStyle/>
        <a:p>
          <a:endParaRPr lang="en-US"/>
        </a:p>
      </dgm:t>
    </dgm:pt>
    <dgm:pt modelId="{FB64D564-6961-004F-BF7F-50822658A238}" type="sibTrans" cxnId="{D75971C8-892F-8E4D-A6E0-337BF5FD9BC7}">
      <dgm:prSet/>
      <dgm:spPr/>
      <dgm:t>
        <a:bodyPr/>
        <a:lstStyle/>
        <a:p>
          <a:endParaRPr lang="en-US"/>
        </a:p>
      </dgm:t>
    </dgm:pt>
    <dgm:pt modelId="{BFDB5C4F-556D-8749-8256-B0F1CF75E4AF}">
      <dgm:prSet/>
      <dgm:spPr/>
      <dgm:t>
        <a:bodyPr/>
        <a:lstStyle/>
        <a:p>
          <a:r>
            <a:rPr lang="en-US"/>
            <a:t>Co-facilitated OSM mini workshop</a:t>
          </a:r>
          <a:endParaRPr lang="en-US" dirty="0"/>
        </a:p>
      </dgm:t>
    </dgm:pt>
    <dgm:pt modelId="{5AD00647-4F66-574F-A004-EF0AB7B78C61}" type="parTrans" cxnId="{508FE59B-5408-EE4B-97B2-58C122BF05DD}">
      <dgm:prSet/>
      <dgm:spPr/>
      <dgm:t>
        <a:bodyPr/>
        <a:lstStyle/>
        <a:p>
          <a:endParaRPr lang="en-US"/>
        </a:p>
      </dgm:t>
    </dgm:pt>
    <dgm:pt modelId="{DBA782DE-85F3-4F41-AE0A-C8A9FD728EB2}" type="sibTrans" cxnId="{508FE59B-5408-EE4B-97B2-58C122BF05DD}">
      <dgm:prSet/>
      <dgm:spPr/>
      <dgm:t>
        <a:bodyPr/>
        <a:lstStyle/>
        <a:p>
          <a:endParaRPr lang="en-US"/>
        </a:p>
      </dgm:t>
    </dgm:pt>
    <dgm:pt modelId="{405C881A-D2F3-424A-B234-0C52D38264BC}">
      <dgm:prSet/>
      <dgm:spPr/>
      <dgm:t>
        <a:bodyPr/>
        <a:lstStyle/>
        <a:p>
          <a:r>
            <a:rPr lang="en-US"/>
            <a:t>Presented at OSM</a:t>
          </a:r>
          <a:endParaRPr lang="en-US" dirty="0"/>
        </a:p>
      </dgm:t>
    </dgm:pt>
    <dgm:pt modelId="{EB73BB76-484B-AA48-B2D0-B0EDA8ADC0F2}" type="parTrans" cxnId="{1E903F6D-BCC2-A94D-9FC6-F3E0107294B0}">
      <dgm:prSet/>
      <dgm:spPr/>
      <dgm:t>
        <a:bodyPr/>
        <a:lstStyle/>
        <a:p>
          <a:endParaRPr lang="en-US"/>
        </a:p>
      </dgm:t>
    </dgm:pt>
    <dgm:pt modelId="{9BAB7EDA-9569-D94E-96BC-86B798ACC5D1}" type="sibTrans" cxnId="{1E903F6D-BCC2-A94D-9FC6-F3E0107294B0}">
      <dgm:prSet/>
      <dgm:spPr/>
      <dgm:t>
        <a:bodyPr/>
        <a:lstStyle/>
        <a:p>
          <a:endParaRPr lang="en-US"/>
        </a:p>
      </dgm:t>
    </dgm:pt>
    <dgm:pt modelId="{51D4DC19-F7A7-5843-8BA1-EE2B5921ACC2}">
      <dgm:prSet/>
      <dgm:spPr/>
      <dgm:t>
        <a:bodyPr/>
        <a:lstStyle/>
        <a:p>
          <a:r>
            <a:rPr lang="en-US" dirty="0"/>
            <a:t>Co-editor and Co-leader of DL Notebook cohort</a:t>
          </a:r>
        </a:p>
      </dgm:t>
    </dgm:pt>
    <dgm:pt modelId="{CCA47C61-CDB0-CD4A-BD41-825C2D3F10F3}" type="parTrans" cxnId="{19F2BADC-9065-6D4C-9C86-1805F4A0FB1B}">
      <dgm:prSet/>
      <dgm:spPr/>
      <dgm:t>
        <a:bodyPr/>
        <a:lstStyle/>
        <a:p>
          <a:endParaRPr lang="en-US"/>
        </a:p>
      </dgm:t>
    </dgm:pt>
    <dgm:pt modelId="{7CEA4B44-4859-0943-BFD3-3DB7790291E5}" type="sibTrans" cxnId="{19F2BADC-9065-6D4C-9C86-1805F4A0FB1B}">
      <dgm:prSet/>
      <dgm:spPr/>
      <dgm:t>
        <a:bodyPr/>
        <a:lstStyle/>
        <a:p>
          <a:endParaRPr lang="en-US"/>
        </a:p>
      </dgm:t>
    </dgm:pt>
    <dgm:pt modelId="{5C751284-D00C-7841-81F6-A2694B656598}">
      <dgm:prSet/>
      <dgm:spPr/>
      <dgm:t>
        <a:bodyPr/>
        <a:lstStyle/>
        <a:p>
          <a:r>
            <a:rPr lang="en-US"/>
            <a:t>Volunteered to be a mentor</a:t>
          </a:r>
          <a:endParaRPr lang="en-US" dirty="0"/>
        </a:p>
      </dgm:t>
    </dgm:pt>
    <dgm:pt modelId="{B448E9AE-C250-414E-A905-1EDDEBA29193}" type="parTrans" cxnId="{F7DE7316-D518-F64B-B135-503041DC9AD5}">
      <dgm:prSet/>
      <dgm:spPr/>
      <dgm:t>
        <a:bodyPr/>
        <a:lstStyle/>
        <a:p>
          <a:endParaRPr lang="en-US"/>
        </a:p>
      </dgm:t>
    </dgm:pt>
    <dgm:pt modelId="{EABBCD06-F2B7-8E45-875F-64B64C9F7696}" type="sibTrans" cxnId="{F7DE7316-D518-F64B-B135-503041DC9AD5}">
      <dgm:prSet/>
      <dgm:spPr/>
      <dgm:t>
        <a:bodyPr/>
        <a:lstStyle/>
        <a:p>
          <a:endParaRPr lang="en-US"/>
        </a:p>
      </dgm:t>
    </dgm:pt>
    <dgm:pt modelId="{B53B39C8-BC67-A94F-83EE-02538CD739D2}">
      <dgm:prSet/>
      <dgm:spPr/>
      <dgm:t>
        <a:bodyPr/>
        <a:lstStyle/>
        <a:p>
          <a:r>
            <a:rPr lang="en-US" dirty="0"/>
            <a:t>Peer presenter at 3 of 4 development workshops</a:t>
          </a:r>
        </a:p>
      </dgm:t>
    </dgm:pt>
    <dgm:pt modelId="{74FA3435-064F-F04C-9ACE-F1BEE9CFA5B4}" type="parTrans" cxnId="{0AD86CF9-988F-D943-A8CD-ABBAAD829C71}">
      <dgm:prSet/>
      <dgm:spPr/>
      <dgm:t>
        <a:bodyPr/>
        <a:lstStyle/>
        <a:p>
          <a:endParaRPr lang="en-US"/>
        </a:p>
      </dgm:t>
    </dgm:pt>
    <dgm:pt modelId="{B807465C-7E59-1C47-9F9A-D16D06B837A0}" type="sibTrans" cxnId="{0AD86CF9-988F-D943-A8CD-ABBAAD829C71}">
      <dgm:prSet/>
      <dgm:spPr/>
      <dgm:t>
        <a:bodyPr/>
        <a:lstStyle/>
        <a:p>
          <a:endParaRPr lang="en-US"/>
        </a:p>
      </dgm:t>
    </dgm:pt>
    <dgm:pt modelId="{96442FE3-8980-9A47-AE90-43DCA47E5150}" type="pres">
      <dgm:prSet presAssocID="{875023D7-8353-6946-9F8F-7474D613FE08}" presName="CompostProcess" presStyleCnt="0">
        <dgm:presLayoutVars>
          <dgm:dir/>
          <dgm:resizeHandles val="exact"/>
        </dgm:presLayoutVars>
      </dgm:prSet>
      <dgm:spPr/>
    </dgm:pt>
    <dgm:pt modelId="{546B6045-E1F2-3741-95C2-06F5109085F0}" type="pres">
      <dgm:prSet presAssocID="{875023D7-8353-6946-9F8F-7474D613FE08}" presName="arrow" presStyleLbl="bgShp" presStyleIdx="0" presStyleCnt="1"/>
      <dgm:spPr>
        <a:solidFill>
          <a:schemeClr val="tx1"/>
        </a:solidFill>
      </dgm:spPr>
    </dgm:pt>
    <dgm:pt modelId="{00BCECB9-B535-C841-B26D-86013A8763CF}" type="pres">
      <dgm:prSet presAssocID="{875023D7-8353-6946-9F8F-7474D613FE08}" presName="linearProcess" presStyleCnt="0"/>
      <dgm:spPr/>
    </dgm:pt>
    <dgm:pt modelId="{842F2647-BF70-404C-A556-4F99880E6B2D}" type="pres">
      <dgm:prSet presAssocID="{6FA3D4BA-0439-4447-818C-5C39EC4956BA}" presName="textNode" presStyleLbl="node1" presStyleIdx="0" presStyleCnt="7">
        <dgm:presLayoutVars>
          <dgm:bulletEnabled val="1"/>
        </dgm:presLayoutVars>
      </dgm:prSet>
      <dgm:spPr/>
    </dgm:pt>
    <dgm:pt modelId="{518EF7D3-FD0B-6B45-A16E-561BBA7B50D0}" type="pres">
      <dgm:prSet presAssocID="{12B02556-7C01-4545-8EBE-100FE45267FF}" presName="sibTrans" presStyleCnt="0"/>
      <dgm:spPr/>
    </dgm:pt>
    <dgm:pt modelId="{00B867B1-8D80-3844-9308-D3EA6B187217}" type="pres">
      <dgm:prSet presAssocID="{378655A5-AA96-394C-AA62-D8E05F89E41B}" presName="textNode" presStyleLbl="node1" presStyleIdx="1" presStyleCnt="7">
        <dgm:presLayoutVars>
          <dgm:bulletEnabled val="1"/>
        </dgm:presLayoutVars>
      </dgm:prSet>
      <dgm:spPr/>
    </dgm:pt>
    <dgm:pt modelId="{F33BB9B7-90C1-534A-9A52-12954810339B}" type="pres">
      <dgm:prSet presAssocID="{FB64D564-6961-004F-BF7F-50822658A238}" presName="sibTrans" presStyleCnt="0"/>
      <dgm:spPr/>
    </dgm:pt>
    <dgm:pt modelId="{B1BFEA36-F9B3-AD42-807E-9E1E4AAD3BCD}" type="pres">
      <dgm:prSet presAssocID="{B53B39C8-BC67-A94F-83EE-02538CD739D2}" presName="textNode" presStyleLbl="node1" presStyleIdx="2" presStyleCnt="7">
        <dgm:presLayoutVars>
          <dgm:bulletEnabled val="1"/>
        </dgm:presLayoutVars>
      </dgm:prSet>
      <dgm:spPr/>
    </dgm:pt>
    <dgm:pt modelId="{3E91304D-AAA2-4542-BE03-605021AA3FC0}" type="pres">
      <dgm:prSet presAssocID="{B807465C-7E59-1C47-9F9A-D16D06B837A0}" presName="sibTrans" presStyleCnt="0"/>
      <dgm:spPr/>
    </dgm:pt>
    <dgm:pt modelId="{6CFF5E89-9D91-DE4A-92C5-63E3CD867B17}" type="pres">
      <dgm:prSet presAssocID="{BFDB5C4F-556D-8749-8256-B0F1CF75E4AF}" presName="textNode" presStyleLbl="node1" presStyleIdx="3" presStyleCnt="7">
        <dgm:presLayoutVars>
          <dgm:bulletEnabled val="1"/>
        </dgm:presLayoutVars>
      </dgm:prSet>
      <dgm:spPr/>
    </dgm:pt>
    <dgm:pt modelId="{07E370A5-3129-5A49-A652-71EE7A1D9C79}" type="pres">
      <dgm:prSet presAssocID="{DBA782DE-85F3-4F41-AE0A-C8A9FD728EB2}" presName="sibTrans" presStyleCnt="0"/>
      <dgm:spPr/>
    </dgm:pt>
    <dgm:pt modelId="{425ECE27-9C01-3C4C-8452-A0AB033D8497}" type="pres">
      <dgm:prSet presAssocID="{405C881A-D2F3-424A-B234-0C52D38264BC}" presName="textNode" presStyleLbl="node1" presStyleIdx="4" presStyleCnt="7">
        <dgm:presLayoutVars>
          <dgm:bulletEnabled val="1"/>
        </dgm:presLayoutVars>
      </dgm:prSet>
      <dgm:spPr/>
    </dgm:pt>
    <dgm:pt modelId="{40FD145D-C202-354B-AADB-E53853C84D40}" type="pres">
      <dgm:prSet presAssocID="{9BAB7EDA-9569-D94E-96BC-86B798ACC5D1}" presName="sibTrans" presStyleCnt="0"/>
      <dgm:spPr/>
    </dgm:pt>
    <dgm:pt modelId="{4F2F0B39-FD70-A546-81AF-228230A60198}" type="pres">
      <dgm:prSet presAssocID="{51D4DC19-F7A7-5843-8BA1-EE2B5921ACC2}" presName="textNode" presStyleLbl="node1" presStyleIdx="5" presStyleCnt="7">
        <dgm:presLayoutVars>
          <dgm:bulletEnabled val="1"/>
        </dgm:presLayoutVars>
      </dgm:prSet>
      <dgm:spPr/>
    </dgm:pt>
    <dgm:pt modelId="{B900D060-AC27-CD43-B327-A258AD12FEEF}" type="pres">
      <dgm:prSet presAssocID="{7CEA4B44-4859-0943-BFD3-3DB7790291E5}" presName="sibTrans" presStyleCnt="0"/>
      <dgm:spPr/>
    </dgm:pt>
    <dgm:pt modelId="{15260129-03B8-DE45-AB9B-B586CC9AD5C6}" type="pres">
      <dgm:prSet presAssocID="{5C751284-D00C-7841-81F6-A2694B656598}" presName="textNode" presStyleLbl="node1" presStyleIdx="6" presStyleCnt="7">
        <dgm:presLayoutVars>
          <dgm:bulletEnabled val="1"/>
        </dgm:presLayoutVars>
      </dgm:prSet>
      <dgm:spPr/>
    </dgm:pt>
  </dgm:ptLst>
  <dgm:cxnLst>
    <dgm:cxn modelId="{3F259D08-1896-A84F-A828-6F606133E85F}" type="presOf" srcId="{5C751284-D00C-7841-81F6-A2694B656598}" destId="{15260129-03B8-DE45-AB9B-B586CC9AD5C6}" srcOrd="0" destOrd="0" presId="urn:microsoft.com/office/officeart/2005/8/layout/hProcess9"/>
    <dgm:cxn modelId="{321A8614-9E56-6845-B997-292079406FBD}" type="presOf" srcId="{875023D7-8353-6946-9F8F-7474D613FE08}" destId="{96442FE3-8980-9A47-AE90-43DCA47E5150}" srcOrd="0" destOrd="0" presId="urn:microsoft.com/office/officeart/2005/8/layout/hProcess9"/>
    <dgm:cxn modelId="{F7DE7316-D518-F64B-B135-503041DC9AD5}" srcId="{875023D7-8353-6946-9F8F-7474D613FE08}" destId="{5C751284-D00C-7841-81F6-A2694B656598}" srcOrd="6" destOrd="0" parTransId="{B448E9AE-C250-414E-A905-1EDDEBA29193}" sibTransId="{EABBCD06-F2B7-8E45-875F-64B64C9F7696}"/>
    <dgm:cxn modelId="{3A22904B-0554-384E-8659-D1A6E71121DF}" type="presOf" srcId="{BFDB5C4F-556D-8749-8256-B0F1CF75E4AF}" destId="{6CFF5E89-9D91-DE4A-92C5-63E3CD867B17}" srcOrd="0" destOrd="0" presId="urn:microsoft.com/office/officeart/2005/8/layout/hProcess9"/>
    <dgm:cxn modelId="{D13DD651-F380-2840-9688-0AA3782C7411}" srcId="{875023D7-8353-6946-9F8F-7474D613FE08}" destId="{6FA3D4BA-0439-4447-818C-5C39EC4956BA}" srcOrd="0" destOrd="0" parTransId="{E49C5AC8-8227-E047-8E4F-1632E51F77BF}" sibTransId="{12B02556-7C01-4545-8EBE-100FE45267FF}"/>
    <dgm:cxn modelId="{1E903F6D-BCC2-A94D-9FC6-F3E0107294B0}" srcId="{875023D7-8353-6946-9F8F-7474D613FE08}" destId="{405C881A-D2F3-424A-B234-0C52D38264BC}" srcOrd="4" destOrd="0" parTransId="{EB73BB76-484B-AA48-B2D0-B0EDA8ADC0F2}" sibTransId="{9BAB7EDA-9569-D94E-96BC-86B798ACC5D1}"/>
    <dgm:cxn modelId="{621B577F-986A-1249-9BEF-21D13B0839E5}" type="presOf" srcId="{51D4DC19-F7A7-5843-8BA1-EE2B5921ACC2}" destId="{4F2F0B39-FD70-A546-81AF-228230A60198}" srcOrd="0" destOrd="0" presId="urn:microsoft.com/office/officeart/2005/8/layout/hProcess9"/>
    <dgm:cxn modelId="{AF67A78A-5033-C044-8C03-FA995205C4E0}" type="presOf" srcId="{378655A5-AA96-394C-AA62-D8E05F89E41B}" destId="{00B867B1-8D80-3844-9308-D3EA6B187217}" srcOrd="0" destOrd="0" presId="urn:microsoft.com/office/officeart/2005/8/layout/hProcess9"/>
    <dgm:cxn modelId="{FD6B018E-34D5-E24E-9EE7-5A94E20557D3}" type="presOf" srcId="{405C881A-D2F3-424A-B234-0C52D38264BC}" destId="{425ECE27-9C01-3C4C-8452-A0AB033D8497}" srcOrd="0" destOrd="0" presId="urn:microsoft.com/office/officeart/2005/8/layout/hProcess9"/>
    <dgm:cxn modelId="{508FE59B-5408-EE4B-97B2-58C122BF05DD}" srcId="{875023D7-8353-6946-9F8F-7474D613FE08}" destId="{BFDB5C4F-556D-8749-8256-B0F1CF75E4AF}" srcOrd="3" destOrd="0" parTransId="{5AD00647-4F66-574F-A004-EF0AB7B78C61}" sibTransId="{DBA782DE-85F3-4F41-AE0A-C8A9FD728EB2}"/>
    <dgm:cxn modelId="{CD22DFBA-6A02-774B-8B81-F8D45E4D830F}" type="presOf" srcId="{6FA3D4BA-0439-4447-818C-5C39EC4956BA}" destId="{842F2647-BF70-404C-A556-4F99880E6B2D}" srcOrd="0" destOrd="0" presId="urn:microsoft.com/office/officeart/2005/8/layout/hProcess9"/>
    <dgm:cxn modelId="{43BE24C7-E17F-EB42-81FC-BA47020FA494}" type="presOf" srcId="{B53B39C8-BC67-A94F-83EE-02538CD739D2}" destId="{B1BFEA36-F9B3-AD42-807E-9E1E4AAD3BCD}" srcOrd="0" destOrd="0" presId="urn:microsoft.com/office/officeart/2005/8/layout/hProcess9"/>
    <dgm:cxn modelId="{D75971C8-892F-8E4D-A6E0-337BF5FD9BC7}" srcId="{875023D7-8353-6946-9F8F-7474D613FE08}" destId="{378655A5-AA96-394C-AA62-D8E05F89E41B}" srcOrd="1" destOrd="0" parTransId="{D887A241-0BC5-D34F-98E6-6BD3518AA9A2}" sibTransId="{FB64D564-6961-004F-BF7F-50822658A238}"/>
    <dgm:cxn modelId="{19F2BADC-9065-6D4C-9C86-1805F4A0FB1B}" srcId="{875023D7-8353-6946-9F8F-7474D613FE08}" destId="{51D4DC19-F7A7-5843-8BA1-EE2B5921ACC2}" srcOrd="5" destOrd="0" parTransId="{CCA47C61-CDB0-CD4A-BD41-825C2D3F10F3}" sibTransId="{7CEA4B44-4859-0943-BFD3-3DB7790291E5}"/>
    <dgm:cxn modelId="{0AD86CF9-988F-D943-A8CD-ABBAAD829C71}" srcId="{875023D7-8353-6946-9F8F-7474D613FE08}" destId="{B53B39C8-BC67-A94F-83EE-02538CD739D2}" srcOrd="2" destOrd="0" parTransId="{74FA3435-064F-F04C-9ACE-F1BEE9CFA5B4}" sibTransId="{B807465C-7E59-1C47-9F9A-D16D06B837A0}"/>
    <dgm:cxn modelId="{CED4EAF3-DB25-B844-A664-487976DFDABA}" type="presParOf" srcId="{96442FE3-8980-9A47-AE90-43DCA47E5150}" destId="{546B6045-E1F2-3741-95C2-06F5109085F0}" srcOrd="0" destOrd="0" presId="urn:microsoft.com/office/officeart/2005/8/layout/hProcess9"/>
    <dgm:cxn modelId="{78F689CC-2FCE-6D41-9606-03B97297308F}" type="presParOf" srcId="{96442FE3-8980-9A47-AE90-43DCA47E5150}" destId="{00BCECB9-B535-C841-B26D-86013A8763CF}" srcOrd="1" destOrd="0" presId="urn:microsoft.com/office/officeart/2005/8/layout/hProcess9"/>
    <dgm:cxn modelId="{0E9F3327-AFC4-D342-A28C-22A6820F8AA7}" type="presParOf" srcId="{00BCECB9-B535-C841-B26D-86013A8763CF}" destId="{842F2647-BF70-404C-A556-4F99880E6B2D}" srcOrd="0" destOrd="0" presId="urn:microsoft.com/office/officeart/2005/8/layout/hProcess9"/>
    <dgm:cxn modelId="{6CBF086D-AC91-7145-B77B-9621E7976C1B}" type="presParOf" srcId="{00BCECB9-B535-C841-B26D-86013A8763CF}" destId="{518EF7D3-FD0B-6B45-A16E-561BBA7B50D0}" srcOrd="1" destOrd="0" presId="urn:microsoft.com/office/officeart/2005/8/layout/hProcess9"/>
    <dgm:cxn modelId="{AB10F24F-A6FF-A140-8E86-A5D0C4B101A6}" type="presParOf" srcId="{00BCECB9-B535-C841-B26D-86013A8763CF}" destId="{00B867B1-8D80-3844-9308-D3EA6B187217}" srcOrd="2" destOrd="0" presId="urn:microsoft.com/office/officeart/2005/8/layout/hProcess9"/>
    <dgm:cxn modelId="{8CFC4070-07B0-9C40-B7D3-512B956DE6BE}" type="presParOf" srcId="{00BCECB9-B535-C841-B26D-86013A8763CF}" destId="{F33BB9B7-90C1-534A-9A52-12954810339B}" srcOrd="3" destOrd="0" presId="urn:microsoft.com/office/officeart/2005/8/layout/hProcess9"/>
    <dgm:cxn modelId="{DC48F0DA-88D3-AB4E-8DF3-57F74517E6C8}" type="presParOf" srcId="{00BCECB9-B535-C841-B26D-86013A8763CF}" destId="{B1BFEA36-F9B3-AD42-807E-9E1E4AAD3BCD}" srcOrd="4" destOrd="0" presId="urn:microsoft.com/office/officeart/2005/8/layout/hProcess9"/>
    <dgm:cxn modelId="{32302CBF-0195-0F46-A106-AC0DE2B93E92}" type="presParOf" srcId="{00BCECB9-B535-C841-B26D-86013A8763CF}" destId="{3E91304D-AAA2-4542-BE03-605021AA3FC0}" srcOrd="5" destOrd="0" presId="urn:microsoft.com/office/officeart/2005/8/layout/hProcess9"/>
    <dgm:cxn modelId="{2F435428-4DC5-1C4B-9348-16F4CBB14519}" type="presParOf" srcId="{00BCECB9-B535-C841-B26D-86013A8763CF}" destId="{6CFF5E89-9D91-DE4A-92C5-63E3CD867B17}" srcOrd="6" destOrd="0" presId="urn:microsoft.com/office/officeart/2005/8/layout/hProcess9"/>
    <dgm:cxn modelId="{22477931-4C5D-B440-AFD8-C722AFD0DD23}" type="presParOf" srcId="{00BCECB9-B535-C841-B26D-86013A8763CF}" destId="{07E370A5-3129-5A49-A652-71EE7A1D9C79}" srcOrd="7" destOrd="0" presId="urn:microsoft.com/office/officeart/2005/8/layout/hProcess9"/>
    <dgm:cxn modelId="{2E6B5447-1F80-A04A-9911-FCDEE49048A1}" type="presParOf" srcId="{00BCECB9-B535-C841-B26D-86013A8763CF}" destId="{425ECE27-9C01-3C4C-8452-A0AB033D8497}" srcOrd="8" destOrd="0" presId="urn:microsoft.com/office/officeart/2005/8/layout/hProcess9"/>
    <dgm:cxn modelId="{E6B124FF-4187-B041-86EA-FFF3BF63A167}" type="presParOf" srcId="{00BCECB9-B535-C841-B26D-86013A8763CF}" destId="{40FD145D-C202-354B-AADB-E53853C84D40}" srcOrd="9" destOrd="0" presId="urn:microsoft.com/office/officeart/2005/8/layout/hProcess9"/>
    <dgm:cxn modelId="{B3E3C02E-49C1-9048-AAE0-3FBE2C2D565F}" type="presParOf" srcId="{00BCECB9-B535-C841-B26D-86013A8763CF}" destId="{4F2F0B39-FD70-A546-81AF-228230A60198}" srcOrd="10" destOrd="0" presId="urn:microsoft.com/office/officeart/2005/8/layout/hProcess9"/>
    <dgm:cxn modelId="{88A715D0-827F-284A-AA2D-30493B73F5C2}" type="presParOf" srcId="{00BCECB9-B535-C841-B26D-86013A8763CF}" destId="{B900D060-AC27-CD43-B327-A258AD12FEEF}" srcOrd="11" destOrd="0" presId="urn:microsoft.com/office/officeart/2005/8/layout/hProcess9"/>
    <dgm:cxn modelId="{53D75FB8-19EB-2F45-A565-0E4D2440634C}" type="presParOf" srcId="{00BCECB9-B535-C841-B26D-86013A8763CF}" destId="{15260129-03B8-DE45-AB9B-B586CC9AD5C6}"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33F967-F37D-9D45-8E28-D2D4A59A8E4A}" type="doc">
      <dgm:prSet loTypeId="urn:microsoft.com/office/officeart/2005/8/layout/hChevron3" loCatId="" qsTypeId="urn:microsoft.com/office/officeart/2005/8/quickstyle/simple4" qsCatId="simple" csTypeId="urn:microsoft.com/office/officeart/2005/8/colors/colorful1" csCatId="colorful" phldr="1"/>
      <dgm:spPr/>
    </dgm:pt>
    <dgm:pt modelId="{613719D7-05B2-8349-8687-25322B306290}">
      <dgm:prSet phldrT="[Text]"/>
      <dgm:spPr/>
      <dgm:t>
        <a:bodyPr/>
        <a:lstStyle/>
        <a:p>
          <a:r>
            <a:rPr lang="en-US" dirty="0"/>
            <a:t>Identify Target Scientific Concepts &amp; Skills</a:t>
          </a:r>
        </a:p>
      </dgm:t>
    </dgm:pt>
    <dgm:pt modelId="{FA6FA3CE-651B-9244-8596-0ACEBA4C17C6}" type="parTrans" cxnId="{EE3157C3-C026-DB4D-881D-4FE8DD33CFFF}">
      <dgm:prSet/>
      <dgm:spPr/>
      <dgm:t>
        <a:bodyPr/>
        <a:lstStyle/>
        <a:p>
          <a:endParaRPr lang="en-US"/>
        </a:p>
      </dgm:t>
    </dgm:pt>
    <dgm:pt modelId="{06DE9ED4-6E59-D647-BBE1-87B62A091E10}" type="sibTrans" cxnId="{EE3157C3-C026-DB4D-881D-4FE8DD33CFFF}">
      <dgm:prSet/>
      <dgm:spPr/>
      <dgm:t>
        <a:bodyPr/>
        <a:lstStyle/>
        <a:p>
          <a:endParaRPr lang="en-US"/>
        </a:p>
      </dgm:t>
    </dgm:pt>
    <dgm:pt modelId="{EFC0AE31-A1D3-0D41-8D1B-0763C3247381}">
      <dgm:prSet phldrT="[Text]"/>
      <dgm:spPr/>
      <dgm:t>
        <a:bodyPr/>
        <a:lstStyle/>
        <a:p>
          <a:r>
            <a:rPr lang="en-US" dirty="0"/>
            <a:t>Match with Research Results</a:t>
          </a:r>
        </a:p>
      </dgm:t>
    </dgm:pt>
    <dgm:pt modelId="{2C5AB438-072A-B04D-B887-5A65E697FD31}" type="parTrans" cxnId="{33DD8ED1-9EBD-D641-8C9A-F2C6F44771BF}">
      <dgm:prSet/>
      <dgm:spPr/>
      <dgm:t>
        <a:bodyPr/>
        <a:lstStyle/>
        <a:p>
          <a:endParaRPr lang="en-US"/>
        </a:p>
      </dgm:t>
    </dgm:pt>
    <dgm:pt modelId="{03E78493-84DD-BF43-BE44-EE5217314789}" type="sibTrans" cxnId="{33DD8ED1-9EBD-D641-8C9A-F2C6F44771BF}">
      <dgm:prSet/>
      <dgm:spPr/>
      <dgm:t>
        <a:bodyPr/>
        <a:lstStyle/>
        <a:p>
          <a:endParaRPr lang="en-US"/>
        </a:p>
      </dgm:t>
    </dgm:pt>
    <dgm:pt modelId="{5955477C-93FC-4C43-A4EE-84C8366AC0BB}">
      <dgm:prSet phldrT="[Text]"/>
      <dgm:spPr/>
      <dgm:t>
        <a:bodyPr/>
        <a:lstStyle/>
        <a:p>
          <a:r>
            <a:rPr lang="en-US" dirty="0"/>
            <a:t>Find Available Instrument Data</a:t>
          </a:r>
        </a:p>
      </dgm:t>
    </dgm:pt>
    <dgm:pt modelId="{63B0DD27-D499-CF4B-AE15-540ED557CE2C}" type="parTrans" cxnId="{59764E69-BDB7-C842-BB62-D62800062771}">
      <dgm:prSet/>
      <dgm:spPr/>
      <dgm:t>
        <a:bodyPr/>
        <a:lstStyle/>
        <a:p>
          <a:endParaRPr lang="en-US"/>
        </a:p>
      </dgm:t>
    </dgm:pt>
    <dgm:pt modelId="{F9234E4F-0A19-B34C-9065-D5AD1E5B1DE0}" type="sibTrans" cxnId="{59764E69-BDB7-C842-BB62-D62800062771}">
      <dgm:prSet/>
      <dgm:spPr/>
      <dgm:t>
        <a:bodyPr/>
        <a:lstStyle/>
        <a:p>
          <a:endParaRPr lang="en-US"/>
        </a:p>
      </dgm:t>
    </dgm:pt>
    <dgm:pt modelId="{4C7B2583-E529-A143-8DD2-87CE76792893}">
      <dgm:prSet phldrT="[Text]"/>
      <dgm:spPr/>
      <dgm:t>
        <a:bodyPr/>
        <a:lstStyle/>
        <a:p>
          <a:r>
            <a:rPr lang="en-US" dirty="0"/>
            <a:t>Cleanup the Dataset</a:t>
          </a:r>
        </a:p>
      </dgm:t>
    </dgm:pt>
    <dgm:pt modelId="{508A9151-77E8-A94D-BDF7-F12CD3636EC0}" type="parTrans" cxnId="{1D86788E-CE70-E347-829E-3CA4EE1461F0}">
      <dgm:prSet/>
      <dgm:spPr/>
      <dgm:t>
        <a:bodyPr/>
        <a:lstStyle/>
        <a:p>
          <a:endParaRPr lang="en-US"/>
        </a:p>
      </dgm:t>
    </dgm:pt>
    <dgm:pt modelId="{3F06D6A9-D352-5B4B-BFE4-E209F32EE56A}" type="sibTrans" cxnId="{1D86788E-CE70-E347-829E-3CA4EE1461F0}">
      <dgm:prSet/>
      <dgm:spPr/>
      <dgm:t>
        <a:bodyPr/>
        <a:lstStyle/>
        <a:p>
          <a:endParaRPr lang="en-US"/>
        </a:p>
      </dgm:t>
    </dgm:pt>
    <dgm:pt modelId="{95BB3B28-B772-594B-868D-D8B2FAFC33AA}">
      <dgm:prSet phldrT="[Text]"/>
      <dgm:spPr/>
      <dgm:t>
        <a:bodyPr/>
        <a:lstStyle/>
        <a:p>
          <a:r>
            <a:rPr lang="en-US" dirty="0"/>
            <a:t>Add Educational Surrounds (Context)</a:t>
          </a:r>
        </a:p>
      </dgm:t>
    </dgm:pt>
    <dgm:pt modelId="{A69298B1-4A90-6343-BD83-4E28AB9C31B8}" type="parTrans" cxnId="{3EF4D0C7-DC89-AB49-AE36-939D1E889BC6}">
      <dgm:prSet/>
      <dgm:spPr/>
      <dgm:t>
        <a:bodyPr/>
        <a:lstStyle/>
        <a:p>
          <a:endParaRPr lang="en-US"/>
        </a:p>
      </dgm:t>
    </dgm:pt>
    <dgm:pt modelId="{7CC2BC14-C587-FD43-BFCE-002832334F87}" type="sibTrans" cxnId="{3EF4D0C7-DC89-AB49-AE36-939D1E889BC6}">
      <dgm:prSet/>
      <dgm:spPr/>
      <dgm:t>
        <a:bodyPr/>
        <a:lstStyle/>
        <a:p>
          <a:endParaRPr lang="en-US"/>
        </a:p>
      </dgm:t>
    </dgm:pt>
    <dgm:pt modelId="{F4BE5B62-05E8-CA43-8FF1-CA12B755ED61}">
      <dgm:prSet phldrT="[Text]"/>
      <dgm:spPr/>
      <dgm:t>
        <a:bodyPr/>
        <a:lstStyle/>
        <a:p>
          <a:r>
            <a:rPr lang="en-US" dirty="0"/>
            <a:t>Make Interactives &amp; Visualizations</a:t>
          </a:r>
        </a:p>
      </dgm:t>
    </dgm:pt>
    <dgm:pt modelId="{3CAA0D48-FD59-6047-A529-A71418839F4F}" type="parTrans" cxnId="{5C22A4A3-14C0-C945-B9C1-C26E695D77BA}">
      <dgm:prSet/>
      <dgm:spPr/>
      <dgm:t>
        <a:bodyPr/>
        <a:lstStyle/>
        <a:p>
          <a:endParaRPr lang="en-US"/>
        </a:p>
      </dgm:t>
    </dgm:pt>
    <dgm:pt modelId="{0206BB31-69E5-4041-88CF-4D5002B51F42}" type="sibTrans" cxnId="{5C22A4A3-14C0-C945-B9C1-C26E695D77BA}">
      <dgm:prSet/>
      <dgm:spPr/>
      <dgm:t>
        <a:bodyPr/>
        <a:lstStyle/>
        <a:p>
          <a:endParaRPr lang="en-US"/>
        </a:p>
      </dgm:t>
    </dgm:pt>
    <dgm:pt modelId="{BB855AF0-53BC-C846-B7B3-CAFB6E2CE112}" type="pres">
      <dgm:prSet presAssocID="{0933F967-F37D-9D45-8E28-D2D4A59A8E4A}" presName="Name0" presStyleCnt="0">
        <dgm:presLayoutVars>
          <dgm:dir/>
          <dgm:resizeHandles val="exact"/>
        </dgm:presLayoutVars>
      </dgm:prSet>
      <dgm:spPr/>
    </dgm:pt>
    <dgm:pt modelId="{94ABB21E-2AC9-AB46-B027-88413759A4DB}" type="pres">
      <dgm:prSet presAssocID="{613719D7-05B2-8349-8687-25322B306290}" presName="parTxOnly" presStyleLbl="node1" presStyleIdx="0" presStyleCnt="6">
        <dgm:presLayoutVars>
          <dgm:bulletEnabled val="1"/>
        </dgm:presLayoutVars>
      </dgm:prSet>
      <dgm:spPr/>
    </dgm:pt>
    <dgm:pt modelId="{7BA446F0-A123-004D-951C-0778DC323C0C}" type="pres">
      <dgm:prSet presAssocID="{06DE9ED4-6E59-D647-BBE1-87B62A091E10}" presName="parSpace" presStyleCnt="0"/>
      <dgm:spPr/>
    </dgm:pt>
    <dgm:pt modelId="{439246E2-3202-E94D-8AEE-34AD8AA3F193}" type="pres">
      <dgm:prSet presAssocID="{EFC0AE31-A1D3-0D41-8D1B-0763C3247381}" presName="parTxOnly" presStyleLbl="node1" presStyleIdx="1" presStyleCnt="6">
        <dgm:presLayoutVars>
          <dgm:bulletEnabled val="1"/>
        </dgm:presLayoutVars>
      </dgm:prSet>
      <dgm:spPr/>
    </dgm:pt>
    <dgm:pt modelId="{CE6EDD9A-FE59-AA47-88BB-694B52A2EF21}" type="pres">
      <dgm:prSet presAssocID="{03E78493-84DD-BF43-BE44-EE5217314789}" presName="parSpace" presStyleCnt="0"/>
      <dgm:spPr/>
    </dgm:pt>
    <dgm:pt modelId="{83E176AD-D9D6-D643-BD33-73D36DBFBBCE}" type="pres">
      <dgm:prSet presAssocID="{5955477C-93FC-4C43-A4EE-84C8366AC0BB}" presName="parTxOnly" presStyleLbl="node1" presStyleIdx="2" presStyleCnt="6">
        <dgm:presLayoutVars>
          <dgm:bulletEnabled val="1"/>
        </dgm:presLayoutVars>
      </dgm:prSet>
      <dgm:spPr/>
    </dgm:pt>
    <dgm:pt modelId="{F18CF2A7-5FB4-4E46-9970-F8773C67E3CE}" type="pres">
      <dgm:prSet presAssocID="{F9234E4F-0A19-B34C-9065-D5AD1E5B1DE0}" presName="parSpace" presStyleCnt="0"/>
      <dgm:spPr/>
    </dgm:pt>
    <dgm:pt modelId="{0B17E1BD-56FE-0441-AAC3-F6600DF1F308}" type="pres">
      <dgm:prSet presAssocID="{4C7B2583-E529-A143-8DD2-87CE76792893}" presName="parTxOnly" presStyleLbl="node1" presStyleIdx="3" presStyleCnt="6">
        <dgm:presLayoutVars>
          <dgm:bulletEnabled val="1"/>
        </dgm:presLayoutVars>
      </dgm:prSet>
      <dgm:spPr/>
    </dgm:pt>
    <dgm:pt modelId="{CC6F9CB8-FE59-3D41-B31A-BD8AC7518220}" type="pres">
      <dgm:prSet presAssocID="{3F06D6A9-D352-5B4B-BFE4-E209F32EE56A}" presName="parSpace" presStyleCnt="0"/>
      <dgm:spPr/>
    </dgm:pt>
    <dgm:pt modelId="{475E0F1C-7E2D-784B-B4B0-FB5A33A6EA21}" type="pres">
      <dgm:prSet presAssocID="{F4BE5B62-05E8-CA43-8FF1-CA12B755ED61}" presName="parTxOnly" presStyleLbl="node1" presStyleIdx="4" presStyleCnt="6">
        <dgm:presLayoutVars>
          <dgm:bulletEnabled val="1"/>
        </dgm:presLayoutVars>
      </dgm:prSet>
      <dgm:spPr/>
    </dgm:pt>
    <dgm:pt modelId="{98EB67D8-70B7-594E-9A94-62923BAEDFEE}" type="pres">
      <dgm:prSet presAssocID="{0206BB31-69E5-4041-88CF-4D5002B51F42}" presName="parSpace" presStyleCnt="0"/>
      <dgm:spPr/>
    </dgm:pt>
    <dgm:pt modelId="{407EB856-0279-EC48-96E6-9B8F813B8D73}" type="pres">
      <dgm:prSet presAssocID="{95BB3B28-B772-594B-868D-D8B2FAFC33AA}" presName="parTxOnly" presStyleLbl="node1" presStyleIdx="5" presStyleCnt="6">
        <dgm:presLayoutVars>
          <dgm:bulletEnabled val="1"/>
        </dgm:presLayoutVars>
      </dgm:prSet>
      <dgm:spPr/>
    </dgm:pt>
  </dgm:ptLst>
  <dgm:cxnLst>
    <dgm:cxn modelId="{013AE311-3D85-8F4E-AA95-B077B18258E0}" type="presOf" srcId="{EFC0AE31-A1D3-0D41-8D1B-0763C3247381}" destId="{439246E2-3202-E94D-8AEE-34AD8AA3F193}" srcOrd="0" destOrd="0" presId="urn:microsoft.com/office/officeart/2005/8/layout/hChevron3"/>
    <dgm:cxn modelId="{B43CF63C-E67F-3C48-8E88-2CB9A5A286BC}" type="presOf" srcId="{F4BE5B62-05E8-CA43-8FF1-CA12B755ED61}" destId="{475E0F1C-7E2D-784B-B4B0-FB5A33A6EA21}" srcOrd="0" destOrd="0" presId="urn:microsoft.com/office/officeart/2005/8/layout/hChevron3"/>
    <dgm:cxn modelId="{71F32267-C4D1-554A-9199-9F68FC626C8B}" type="presOf" srcId="{613719D7-05B2-8349-8687-25322B306290}" destId="{94ABB21E-2AC9-AB46-B027-88413759A4DB}" srcOrd="0" destOrd="0" presId="urn:microsoft.com/office/officeart/2005/8/layout/hChevron3"/>
    <dgm:cxn modelId="{59764E69-BDB7-C842-BB62-D62800062771}" srcId="{0933F967-F37D-9D45-8E28-D2D4A59A8E4A}" destId="{5955477C-93FC-4C43-A4EE-84C8366AC0BB}" srcOrd="2" destOrd="0" parTransId="{63B0DD27-D499-CF4B-AE15-540ED557CE2C}" sibTransId="{F9234E4F-0A19-B34C-9065-D5AD1E5B1DE0}"/>
    <dgm:cxn modelId="{1D86788E-CE70-E347-829E-3CA4EE1461F0}" srcId="{0933F967-F37D-9D45-8E28-D2D4A59A8E4A}" destId="{4C7B2583-E529-A143-8DD2-87CE76792893}" srcOrd="3" destOrd="0" parTransId="{508A9151-77E8-A94D-BDF7-F12CD3636EC0}" sibTransId="{3F06D6A9-D352-5B4B-BFE4-E209F32EE56A}"/>
    <dgm:cxn modelId="{E4D8A996-5EDB-D14A-8AC3-5BDE0BEBF0F3}" type="presOf" srcId="{0933F967-F37D-9D45-8E28-D2D4A59A8E4A}" destId="{BB855AF0-53BC-C846-B7B3-CAFB6E2CE112}" srcOrd="0" destOrd="0" presId="urn:microsoft.com/office/officeart/2005/8/layout/hChevron3"/>
    <dgm:cxn modelId="{5C22A4A3-14C0-C945-B9C1-C26E695D77BA}" srcId="{0933F967-F37D-9D45-8E28-D2D4A59A8E4A}" destId="{F4BE5B62-05E8-CA43-8FF1-CA12B755ED61}" srcOrd="4" destOrd="0" parTransId="{3CAA0D48-FD59-6047-A529-A71418839F4F}" sibTransId="{0206BB31-69E5-4041-88CF-4D5002B51F42}"/>
    <dgm:cxn modelId="{624CB9AC-FE3B-CD46-9712-1E9D565384BC}" type="presOf" srcId="{95BB3B28-B772-594B-868D-D8B2FAFC33AA}" destId="{407EB856-0279-EC48-96E6-9B8F813B8D73}" srcOrd="0" destOrd="0" presId="urn:microsoft.com/office/officeart/2005/8/layout/hChevron3"/>
    <dgm:cxn modelId="{42D8B4BE-3EF7-A746-806B-457E5B34EF1D}" type="presOf" srcId="{5955477C-93FC-4C43-A4EE-84C8366AC0BB}" destId="{83E176AD-D9D6-D643-BD33-73D36DBFBBCE}" srcOrd="0" destOrd="0" presId="urn:microsoft.com/office/officeart/2005/8/layout/hChevron3"/>
    <dgm:cxn modelId="{EE3157C3-C026-DB4D-881D-4FE8DD33CFFF}" srcId="{0933F967-F37D-9D45-8E28-D2D4A59A8E4A}" destId="{613719D7-05B2-8349-8687-25322B306290}" srcOrd="0" destOrd="0" parTransId="{FA6FA3CE-651B-9244-8596-0ACEBA4C17C6}" sibTransId="{06DE9ED4-6E59-D647-BBE1-87B62A091E10}"/>
    <dgm:cxn modelId="{C02CF1C6-8336-FD4F-AE4D-69C1A69BC470}" type="presOf" srcId="{4C7B2583-E529-A143-8DD2-87CE76792893}" destId="{0B17E1BD-56FE-0441-AAC3-F6600DF1F308}" srcOrd="0" destOrd="0" presId="urn:microsoft.com/office/officeart/2005/8/layout/hChevron3"/>
    <dgm:cxn modelId="{3EF4D0C7-DC89-AB49-AE36-939D1E889BC6}" srcId="{0933F967-F37D-9D45-8E28-D2D4A59A8E4A}" destId="{95BB3B28-B772-594B-868D-D8B2FAFC33AA}" srcOrd="5" destOrd="0" parTransId="{A69298B1-4A90-6343-BD83-4E28AB9C31B8}" sibTransId="{7CC2BC14-C587-FD43-BFCE-002832334F87}"/>
    <dgm:cxn modelId="{33DD8ED1-9EBD-D641-8C9A-F2C6F44771BF}" srcId="{0933F967-F37D-9D45-8E28-D2D4A59A8E4A}" destId="{EFC0AE31-A1D3-0D41-8D1B-0763C3247381}" srcOrd="1" destOrd="0" parTransId="{2C5AB438-072A-B04D-B887-5A65E697FD31}" sibTransId="{03E78493-84DD-BF43-BE44-EE5217314789}"/>
    <dgm:cxn modelId="{0C73B76C-2F91-6D45-B5D0-B4F19EBEAB06}" type="presParOf" srcId="{BB855AF0-53BC-C846-B7B3-CAFB6E2CE112}" destId="{94ABB21E-2AC9-AB46-B027-88413759A4DB}" srcOrd="0" destOrd="0" presId="urn:microsoft.com/office/officeart/2005/8/layout/hChevron3"/>
    <dgm:cxn modelId="{EC262BAA-3AAF-9E40-8F3C-EEC7E970F813}" type="presParOf" srcId="{BB855AF0-53BC-C846-B7B3-CAFB6E2CE112}" destId="{7BA446F0-A123-004D-951C-0778DC323C0C}" srcOrd="1" destOrd="0" presId="urn:microsoft.com/office/officeart/2005/8/layout/hChevron3"/>
    <dgm:cxn modelId="{8A031C28-1037-2149-8CE0-DB624552105A}" type="presParOf" srcId="{BB855AF0-53BC-C846-B7B3-CAFB6E2CE112}" destId="{439246E2-3202-E94D-8AEE-34AD8AA3F193}" srcOrd="2" destOrd="0" presId="urn:microsoft.com/office/officeart/2005/8/layout/hChevron3"/>
    <dgm:cxn modelId="{B663B589-A720-D441-9F05-96AD91533252}" type="presParOf" srcId="{BB855AF0-53BC-C846-B7B3-CAFB6E2CE112}" destId="{CE6EDD9A-FE59-AA47-88BB-694B52A2EF21}" srcOrd="3" destOrd="0" presId="urn:microsoft.com/office/officeart/2005/8/layout/hChevron3"/>
    <dgm:cxn modelId="{3690E502-845B-E14C-AC27-87ED3C9A7EFB}" type="presParOf" srcId="{BB855AF0-53BC-C846-B7B3-CAFB6E2CE112}" destId="{83E176AD-D9D6-D643-BD33-73D36DBFBBCE}" srcOrd="4" destOrd="0" presId="urn:microsoft.com/office/officeart/2005/8/layout/hChevron3"/>
    <dgm:cxn modelId="{BA867C5E-927C-FD4B-A69B-2B85F1C198E2}" type="presParOf" srcId="{BB855AF0-53BC-C846-B7B3-CAFB6E2CE112}" destId="{F18CF2A7-5FB4-4E46-9970-F8773C67E3CE}" srcOrd="5" destOrd="0" presId="urn:microsoft.com/office/officeart/2005/8/layout/hChevron3"/>
    <dgm:cxn modelId="{E51E9642-C8B5-AA43-B34A-24191CC7EFEE}" type="presParOf" srcId="{BB855AF0-53BC-C846-B7B3-CAFB6E2CE112}" destId="{0B17E1BD-56FE-0441-AAC3-F6600DF1F308}" srcOrd="6" destOrd="0" presId="urn:microsoft.com/office/officeart/2005/8/layout/hChevron3"/>
    <dgm:cxn modelId="{8C496889-A186-8848-B283-3D9050BEDB18}" type="presParOf" srcId="{BB855AF0-53BC-C846-B7B3-CAFB6E2CE112}" destId="{CC6F9CB8-FE59-3D41-B31A-BD8AC7518220}" srcOrd="7" destOrd="0" presId="urn:microsoft.com/office/officeart/2005/8/layout/hChevron3"/>
    <dgm:cxn modelId="{08CDA15C-4F97-E242-9C28-ED218CD717DA}" type="presParOf" srcId="{BB855AF0-53BC-C846-B7B3-CAFB6E2CE112}" destId="{475E0F1C-7E2D-784B-B4B0-FB5A33A6EA21}" srcOrd="8" destOrd="0" presId="urn:microsoft.com/office/officeart/2005/8/layout/hChevron3"/>
    <dgm:cxn modelId="{97D77AF9-473E-1549-81EA-5C582B6BADB1}" type="presParOf" srcId="{BB855AF0-53BC-C846-B7B3-CAFB6E2CE112}" destId="{98EB67D8-70B7-594E-9A94-62923BAEDFEE}" srcOrd="9" destOrd="0" presId="urn:microsoft.com/office/officeart/2005/8/layout/hChevron3"/>
    <dgm:cxn modelId="{289F0388-B64B-2149-B335-583BBE40A56D}" type="presParOf" srcId="{BB855AF0-53BC-C846-B7B3-CAFB6E2CE112}" destId="{407EB856-0279-EC48-96E6-9B8F813B8D73}"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3BB63-CBDC-4FCF-9C91-449A594D1701}">
      <dsp:nvSpPr>
        <dsp:cNvPr id="0" name=""/>
        <dsp:cNvSpPr/>
      </dsp:nvSpPr>
      <dsp:spPr>
        <a:xfrm>
          <a:off x="698609" y="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A7353-90B6-4C73-A61C-EFB915BC6080}">
      <dsp:nvSpPr>
        <dsp:cNvPr id="0" name=""/>
        <dsp:cNvSpPr/>
      </dsp:nvSpPr>
      <dsp:spPr>
        <a:xfrm>
          <a:off x="1355252" y="47994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Key Goals</a:t>
          </a:r>
          <a:endParaRPr lang="en-US" sz="3600" kern="1200" dirty="0"/>
        </a:p>
      </dsp:txBody>
      <dsp:txXfrm>
        <a:off x="1355252" y="479947"/>
        <a:ext cx="4320000" cy="648000"/>
      </dsp:txXfrm>
    </dsp:sp>
    <dsp:sp modelId="{A37CA86D-95DB-46DF-B2BD-1D3C18211373}">
      <dsp:nvSpPr>
        <dsp:cNvPr id="0" name=""/>
        <dsp:cNvSpPr/>
      </dsp:nvSpPr>
      <dsp:spPr>
        <a:xfrm>
          <a:off x="701290" y="1794060"/>
          <a:ext cx="5816793" cy="234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701290" y="1794060"/>
        <a:ext cx="5816793" cy="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EDFD5-51D2-8C47-B17C-45BEBA24A59C}">
      <dsp:nvSpPr>
        <dsp:cNvPr id="0" name=""/>
        <dsp:cNvSpPr/>
      </dsp:nvSpPr>
      <dsp:spPr>
        <a:xfrm>
          <a:off x="1628089" y="0"/>
          <a:ext cx="9225838" cy="4590117"/>
        </a:xfrm>
        <a:prstGeom prst="rightArrow">
          <a:avLst/>
        </a:prstGeom>
        <a:solidFill>
          <a:schemeClr val="tx1"/>
        </a:solidFill>
        <a:ln>
          <a:noFill/>
        </a:ln>
        <a:effectLst/>
      </dsp:spPr>
      <dsp:style>
        <a:lnRef idx="0">
          <a:scrgbClr r="0" g="0" b="0"/>
        </a:lnRef>
        <a:fillRef idx="1">
          <a:scrgbClr r="0" g="0" b="0"/>
        </a:fillRef>
        <a:effectRef idx="2">
          <a:scrgbClr r="0" g="0" b="0"/>
        </a:effectRef>
        <a:fontRef idx="minor"/>
      </dsp:style>
    </dsp:sp>
    <dsp:sp modelId="{FA6F12B0-87A7-7D43-90B6-1238451C7E31}">
      <dsp:nvSpPr>
        <dsp:cNvPr id="0" name=""/>
        <dsp:cNvSpPr/>
      </dsp:nvSpPr>
      <dsp:spPr>
        <a:xfrm>
          <a:off x="6308" y="1377035"/>
          <a:ext cx="2019212" cy="18360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Refresh and Build Database (now!)</a:t>
          </a:r>
        </a:p>
      </dsp:txBody>
      <dsp:txXfrm>
        <a:off x="95936" y="1466663"/>
        <a:ext cx="1839956" cy="1656790"/>
      </dsp:txXfrm>
    </dsp:sp>
    <dsp:sp modelId="{F332B7D3-5C93-594C-8D9F-281FDF22FE8D}">
      <dsp:nvSpPr>
        <dsp:cNvPr id="0" name=""/>
        <dsp:cNvSpPr/>
      </dsp:nvSpPr>
      <dsp:spPr>
        <a:xfrm>
          <a:off x="2126480" y="1377035"/>
          <a:ext cx="2189916" cy="183604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Ocean Sciences Meeting (workshop and session)</a:t>
          </a:r>
        </a:p>
        <a:p>
          <a:pPr marL="0" lvl="0" indent="0" algn="ctr" defTabSz="889000" rtl="0">
            <a:lnSpc>
              <a:spcPct val="90000"/>
            </a:lnSpc>
            <a:spcBef>
              <a:spcPct val="0"/>
            </a:spcBef>
            <a:spcAft>
              <a:spcPct val="35000"/>
            </a:spcAft>
            <a:buNone/>
          </a:pPr>
          <a:r>
            <a:rPr lang="en-US" sz="2000" kern="1200" dirty="0">
              <a:solidFill>
                <a:schemeClr val="tx1"/>
              </a:solidFill>
            </a:rPr>
            <a:t>Feb 2024</a:t>
          </a:r>
        </a:p>
      </dsp:txBody>
      <dsp:txXfrm>
        <a:off x="2216108" y="1466663"/>
        <a:ext cx="2010660" cy="1656790"/>
      </dsp:txXfrm>
    </dsp:sp>
    <dsp:sp modelId="{50842787-D839-F748-80DD-77D14FC7E564}">
      <dsp:nvSpPr>
        <dsp:cNvPr id="0" name=""/>
        <dsp:cNvSpPr/>
      </dsp:nvSpPr>
      <dsp:spPr>
        <a:xfrm>
          <a:off x="4417357" y="1377035"/>
          <a:ext cx="2189916" cy="183604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Mini One Day workshops at strategic conferences and meetings (on-going)</a:t>
          </a:r>
        </a:p>
      </dsp:txBody>
      <dsp:txXfrm>
        <a:off x="4506985" y="1466663"/>
        <a:ext cx="2010660" cy="1656790"/>
      </dsp:txXfrm>
    </dsp:sp>
    <dsp:sp modelId="{8D02FACB-52F9-6946-98AB-D6693927EF0F}">
      <dsp:nvSpPr>
        <dsp:cNvPr id="0" name=""/>
        <dsp:cNvSpPr/>
      </dsp:nvSpPr>
      <dsp:spPr>
        <a:xfrm>
          <a:off x="6708234" y="1377035"/>
          <a:ext cx="2019212" cy="18360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Needs assessment and development workshop</a:t>
          </a:r>
        </a:p>
        <a:p>
          <a:pPr marL="0" lvl="0" indent="0" algn="ctr" defTabSz="800100" rtl="0">
            <a:lnSpc>
              <a:spcPct val="90000"/>
            </a:lnSpc>
            <a:spcBef>
              <a:spcPct val="0"/>
            </a:spcBef>
            <a:spcAft>
              <a:spcPct val="35000"/>
            </a:spcAft>
            <a:buNone/>
          </a:pPr>
          <a:r>
            <a:rPr lang="en-US" sz="1800" kern="1200" dirty="0">
              <a:solidFill>
                <a:schemeClr val="tx1"/>
              </a:solidFill>
            </a:rPr>
            <a:t>Spring 2024</a:t>
          </a:r>
        </a:p>
      </dsp:txBody>
      <dsp:txXfrm>
        <a:off x="6797862" y="1466663"/>
        <a:ext cx="1839956" cy="1656790"/>
      </dsp:txXfrm>
    </dsp:sp>
    <dsp:sp modelId="{0BE49561-4D22-DC4F-B7BD-8F0017E90307}">
      <dsp:nvSpPr>
        <dsp:cNvPr id="0" name=""/>
        <dsp:cNvSpPr/>
      </dsp:nvSpPr>
      <dsp:spPr>
        <a:xfrm>
          <a:off x="8832608" y="1383571"/>
          <a:ext cx="2019212" cy="183604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rPr>
            <a:t>Development workshop (python applications)</a:t>
          </a:r>
        </a:p>
        <a:p>
          <a:pPr marL="0" lvl="0" indent="0" algn="ctr" defTabSz="800100" rtl="0">
            <a:lnSpc>
              <a:spcPct val="90000"/>
            </a:lnSpc>
            <a:spcBef>
              <a:spcPct val="0"/>
            </a:spcBef>
            <a:spcAft>
              <a:spcPct val="35000"/>
            </a:spcAft>
            <a:buNone/>
          </a:pPr>
          <a:r>
            <a:rPr lang="en-US" sz="1800" kern="1200" dirty="0">
              <a:solidFill>
                <a:schemeClr val="tx1"/>
              </a:solidFill>
            </a:rPr>
            <a:t>Spring 2025 </a:t>
          </a:r>
        </a:p>
      </dsp:txBody>
      <dsp:txXfrm>
        <a:off x="8922236" y="1473199"/>
        <a:ext cx="1839956" cy="1656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EDFD5-51D2-8C47-B17C-45BEBA24A59C}">
      <dsp:nvSpPr>
        <dsp:cNvPr id="0" name=""/>
        <dsp:cNvSpPr/>
      </dsp:nvSpPr>
      <dsp:spPr>
        <a:xfrm>
          <a:off x="1460263" y="0"/>
          <a:ext cx="8274825" cy="4590117"/>
        </a:xfrm>
        <a:prstGeom prst="rightArrow">
          <a:avLst/>
        </a:prstGeom>
        <a:solidFill>
          <a:schemeClr val="tx1"/>
        </a:solidFill>
        <a:ln>
          <a:noFill/>
        </a:ln>
        <a:effectLst/>
      </dsp:spPr>
      <dsp:style>
        <a:lnRef idx="0">
          <a:scrgbClr r="0" g="0" b="0"/>
        </a:lnRef>
        <a:fillRef idx="1">
          <a:scrgbClr r="0" g="0" b="0"/>
        </a:fillRef>
        <a:effectRef idx="2">
          <a:scrgbClr r="0" g="0" b="0"/>
        </a:effectRef>
        <a:fontRef idx="minor"/>
      </dsp:style>
    </dsp:sp>
    <dsp:sp modelId="{FA6F12B0-87A7-7D43-90B6-1238451C7E31}">
      <dsp:nvSpPr>
        <dsp:cNvPr id="0" name=""/>
        <dsp:cNvSpPr/>
      </dsp:nvSpPr>
      <dsp:spPr>
        <a:xfrm>
          <a:off x="1425" y="1377035"/>
          <a:ext cx="2298298" cy="18360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Participated in March Development Workshop (2019)</a:t>
          </a:r>
        </a:p>
      </dsp:txBody>
      <dsp:txXfrm>
        <a:off x="91053" y="1466663"/>
        <a:ext cx="2119042" cy="1656790"/>
      </dsp:txXfrm>
    </dsp:sp>
    <dsp:sp modelId="{F332B7D3-5C93-594C-8D9F-281FDF22FE8D}">
      <dsp:nvSpPr>
        <dsp:cNvPr id="0" name=""/>
        <dsp:cNvSpPr/>
      </dsp:nvSpPr>
      <dsp:spPr>
        <a:xfrm>
          <a:off x="2414639" y="1377035"/>
          <a:ext cx="2492596" cy="183604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Peer mentor in EER Implementation Workshop (July 2020)</a:t>
          </a:r>
        </a:p>
      </dsp:txBody>
      <dsp:txXfrm>
        <a:off x="2504267" y="1466663"/>
        <a:ext cx="2313340" cy="1656790"/>
      </dsp:txXfrm>
    </dsp:sp>
    <dsp:sp modelId="{8D02FACB-52F9-6946-98AB-D6693927EF0F}">
      <dsp:nvSpPr>
        <dsp:cNvPr id="0" name=""/>
        <dsp:cNvSpPr/>
      </dsp:nvSpPr>
      <dsp:spPr>
        <a:xfrm>
          <a:off x="5022151" y="1377035"/>
          <a:ext cx="2298298" cy="183604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Lab Notebook Designer (January 2020)</a:t>
          </a:r>
        </a:p>
      </dsp:txBody>
      <dsp:txXfrm>
        <a:off x="5111779" y="1466663"/>
        <a:ext cx="2119042" cy="1656790"/>
      </dsp:txXfrm>
    </dsp:sp>
    <dsp:sp modelId="{0BE49561-4D22-DC4F-B7BD-8F0017E90307}">
      <dsp:nvSpPr>
        <dsp:cNvPr id="0" name=""/>
        <dsp:cNvSpPr/>
      </dsp:nvSpPr>
      <dsp:spPr>
        <a:xfrm>
          <a:off x="7436790" y="1383571"/>
          <a:ext cx="2298298" cy="18360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PI IUSE grant studying OOI data and learning</a:t>
          </a:r>
        </a:p>
      </dsp:txBody>
      <dsp:txXfrm>
        <a:off x="7526418" y="1473199"/>
        <a:ext cx="2119042" cy="1656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C28C-6582-6945-B1F1-278B62D197AB}">
      <dsp:nvSpPr>
        <dsp:cNvPr id="0" name=""/>
        <dsp:cNvSpPr/>
      </dsp:nvSpPr>
      <dsp:spPr>
        <a:xfrm>
          <a:off x="0" y="0"/>
          <a:ext cx="8938260" cy="3963792"/>
        </a:xfrm>
        <a:prstGeom prst="rightArrow">
          <a:avLst/>
        </a:prstGeom>
        <a:solidFill>
          <a:schemeClr val="tx1"/>
        </a:solidFill>
        <a:ln>
          <a:noFill/>
        </a:ln>
        <a:effectLst/>
      </dsp:spPr>
      <dsp:style>
        <a:lnRef idx="0">
          <a:scrgbClr r="0" g="0" b="0"/>
        </a:lnRef>
        <a:fillRef idx="1">
          <a:scrgbClr r="0" g="0" b="0"/>
        </a:fillRef>
        <a:effectRef idx="2">
          <a:scrgbClr r="0" g="0" b="0"/>
        </a:effectRef>
        <a:fontRef idx="minor"/>
      </dsp:style>
    </dsp:sp>
    <dsp:sp modelId="{08B9BA30-E522-F942-B741-C93AE10F4B65}">
      <dsp:nvSpPr>
        <dsp:cNvPr id="0" name=""/>
        <dsp:cNvSpPr/>
      </dsp:nvSpPr>
      <dsp:spPr>
        <a:xfrm>
          <a:off x="356339" y="1189137"/>
          <a:ext cx="3154680" cy="158551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Development workshop (June 2019)</a:t>
          </a:r>
        </a:p>
      </dsp:txBody>
      <dsp:txXfrm>
        <a:off x="433738" y="1266536"/>
        <a:ext cx="2999882" cy="1430718"/>
      </dsp:txXfrm>
    </dsp:sp>
    <dsp:sp modelId="{28155C11-C2FC-B845-9338-3EA4C0D91D85}">
      <dsp:nvSpPr>
        <dsp:cNvPr id="0" name=""/>
        <dsp:cNvSpPr/>
      </dsp:nvSpPr>
      <dsp:spPr>
        <a:xfrm>
          <a:off x="3673373" y="1189137"/>
          <a:ext cx="3154680" cy="158551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Peer trainer/leader in a webinar (2020)</a:t>
          </a:r>
        </a:p>
      </dsp:txBody>
      <dsp:txXfrm>
        <a:off x="3750772" y="1266536"/>
        <a:ext cx="2999882" cy="1430718"/>
      </dsp:txXfrm>
    </dsp:sp>
    <dsp:sp modelId="{5AE274EA-E5A9-2845-AEE1-A2E306E48354}">
      <dsp:nvSpPr>
        <dsp:cNvPr id="0" name=""/>
        <dsp:cNvSpPr/>
      </dsp:nvSpPr>
      <dsp:spPr>
        <a:xfrm>
          <a:off x="7004580" y="1189137"/>
          <a:ext cx="3154680" cy="158551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Data Lab Fellow (2020)</a:t>
          </a:r>
        </a:p>
      </dsp:txBody>
      <dsp:txXfrm>
        <a:off x="7081979" y="1266536"/>
        <a:ext cx="2999882" cy="143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F6D9E-19C6-0646-A765-83224171479D}">
      <dsp:nvSpPr>
        <dsp:cNvPr id="0" name=""/>
        <dsp:cNvSpPr/>
      </dsp:nvSpPr>
      <dsp:spPr>
        <a:xfrm>
          <a:off x="772802" y="0"/>
          <a:ext cx="8758433" cy="4581880"/>
        </a:xfrm>
        <a:prstGeom prst="rightArrow">
          <a:avLst/>
        </a:prstGeom>
        <a:solidFill>
          <a:schemeClr val="tx1"/>
        </a:solidFill>
        <a:ln>
          <a:noFill/>
        </a:ln>
        <a:effectLst/>
      </dsp:spPr>
      <dsp:style>
        <a:lnRef idx="0">
          <a:scrgbClr r="0" g="0" b="0"/>
        </a:lnRef>
        <a:fillRef idx="1">
          <a:scrgbClr r="0" g="0" b="0"/>
        </a:fillRef>
        <a:effectRef idx="2">
          <a:scrgbClr r="0" g="0" b="0"/>
        </a:effectRef>
        <a:fontRef idx="minor"/>
      </dsp:style>
    </dsp:sp>
    <dsp:sp modelId="{0F6F53FD-56EA-FB4A-8516-C7E8FD6C1F77}">
      <dsp:nvSpPr>
        <dsp:cNvPr id="0" name=""/>
        <dsp:cNvSpPr/>
      </dsp:nvSpPr>
      <dsp:spPr>
        <a:xfrm>
          <a:off x="5157" y="1374564"/>
          <a:ext cx="2480415" cy="18327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solidFill>
                <a:schemeClr val="tx1"/>
              </a:solidFill>
            </a:rPr>
            <a:t>Not on any of our original lists!</a:t>
          </a:r>
          <a:endParaRPr lang="mr-IN" sz="2700" kern="1200" dirty="0">
            <a:solidFill>
              <a:schemeClr val="tx1"/>
            </a:solidFill>
          </a:endParaRPr>
        </a:p>
      </dsp:txBody>
      <dsp:txXfrm>
        <a:off x="94625" y="1464032"/>
        <a:ext cx="2301479" cy="1653816"/>
      </dsp:txXfrm>
    </dsp:sp>
    <dsp:sp modelId="{7291FC1B-DAF1-EA4F-9347-CCBA4670B0E3}">
      <dsp:nvSpPr>
        <dsp:cNvPr id="0" name=""/>
        <dsp:cNvSpPr/>
      </dsp:nvSpPr>
      <dsp:spPr>
        <a:xfrm>
          <a:off x="2609593" y="1374564"/>
          <a:ext cx="2480415" cy="183275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Networked into project by WWU faculty </a:t>
          </a:r>
        </a:p>
      </dsp:txBody>
      <dsp:txXfrm>
        <a:off x="2699061" y="1464032"/>
        <a:ext cx="2301479" cy="1653816"/>
      </dsp:txXfrm>
    </dsp:sp>
    <dsp:sp modelId="{FB209588-557D-4A47-A3AA-090FF651BCC1}">
      <dsp:nvSpPr>
        <dsp:cNvPr id="0" name=""/>
        <dsp:cNvSpPr/>
      </dsp:nvSpPr>
      <dsp:spPr>
        <a:xfrm>
          <a:off x="5214029" y="1374564"/>
          <a:ext cx="2480415" cy="183275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Attended webinars as a participant</a:t>
          </a:r>
        </a:p>
      </dsp:txBody>
      <dsp:txXfrm>
        <a:off x="5303497" y="1464032"/>
        <a:ext cx="2301479" cy="1653816"/>
      </dsp:txXfrm>
    </dsp:sp>
    <dsp:sp modelId="{16131235-4E86-0244-9867-114555E0192A}">
      <dsp:nvSpPr>
        <dsp:cNvPr id="0" name=""/>
        <dsp:cNvSpPr/>
      </dsp:nvSpPr>
      <dsp:spPr>
        <a:xfrm>
          <a:off x="7818466" y="1374564"/>
          <a:ext cx="2480415" cy="18327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Became a Data Lab Fellow (2020)</a:t>
          </a:r>
        </a:p>
      </dsp:txBody>
      <dsp:txXfrm>
        <a:off x="7907934" y="1464032"/>
        <a:ext cx="2301479" cy="1653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B6045-E1F2-3741-95C2-06F5109085F0}">
      <dsp:nvSpPr>
        <dsp:cNvPr id="0" name=""/>
        <dsp:cNvSpPr/>
      </dsp:nvSpPr>
      <dsp:spPr>
        <a:xfrm>
          <a:off x="793506" y="0"/>
          <a:ext cx="8993077" cy="4437529"/>
        </a:xfrm>
        <a:prstGeom prst="rightArrow">
          <a:avLst/>
        </a:prstGeom>
        <a:solidFill>
          <a:schemeClr val="tx1"/>
        </a:solidFill>
        <a:ln>
          <a:noFill/>
        </a:ln>
        <a:effectLst/>
      </dsp:spPr>
      <dsp:style>
        <a:lnRef idx="0">
          <a:scrgbClr r="0" g="0" b="0"/>
        </a:lnRef>
        <a:fillRef idx="1">
          <a:scrgbClr r="0" g="0" b="0"/>
        </a:fillRef>
        <a:effectRef idx="2">
          <a:scrgbClr r="0" g="0" b="0"/>
        </a:effectRef>
        <a:fontRef idx="minor"/>
      </dsp:style>
    </dsp:sp>
    <dsp:sp modelId="{842F2647-BF70-404C-A556-4F99880E6B2D}">
      <dsp:nvSpPr>
        <dsp:cNvPr id="0" name=""/>
        <dsp:cNvSpPr/>
      </dsp:nvSpPr>
      <dsp:spPr>
        <a:xfrm>
          <a:off x="904" y="1331258"/>
          <a:ext cx="1449079" cy="177501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2016-17 - attended 2.5 day workshop </a:t>
          </a:r>
        </a:p>
      </dsp:txBody>
      <dsp:txXfrm>
        <a:off x="71642" y="1401996"/>
        <a:ext cx="1307603" cy="1633535"/>
      </dsp:txXfrm>
    </dsp:sp>
    <dsp:sp modelId="{00B867B1-8D80-3844-9308-D3EA6B187217}">
      <dsp:nvSpPr>
        <dsp:cNvPr id="0" name=""/>
        <dsp:cNvSpPr/>
      </dsp:nvSpPr>
      <dsp:spPr>
        <a:xfrm>
          <a:off x="1522437" y="1331258"/>
          <a:ext cx="1449079" cy="17750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Facilitator and project team</a:t>
          </a:r>
        </a:p>
      </dsp:txBody>
      <dsp:txXfrm>
        <a:off x="1593175" y="1401996"/>
        <a:ext cx="1307603" cy="1633535"/>
      </dsp:txXfrm>
    </dsp:sp>
    <dsp:sp modelId="{B1BFEA36-F9B3-AD42-807E-9E1E4AAD3BCD}">
      <dsp:nvSpPr>
        <dsp:cNvPr id="0" name=""/>
        <dsp:cNvSpPr/>
      </dsp:nvSpPr>
      <dsp:spPr>
        <a:xfrm>
          <a:off x="3043971" y="1331258"/>
          <a:ext cx="1449079" cy="177501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Peer presenter at 3 of 4 development workshops</a:t>
          </a:r>
        </a:p>
      </dsp:txBody>
      <dsp:txXfrm>
        <a:off x="3114709" y="1401996"/>
        <a:ext cx="1307603" cy="1633535"/>
      </dsp:txXfrm>
    </dsp:sp>
    <dsp:sp modelId="{6CFF5E89-9D91-DE4A-92C5-63E3CD867B17}">
      <dsp:nvSpPr>
        <dsp:cNvPr id="0" name=""/>
        <dsp:cNvSpPr/>
      </dsp:nvSpPr>
      <dsp:spPr>
        <a:xfrm>
          <a:off x="4565505" y="1331258"/>
          <a:ext cx="1449079" cy="17750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Co-facilitated OSM mini workshop</a:t>
          </a:r>
          <a:endParaRPr lang="en-US" sz="1600" kern="1200" dirty="0"/>
        </a:p>
      </dsp:txBody>
      <dsp:txXfrm>
        <a:off x="4636243" y="1401996"/>
        <a:ext cx="1307603" cy="1633535"/>
      </dsp:txXfrm>
    </dsp:sp>
    <dsp:sp modelId="{425ECE27-9C01-3C4C-8452-A0AB033D8497}">
      <dsp:nvSpPr>
        <dsp:cNvPr id="0" name=""/>
        <dsp:cNvSpPr/>
      </dsp:nvSpPr>
      <dsp:spPr>
        <a:xfrm>
          <a:off x="6087039" y="1331258"/>
          <a:ext cx="1449079" cy="177501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Presented at OSM</a:t>
          </a:r>
          <a:endParaRPr lang="en-US" sz="1600" kern="1200" dirty="0"/>
        </a:p>
      </dsp:txBody>
      <dsp:txXfrm>
        <a:off x="6157777" y="1401996"/>
        <a:ext cx="1307603" cy="1633535"/>
      </dsp:txXfrm>
    </dsp:sp>
    <dsp:sp modelId="{4F2F0B39-FD70-A546-81AF-228230A60198}">
      <dsp:nvSpPr>
        <dsp:cNvPr id="0" name=""/>
        <dsp:cNvSpPr/>
      </dsp:nvSpPr>
      <dsp:spPr>
        <a:xfrm>
          <a:off x="7608573" y="1331258"/>
          <a:ext cx="1449079" cy="177501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Co-editor and Co-leader of DL Notebook cohort</a:t>
          </a:r>
        </a:p>
      </dsp:txBody>
      <dsp:txXfrm>
        <a:off x="7679311" y="1401996"/>
        <a:ext cx="1307603" cy="1633535"/>
      </dsp:txXfrm>
    </dsp:sp>
    <dsp:sp modelId="{15260129-03B8-DE45-AB9B-B586CC9AD5C6}">
      <dsp:nvSpPr>
        <dsp:cNvPr id="0" name=""/>
        <dsp:cNvSpPr/>
      </dsp:nvSpPr>
      <dsp:spPr>
        <a:xfrm>
          <a:off x="9130107" y="1331258"/>
          <a:ext cx="1449079" cy="17750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Volunteered to be a mentor</a:t>
          </a:r>
          <a:endParaRPr lang="en-US" sz="1600" kern="1200" dirty="0"/>
        </a:p>
      </dsp:txBody>
      <dsp:txXfrm>
        <a:off x="9200845" y="1401996"/>
        <a:ext cx="1307603" cy="1633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BB21E-2AC9-AB46-B027-88413759A4DB}">
      <dsp:nvSpPr>
        <dsp:cNvPr id="0" name=""/>
        <dsp:cNvSpPr/>
      </dsp:nvSpPr>
      <dsp:spPr>
        <a:xfrm>
          <a:off x="1283" y="403961"/>
          <a:ext cx="2102606" cy="84104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Identify Target Scientific Concepts &amp; Skills</a:t>
          </a:r>
        </a:p>
      </dsp:txBody>
      <dsp:txXfrm>
        <a:off x="1283" y="403961"/>
        <a:ext cx="1892346" cy="841042"/>
      </dsp:txXfrm>
    </dsp:sp>
    <dsp:sp modelId="{439246E2-3202-E94D-8AEE-34AD8AA3F193}">
      <dsp:nvSpPr>
        <dsp:cNvPr id="0" name=""/>
        <dsp:cNvSpPr/>
      </dsp:nvSpPr>
      <dsp:spPr>
        <a:xfrm>
          <a:off x="1683368" y="403961"/>
          <a:ext cx="2102606" cy="84104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Match with Research Results</a:t>
          </a:r>
        </a:p>
      </dsp:txBody>
      <dsp:txXfrm>
        <a:off x="2103889" y="403961"/>
        <a:ext cx="1261564" cy="841042"/>
      </dsp:txXfrm>
    </dsp:sp>
    <dsp:sp modelId="{83E176AD-D9D6-D643-BD33-73D36DBFBBCE}">
      <dsp:nvSpPr>
        <dsp:cNvPr id="0" name=""/>
        <dsp:cNvSpPr/>
      </dsp:nvSpPr>
      <dsp:spPr>
        <a:xfrm>
          <a:off x="3365454" y="403961"/>
          <a:ext cx="2102606" cy="84104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Find Available Instrument Data</a:t>
          </a:r>
        </a:p>
      </dsp:txBody>
      <dsp:txXfrm>
        <a:off x="3785975" y="403961"/>
        <a:ext cx="1261564" cy="841042"/>
      </dsp:txXfrm>
    </dsp:sp>
    <dsp:sp modelId="{0B17E1BD-56FE-0441-AAC3-F6600DF1F308}">
      <dsp:nvSpPr>
        <dsp:cNvPr id="0" name=""/>
        <dsp:cNvSpPr/>
      </dsp:nvSpPr>
      <dsp:spPr>
        <a:xfrm>
          <a:off x="5047539" y="403961"/>
          <a:ext cx="2102606" cy="84104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Cleanup the Dataset</a:t>
          </a:r>
        </a:p>
      </dsp:txBody>
      <dsp:txXfrm>
        <a:off x="5468060" y="403961"/>
        <a:ext cx="1261564" cy="841042"/>
      </dsp:txXfrm>
    </dsp:sp>
    <dsp:sp modelId="{475E0F1C-7E2D-784B-B4B0-FB5A33A6EA21}">
      <dsp:nvSpPr>
        <dsp:cNvPr id="0" name=""/>
        <dsp:cNvSpPr/>
      </dsp:nvSpPr>
      <dsp:spPr>
        <a:xfrm>
          <a:off x="6729624" y="403961"/>
          <a:ext cx="2102606" cy="8410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Make Interactives &amp; Visualizations</a:t>
          </a:r>
        </a:p>
      </dsp:txBody>
      <dsp:txXfrm>
        <a:off x="7150145" y="403961"/>
        <a:ext cx="1261564" cy="841042"/>
      </dsp:txXfrm>
    </dsp:sp>
    <dsp:sp modelId="{407EB856-0279-EC48-96E6-9B8F813B8D73}">
      <dsp:nvSpPr>
        <dsp:cNvPr id="0" name=""/>
        <dsp:cNvSpPr/>
      </dsp:nvSpPr>
      <dsp:spPr>
        <a:xfrm>
          <a:off x="8411709" y="403961"/>
          <a:ext cx="2102606" cy="84104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Add Educational Surrounds (Context)</a:t>
          </a:r>
        </a:p>
      </dsp:txBody>
      <dsp:txXfrm>
        <a:off x="8832230" y="403961"/>
        <a:ext cx="1261564" cy="84104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506BB1-61DB-4549-BADE-3576D2A2AF63}" type="datetimeFigureOut">
              <a:rPr lang="en-US" smtClean="0"/>
              <a:t>10/12/23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22C57C-9172-ED4B-8AC9-BA59744D7760}" type="slidenum">
              <a:rPr lang="en-US" smtClean="0"/>
              <a:t>‹#›</a:t>
            </a:fld>
            <a:endParaRPr lang="en-US"/>
          </a:p>
        </p:txBody>
      </p:sp>
    </p:spTree>
    <p:extLst>
      <p:ext uri="{BB962C8B-B14F-4D97-AF65-F5344CB8AC3E}">
        <p14:creationId xmlns:p14="http://schemas.microsoft.com/office/powerpoint/2010/main" val="3096948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F6B13-5834-F44B-87BD-AE6900766A5F}" type="datetimeFigureOut">
              <a:rPr lang="en-US" smtClean="0"/>
              <a:t>10/12/23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35B28-77C5-9242-B518-7F2EBA0F1B74}" type="slidenum">
              <a:rPr lang="en-US" smtClean="0"/>
              <a:t>‹#›</a:t>
            </a:fld>
            <a:endParaRPr lang="en-US"/>
          </a:p>
        </p:txBody>
      </p:sp>
    </p:spTree>
    <p:extLst>
      <p:ext uri="{BB962C8B-B14F-4D97-AF65-F5344CB8AC3E}">
        <p14:creationId xmlns:p14="http://schemas.microsoft.com/office/powerpoint/2010/main" val="20290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invitation </a:t>
            </a:r>
          </a:p>
          <a:p>
            <a:r>
              <a:rPr lang="en-US" dirty="0"/>
              <a:t>So glad to be back involved in OOI</a:t>
            </a:r>
          </a:p>
          <a:p>
            <a:r>
              <a:rPr lang="en-US" dirty="0"/>
              <a:t>Here to present an update on our Data Labs project</a:t>
            </a:r>
          </a:p>
        </p:txBody>
      </p:sp>
      <p:sp>
        <p:nvSpPr>
          <p:cNvPr id="4" name="Slide Number Placeholder 3"/>
          <p:cNvSpPr>
            <a:spLocks noGrp="1"/>
          </p:cNvSpPr>
          <p:nvPr>
            <p:ph type="sldNum" sz="quarter" idx="10"/>
          </p:nvPr>
        </p:nvSpPr>
        <p:spPr/>
        <p:txBody>
          <a:bodyPr/>
          <a:lstStyle/>
          <a:p>
            <a:fld id="{38E35B28-77C5-9242-B518-7F2EBA0F1B74}" type="slidenum">
              <a:rPr lang="en-US" smtClean="0"/>
              <a:t>1</a:t>
            </a:fld>
            <a:endParaRPr lang="en-US"/>
          </a:p>
        </p:txBody>
      </p:sp>
    </p:spTree>
    <p:extLst>
      <p:ext uri="{BB962C8B-B14F-4D97-AF65-F5344CB8AC3E}">
        <p14:creationId xmlns:p14="http://schemas.microsoft.com/office/powerpoint/2010/main" val="108601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about the survey instrument </a:t>
            </a:r>
          </a:p>
        </p:txBody>
      </p:sp>
      <p:sp>
        <p:nvSpPr>
          <p:cNvPr id="4" name="Slide Number Placeholder 3"/>
          <p:cNvSpPr>
            <a:spLocks noGrp="1"/>
          </p:cNvSpPr>
          <p:nvPr>
            <p:ph type="sldNum" sz="quarter" idx="5"/>
          </p:nvPr>
        </p:nvSpPr>
        <p:spPr/>
        <p:txBody>
          <a:bodyPr/>
          <a:lstStyle/>
          <a:p>
            <a:fld id="{38E35B28-77C5-9242-B518-7F2EBA0F1B74}" type="slidenum">
              <a:rPr lang="en-US" smtClean="0"/>
              <a:t>10</a:t>
            </a:fld>
            <a:endParaRPr lang="en-US"/>
          </a:p>
        </p:txBody>
      </p:sp>
    </p:spTree>
    <p:extLst>
      <p:ext uri="{BB962C8B-B14F-4D97-AF65-F5344CB8AC3E}">
        <p14:creationId xmlns:p14="http://schemas.microsoft.com/office/powerpoint/2010/main" val="30986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Times New Roman" panose="02020603050405020304" pitchFamily="18" charset="0"/>
                <a:ea typeface="Calibri" panose="020F0502020204030204" pitchFamily="34" charset="0"/>
                <a:cs typeface="Calibri" panose="020F0502020204030204" pitchFamily="34" charset="0"/>
              </a:rPr>
              <a:t>Comparison between 2020 and 2022 mean ratings of the degree to which participants’ involvement with the OOI Ocean Data Labs Project has influenced their teaching. When asked to report the degree to which their involvement in the Data Labs project influenced their teaching and perception of themselves as instructors, participants reported positive impacts in engagement and confidence in using authentic datasets as well as other areas including teaching, thinking about how students learn.  Means for all items &gt; 4 on a scale of 1 (strongly disagree) to 5 (strongly agree). </a:t>
            </a:r>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Respondents, as a group, reported that involvement with the OOI Data Labs project had positive impacts on engagement and confidence in using authentic datasets as well as on other areas teaching (e.g., thinking about how students learn) with means for all items &gt; 3.70. The highest means emerged for two items tapping the degree to which respondents felt part of a community of educators interested in using OOI data in their teaching (mean = 4.20) and interested in changing how they teach to improve student outcomes (mean = 4.24).</a:t>
            </a:r>
          </a:p>
          <a:p>
            <a:endParaRPr lang="en-US" dirty="0"/>
          </a:p>
        </p:txBody>
      </p:sp>
      <p:sp>
        <p:nvSpPr>
          <p:cNvPr id="4" name="Slide Number Placeholder 3"/>
          <p:cNvSpPr>
            <a:spLocks noGrp="1"/>
          </p:cNvSpPr>
          <p:nvPr>
            <p:ph type="sldNum" sz="quarter" idx="10"/>
          </p:nvPr>
        </p:nvSpPr>
        <p:spPr/>
        <p:txBody>
          <a:bodyPr/>
          <a:lstStyle/>
          <a:p>
            <a:fld id="{38E35B28-77C5-9242-B518-7F2EBA0F1B74}" type="slidenum">
              <a:rPr lang="en-US" smtClean="0"/>
              <a:t>11</a:t>
            </a:fld>
            <a:endParaRPr lang="en-US"/>
          </a:p>
        </p:txBody>
      </p:sp>
    </p:spTree>
    <p:extLst>
      <p:ext uri="{BB962C8B-B14F-4D97-AF65-F5344CB8AC3E}">
        <p14:creationId xmlns:p14="http://schemas.microsoft.com/office/powerpoint/2010/main" val="137135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5B28-77C5-9242-B518-7F2EBA0F1B74}" type="slidenum">
              <a:rPr lang="en-US" smtClean="0"/>
              <a:t>14</a:t>
            </a:fld>
            <a:endParaRPr lang="en-US"/>
          </a:p>
        </p:txBody>
      </p:sp>
    </p:spTree>
    <p:extLst>
      <p:ext uri="{BB962C8B-B14F-4D97-AF65-F5344CB8AC3E}">
        <p14:creationId xmlns:p14="http://schemas.microsoft.com/office/powerpoint/2010/main" val="318374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35B28-77C5-9242-B518-7F2EBA0F1B74}" type="slidenum">
              <a:rPr lang="en-US" smtClean="0"/>
              <a:t>16</a:t>
            </a:fld>
            <a:endParaRPr lang="en-US"/>
          </a:p>
        </p:txBody>
      </p:sp>
    </p:spTree>
    <p:extLst>
      <p:ext uri="{BB962C8B-B14F-4D97-AF65-F5344CB8AC3E}">
        <p14:creationId xmlns:p14="http://schemas.microsoft.com/office/powerpoint/2010/main" val="411919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5B28-77C5-9242-B518-7F2EBA0F1B74}" type="slidenum">
              <a:rPr lang="en-US" smtClean="0"/>
              <a:t>17</a:t>
            </a:fld>
            <a:endParaRPr lang="en-US"/>
          </a:p>
        </p:txBody>
      </p:sp>
    </p:spTree>
    <p:extLst>
      <p:ext uri="{BB962C8B-B14F-4D97-AF65-F5344CB8AC3E}">
        <p14:creationId xmlns:p14="http://schemas.microsoft.com/office/powerpoint/2010/main" val="247481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35B28-77C5-9242-B518-7F2EBA0F1B74}" type="slidenum">
              <a:rPr lang="en-US" smtClean="0"/>
              <a:t>21</a:t>
            </a:fld>
            <a:endParaRPr lang="en-US"/>
          </a:p>
        </p:txBody>
      </p:sp>
    </p:spTree>
    <p:extLst>
      <p:ext uri="{BB962C8B-B14F-4D97-AF65-F5344CB8AC3E}">
        <p14:creationId xmlns:p14="http://schemas.microsoft.com/office/powerpoint/2010/main" val="327214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35B28-77C5-9242-B518-7F2EBA0F1B74}" type="slidenum">
              <a:rPr lang="en-US" smtClean="0"/>
              <a:t>23</a:t>
            </a:fld>
            <a:endParaRPr lang="en-US"/>
          </a:p>
        </p:txBody>
      </p:sp>
    </p:spTree>
    <p:extLst>
      <p:ext uri="{BB962C8B-B14F-4D97-AF65-F5344CB8AC3E}">
        <p14:creationId xmlns:p14="http://schemas.microsoft.com/office/powerpoint/2010/main" val="388468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to do list for today is to do a refresher on the Data Labs project (highlighting some of our previous work 2018-2022); give you a thumb nail review of our current/updated newly funded work – starting about 2 weeks ago!  And a rough timeline for what we think we will do and when. </a:t>
            </a:r>
          </a:p>
        </p:txBody>
      </p:sp>
      <p:sp>
        <p:nvSpPr>
          <p:cNvPr id="4" name="Slide Number Placeholder 3"/>
          <p:cNvSpPr>
            <a:spLocks noGrp="1"/>
          </p:cNvSpPr>
          <p:nvPr>
            <p:ph type="sldNum" sz="quarter" idx="5"/>
          </p:nvPr>
        </p:nvSpPr>
        <p:spPr/>
        <p:txBody>
          <a:bodyPr/>
          <a:lstStyle/>
          <a:p>
            <a:fld id="{38E35B28-77C5-9242-B518-7F2EBA0F1B74}" type="slidenum">
              <a:rPr lang="en-US" smtClean="0"/>
              <a:t>2</a:t>
            </a:fld>
            <a:endParaRPr lang="en-US"/>
          </a:p>
        </p:txBody>
      </p:sp>
    </p:spTree>
    <p:extLst>
      <p:ext uri="{BB962C8B-B14F-4D97-AF65-F5344CB8AC3E}">
        <p14:creationId xmlns:p14="http://schemas.microsoft.com/office/powerpoint/2010/main" val="55333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labs project was funded in 2018 - </a:t>
            </a:r>
          </a:p>
          <a:p>
            <a:r>
              <a:rPr lang="en-US" dirty="0"/>
              <a:t>Our key goals were to build a Community of Practice for professors teaching undergraduate students – our focus was on exploring how we can use OOI data to teaching to improve data literacy skills and understanding of basic oceanographic themes and concepts.  Our objective was to make OOI data more accessible to professors and students.  It can be thought of a pilot study to explore data skills building through the use of real world data from the OOI.</a:t>
            </a:r>
          </a:p>
        </p:txBody>
      </p:sp>
      <p:sp>
        <p:nvSpPr>
          <p:cNvPr id="4" name="Slide Number Placeholder 3"/>
          <p:cNvSpPr>
            <a:spLocks noGrp="1"/>
          </p:cNvSpPr>
          <p:nvPr>
            <p:ph type="sldNum" sz="quarter" idx="5"/>
          </p:nvPr>
        </p:nvSpPr>
        <p:spPr/>
        <p:txBody>
          <a:bodyPr/>
          <a:lstStyle/>
          <a:p>
            <a:fld id="{38E35B28-77C5-9242-B518-7F2EBA0F1B74}" type="slidenum">
              <a:rPr lang="en-US" smtClean="0"/>
              <a:t>3</a:t>
            </a:fld>
            <a:endParaRPr lang="en-US"/>
          </a:p>
        </p:txBody>
      </p:sp>
    </p:spTree>
    <p:extLst>
      <p:ext uri="{BB962C8B-B14F-4D97-AF65-F5344CB8AC3E}">
        <p14:creationId xmlns:p14="http://schemas.microsoft.com/office/powerpoint/2010/main" val="15371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represents our project journey </a:t>
            </a:r>
          </a:p>
        </p:txBody>
      </p:sp>
      <p:sp>
        <p:nvSpPr>
          <p:cNvPr id="4" name="Slide Number Placeholder 3"/>
          <p:cNvSpPr>
            <a:spLocks noGrp="1"/>
          </p:cNvSpPr>
          <p:nvPr>
            <p:ph type="sldNum" sz="quarter" idx="5"/>
          </p:nvPr>
        </p:nvSpPr>
        <p:spPr/>
        <p:txBody>
          <a:bodyPr/>
          <a:lstStyle/>
          <a:p>
            <a:fld id="{38E35B28-77C5-9242-B518-7F2EBA0F1B74}" type="slidenum">
              <a:rPr lang="en-US" smtClean="0"/>
              <a:t>4</a:t>
            </a:fld>
            <a:endParaRPr lang="en-US"/>
          </a:p>
        </p:txBody>
      </p:sp>
    </p:spTree>
    <p:extLst>
      <p:ext uri="{BB962C8B-B14F-4D97-AF65-F5344CB8AC3E}">
        <p14:creationId xmlns:p14="http://schemas.microsoft.com/office/powerpoint/2010/main" val="311742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70.7% of 133 survey respondents indicated that they had been involved in one or more OOI Data Lab initiatives. 1/3 to 1/4 indicated that they had used an activity that someone else had created. </a:t>
            </a:r>
          </a:p>
          <a:p>
            <a:endParaRPr lang="en-US" dirty="0"/>
          </a:p>
        </p:txBody>
      </p:sp>
      <p:sp>
        <p:nvSpPr>
          <p:cNvPr id="4" name="Slide Number Placeholder 3"/>
          <p:cNvSpPr>
            <a:spLocks noGrp="1"/>
          </p:cNvSpPr>
          <p:nvPr>
            <p:ph type="sldNum" sz="quarter" idx="10"/>
          </p:nvPr>
        </p:nvSpPr>
        <p:spPr/>
        <p:txBody>
          <a:bodyPr/>
          <a:lstStyle/>
          <a:p>
            <a:fld id="{38E35B28-77C5-9242-B518-7F2EBA0F1B74}" type="slidenum">
              <a:rPr lang="en-US" smtClean="0"/>
              <a:t>5</a:t>
            </a:fld>
            <a:endParaRPr lang="en-US"/>
          </a:p>
        </p:txBody>
      </p:sp>
    </p:spTree>
    <p:extLst>
      <p:ext uri="{BB962C8B-B14F-4D97-AF65-F5344CB8AC3E}">
        <p14:creationId xmlns:p14="http://schemas.microsoft.com/office/powerpoint/2010/main" val="120149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un- intended project activities  was our Data Lab Manual the idea came from a participant – Sid Mitra  from at the time, Eastern Carolina University – now the Associate Dean of Academic Affairs at VIMS.  We empowered a team pictured here to develop an open source lab manual that features the data explorations developed as part of the Data Labs project. </a:t>
            </a:r>
          </a:p>
        </p:txBody>
      </p:sp>
      <p:sp>
        <p:nvSpPr>
          <p:cNvPr id="4" name="Slide Number Placeholder 3"/>
          <p:cNvSpPr>
            <a:spLocks noGrp="1"/>
          </p:cNvSpPr>
          <p:nvPr>
            <p:ph type="sldNum" sz="quarter" idx="5"/>
          </p:nvPr>
        </p:nvSpPr>
        <p:spPr/>
        <p:txBody>
          <a:bodyPr/>
          <a:lstStyle/>
          <a:p>
            <a:fld id="{38E35B28-77C5-9242-B518-7F2EBA0F1B74}" type="slidenum">
              <a:rPr lang="en-US" smtClean="0"/>
              <a:t>6</a:t>
            </a:fld>
            <a:endParaRPr lang="en-US"/>
          </a:p>
        </p:txBody>
      </p:sp>
    </p:spTree>
    <p:extLst>
      <p:ext uri="{BB962C8B-B14F-4D97-AF65-F5344CB8AC3E}">
        <p14:creationId xmlns:p14="http://schemas.microsoft.com/office/powerpoint/2010/main" val="337768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full developed lessons and interactive quizzes that help engage undergraduate students in oceanographic concepts with data sets from the OOI. </a:t>
            </a:r>
          </a:p>
        </p:txBody>
      </p:sp>
      <p:sp>
        <p:nvSpPr>
          <p:cNvPr id="4" name="Slide Number Placeholder 3"/>
          <p:cNvSpPr>
            <a:spLocks noGrp="1"/>
          </p:cNvSpPr>
          <p:nvPr>
            <p:ph type="sldNum" sz="quarter" idx="5"/>
          </p:nvPr>
        </p:nvSpPr>
        <p:spPr/>
        <p:txBody>
          <a:bodyPr/>
          <a:lstStyle/>
          <a:p>
            <a:fld id="{38E35B28-77C5-9242-B518-7F2EBA0F1B74}" type="slidenum">
              <a:rPr lang="en-US" smtClean="0"/>
              <a:t>7</a:t>
            </a:fld>
            <a:endParaRPr lang="en-US"/>
          </a:p>
        </p:txBody>
      </p:sp>
    </p:spTree>
    <p:extLst>
      <p:ext uri="{BB962C8B-B14F-4D97-AF65-F5344CB8AC3E}">
        <p14:creationId xmlns:p14="http://schemas.microsoft.com/office/powerpoint/2010/main" val="27884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Manual became a boundary object that everyone could feel like they helped to create collectively and for the greater good of the community.  From that work – we truly started to build a COP.  Those who started as newcomers on the periphery of the community are now </a:t>
            </a:r>
            <a:r>
              <a:rPr lang="en-US" dirty="0" err="1"/>
              <a:t>CoPIs</a:t>
            </a:r>
            <a:r>
              <a:rPr lang="en-US" dirty="0"/>
              <a:t> on the new project! </a:t>
            </a:r>
          </a:p>
        </p:txBody>
      </p:sp>
      <p:sp>
        <p:nvSpPr>
          <p:cNvPr id="4" name="Slide Number Placeholder 3"/>
          <p:cNvSpPr>
            <a:spLocks noGrp="1"/>
          </p:cNvSpPr>
          <p:nvPr>
            <p:ph type="sldNum" sz="quarter" idx="5"/>
          </p:nvPr>
        </p:nvSpPr>
        <p:spPr/>
        <p:txBody>
          <a:bodyPr/>
          <a:lstStyle/>
          <a:p>
            <a:fld id="{38E35B28-77C5-9242-B518-7F2EBA0F1B74}" type="slidenum">
              <a:rPr lang="en-US" smtClean="0"/>
              <a:t>8</a:t>
            </a:fld>
            <a:endParaRPr lang="en-US"/>
          </a:p>
        </p:txBody>
      </p:sp>
    </p:spTree>
    <p:extLst>
      <p:ext uri="{BB962C8B-B14F-4D97-AF65-F5344CB8AC3E}">
        <p14:creationId xmlns:p14="http://schemas.microsoft.com/office/powerpoint/2010/main" val="182934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time to review all these</a:t>
            </a:r>
            <a:r>
              <a:rPr lang="en-US" baseline="0" dirty="0"/>
              <a:t> results But wanted to share some of them – because scientists like data and this is our data.  SERC evaluated the project with a reach survey to all of our participants.  The purpose was to (1-4) we can focus today on 3</a:t>
            </a:r>
          </a:p>
          <a:p>
            <a:endParaRPr lang="en-US" baseline="0" dirty="0"/>
          </a:p>
        </p:txBody>
      </p:sp>
      <p:sp>
        <p:nvSpPr>
          <p:cNvPr id="4" name="Slide Number Placeholder 3"/>
          <p:cNvSpPr>
            <a:spLocks noGrp="1"/>
          </p:cNvSpPr>
          <p:nvPr>
            <p:ph type="sldNum" sz="quarter" idx="10"/>
          </p:nvPr>
        </p:nvSpPr>
        <p:spPr/>
        <p:txBody>
          <a:bodyPr/>
          <a:lstStyle/>
          <a:p>
            <a:fld id="{38E35B28-77C5-9242-B518-7F2EBA0F1B74}" type="slidenum">
              <a:rPr lang="en-US" smtClean="0"/>
              <a:t>9</a:t>
            </a:fld>
            <a:endParaRPr lang="en-US"/>
          </a:p>
        </p:txBody>
      </p:sp>
    </p:spTree>
    <p:extLst>
      <p:ext uri="{BB962C8B-B14F-4D97-AF65-F5344CB8AC3E}">
        <p14:creationId xmlns:p14="http://schemas.microsoft.com/office/powerpoint/2010/main" val="3123425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91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919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6453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B3D22A-17E1-4003-A8E7-73F89BACEDBF}"/>
              </a:ext>
            </a:extLst>
          </p:cNvPr>
          <p:cNvPicPr>
            <a:picLocks noChangeAspect="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a:xfrm>
            <a:off x="0" y="182880"/>
            <a:ext cx="12192000" cy="583043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3675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Footer Placeholder 9"/>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1" name="Slide Number Placeholder 10"/>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06071"/>
            <a:ext cx="5181600" cy="4437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60704"/>
          </a:xfrm>
        </p:spPr>
        <p:txBody>
          <a:bodyPr/>
          <a:lstStyle/>
          <a:p>
            <a:r>
              <a:rPr lang="en-US"/>
              <a:t>Click to edit Master title style</a:t>
            </a:r>
          </a:p>
        </p:txBody>
      </p:sp>
      <p:sp>
        <p:nvSpPr>
          <p:cNvPr id="3" name="Text Placeholder 2"/>
          <p:cNvSpPr>
            <a:spLocks noGrp="1"/>
          </p:cNvSpPr>
          <p:nvPr>
            <p:ph type="body" idx="1"/>
          </p:nvPr>
        </p:nvSpPr>
        <p:spPr>
          <a:xfrm>
            <a:off x="839788" y="15332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57158"/>
            <a:ext cx="5157787" cy="3572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332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57158"/>
            <a:ext cx="5183188" cy="357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4" name="Slide Number Placeholder 13"/>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0" name="Slide Number Placeholder 9"/>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lvl1pPr>
              <a:defRPr/>
            </a:lvl1pPr>
          </a:lstStyle>
          <a:p>
            <a:r>
              <a:rPr lang="en-US">
                <a:solidFill>
                  <a:prstClr val="white"/>
                </a:solidFill>
              </a:rPr>
              <a:t>OOI FB 2020</a:t>
            </a:r>
            <a:endParaRPr lang="en-US" dirty="0">
              <a:solidFill>
                <a:prstClr val="white"/>
              </a:solidFill>
            </a:endParaRPr>
          </a:p>
        </p:txBody>
      </p:sp>
      <p:sp>
        <p:nvSpPr>
          <p:cNvPr id="9" name="Slide Number Placeholder 8"/>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10"/>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11"/>
          </p:nvPr>
        </p:nvSpPr>
        <p:spPr/>
        <p:txBody>
          <a:bodyPr/>
          <a:lstStyle/>
          <a:p>
            <a:fld id="{5EF5D831-06B2-D543-8946-72CD43B5155C}" type="slidenum">
              <a:rPr lang="en-US" smtClean="0">
                <a:solidFill>
                  <a:prstClr val="white"/>
                </a:solidFill>
              </a: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602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19518"/>
            <a:ext cx="10515600" cy="44375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3"/>
          </p:nvPr>
        </p:nvSpPr>
        <p:spPr>
          <a:xfrm>
            <a:off x="1349189" y="6356350"/>
            <a:ext cx="2926976"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OOI FB 2020</a:t>
            </a:r>
            <a:endParaRPr lang="en-US" dirty="0">
              <a:solidFill>
                <a:prstClr val="white"/>
              </a:solidFill>
            </a:endParaRPr>
          </a:p>
        </p:txBody>
      </p:sp>
      <p:sp>
        <p:nvSpPr>
          <p:cNvPr id="12" name="Slide Number Placeholder 1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EF5D831-06B2-D543-8946-72CD43B5155C}"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0" y="0"/>
            <a:ext cx="12192000" cy="83718"/>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84138"/>
            <a:ext cx="12192000" cy="8371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55096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mcdonnel@marine.rutgers.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7.xml"/><Relationship Id="rId7" Type="http://schemas.openxmlformats.org/officeDocument/2006/relationships/hyperlink" Target="https://datareview.marine.rutgers.edu/nuggets"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1080454" y="4042203"/>
            <a:ext cx="4158605" cy="1664473"/>
          </a:xfrm>
        </p:spPr>
        <p:txBody>
          <a:bodyPr>
            <a:normAutofit/>
          </a:bodyPr>
          <a:lstStyle/>
          <a:p>
            <a:pPr defTabSz="987552">
              <a:spcBef>
                <a:spcPts val="1080"/>
              </a:spcBef>
            </a:pPr>
            <a:r>
              <a:rPr lang="en-US" sz="2000" kern="1200" dirty="0">
                <a:solidFill>
                  <a:schemeClr val="tx1"/>
                </a:solidFill>
                <a:latin typeface="Calibri" charset="0"/>
                <a:ea typeface="Calibri" charset="0"/>
                <a:cs typeface="Calibri" charset="0"/>
              </a:rPr>
              <a:t>Janice McDonnell, Sage </a:t>
            </a:r>
            <a:r>
              <a:rPr lang="en-US" sz="2000" kern="1200" dirty="0" err="1">
                <a:solidFill>
                  <a:schemeClr val="tx1"/>
                </a:solidFill>
                <a:latin typeface="Calibri" charset="0"/>
                <a:ea typeface="Calibri" charset="0"/>
                <a:cs typeface="Calibri" charset="0"/>
              </a:rPr>
              <a:t>Lichtenwalner</a:t>
            </a:r>
            <a:r>
              <a:rPr lang="en-US" sz="2000" kern="1200" dirty="0">
                <a:solidFill>
                  <a:schemeClr val="tx1"/>
                </a:solidFill>
                <a:latin typeface="Calibri" charset="0"/>
                <a:ea typeface="Calibri" charset="0"/>
                <a:cs typeface="Calibri" charset="0"/>
              </a:rPr>
              <a:t>, Dr. Anna Pfeiffer-Herbert, Denise Bristol, and Dr. Dax Soule</a:t>
            </a:r>
            <a:endParaRPr lang="en-US" sz="2000" dirty="0">
              <a:solidFill>
                <a:schemeClr val="tx1"/>
              </a:solidFill>
            </a:endParaRPr>
          </a:p>
        </p:txBody>
      </p:sp>
      <p:sp>
        <p:nvSpPr>
          <p:cNvPr id="2" name="Title 1"/>
          <p:cNvSpPr>
            <a:spLocks noGrp="1"/>
          </p:cNvSpPr>
          <p:nvPr>
            <p:ph type="ctrTitle"/>
          </p:nvPr>
        </p:nvSpPr>
        <p:spPr>
          <a:xfrm>
            <a:off x="927641" y="1090751"/>
            <a:ext cx="4464229" cy="2400161"/>
          </a:xfrm>
        </p:spPr>
        <p:txBody>
          <a:bodyPr anchor="ctr">
            <a:noAutofit/>
          </a:bodyPr>
          <a:lstStyle/>
          <a:p>
            <a:pPr defTabSz="987552"/>
            <a:r>
              <a:rPr lang="en-US" kern="1200" dirty="0">
                <a:solidFill>
                  <a:schemeClr val="tx1"/>
                </a:solidFill>
                <a:latin typeface="+mj-lt"/>
                <a:ea typeface="+mj-ea"/>
                <a:cs typeface="+mj-cs"/>
              </a:rPr>
              <a:t>An Update on the OOI Data Labs Project</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2000" kern="1200" dirty="0">
                <a:solidFill>
                  <a:schemeClr val="tx1"/>
                </a:solidFill>
                <a:latin typeface="+mj-lt"/>
                <a:ea typeface="+mj-ea"/>
                <a:cs typeface="+mj-cs"/>
              </a:rPr>
              <a:t>October 13, 2023</a:t>
            </a:r>
            <a:br>
              <a:rPr lang="en-US" sz="4000" kern="1200" dirty="0">
                <a:solidFill>
                  <a:schemeClr val="tx1"/>
                </a:solidFill>
                <a:latin typeface="+mj-lt"/>
                <a:ea typeface="+mj-ea"/>
                <a:cs typeface="+mj-cs"/>
              </a:rPr>
            </a:br>
            <a:endParaRPr lang="en-US" sz="4000" b="1" dirty="0">
              <a:solidFill>
                <a:schemeClr val="tx1"/>
              </a:solidFill>
            </a:endParaRPr>
          </a:p>
        </p:txBody>
      </p:sp>
      <p:sp>
        <p:nvSpPr>
          <p:cNvPr id="5" name="TextBox 4"/>
          <p:cNvSpPr txBox="1"/>
          <p:nvPr/>
        </p:nvSpPr>
        <p:spPr>
          <a:xfrm>
            <a:off x="5939484" y="5399938"/>
            <a:ext cx="3913494" cy="501516"/>
          </a:xfrm>
          <a:prstGeom prst="rect">
            <a:avLst/>
          </a:prstGeom>
          <a:noFill/>
        </p:spPr>
        <p:txBody>
          <a:bodyPr wrap="none" rtlCol="0">
            <a:spAutoFit/>
          </a:bodyPr>
          <a:lstStyle/>
          <a:p>
            <a:pPr algn="ctr" defTabSz="987552">
              <a:spcAft>
                <a:spcPts val="600"/>
              </a:spcAft>
            </a:pPr>
            <a:r>
              <a:rPr lang="en-US" sz="2592" kern="1200" dirty="0" err="1">
                <a:solidFill>
                  <a:schemeClr val="tx1"/>
                </a:solidFill>
                <a:latin typeface="Calibri" charset="0"/>
                <a:ea typeface="+mn-ea"/>
                <a:cs typeface="Calibri" charset="0"/>
              </a:rPr>
              <a:t>datalab.marine.rutgers.edu</a:t>
            </a:r>
            <a:endParaRPr lang="en-US" sz="2400" dirty="0"/>
          </a:p>
        </p:txBody>
      </p:sp>
      <p:pic>
        <p:nvPicPr>
          <p:cNvPr id="7" name="Picture 6" descr="A group of people looking at a project&#10;&#10;Description automatically generated">
            <a:extLst>
              <a:ext uri="{FF2B5EF4-FFF2-40B4-BE49-F238E27FC236}">
                <a16:creationId xmlns:a16="http://schemas.microsoft.com/office/drawing/2014/main" id="{EFB30887-82EE-E565-22D6-E0610E95E6E8}"/>
              </a:ext>
            </a:extLst>
          </p:cNvPr>
          <p:cNvPicPr>
            <a:picLocks noChangeAspect="1"/>
          </p:cNvPicPr>
          <p:nvPr/>
        </p:nvPicPr>
        <p:blipFill>
          <a:blip r:embed="rId3"/>
          <a:stretch>
            <a:fillRect/>
          </a:stretch>
        </p:blipFill>
        <p:spPr>
          <a:xfrm>
            <a:off x="5815012" y="228600"/>
            <a:ext cx="6146616" cy="5193496"/>
          </a:xfrm>
          <a:prstGeom prst="rect">
            <a:avLst/>
          </a:prstGeom>
          <a:effectLst>
            <a:softEdge rad="194539"/>
          </a:effectLst>
        </p:spPr>
      </p:pic>
    </p:spTree>
    <p:extLst>
      <p:ext uri="{BB962C8B-B14F-4D97-AF65-F5344CB8AC3E}">
        <p14:creationId xmlns:p14="http://schemas.microsoft.com/office/powerpoint/2010/main" val="112851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Survey Facts </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200"/>
              <a:t>Sent to updated database of 590 professors</a:t>
            </a:r>
          </a:p>
          <a:p>
            <a:r>
              <a:rPr lang="en-US" sz="2200"/>
              <a:t>Completed by 145 individuals (22.8% response rate). </a:t>
            </a:r>
          </a:p>
          <a:p>
            <a:r>
              <a:rPr lang="en-US" sz="2200"/>
              <a:t>Analysis focused on n=133</a:t>
            </a:r>
          </a:p>
          <a:p>
            <a:pPr lvl="1"/>
            <a:r>
              <a:rPr lang="en-US" sz="2200"/>
              <a:t>130 who indicated that they had taught an undergraduate-level oceanography course (or a related course with substantial oceanographic content) in the past two years. </a:t>
            </a:r>
          </a:p>
          <a:p>
            <a:pPr lvl="1"/>
            <a:r>
              <a:rPr lang="en-US" sz="2200"/>
              <a:t>An additional 3 respondents indicated that, although they had not recently taught this type of course, they planned to do so in the next two years. </a:t>
            </a:r>
          </a:p>
          <a:p>
            <a:endParaRPr lang="en-US" sz="220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0424" r="28246" b="2"/>
          <a:stretch/>
        </p:blipFill>
        <p:spPr>
          <a:xfrm>
            <a:off x="7675658" y="2093976"/>
            <a:ext cx="3941064" cy="4096512"/>
          </a:xfrm>
          <a:prstGeom prst="rect">
            <a:avLst/>
          </a:prstGeom>
        </p:spPr>
      </p:pic>
      <p:sp>
        <p:nvSpPr>
          <p:cNvPr id="5" name="Slide Number Placeholder 4"/>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a:pPr>
                <a:spcAft>
                  <a:spcPts val="600"/>
                </a:spcAft>
              </a:pPr>
              <a:t>10</a:t>
            </a:fld>
            <a:endParaRPr lang="en-US"/>
          </a:p>
        </p:txBody>
      </p:sp>
    </p:spTree>
    <p:extLst>
      <p:ext uri="{BB962C8B-B14F-4D97-AF65-F5344CB8AC3E}">
        <p14:creationId xmlns:p14="http://schemas.microsoft.com/office/powerpoint/2010/main" val="78206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2100" kern="1200" dirty="0">
                <a:solidFill>
                  <a:schemeClr val="tx1"/>
                </a:solidFill>
                <a:latin typeface="+mj-lt"/>
                <a:ea typeface="+mj-ea"/>
                <a:cs typeface="+mj-cs"/>
              </a:rPr>
              <a:t> Mean ratings for the degree to which participants’ involvement with the OOI Data Labs Project has influenced their teaching. (1- strongly disagree 5= strongly agree)</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2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89F414-AAE1-772D-E1F4-FA67E21251C7}"/>
              </a:ext>
            </a:extLst>
          </p:cNvPr>
          <p:cNvPicPr>
            <a:picLocks noChangeAspect="1"/>
          </p:cNvPicPr>
          <p:nvPr/>
        </p:nvPicPr>
        <p:blipFill>
          <a:blip r:embed="rId3"/>
          <a:stretch>
            <a:fillRect/>
          </a:stretch>
        </p:blipFill>
        <p:spPr>
          <a:xfrm>
            <a:off x="638881" y="1944020"/>
            <a:ext cx="11027412" cy="4135279"/>
          </a:xfrm>
          <a:prstGeom prst="rect">
            <a:avLst/>
          </a:prstGeom>
        </p:spPr>
      </p:pic>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smtClean="0">
                <a:solidFill>
                  <a:schemeClr val="tx1">
                    <a:tint val="75000"/>
                  </a:schemeClr>
                </a:solidFill>
              </a:rPr>
              <a:pPr>
                <a:spcAft>
                  <a:spcPts val="600"/>
                </a:spcAft>
              </a:pPr>
              <a:t>11</a:t>
            </a:fld>
            <a:endParaRPr lang="en-US">
              <a:solidFill>
                <a:schemeClr val="tx1">
                  <a:tint val="75000"/>
                </a:schemeClr>
              </a:solidFill>
            </a:endParaRPr>
          </a:p>
        </p:txBody>
      </p:sp>
    </p:spTree>
    <p:extLst>
      <p:ext uri="{BB962C8B-B14F-4D97-AF65-F5344CB8AC3E}">
        <p14:creationId xmlns:p14="http://schemas.microsoft.com/office/powerpoint/2010/main" val="272597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OOI Data Labs in a Pandemic</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000" i="1" dirty="0"/>
              <a:t>“I will increase the use of real data sets into lab environments. The involvement is depending on how labs are taught. The more labs are taught in a distance learning environment, the more I am relying on real data sets. </a:t>
            </a:r>
            <a:r>
              <a:rPr lang="en-US" sz="2000" b="1" i="1" dirty="0"/>
              <a:t>Using real time data sets has multiple objectives: a) help students learn to analyze data, b) help students to deal with data messiness, c) help students to visualize data using software.”</a:t>
            </a:r>
            <a:endParaRPr lang="en-US" sz="2000" b="1" dirty="0"/>
          </a:p>
          <a:p>
            <a:pPr marL="0" indent="0">
              <a:buNone/>
            </a:pPr>
            <a:endParaRPr lang="en-US" sz="2000" dirty="0"/>
          </a:p>
          <a:p>
            <a:r>
              <a:rPr lang="en-US" sz="2000" i="1" dirty="0"/>
              <a:t>“I am grateful that these resources are available, especially as I try to convert my class to a hybrid model with less access to field trips and collecting our own data (and potentially being fully remote)”.</a:t>
            </a:r>
          </a:p>
          <a:p>
            <a:pPr marL="0" indent="0">
              <a:buNone/>
            </a:pPr>
            <a:endParaRPr lang="en-US" sz="2000" dirty="0"/>
          </a:p>
          <a:p>
            <a:r>
              <a:rPr lang="en-US" sz="2000" i="1" dirty="0"/>
              <a:t>“Thank goodness for Data labs! They have really been a remote learning life jacket!"</a:t>
            </a:r>
          </a:p>
          <a:p>
            <a:endParaRPr lang="en-US" sz="2000" dirty="0"/>
          </a:p>
          <a:p>
            <a:endParaRPr lang="en-US" sz="2000" dirty="0"/>
          </a:p>
        </p:txBody>
      </p:sp>
      <p:sp>
        <p:nvSpPr>
          <p:cNvPr id="5" name="Slide Number Placeholder 4"/>
          <p:cNvSpPr>
            <a:spLocks noGrp="1"/>
          </p:cNvSpPr>
          <p:nvPr>
            <p:ph type="sldNum" sz="quarter" idx="11"/>
          </p:nvPr>
        </p:nvSpPr>
        <p:spPr>
          <a:xfrm>
            <a:off x="9541564" y="6356350"/>
            <a:ext cx="1812235" cy="365125"/>
          </a:xfrm>
        </p:spPr>
        <p:txBody>
          <a:bodyPr>
            <a:normAutofit/>
          </a:bodyPr>
          <a:lstStyle/>
          <a:p>
            <a:pPr>
              <a:spcAft>
                <a:spcPts val="600"/>
              </a:spcAft>
            </a:pPr>
            <a:fld id="{5EF5D831-06B2-D543-8946-72CD43B5155C}" type="slidenum">
              <a:rPr lang="en-US" smtClean="0"/>
              <a:pPr>
                <a:spcAft>
                  <a:spcPts val="600"/>
                </a:spcAft>
              </a:pPr>
              <a:t>12</a:t>
            </a:fld>
            <a:endParaRPr lang="en-US"/>
          </a:p>
        </p:txBody>
      </p:sp>
    </p:spTree>
    <p:extLst>
      <p:ext uri="{BB962C8B-B14F-4D97-AF65-F5344CB8AC3E}">
        <p14:creationId xmlns:p14="http://schemas.microsoft.com/office/powerpoint/2010/main" val="15663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3B7E3-684F-5E79-BFE0-F3CAB15BA3FD}"/>
              </a:ext>
            </a:extLst>
          </p:cNvPr>
          <p:cNvSpPr>
            <a:spLocks noGrp="1"/>
          </p:cNvSpPr>
          <p:nvPr>
            <p:ph type="title"/>
          </p:nvPr>
        </p:nvSpPr>
        <p:spPr>
          <a:xfrm>
            <a:off x="4298051" y="-1746490"/>
            <a:ext cx="8491574" cy="4461163"/>
          </a:xfrm>
        </p:spPr>
        <p:txBody>
          <a:bodyPr>
            <a:normAutofit/>
          </a:bodyPr>
          <a:lstStyle/>
          <a:p>
            <a:r>
              <a:rPr lang="en-US" dirty="0"/>
              <a:t>Project Team</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40CCF290-DC06-7EC3-9982-4995A0D4657A}"/>
              </a:ext>
            </a:extLst>
          </p:cNvPr>
          <p:cNvSpPr>
            <a:spLocks noGrp="1"/>
          </p:cNvSpPr>
          <p:nvPr>
            <p:ph type="ftr" sz="quarter" idx="10"/>
          </p:nvPr>
        </p:nvSpPr>
        <p:spPr>
          <a:xfrm>
            <a:off x="4038600" y="6356350"/>
            <a:ext cx="5251174"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FB157CDF-00CE-0433-1017-F3E9F7F5E036}"/>
              </a:ext>
            </a:extLst>
          </p:cNvPr>
          <p:cNvSpPr>
            <a:spLocks noGrp="1"/>
          </p:cNvSpPr>
          <p:nvPr>
            <p:ph type="sldNum" sz="quarter" idx="11"/>
          </p:nvPr>
        </p:nvSpPr>
        <p:spPr>
          <a:xfrm>
            <a:off x="9541564" y="6356350"/>
            <a:ext cx="1812235" cy="365125"/>
          </a:xfrm>
        </p:spPr>
        <p:txBody>
          <a:bodyPr>
            <a:normAutofit/>
          </a:bodyPr>
          <a:lstStyle/>
          <a:p>
            <a:pPr>
              <a:spcAft>
                <a:spcPts val="600"/>
              </a:spcAft>
            </a:pPr>
            <a:fld id="{5EF5D831-06B2-D543-8946-72CD43B5155C}" type="slidenum">
              <a:rPr lang="en-US" smtClean="0"/>
              <a:pPr>
                <a:spcAft>
                  <a:spcPts val="600"/>
                </a:spcAft>
              </a:pPr>
              <a:t>13</a:t>
            </a:fld>
            <a:endParaRPr lang="en-US"/>
          </a:p>
        </p:txBody>
      </p:sp>
      <p:pic>
        <p:nvPicPr>
          <p:cNvPr id="6" name="Picture 5">
            <a:extLst>
              <a:ext uri="{FF2B5EF4-FFF2-40B4-BE49-F238E27FC236}">
                <a16:creationId xmlns:a16="http://schemas.microsoft.com/office/drawing/2014/main" id="{C99D8289-18DB-DB72-5101-9AB218158AB2}"/>
              </a:ext>
            </a:extLst>
          </p:cNvPr>
          <p:cNvPicPr>
            <a:picLocks noChangeAspect="1"/>
          </p:cNvPicPr>
          <p:nvPr/>
        </p:nvPicPr>
        <p:blipFill>
          <a:blip r:embed="rId2"/>
          <a:stretch>
            <a:fillRect/>
          </a:stretch>
        </p:blipFill>
        <p:spPr>
          <a:xfrm>
            <a:off x="789318" y="2032142"/>
            <a:ext cx="1702886" cy="1702886"/>
          </a:xfrm>
          <a:prstGeom prst="rect">
            <a:avLst/>
          </a:prstGeom>
          <a:effectLst>
            <a:softEdge rad="88899"/>
          </a:effectLst>
        </p:spPr>
      </p:pic>
      <p:sp>
        <p:nvSpPr>
          <p:cNvPr id="7" name="TextBox 6">
            <a:extLst>
              <a:ext uri="{FF2B5EF4-FFF2-40B4-BE49-F238E27FC236}">
                <a16:creationId xmlns:a16="http://schemas.microsoft.com/office/drawing/2014/main" id="{6079CB39-A80C-9AED-7CAC-5BC5183EAC94}"/>
              </a:ext>
            </a:extLst>
          </p:cNvPr>
          <p:cNvSpPr txBox="1"/>
          <p:nvPr/>
        </p:nvSpPr>
        <p:spPr>
          <a:xfrm>
            <a:off x="9436177" y="3629919"/>
            <a:ext cx="2504186" cy="2435920"/>
          </a:xfrm>
          <a:prstGeom prst="rect">
            <a:avLst/>
          </a:prstGeom>
          <a:solidFill>
            <a:schemeClr val="bg2">
              <a:lumMod val="90000"/>
            </a:schemeClr>
          </a:solidFill>
          <a:effectLst>
            <a:softEdge rad="197121"/>
          </a:effectLst>
        </p:spPr>
        <p:txBody>
          <a:bodyPr wrap="square" rtlCol="0">
            <a:spAutoFit/>
          </a:bodyPr>
          <a:lstStyle/>
          <a:p>
            <a:endParaRPr lang="en-US" dirty="0"/>
          </a:p>
        </p:txBody>
      </p:sp>
      <p:sp>
        <p:nvSpPr>
          <p:cNvPr id="8" name="TextBox 7">
            <a:extLst>
              <a:ext uri="{FF2B5EF4-FFF2-40B4-BE49-F238E27FC236}">
                <a16:creationId xmlns:a16="http://schemas.microsoft.com/office/drawing/2014/main" id="{6C737672-D2E6-0FFA-2CC9-E565E7182686}"/>
              </a:ext>
            </a:extLst>
          </p:cNvPr>
          <p:cNvSpPr txBox="1"/>
          <p:nvPr/>
        </p:nvSpPr>
        <p:spPr>
          <a:xfrm>
            <a:off x="3843044" y="3974681"/>
            <a:ext cx="5366700" cy="2435920"/>
          </a:xfrm>
          <a:prstGeom prst="rect">
            <a:avLst/>
          </a:prstGeom>
          <a:solidFill>
            <a:schemeClr val="bg2">
              <a:lumMod val="90000"/>
            </a:schemeClr>
          </a:solidFill>
          <a:effectLst>
            <a:softEdge rad="95169"/>
          </a:effectLst>
        </p:spPr>
        <p:txBody>
          <a:bodyPr wrap="square" rtlCol="0">
            <a:spAutoFit/>
          </a:bodyPr>
          <a:lstStyle/>
          <a:p>
            <a:endParaRPr lang="en-US" dirty="0"/>
          </a:p>
        </p:txBody>
      </p:sp>
      <p:sp>
        <p:nvSpPr>
          <p:cNvPr id="9" name="TextBox 8">
            <a:extLst>
              <a:ext uri="{FF2B5EF4-FFF2-40B4-BE49-F238E27FC236}">
                <a16:creationId xmlns:a16="http://schemas.microsoft.com/office/drawing/2014/main" id="{0739A700-C043-2E85-5EEE-69A52C3B745A}"/>
              </a:ext>
            </a:extLst>
          </p:cNvPr>
          <p:cNvSpPr txBox="1"/>
          <p:nvPr/>
        </p:nvSpPr>
        <p:spPr>
          <a:xfrm>
            <a:off x="7097536" y="918431"/>
            <a:ext cx="5091415" cy="2435920"/>
          </a:xfrm>
          <a:prstGeom prst="rect">
            <a:avLst/>
          </a:prstGeom>
          <a:solidFill>
            <a:schemeClr val="bg2">
              <a:lumMod val="90000"/>
            </a:schemeClr>
          </a:solidFill>
          <a:effectLst>
            <a:softEdge rad="74009"/>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B9C85274-17B1-2BC9-1CDE-3B8481234FFD}"/>
              </a:ext>
            </a:extLst>
          </p:cNvPr>
          <p:cNvSpPr txBox="1"/>
          <p:nvPr/>
        </p:nvSpPr>
        <p:spPr>
          <a:xfrm>
            <a:off x="2991558" y="806320"/>
            <a:ext cx="4020061" cy="2435920"/>
          </a:xfrm>
          <a:prstGeom prst="rect">
            <a:avLst/>
          </a:prstGeom>
          <a:solidFill>
            <a:schemeClr val="bg2">
              <a:lumMod val="90000"/>
            </a:schemeClr>
          </a:solidFill>
          <a:effectLst>
            <a:softEdge rad="137741"/>
          </a:effectLst>
        </p:spPr>
        <p:txBody>
          <a:bodyPr wrap="square" rtlCol="0">
            <a:spAutoFit/>
          </a:bodyPr>
          <a:lstStyle/>
          <a:p>
            <a:endParaRPr lang="en-US" dirty="0"/>
          </a:p>
        </p:txBody>
      </p:sp>
      <p:pic>
        <p:nvPicPr>
          <p:cNvPr id="15" name="Picture 14">
            <a:extLst>
              <a:ext uri="{FF2B5EF4-FFF2-40B4-BE49-F238E27FC236}">
                <a16:creationId xmlns:a16="http://schemas.microsoft.com/office/drawing/2014/main" id="{07E8B002-2E2C-AA42-D21F-82E0B81327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0013" y="1107924"/>
            <a:ext cx="2170657" cy="2129811"/>
          </a:xfrm>
          <a:prstGeom prst="rect">
            <a:avLst/>
          </a:prstGeom>
        </p:spPr>
      </p:pic>
      <p:pic>
        <p:nvPicPr>
          <p:cNvPr id="16" name="Picture 15">
            <a:extLst>
              <a:ext uri="{FF2B5EF4-FFF2-40B4-BE49-F238E27FC236}">
                <a16:creationId xmlns:a16="http://schemas.microsoft.com/office/drawing/2014/main" id="{B4F2E2F2-2867-3499-1D7D-F8F55A07FE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7097" y="4272782"/>
            <a:ext cx="4772637" cy="1749455"/>
          </a:xfrm>
          <a:prstGeom prst="rect">
            <a:avLst/>
          </a:prstGeom>
        </p:spPr>
      </p:pic>
      <p:pic>
        <p:nvPicPr>
          <p:cNvPr id="17" name="Picture 16">
            <a:extLst>
              <a:ext uri="{FF2B5EF4-FFF2-40B4-BE49-F238E27FC236}">
                <a16:creationId xmlns:a16="http://schemas.microsoft.com/office/drawing/2014/main" id="{74814392-D014-04EC-8A1B-924EA33258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7740"/>
          <a:stretch/>
        </p:blipFill>
        <p:spPr>
          <a:xfrm>
            <a:off x="3633665" y="984495"/>
            <a:ext cx="2821765" cy="2132249"/>
          </a:xfrm>
          <a:prstGeom prst="rect">
            <a:avLst/>
          </a:prstGeom>
        </p:spPr>
      </p:pic>
      <p:pic>
        <p:nvPicPr>
          <p:cNvPr id="19" name="Picture 18">
            <a:extLst>
              <a:ext uri="{FF2B5EF4-FFF2-40B4-BE49-F238E27FC236}">
                <a16:creationId xmlns:a16="http://schemas.microsoft.com/office/drawing/2014/main" id="{BEE913EC-F6FF-6327-444F-E251734056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64724" y="3985907"/>
            <a:ext cx="1013371" cy="1696666"/>
          </a:xfrm>
          <a:prstGeom prst="rect">
            <a:avLst/>
          </a:prstGeom>
        </p:spPr>
      </p:pic>
      <p:sp>
        <p:nvSpPr>
          <p:cNvPr id="20" name="TextBox 19">
            <a:extLst>
              <a:ext uri="{FF2B5EF4-FFF2-40B4-BE49-F238E27FC236}">
                <a16:creationId xmlns:a16="http://schemas.microsoft.com/office/drawing/2014/main" id="{1F3C440E-2250-21EA-95E0-EE142178657F}"/>
              </a:ext>
            </a:extLst>
          </p:cNvPr>
          <p:cNvSpPr txBox="1"/>
          <p:nvPr/>
        </p:nvSpPr>
        <p:spPr>
          <a:xfrm>
            <a:off x="7330247" y="3240210"/>
            <a:ext cx="2292364" cy="646331"/>
          </a:xfrm>
          <a:prstGeom prst="rect">
            <a:avLst/>
          </a:prstGeom>
          <a:solidFill>
            <a:schemeClr val="bg1"/>
          </a:solidFill>
          <a:ln>
            <a:noFill/>
          </a:ln>
        </p:spPr>
        <p:txBody>
          <a:bodyPr wrap="square" rtlCol="0">
            <a:spAutoFit/>
          </a:bodyPr>
          <a:lstStyle/>
          <a:p>
            <a:pPr algn="ctr"/>
            <a:r>
              <a:rPr lang="en-US" dirty="0">
                <a:latin typeface="+mj-lt"/>
              </a:rPr>
              <a:t>Dax Soule </a:t>
            </a:r>
          </a:p>
          <a:p>
            <a:r>
              <a:rPr lang="en-US" dirty="0">
                <a:latin typeface="+mj-lt"/>
              </a:rPr>
              <a:t>Queens College CUNY</a:t>
            </a:r>
          </a:p>
        </p:txBody>
      </p:sp>
      <p:sp>
        <p:nvSpPr>
          <p:cNvPr id="22" name="TextBox 21">
            <a:extLst>
              <a:ext uri="{FF2B5EF4-FFF2-40B4-BE49-F238E27FC236}">
                <a16:creationId xmlns:a16="http://schemas.microsoft.com/office/drawing/2014/main" id="{BD8C4F12-E433-7E07-707F-DC1453DBC435}"/>
              </a:ext>
            </a:extLst>
          </p:cNvPr>
          <p:cNvSpPr txBox="1"/>
          <p:nvPr/>
        </p:nvSpPr>
        <p:spPr>
          <a:xfrm>
            <a:off x="5548293" y="6059637"/>
            <a:ext cx="2459395" cy="646331"/>
          </a:xfrm>
          <a:prstGeom prst="rect">
            <a:avLst/>
          </a:prstGeom>
          <a:solidFill>
            <a:schemeClr val="bg1"/>
          </a:solidFill>
        </p:spPr>
        <p:txBody>
          <a:bodyPr wrap="square" rtlCol="0">
            <a:spAutoFit/>
          </a:bodyPr>
          <a:lstStyle/>
          <a:p>
            <a:pPr algn="ctr"/>
            <a:r>
              <a:rPr lang="en-US" dirty="0">
                <a:latin typeface="+mj-lt"/>
              </a:rPr>
              <a:t>Anna Pfeiffer-Herbert</a:t>
            </a:r>
          </a:p>
          <a:p>
            <a:r>
              <a:rPr lang="en-US" dirty="0">
                <a:latin typeface="+mj-lt"/>
              </a:rPr>
              <a:t>Stockton University</a:t>
            </a:r>
          </a:p>
        </p:txBody>
      </p:sp>
      <p:sp>
        <p:nvSpPr>
          <p:cNvPr id="24" name="TextBox 23">
            <a:extLst>
              <a:ext uri="{FF2B5EF4-FFF2-40B4-BE49-F238E27FC236}">
                <a16:creationId xmlns:a16="http://schemas.microsoft.com/office/drawing/2014/main" id="{03107357-25F9-E979-93B0-6612B7E2F34C}"/>
              </a:ext>
            </a:extLst>
          </p:cNvPr>
          <p:cNvSpPr txBox="1"/>
          <p:nvPr/>
        </p:nvSpPr>
        <p:spPr>
          <a:xfrm>
            <a:off x="3310186" y="3050098"/>
            <a:ext cx="3745406" cy="646331"/>
          </a:xfrm>
          <a:prstGeom prst="rect">
            <a:avLst/>
          </a:prstGeom>
          <a:solidFill>
            <a:schemeClr val="bg1"/>
          </a:solidFill>
        </p:spPr>
        <p:txBody>
          <a:bodyPr wrap="square" rtlCol="0">
            <a:spAutoFit/>
          </a:bodyPr>
          <a:lstStyle/>
          <a:p>
            <a:pPr algn="ctr"/>
            <a:r>
              <a:rPr lang="en-US" dirty="0">
                <a:latin typeface="+mj-lt"/>
              </a:rPr>
              <a:t>Janice McDonnell, Sage Lichtenwalner</a:t>
            </a:r>
          </a:p>
          <a:p>
            <a:pPr algn="ctr"/>
            <a:r>
              <a:rPr lang="en-US" dirty="0">
                <a:latin typeface="+mj-lt"/>
              </a:rPr>
              <a:t>Rutgers University</a:t>
            </a:r>
          </a:p>
        </p:txBody>
      </p:sp>
      <p:sp>
        <p:nvSpPr>
          <p:cNvPr id="25" name="TextBox 24">
            <a:extLst>
              <a:ext uri="{FF2B5EF4-FFF2-40B4-BE49-F238E27FC236}">
                <a16:creationId xmlns:a16="http://schemas.microsoft.com/office/drawing/2014/main" id="{354224DB-F1DB-3A8C-9EAC-B2F756418E8A}"/>
              </a:ext>
            </a:extLst>
          </p:cNvPr>
          <p:cNvSpPr txBox="1"/>
          <p:nvPr/>
        </p:nvSpPr>
        <p:spPr>
          <a:xfrm>
            <a:off x="9516207" y="5972032"/>
            <a:ext cx="2039390" cy="646331"/>
          </a:xfrm>
          <a:prstGeom prst="rect">
            <a:avLst/>
          </a:prstGeom>
          <a:solidFill>
            <a:schemeClr val="bg1"/>
          </a:solidFill>
        </p:spPr>
        <p:txBody>
          <a:bodyPr wrap="square" rtlCol="0">
            <a:spAutoFit/>
          </a:bodyPr>
          <a:lstStyle/>
          <a:p>
            <a:pPr algn="ctr"/>
            <a:r>
              <a:rPr lang="en-US" dirty="0">
                <a:latin typeface="+mj-lt"/>
              </a:rPr>
              <a:t>Denise Bristol</a:t>
            </a:r>
          </a:p>
          <a:p>
            <a:r>
              <a:rPr lang="en-US" dirty="0">
                <a:latin typeface="+mj-lt"/>
              </a:rPr>
              <a:t>Hillsborough CC</a:t>
            </a:r>
          </a:p>
        </p:txBody>
      </p:sp>
      <p:sp>
        <p:nvSpPr>
          <p:cNvPr id="26" name="TextBox 25">
            <a:extLst>
              <a:ext uri="{FF2B5EF4-FFF2-40B4-BE49-F238E27FC236}">
                <a16:creationId xmlns:a16="http://schemas.microsoft.com/office/drawing/2014/main" id="{37F8FA8F-A2B7-6B92-C843-8FB56AC50ECA}"/>
              </a:ext>
            </a:extLst>
          </p:cNvPr>
          <p:cNvSpPr txBox="1"/>
          <p:nvPr/>
        </p:nvSpPr>
        <p:spPr>
          <a:xfrm>
            <a:off x="9436177" y="122192"/>
            <a:ext cx="2427237" cy="584775"/>
          </a:xfrm>
          <a:prstGeom prst="rect">
            <a:avLst/>
          </a:prstGeom>
          <a:noFill/>
        </p:spPr>
        <p:txBody>
          <a:bodyPr wrap="square" rtlCol="0">
            <a:spAutoFit/>
          </a:bodyPr>
          <a:lstStyle/>
          <a:p>
            <a:r>
              <a:rPr lang="en-US" sz="1600" dirty="0">
                <a:latin typeface="+mj-lt"/>
              </a:rPr>
              <a:t>NSF Grant #1831625</a:t>
            </a:r>
          </a:p>
          <a:p>
            <a:r>
              <a:rPr lang="en-US" sz="1600" dirty="0">
                <a:latin typeface="+mj-lt"/>
              </a:rPr>
              <a:t>and # </a:t>
            </a:r>
            <a:r>
              <a:rPr lang="en-US" sz="1600" b="0" i="0" u="none" strike="noStrike" dirty="0">
                <a:solidFill>
                  <a:srgbClr val="000000"/>
                </a:solidFill>
                <a:effectLst/>
                <a:latin typeface="+mj-lt"/>
              </a:rPr>
              <a:t>2316075</a:t>
            </a:r>
            <a:endParaRPr lang="en-US" sz="1600" dirty="0">
              <a:latin typeface="+mj-lt"/>
            </a:endParaRPr>
          </a:p>
        </p:txBody>
      </p:sp>
      <p:pic>
        <p:nvPicPr>
          <p:cNvPr id="1026" name="Picture 2" descr="Kristin O'Connell">
            <a:extLst>
              <a:ext uri="{FF2B5EF4-FFF2-40B4-BE49-F238E27FC236}">
                <a16:creationId xmlns:a16="http://schemas.microsoft.com/office/drawing/2014/main" id="{6B95E353-5091-4E7E-826A-DADCE6513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5562" y="1325239"/>
            <a:ext cx="1690217" cy="13980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D8E6F49-DC1B-D75A-E88C-59D1DCA9C222}"/>
              </a:ext>
            </a:extLst>
          </p:cNvPr>
          <p:cNvSpPr txBox="1"/>
          <p:nvPr/>
        </p:nvSpPr>
        <p:spPr>
          <a:xfrm>
            <a:off x="10066664" y="2883585"/>
            <a:ext cx="2025386" cy="646331"/>
          </a:xfrm>
          <a:prstGeom prst="rect">
            <a:avLst/>
          </a:prstGeom>
          <a:solidFill>
            <a:schemeClr val="bg1"/>
          </a:solidFill>
          <a:ln>
            <a:noFill/>
          </a:ln>
        </p:spPr>
        <p:txBody>
          <a:bodyPr wrap="square" rtlCol="0">
            <a:spAutoFit/>
          </a:bodyPr>
          <a:lstStyle/>
          <a:p>
            <a:r>
              <a:rPr lang="en-US" dirty="0">
                <a:latin typeface="+mj-lt"/>
              </a:rPr>
              <a:t>Kristin O’Connell</a:t>
            </a:r>
          </a:p>
          <a:p>
            <a:r>
              <a:rPr lang="en-US" dirty="0">
                <a:latin typeface="+mj-lt"/>
              </a:rPr>
              <a:t>SERC</a:t>
            </a:r>
          </a:p>
        </p:txBody>
      </p:sp>
    </p:spTree>
    <p:extLst>
      <p:ext uri="{BB962C8B-B14F-4D97-AF65-F5344CB8AC3E}">
        <p14:creationId xmlns:p14="http://schemas.microsoft.com/office/powerpoint/2010/main" val="6583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B05D1-7D2D-17CA-0790-219C1B97685F}"/>
              </a:ext>
            </a:extLst>
          </p:cNvPr>
          <p:cNvSpPr>
            <a:spLocks noGrp="1"/>
          </p:cNvSpPr>
          <p:nvPr>
            <p:ph type="title"/>
          </p:nvPr>
        </p:nvSpPr>
        <p:spPr>
          <a:xfrm>
            <a:off x="572493" y="238539"/>
            <a:ext cx="11018520" cy="1434415"/>
          </a:xfrm>
        </p:spPr>
        <p:txBody>
          <a:bodyPr anchor="b">
            <a:normAutofit/>
          </a:bodyPr>
          <a:lstStyle/>
          <a:p>
            <a:r>
              <a:rPr lang="en-US" sz="5400"/>
              <a:t>OOI Data Labs 2.0</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FE3F9E4-DF9B-B740-C01D-386D05D2B253}"/>
              </a:ext>
            </a:extLst>
          </p:cNvPr>
          <p:cNvSpPr>
            <a:spLocks noGrp="1"/>
          </p:cNvSpPr>
          <p:nvPr>
            <p:ph idx="1"/>
          </p:nvPr>
        </p:nvSpPr>
        <p:spPr>
          <a:xfrm>
            <a:off x="572493" y="2071316"/>
            <a:ext cx="6713552" cy="4119172"/>
          </a:xfrm>
        </p:spPr>
        <p:txBody>
          <a:bodyPr anchor="t">
            <a:normAutofit/>
          </a:bodyPr>
          <a:lstStyle/>
          <a:p>
            <a:pPr marL="0" indent="0">
              <a:buNone/>
            </a:pPr>
            <a:r>
              <a:rPr lang="en-US" sz="2000" b="1" dirty="0"/>
              <a:t>Project Goals</a:t>
            </a:r>
          </a:p>
          <a:p>
            <a:pPr marL="0" indent="0">
              <a:buNone/>
            </a:pPr>
            <a:endParaRPr lang="en-US" sz="2000" b="1" dirty="0"/>
          </a:p>
          <a:p>
            <a:r>
              <a:rPr lang="en-US" sz="2000" dirty="0"/>
              <a:t>Continue to build and support the OOI educator community</a:t>
            </a:r>
          </a:p>
          <a:p>
            <a:pPr lvl="1"/>
            <a:r>
              <a:rPr lang="en-US" sz="2000" dirty="0"/>
              <a:t>MSI, 2YC and R2 </a:t>
            </a:r>
          </a:p>
          <a:p>
            <a:pPr lvl="1"/>
            <a:r>
              <a:rPr lang="en-US" sz="2000" dirty="0"/>
              <a:t>Special focus on the Mid Atlantic</a:t>
            </a:r>
          </a:p>
          <a:p>
            <a:endParaRPr lang="en-US" sz="2000" dirty="0"/>
          </a:p>
          <a:p>
            <a:r>
              <a:rPr lang="en-US" sz="2000" dirty="0"/>
              <a:t>Develop “next level” activities</a:t>
            </a:r>
          </a:p>
          <a:p>
            <a:pPr lvl="1"/>
            <a:r>
              <a:rPr lang="en-US" sz="2000" dirty="0"/>
              <a:t>Fill in gaps in the existing OOI Data Labs manual</a:t>
            </a:r>
          </a:p>
          <a:p>
            <a:pPr lvl="1"/>
            <a:r>
              <a:rPr lang="en-US" sz="2000" dirty="0"/>
              <a:t>Domain-specific and level-appropriate programming notebook-based activities</a:t>
            </a:r>
          </a:p>
        </p:txBody>
      </p:sp>
      <p:pic>
        <p:nvPicPr>
          <p:cNvPr id="7" name="Picture 6">
            <a:extLst>
              <a:ext uri="{FF2B5EF4-FFF2-40B4-BE49-F238E27FC236}">
                <a16:creationId xmlns:a16="http://schemas.microsoft.com/office/drawing/2014/main" id="{4181BA14-4342-2A8A-F11F-25B6B69D2D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196" r="13649"/>
          <a:stretch/>
        </p:blipFill>
        <p:spPr>
          <a:xfrm>
            <a:off x="7675658" y="2093976"/>
            <a:ext cx="3941064" cy="4096512"/>
          </a:xfrm>
          <a:prstGeom prst="rect">
            <a:avLst/>
          </a:prstGeom>
        </p:spPr>
      </p:pic>
      <p:sp>
        <p:nvSpPr>
          <p:cNvPr id="3" name="Footer Placeholder 2">
            <a:extLst>
              <a:ext uri="{FF2B5EF4-FFF2-40B4-BE49-F238E27FC236}">
                <a16:creationId xmlns:a16="http://schemas.microsoft.com/office/drawing/2014/main" id="{2976A6E5-F5DC-6EF8-4FE0-3FBEF6E1D87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OOIFB DSC 2023</a:t>
            </a:r>
          </a:p>
        </p:txBody>
      </p:sp>
      <p:sp>
        <p:nvSpPr>
          <p:cNvPr id="8" name="Slide Number Placeholder 7">
            <a:extLst>
              <a:ext uri="{FF2B5EF4-FFF2-40B4-BE49-F238E27FC236}">
                <a16:creationId xmlns:a16="http://schemas.microsoft.com/office/drawing/2014/main" id="{CB77A00E-0179-1D1E-E4D3-53319106577C}"/>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14</a:t>
            </a:fld>
            <a:endParaRPr lang="en-US"/>
          </a:p>
        </p:txBody>
      </p:sp>
    </p:spTree>
    <p:extLst>
      <p:ext uri="{BB962C8B-B14F-4D97-AF65-F5344CB8AC3E}">
        <p14:creationId xmlns:p14="http://schemas.microsoft.com/office/powerpoint/2010/main" val="182395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B05D1-7D2D-17CA-0790-219C1B97685F}"/>
              </a:ext>
            </a:extLst>
          </p:cNvPr>
          <p:cNvSpPr>
            <a:spLocks noGrp="1"/>
          </p:cNvSpPr>
          <p:nvPr>
            <p:ph type="title"/>
          </p:nvPr>
        </p:nvSpPr>
        <p:spPr>
          <a:xfrm>
            <a:off x="441114" y="152083"/>
            <a:ext cx="6894576" cy="1783080"/>
          </a:xfrm>
        </p:spPr>
        <p:txBody>
          <a:bodyPr anchor="b">
            <a:normAutofit/>
          </a:bodyPr>
          <a:lstStyle/>
          <a:p>
            <a:r>
              <a:rPr lang="en-US" sz="6600" dirty="0"/>
              <a:t>OOI Data Labs 2.0</a:t>
            </a:r>
          </a:p>
        </p:txBody>
      </p:sp>
      <p:sp>
        <p:nvSpPr>
          <p:cNvPr id="16"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FE3F9E4-DF9B-B740-C01D-386D05D2B253}"/>
              </a:ext>
            </a:extLst>
          </p:cNvPr>
          <p:cNvSpPr>
            <a:spLocks noGrp="1"/>
          </p:cNvSpPr>
          <p:nvPr>
            <p:ph idx="1"/>
          </p:nvPr>
        </p:nvSpPr>
        <p:spPr>
          <a:xfrm>
            <a:off x="640080" y="2706623"/>
            <a:ext cx="6894576" cy="4014851"/>
          </a:xfrm>
        </p:spPr>
        <p:txBody>
          <a:bodyPr>
            <a:normAutofit fontScale="92500" lnSpcReduction="10000"/>
          </a:bodyPr>
          <a:lstStyle/>
          <a:p>
            <a:pPr marL="0" indent="0">
              <a:buNone/>
            </a:pPr>
            <a:r>
              <a:rPr lang="en-US" sz="1400" b="1" dirty="0"/>
              <a:t>Tasks</a:t>
            </a:r>
          </a:p>
          <a:p>
            <a:r>
              <a:rPr lang="en-US" sz="1800" dirty="0"/>
              <a:t>Engage a new community of faculty capitalizing on the Pioneer Array relocation</a:t>
            </a:r>
          </a:p>
          <a:p>
            <a:pPr lvl="1"/>
            <a:r>
              <a:rPr lang="en-US" sz="1800" dirty="0"/>
              <a:t>Refresh our database of potential faculty</a:t>
            </a:r>
          </a:p>
          <a:p>
            <a:pPr lvl="1"/>
            <a:r>
              <a:rPr lang="en-US" sz="1800" dirty="0"/>
              <a:t>”Regional” workshop focused on Pioneer</a:t>
            </a:r>
          </a:p>
          <a:p>
            <a:r>
              <a:rPr lang="en-US" sz="1800" dirty="0"/>
              <a:t>Expand the collection of OOI education resources</a:t>
            </a:r>
          </a:p>
          <a:p>
            <a:pPr lvl="1"/>
            <a:r>
              <a:rPr lang="en-US" sz="1800" dirty="0"/>
              <a:t>Development Workshop</a:t>
            </a:r>
          </a:p>
          <a:p>
            <a:r>
              <a:rPr lang="en-US" sz="1800" dirty="0"/>
              <a:t>Continue to support the community</a:t>
            </a:r>
          </a:p>
          <a:p>
            <a:pPr lvl="1"/>
            <a:r>
              <a:rPr lang="en-US" sz="1800" dirty="0"/>
              <a:t>Two 1-day introductory workshops (e.g. OSM24)</a:t>
            </a:r>
          </a:p>
          <a:p>
            <a:pPr lvl="1"/>
            <a:r>
              <a:rPr lang="en-US" sz="1800" dirty="0"/>
              <a:t>Sharing resources</a:t>
            </a:r>
          </a:p>
          <a:p>
            <a:r>
              <a:rPr lang="en-US" sz="1800" dirty="0"/>
              <a:t>Evaluation</a:t>
            </a:r>
          </a:p>
          <a:p>
            <a:pPr lvl="1"/>
            <a:r>
              <a:rPr lang="en-US" sz="1800" dirty="0"/>
              <a:t>Needs Assessment to identify community needs</a:t>
            </a:r>
          </a:p>
          <a:p>
            <a:pPr lvl="1"/>
            <a:r>
              <a:rPr lang="en-US" sz="1800" dirty="0"/>
              <a:t>Reach Survey to measure long-term impact</a:t>
            </a:r>
          </a:p>
          <a:p>
            <a:endParaRPr lang="en-US" sz="1400" dirty="0"/>
          </a:p>
          <a:p>
            <a:pPr marL="0" indent="0">
              <a:buNone/>
            </a:pPr>
            <a:endParaRPr lang="en-US" sz="1400" dirty="0"/>
          </a:p>
        </p:txBody>
      </p:sp>
      <p:pic>
        <p:nvPicPr>
          <p:cNvPr id="7" name="Picture 6">
            <a:extLst>
              <a:ext uri="{FF2B5EF4-FFF2-40B4-BE49-F238E27FC236}">
                <a16:creationId xmlns:a16="http://schemas.microsoft.com/office/drawing/2014/main" id="{89B9ACC7-72C6-AE73-6419-B7818F0604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185" r="8385" b="-3"/>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Picture 3">
            <a:extLst>
              <a:ext uri="{FF2B5EF4-FFF2-40B4-BE49-F238E27FC236}">
                <a16:creationId xmlns:a16="http://schemas.microsoft.com/office/drawing/2014/main" id="{8A6455FD-A315-7B00-4650-E909AE2C23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4656" r="-1" b="-1"/>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3" name="Footer Placeholder 2">
            <a:extLst>
              <a:ext uri="{FF2B5EF4-FFF2-40B4-BE49-F238E27FC236}">
                <a16:creationId xmlns:a16="http://schemas.microsoft.com/office/drawing/2014/main" id="{2976A6E5-F5DC-6EF8-4FE0-3FBEF6E1D87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OOIFB DSC 2023</a:t>
            </a:r>
          </a:p>
        </p:txBody>
      </p:sp>
      <p:sp>
        <p:nvSpPr>
          <p:cNvPr id="9" name="Slide Number Placeholder 8">
            <a:extLst>
              <a:ext uri="{FF2B5EF4-FFF2-40B4-BE49-F238E27FC236}">
                <a16:creationId xmlns:a16="http://schemas.microsoft.com/office/drawing/2014/main" id="{B5720802-328E-ECDD-8CE5-A8BEEA5D701A}"/>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71932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822F1-73D4-D83B-8BDF-1AD113A7DED1}"/>
              </a:ext>
            </a:extLst>
          </p:cNvPr>
          <p:cNvSpPr>
            <a:spLocks noGrp="1"/>
          </p:cNvSpPr>
          <p:nvPr>
            <p:ph type="title"/>
          </p:nvPr>
        </p:nvSpPr>
        <p:spPr>
          <a:xfrm>
            <a:off x="838200" y="365125"/>
            <a:ext cx="10515600" cy="1325563"/>
          </a:xfrm>
        </p:spPr>
        <p:txBody>
          <a:bodyPr>
            <a:normAutofit/>
          </a:bodyPr>
          <a:lstStyle/>
          <a:p>
            <a:r>
              <a:rPr lang="en-US" sz="5400" dirty="0"/>
              <a:t>Timeline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82D2EA-1E05-B1D3-5B68-3D71419AD4D7}"/>
              </a:ext>
            </a:extLst>
          </p:cNvPr>
          <p:cNvSpPr>
            <a:spLocks noGrp="1"/>
          </p:cNvSpPr>
          <p:nvPr>
            <p:ph idx="1"/>
          </p:nvPr>
        </p:nvSpPr>
        <p:spPr>
          <a:xfrm>
            <a:off x="838200" y="1929384"/>
            <a:ext cx="10515600" cy="4251960"/>
          </a:xfrm>
        </p:spPr>
        <p:txBody>
          <a:bodyPr>
            <a:normAutofit/>
          </a:bodyPr>
          <a:lstStyle/>
          <a:p>
            <a:endParaRPr lang="en-US" sz="2200" dirty="0"/>
          </a:p>
        </p:txBody>
      </p:sp>
      <p:sp>
        <p:nvSpPr>
          <p:cNvPr id="4" name="Footer Placeholder 3">
            <a:extLst>
              <a:ext uri="{FF2B5EF4-FFF2-40B4-BE49-F238E27FC236}">
                <a16:creationId xmlns:a16="http://schemas.microsoft.com/office/drawing/2014/main" id="{E50C4FAA-86D9-D2C9-84C3-2F55C5CD6C94}"/>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OOI FB 2020</a:t>
            </a:r>
          </a:p>
        </p:txBody>
      </p:sp>
      <p:sp>
        <p:nvSpPr>
          <p:cNvPr id="5" name="Slide Number Placeholder 4">
            <a:extLst>
              <a:ext uri="{FF2B5EF4-FFF2-40B4-BE49-F238E27FC236}">
                <a16:creationId xmlns:a16="http://schemas.microsoft.com/office/drawing/2014/main" id="{76C6A438-0F5D-C455-2281-5C23F616587C}"/>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16</a:t>
            </a:fld>
            <a:endParaRPr lang="en-US"/>
          </a:p>
        </p:txBody>
      </p:sp>
      <p:graphicFrame>
        <p:nvGraphicFramePr>
          <p:cNvPr id="6" name="Content Placeholder 5">
            <a:extLst>
              <a:ext uri="{FF2B5EF4-FFF2-40B4-BE49-F238E27FC236}">
                <a16:creationId xmlns:a16="http://schemas.microsoft.com/office/drawing/2014/main" id="{9CCE2FA4-9BA0-968E-43FB-494192EB4C6F}"/>
              </a:ext>
            </a:extLst>
          </p:cNvPr>
          <p:cNvGraphicFramePr>
            <a:graphicFrameLocks/>
          </p:cNvGraphicFramePr>
          <p:nvPr>
            <p:extLst>
              <p:ext uri="{D42A27DB-BD31-4B8C-83A1-F6EECF244321}">
                <p14:modId xmlns:p14="http://schemas.microsoft.com/office/powerpoint/2010/main" val="3018086781"/>
              </p:ext>
            </p:extLst>
          </p:nvPr>
        </p:nvGraphicFramePr>
        <p:xfrm>
          <a:off x="958352" y="1275746"/>
          <a:ext cx="10853928" cy="4590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9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86726FB-6CEE-B873-473A-4CB9DFFF3E79}"/>
              </a:ext>
            </a:extLst>
          </p:cNvPr>
          <p:cNvPicPr>
            <a:picLocks noChangeAspect="1"/>
          </p:cNvPicPr>
          <p:nvPr/>
        </p:nvPicPr>
        <p:blipFill rotWithShape="1">
          <a:blip r:embed="rId3">
            <a:alphaModFix amt="50000"/>
          </a:blip>
          <a:srcRect t="8008" b="16992"/>
          <a:stretch/>
        </p:blipFill>
        <p:spPr>
          <a:xfrm>
            <a:off x="20" y="1"/>
            <a:ext cx="12191980" cy="6857999"/>
          </a:xfrm>
          <a:prstGeom prst="rect">
            <a:avLst/>
          </a:prstGeom>
        </p:spPr>
      </p:pic>
      <p:sp>
        <p:nvSpPr>
          <p:cNvPr id="6" name="Title 5">
            <a:extLst>
              <a:ext uri="{FF2B5EF4-FFF2-40B4-BE49-F238E27FC236}">
                <a16:creationId xmlns:a16="http://schemas.microsoft.com/office/drawing/2014/main" id="{BC47C109-1194-39BB-7B35-79A3E4E11E0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a:solidFill>
                  <a:srgbClr val="FFFFFF"/>
                </a:solidFill>
              </a:rPr>
              <a:t>Thank you!</a:t>
            </a:r>
            <a:br>
              <a:rPr lang="en-US" sz="5100">
                <a:solidFill>
                  <a:srgbClr val="FFFFFF"/>
                </a:solidFill>
              </a:rPr>
            </a:br>
            <a:r>
              <a:rPr lang="en-US" sz="5100">
                <a:solidFill>
                  <a:srgbClr val="FFFFFF"/>
                </a:solidFill>
                <a:hlinkClick r:id="rId4">
                  <a:extLst>
                    <a:ext uri="{A12FA001-AC4F-418D-AE19-62706E023703}">
                      <ahyp:hlinkClr xmlns:ahyp="http://schemas.microsoft.com/office/drawing/2018/hyperlinkcolor" val="tx"/>
                    </a:ext>
                  </a:extLst>
                </a:hlinkClick>
              </a:rPr>
              <a:t>mcdonnel@marine.rutgers.edu</a:t>
            </a:r>
            <a:r>
              <a:rPr lang="en-US" sz="5100">
                <a:solidFill>
                  <a:srgbClr val="FFFFFF"/>
                </a:solidFill>
              </a:rPr>
              <a:t> </a:t>
            </a:r>
          </a:p>
        </p:txBody>
      </p:sp>
      <p:sp>
        <p:nvSpPr>
          <p:cNvPr id="4" name="Footer Placeholder 3">
            <a:extLst>
              <a:ext uri="{FF2B5EF4-FFF2-40B4-BE49-F238E27FC236}">
                <a16:creationId xmlns:a16="http://schemas.microsoft.com/office/drawing/2014/main" id="{AEDC963D-7335-134D-C52D-1DB2ED9F9D58}"/>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OOI FB 2020</a:t>
            </a:r>
          </a:p>
        </p:txBody>
      </p:sp>
      <p:sp>
        <p:nvSpPr>
          <p:cNvPr id="5" name="Slide Number Placeholder 4">
            <a:extLst>
              <a:ext uri="{FF2B5EF4-FFF2-40B4-BE49-F238E27FC236}">
                <a16:creationId xmlns:a16="http://schemas.microsoft.com/office/drawing/2014/main" id="{E3E558B8-5715-691E-E3D8-BF30DDFEF46A}"/>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defRPr/>
            </a:pPr>
            <a:fld id="{5EF5D831-06B2-D543-8946-72CD43B5155C}"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30716925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8EAE-EB07-EB44-AC05-AB76E3CBB175}"/>
              </a:ext>
            </a:extLst>
          </p:cNvPr>
          <p:cNvSpPr>
            <a:spLocks noGrp="1"/>
          </p:cNvSpPr>
          <p:nvPr>
            <p:ph type="title"/>
          </p:nvPr>
        </p:nvSpPr>
        <p:spPr>
          <a:xfrm>
            <a:off x="395190" y="365126"/>
            <a:ext cx="10515600" cy="1060262"/>
          </a:xfrm>
        </p:spPr>
        <p:txBody>
          <a:bodyPr>
            <a:normAutofit/>
          </a:bodyPr>
          <a:lstStyle/>
          <a:p>
            <a:r>
              <a:rPr lang="en-US" dirty="0"/>
              <a:t>Summary</a:t>
            </a:r>
          </a:p>
        </p:txBody>
      </p:sp>
      <p:sp>
        <p:nvSpPr>
          <p:cNvPr id="11" name="Content Placeholder 10">
            <a:extLst>
              <a:ext uri="{FF2B5EF4-FFF2-40B4-BE49-F238E27FC236}">
                <a16:creationId xmlns:a16="http://schemas.microsoft.com/office/drawing/2014/main" id="{F2C5693B-948A-4343-A874-71F122B7ABAD}"/>
              </a:ext>
            </a:extLst>
          </p:cNvPr>
          <p:cNvSpPr>
            <a:spLocks noGrp="1"/>
          </p:cNvSpPr>
          <p:nvPr>
            <p:ph idx="1"/>
          </p:nvPr>
        </p:nvSpPr>
        <p:spPr>
          <a:xfrm>
            <a:off x="168460" y="1235151"/>
            <a:ext cx="8215410" cy="4437529"/>
          </a:xfrm>
        </p:spPr>
        <p:txBody>
          <a:bodyPr>
            <a:normAutofit/>
          </a:bodyPr>
          <a:lstStyle/>
          <a:p>
            <a:r>
              <a:rPr lang="en-US" dirty="0"/>
              <a:t>Building a promising </a:t>
            </a:r>
            <a:r>
              <a:rPr lang="en-US" dirty="0" err="1"/>
              <a:t>CoP</a:t>
            </a:r>
            <a:endParaRPr lang="en-US" dirty="0"/>
          </a:p>
          <a:p>
            <a:r>
              <a:rPr lang="en-US" dirty="0"/>
              <a:t>Positive results of Reach Survey </a:t>
            </a:r>
          </a:p>
          <a:p>
            <a:r>
              <a:rPr lang="en-US" dirty="0"/>
              <a:t>Active Blog and mailing list</a:t>
            </a:r>
          </a:p>
          <a:p>
            <a:r>
              <a:rPr lang="en-US" dirty="0"/>
              <a:t>Webinar series Fall 2020, Spring 2021</a:t>
            </a:r>
          </a:p>
          <a:p>
            <a:r>
              <a:rPr lang="en-US" dirty="0"/>
              <a:t>Video on Teaching with Data</a:t>
            </a:r>
          </a:p>
          <a:p>
            <a:r>
              <a:rPr lang="en-US" dirty="0"/>
              <a:t>DL Online Manual for Oceanography 101</a:t>
            </a:r>
          </a:p>
          <a:p>
            <a:r>
              <a:rPr lang="en-US" dirty="0"/>
              <a:t>Cohort I testing (Fall 2020) Cohort II (Spring 2021)</a:t>
            </a:r>
          </a:p>
          <a:p>
            <a:pPr marL="0" indent="0">
              <a:buNone/>
            </a:pPr>
            <a:endParaRPr lang="en-US" dirty="0"/>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F0470B86-CDEC-9441-A4D6-C99A2473F4C4}"/>
              </a:ext>
            </a:extLst>
          </p:cNvPr>
          <p:cNvSpPr>
            <a:spLocks noGrp="1"/>
          </p:cNvSpPr>
          <p:nvPr>
            <p:ph type="sldNum" sz="quarter" idx="11"/>
          </p:nvPr>
        </p:nvSpPr>
        <p:spPr/>
        <p:txBody>
          <a:bodyPr/>
          <a:lstStyle/>
          <a:p>
            <a:fld id="{5EF5D831-06B2-D543-8946-72CD43B5155C}" type="slidenum">
              <a:rPr lang="en-US" smtClean="0">
                <a:solidFill>
                  <a:prstClr val="white"/>
                </a:solidFill>
              </a:rPr>
              <a:pPr/>
              <a:t>18</a:t>
            </a:fld>
            <a:endParaRPr lang="en-US">
              <a:solidFill>
                <a:prstClr val="white"/>
              </a:solidFill>
            </a:endParaRPr>
          </a:p>
        </p:txBody>
      </p:sp>
      <p:pic>
        <p:nvPicPr>
          <p:cNvPr id="6" name="Picture 5">
            <a:extLst>
              <a:ext uri="{FF2B5EF4-FFF2-40B4-BE49-F238E27FC236}">
                <a16:creationId xmlns:a16="http://schemas.microsoft.com/office/drawing/2014/main" id="{E7E275F2-1DE2-F644-8E15-A4CACE4A2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9460" y="752741"/>
            <a:ext cx="4196456" cy="236420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791" y="3367678"/>
            <a:ext cx="4286357" cy="23050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676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01"/>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3"/>
          <p:cNvSpPr txBox="1">
            <a:spLocks noGrp="1"/>
          </p:cNvSpPr>
          <p:nvPr>
            <p:ph type="title" idx="4294967295"/>
          </p:nvPr>
        </p:nvSpPr>
        <p:spPr>
          <a:xfrm>
            <a:off x="630936" y="640080"/>
            <a:ext cx="4818888" cy="1481328"/>
          </a:xfrm>
          <a:prstGeom prst="rect">
            <a:avLst/>
          </a:prstGeom>
        </p:spPr>
        <p:txBody>
          <a:bodyPr spcFirstLastPara="1" vert="horz" lIns="91440" tIns="45720" rIns="91440" bIns="45720" rtlCol="0" anchor="b" anchorCtr="0">
            <a:normAutofit/>
          </a:bodyPr>
          <a:lstStyle/>
          <a:p>
            <a:pPr marL="0" marR="0" lvl="0" indent="0">
              <a:spcAft>
                <a:spcPts val="0"/>
              </a:spcAft>
              <a:buClr>
                <a:schemeClr val="dk1"/>
              </a:buClr>
              <a:buSzPts val="4400"/>
            </a:pPr>
            <a:r>
              <a:rPr lang="en-US" sz="5000" kern="1200">
                <a:solidFill>
                  <a:schemeClr val="tx1"/>
                </a:solidFill>
                <a:latin typeface="+mj-lt"/>
                <a:ea typeface="+mj-ea"/>
                <a:cs typeface="+mj-cs"/>
              </a:rPr>
              <a:t>OOI Data Labs Team 1.0</a:t>
            </a:r>
          </a:p>
        </p:txBody>
      </p:sp>
      <p:sp>
        <p:nvSpPr>
          <p:cNvPr id="1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3"/>
          <p:cNvSpPr txBox="1">
            <a:spLocks noGrp="1"/>
          </p:cNvSpPr>
          <p:nvPr>
            <p:ph type="ftr" sz="quarter" idx="10"/>
          </p:nvPr>
        </p:nvSpPr>
        <p:spPr>
          <a:xfrm>
            <a:off x="6356015" y="4668659"/>
            <a:ext cx="1521911" cy="189851"/>
          </a:xfrm>
          <a:prstGeom prst="rect">
            <a:avLst/>
          </a:prstGeom>
          <a:noFill/>
          <a:ln>
            <a:noFill/>
          </a:ln>
        </p:spPr>
        <p:txBody>
          <a:bodyPr spcFirstLastPara="1" wrap="square" lIns="91425" tIns="91425" rIns="91425" bIns="91425" anchor="t" anchorCtr="0">
            <a:noAutofit/>
          </a:bodyPr>
          <a:lstStyle/>
          <a:p>
            <a:pPr defTabSz="466344">
              <a:spcAft>
                <a:spcPts val="600"/>
              </a:spcAft>
              <a:buClr>
                <a:schemeClr val="lt1"/>
              </a:buClr>
              <a:buSzPts val="1100"/>
            </a:pPr>
            <a:r>
              <a:rPr lang="en-US" sz="612" kern="1200">
                <a:solidFill>
                  <a:schemeClr val="bg1"/>
                </a:solidFill>
                <a:latin typeface="+mn-lt"/>
                <a:ea typeface="+mn-ea"/>
                <a:cs typeface="+mn-cs"/>
              </a:rPr>
              <a:t>OOIFB DSC 2023</a:t>
            </a:r>
            <a:endParaRPr lang="en-US"/>
          </a:p>
        </p:txBody>
      </p:sp>
      <p:sp>
        <p:nvSpPr>
          <p:cNvPr id="2" name="Slide Number Placeholder 1">
            <a:extLst>
              <a:ext uri="{FF2B5EF4-FFF2-40B4-BE49-F238E27FC236}">
                <a16:creationId xmlns:a16="http://schemas.microsoft.com/office/drawing/2014/main" id="{5C8CD60B-A9DC-729E-7FB3-35D74D876972}"/>
              </a:ext>
            </a:extLst>
          </p:cNvPr>
          <p:cNvSpPr>
            <a:spLocks noGrp="1"/>
          </p:cNvSpPr>
          <p:nvPr>
            <p:ph type="sldNum" sz="quarter" idx="11"/>
          </p:nvPr>
        </p:nvSpPr>
        <p:spPr>
          <a:xfrm>
            <a:off x="10131661" y="4668659"/>
            <a:ext cx="1426355" cy="189851"/>
          </a:xfrm>
        </p:spPr>
        <p:txBody>
          <a:bodyPr/>
          <a:lstStyle/>
          <a:p>
            <a:pPr defTabSz="466344">
              <a:spcAft>
                <a:spcPts val="600"/>
              </a:spcAft>
            </a:pPr>
            <a:fld id="{5EF5D831-06B2-D543-8946-72CD43B5155C}" type="slidenum">
              <a:rPr lang="en-US" sz="612" kern="1200">
                <a:solidFill>
                  <a:prstClr val="white"/>
                </a:solidFill>
                <a:latin typeface="+mn-lt"/>
                <a:ea typeface="+mn-ea"/>
                <a:cs typeface="+mn-cs"/>
              </a:rPr>
              <a:pPr defTabSz="466344">
                <a:spcAft>
                  <a:spcPts val="600"/>
                </a:spcAft>
              </a:pPr>
              <a:t>19</a:t>
            </a:fld>
            <a:endParaRPr lang="en-US">
              <a:solidFill>
                <a:prstClr val="white"/>
              </a:solidFill>
            </a:endParaRPr>
          </a:p>
        </p:txBody>
      </p:sp>
      <p:pic>
        <p:nvPicPr>
          <p:cNvPr id="104" name="Google Shape;104;p3"/>
          <p:cNvPicPr preferRelativeResize="0"/>
          <p:nvPr/>
        </p:nvPicPr>
        <p:blipFill rotWithShape="1">
          <a:blip r:embed="rId3">
            <a:alphaModFix/>
          </a:blip>
          <a:srcRect/>
          <a:stretch/>
        </p:blipFill>
        <p:spPr>
          <a:xfrm>
            <a:off x="7857688" y="1021243"/>
            <a:ext cx="1914396" cy="1939988"/>
          </a:xfrm>
          <a:prstGeom prst="rect">
            <a:avLst/>
          </a:prstGeom>
          <a:noFill/>
          <a:ln>
            <a:noFill/>
          </a:ln>
        </p:spPr>
      </p:pic>
      <p:pic>
        <p:nvPicPr>
          <p:cNvPr id="105" name="Google Shape;105;p3"/>
          <p:cNvPicPr preferRelativeResize="0"/>
          <p:nvPr/>
        </p:nvPicPr>
        <p:blipFill rotWithShape="1">
          <a:blip r:embed="rId4">
            <a:alphaModFix/>
          </a:blip>
          <a:srcRect/>
          <a:stretch/>
        </p:blipFill>
        <p:spPr>
          <a:xfrm>
            <a:off x="10116238" y="990571"/>
            <a:ext cx="1830823" cy="1939988"/>
          </a:xfrm>
          <a:prstGeom prst="rect">
            <a:avLst/>
          </a:prstGeom>
          <a:noFill/>
          <a:ln>
            <a:noFill/>
          </a:ln>
        </p:spPr>
      </p:pic>
      <p:pic>
        <p:nvPicPr>
          <p:cNvPr id="106" name="Google Shape;106;p3"/>
          <p:cNvPicPr preferRelativeResize="0"/>
          <p:nvPr/>
        </p:nvPicPr>
        <p:blipFill rotWithShape="1">
          <a:blip r:embed="rId5">
            <a:alphaModFix/>
          </a:blip>
          <a:srcRect/>
          <a:stretch/>
        </p:blipFill>
        <p:spPr>
          <a:xfrm>
            <a:off x="509709" y="3288891"/>
            <a:ext cx="3918971" cy="1554231"/>
          </a:xfrm>
          <a:prstGeom prst="rect">
            <a:avLst/>
          </a:prstGeom>
          <a:noFill/>
          <a:ln>
            <a:noFill/>
          </a:ln>
        </p:spPr>
      </p:pic>
      <p:pic>
        <p:nvPicPr>
          <p:cNvPr id="107" name="Google Shape;107;p3"/>
          <p:cNvPicPr preferRelativeResize="0"/>
          <p:nvPr/>
        </p:nvPicPr>
        <p:blipFill rotWithShape="1">
          <a:blip r:embed="rId6">
            <a:alphaModFix/>
          </a:blip>
          <a:srcRect/>
          <a:stretch/>
        </p:blipFill>
        <p:spPr>
          <a:xfrm>
            <a:off x="4622609" y="1250621"/>
            <a:ext cx="2940985" cy="1577086"/>
          </a:xfrm>
          <a:prstGeom prst="rect">
            <a:avLst/>
          </a:prstGeom>
          <a:noFill/>
          <a:ln>
            <a:noFill/>
          </a:ln>
        </p:spPr>
      </p:pic>
      <p:pic>
        <p:nvPicPr>
          <p:cNvPr id="108" name="Google Shape;108;p3"/>
          <p:cNvPicPr preferRelativeResize="0"/>
          <p:nvPr/>
        </p:nvPicPr>
        <p:blipFill rotWithShape="1">
          <a:blip r:embed="rId7">
            <a:alphaModFix/>
          </a:blip>
          <a:srcRect/>
          <a:stretch/>
        </p:blipFill>
        <p:spPr>
          <a:xfrm>
            <a:off x="5734868" y="4538317"/>
            <a:ext cx="2389629" cy="1467144"/>
          </a:xfrm>
          <a:prstGeom prst="rect">
            <a:avLst/>
          </a:prstGeom>
          <a:noFill/>
          <a:ln>
            <a:noFill/>
          </a:ln>
        </p:spPr>
      </p:pic>
      <p:sp>
        <p:nvSpPr>
          <p:cNvPr id="109" name="Google Shape;109;p3"/>
          <p:cNvSpPr txBox="1"/>
          <p:nvPr/>
        </p:nvSpPr>
        <p:spPr>
          <a:xfrm>
            <a:off x="10017023" y="2950733"/>
            <a:ext cx="2009590" cy="1169511"/>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Dax Soule </a:t>
            </a: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Queens College CUNY</a:t>
            </a:r>
            <a:endParaRPr lang="en-US" sz="2000" b="0" i="0" u="none" strike="noStrike" cap="none" dirty="0">
              <a:solidFill>
                <a:srgbClr val="000000"/>
              </a:solidFill>
              <a:latin typeface="Arial"/>
              <a:ea typeface="Arial"/>
              <a:cs typeface="Arial"/>
              <a:sym typeface="Arial"/>
            </a:endParaRPr>
          </a:p>
        </p:txBody>
      </p:sp>
      <p:sp>
        <p:nvSpPr>
          <p:cNvPr id="110" name="Google Shape;110;p3"/>
          <p:cNvSpPr txBox="1"/>
          <p:nvPr/>
        </p:nvSpPr>
        <p:spPr>
          <a:xfrm>
            <a:off x="5171780" y="5941767"/>
            <a:ext cx="3244127" cy="861734"/>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Brooke Love</a:t>
            </a: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Western Washington Univ</a:t>
            </a:r>
            <a:endParaRPr lang="en-US" sz="2000" b="0" i="0" u="none" strike="noStrike" cap="none" dirty="0">
              <a:solidFill>
                <a:srgbClr val="000000"/>
              </a:solidFill>
              <a:latin typeface="Arial"/>
              <a:ea typeface="Arial"/>
              <a:cs typeface="Arial"/>
              <a:sym typeface="Arial"/>
            </a:endParaRPr>
          </a:p>
        </p:txBody>
      </p:sp>
      <p:sp>
        <p:nvSpPr>
          <p:cNvPr id="111" name="Google Shape;111;p3"/>
          <p:cNvSpPr txBox="1"/>
          <p:nvPr/>
        </p:nvSpPr>
        <p:spPr>
          <a:xfrm>
            <a:off x="763349" y="4960219"/>
            <a:ext cx="3135024" cy="861734"/>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Anna Pfeiffer-Herbert</a:t>
            </a: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Stockton University</a:t>
            </a:r>
            <a:endParaRPr lang="en-US" sz="2000" b="0" i="0" u="none" strike="noStrike" cap="none" dirty="0">
              <a:solidFill>
                <a:srgbClr val="000000"/>
              </a:solidFill>
              <a:latin typeface="Arial"/>
              <a:ea typeface="Arial"/>
              <a:cs typeface="Arial"/>
              <a:sym typeface="Arial"/>
            </a:endParaRPr>
          </a:p>
        </p:txBody>
      </p:sp>
      <p:sp>
        <p:nvSpPr>
          <p:cNvPr id="112" name="Google Shape;112;p3"/>
          <p:cNvSpPr txBox="1"/>
          <p:nvPr/>
        </p:nvSpPr>
        <p:spPr>
          <a:xfrm>
            <a:off x="7597932" y="2911713"/>
            <a:ext cx="2219225" cy="1169511"/>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Catherine </a:t>
            </a:r>
            <a:r>
              <a:rPr lang="en-US" sz="2000" kern="1200" dirty="0" err="1">
                <a:solidFill>
                  <a:srgbClr val="000000"/>
                </a:solidFill>
                <a:latin typeface="Arial"/>
                <a:ea typeface="+mn-ea"/>
                <a:cs typeface="Arial"/>
                <a:sym typeface="Arial"/>
              </a:rPr>
              <a:t>Halversen</a:t>
            </a:r>
            <a:endParaRPr lang="en-US" sz="2000" kern="1200" dirty="0">
              <a:solidFill>
                <a:srgbClr val="000000"/>
              </a:solidFill>
              <a:latin typeface="Arial"/>
              <a:ea typeface="+mn-ea"/>
              <a:cs typeface="Arial"/>
              <a:sym typeface="Arial"/>
            </a:endParaRP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UC Berkeley</a:t>
            </a:r>
            <a:endParaRPr lang="en-US" sz="2000" b="0" i="0" u="none" strike="noStrike" cap="none" dirty="0">
              <a:solidFill>
                <a:srgbClr val="000000"/>
              </a:solidFill>
              <a:latin typeface="Arial"/>
              <a:ea typeface="Arial"/>
              <a:cs typeface="Arial"/>
              <a:sym typeface="Arial"/>
            </a:endParaRPr>
          </a:p>
        </p:txBody>
      </p:sp>
      <p:sp>
        <p:nvSpPr>
          <p:cNvPr id="113" name="Google Shape;113;p3"/>
          <p:cNvSpPr txBox="1"/>
          <p:nvPr/>
        </p:nvSpPr>
        <p:spPr>
          <a:xfrm>
            <a:off x="4584298" y="2827707"/>
            <a:ext cx="2858017" cy="1554231"/>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Christine Bean, Janice McDonnell, </a:t>
            </a: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Sage </a:t>
            </a:r>
            <a:r>
              <a:rPr lang="en-US" sz="2000" kern="1200" dirty="0" err="1">
                <a:solidFill>
                  <a:srgbClr val="000000"/>
                </a:solidFill>
                <a:latin typeface="Arial"/>
                <a:ea typeface="+mn-ea"/>
                <a:cs typeface="Arial"/>
                <a:sym typeface="Arial"/>
              </a:rPr>
              <a:t>Lichtenwalner</a:t>
            </a:r>
            <a:endParaRPr lang="en-US" sz="2000" kern="1200" dirty="0">
              <a:solidFill>
                <a:srgbClr val="000000"/>
              </a:solidFill>
              <a:latin typeface="Arial"/>
              <a:ea typeface="+mn-ea"/>
              <a:cs typeface="Arial"/>
              <a:sym typeface="Arial"/>
            </a:endParaRP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Rutgers University</a:t>
            </a:r>
            <a:endParaRPr lang="en-US" sz="2000" b="0" i="0" u="none" strike="noStrike" cap="none" dirty="0">
              <a:solidFill>
                <a:srgbClr val="000000"/>
              </a:solidFill>
              <a:latin typeface="Arial"/>
              <a:ea typeface="Arial"/>
              <a:cs typeface="Arial"/>
              <a:sym typeface="Arial"/>
            </a:endParaRPr>
          </a:p>
        </p:txBody>
      </p:sp>
      <p:sp>
        <p:nvSpPr>
          <p:cNvPr id="114" name="Google Shape;114;p3"/>
          <p:cNvSpPr txBox="1"/>
          <p:nvPr/>
        </p:nvSpPr>
        <p:spPr>
          <a:xfrm>
            <a:off x="9607963" y="5861117"/>
            <a:ext cx="2570570" cy="861734"/>
          </a:xfrm>
          <a:prstGeom prst="rect">
            <a:avLst/>
          </a:prstGeom>
          <a:solidFill>
            <a:schemeClr val="lt1"/>
          </a:solidFill>
          <a:ln>
            <a:noFill/>
          </a:ln>
        </p:spPr>
        <p:txBody>
          <a:bodyPr spcFirstLastPara="1" wrap="square" lIns="91425" tIns="45700" rIns="91425" bIns="45700" anchor="t" anchorCtr="0">
            <a:spAutoFit/>
          </a:bodyPr>
          <a:lstStyle/>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Denise Bristol</a:t>
            </a:r>
          </a:p>
          <a:p>
            <a:pPr algn="ctr" defTabSz="466344">
              <a:spcAft>
                <a:spcPts val="600"/>
              </a:spcAft>
              <a:buClr>
                <a:srgbClr val="000000"/>
              </a:buClr>
              <a:buSzPts val="1400"/>
            </a:pPr>
            <a:r>
              <a:rPr lang="en-US" sz="2000" kern="1200" dirty="0">
                <a:solidFill>
                  <a:srgbClr val="000000"/>
                </a:solidFill>
                <a:latin typeface="Arial"/>
                <a:ea typeface="+mn-ea"/>
                <a:cs typeface="Arial"/>
                <a:sym typeface="Arial"/>
              </a:rPr>
              <a:t>Hillsborough CC</a:t>
            </a:r>
            <a:endParaRPr lang="en-US" sz="2000" b="0" i="0" u="none" strike="noStrike" cap="none" dirty="0">
              <a:solidFill>
                <a:srgbClr val="000000"/>
              </a:solidFill>
              <a:latin typeface="Arial"/>
              <a:ea typeface="Arial"/>
              <a:cs typeface="Arial"/>
              <a:sym typeface="Arial"/>
            </a:endParaRPr>
          </a:p>
        </p:txBody>
      </p:sp>
      <p:pic>
        <p:nvPicPr>
          <p:cNvPr id="116" name="Google Shape;116;p3"/>
          <p:cNvPicPr preferRelativeResize="0"/>
          <p:nvPr/>
        </p:nvPicPr>
        <p:blipFill rotWithShape="1">
          <a:blip r:embed="rId8">
            <a:alphaModFix/>
          </a:blip>
          <a:srcRect/>
          <a:stretch/>
        </p:blipFill>
        <p:spPr>
          <a:xfrm>
            <a:off x="10174506" y="4376198"/>
            <a:ext cx="1521910" cy="14457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5214374" cy="1481328"/>
          </a:xfrm>
        </p:spPr>
        <p:txBody>
          <a:bodyPr anchor="b">
            <a:normAutofit fontScale="90000"/>
          </a:bodyPr>
          <a:lstStyle/>
          <a:p>
            <a:r>
              <a:rPr lang="en-US" sz="5400" dirty="0"/>
              <a:t>‘To do’ list for today </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pPr marL="514350" indent="-514350">
              <a:buFont typeface="+mj-lt"/>
              <a:buAutoNum type="arabicPeriod"/>
            </a:pPr>
            <a:r>
              <a:rPr lang="en-US" sz="2400" dirty="0"/>
              <a:t>Background: Data Labs</a:t>
            </a:r>
          </a:p>
          <a:p>
            <a:pPr marL="514350" indent="-514350">
              <a:buFont typeface="+mj-lt"/>
              <a:buAutoNum type="arabicPeriod"/>
            </a:pPr>
            <a:r>
              <a:rPr lang="en-US" sz="2400" dirty="0"/>
              <a:t>2023 project goals &amp; objectives</a:t>
            </a:r>
          </a:p>
          <a:p>
            <a:pPr marL="514350" indent="-514350">
              <a:buFont typeface="+mj-lt"/>
              <a:buAutoNum type="arabicPeriod"/>
            </a:pPr>
            <a:r>
              <a:rPr lang="en-US" sz="2400" dirty="0"/>
              <a:t>Timeline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5626" r="17632"/>
          <a:stretch/>
        </p:blipFill>
        <p:spPr>
          <a:xfrm>
            <a:off x="6346691" y="640080"/>
            <a:ext cx="4963681" cy="5577840"/>
          </a:xfrm>
          <a:prstGeom prst="rect">
            <a:avLst/>
          </a:prstGeom>
          <a:effectLst>
            <a:softEdge rad="106002"/>
          </a:effectLst>
        </p:spPr>
      </p:pic>
      <p:sp>
        <p:nvSpPr>
          <p:cNvPr id="5" name="Slide Number Placeholder 4"/>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a:pPr>
                <a:spcAft>
                  <a:spcPts val="600"/>
                </a:spcAft>
              </a:pPr>
              <a:t>2</a:t>
            </a:fld>
            <a:endParaRPr lang="en-US"/>
          </a:p>
        </p:txBody>
      </p:sp>
    </p:spTree>
    <p:extLst>
      <p:ext uri="{BB962C8B-B14F-4D97-AF65-F5344CB8AC3E}">
        <p14:creationId xmlns:p14="http://schemas.microsoft.com/office/powerpoint/2010/main" val="180627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944" y="31457"/>
            <a:ext cx="10515600" cy="1060262"/>
          </a:xfrm>
        </p:spPr>
        <p:txBody>
          <a:bodyPr>
            <a:normAutofit fontScale="90000"/>
          </a:bodyPr>
          <a:lstStyle/>
          <a:p>
            <a:br>
              <a:rPr lang="en-US" dirty="0"/>
            </a:br>
            <a:r>
              <a:rPr lang="en-US" dirty="0"/>
              <a:t>Case Study #1 Kathy Browne, Rider University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8530880"/>
              </p:ext>
            </p:extLst>
          </p:nvPr>
        </p:nvGraphicFramePr>
        <p:xfrm>
          <a:off x="138545" y="1269948"/>
          <a:ext cx="9735089" cy="459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5" name="Slide Number Placeholder 4"/>
          <p:cNvSpPr>
            <a:spLocks noGrp="1"/>
          </p:cNvSpPr>
          <p:nvPr>
            <p:ph type="sldNum" sz="quarter" idx="11"/>
          </p:nvPr>
        </p:nvSpPr>
        <p:spPr/>
        <p:txBody>
          <a:bodyPr/>
          <a:lstStyle/>
          <a:p>
            <a:fld id="{5EF5D831-06B2-D543-8946-72CD43B5155C}" type="slidenum">
              <a:rPr lang="en-US" smtClean="0">
                <a:solidFill>
                  <a:prstClr val="white"/>
                </a:solidFill>
              </a:rPr>
              <a:pPr/>
              <a:t>20</a:t>
            </a:fld>
            <a:endParaRPr lang="en-US">
              <a:solidFill>
                <a:prstClr val="white"/>
              </a:solidFill>
            </a:endParaRPr>
          </a:p>
        </p:txBody>
      </p:sp>
      <p:pic>
        <p:nvPicPr>
          <p:cNvPr id="6146" name="Picture 2">
            <a:extLst>
              <a:ext uri="{FF2B5EF4-FFF2-40B4-BE49-F238E27FC236}">
                <a16:creationId xmlns:a16="http://schemas.microsoft.com/office/drawing/2014/main" id="{2C4D6CF4-A4C1-EFC0-3B46-9C88445CF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3636" y="1743084"/>
            <a:ext cx="2179819" cy="3051464"/>
          </a:xfrm>
          <a:prstGeom prst="rect">
            <a:avLst/>
          </a:prstGeom>
          <a:noFill/>
          <a:effectLst>
            <a:softEdge rad="12255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61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0002" y="314570"/>
            <a:ext cx="10515600" cy="1060262"/>
          </a:xfrm>
        </p:spPr>
        <p:txBody>
          <a:bodyPr>
            <a:normAutofit/>
          </a:bodyPr>
          <a:lstStyle/>
          <a:p>
            <a:r>
              <a:rPr lang="en-US" sz="4000" dirty="0"/>
              <a:t>Case Study #2 Melissa Hicks, SUNY Onondaga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3549295"/>
              </p:ext>
            </p:extLst>
          </p:nvPr>
        </p:nvGraphicFramePr>
        <p:xfrm>
          <a:off x="124691" y="1117494"/>
          <a:ext cx="10515600" cy="396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5" name="Slide Number Placeholder 4"/>
          <p:cNvSpPr>
            <a:spLocks noGrp="1"/>
          </p:cNvSpPr>
          <p:nvPr>
            <p:ph type="sldNum" sz="quarter" idx="11"/>
          </p:nvPr>
        </p:nvSpPr>
        <p:spPr/>
        <p:txBody>
          <a:bodyPr/>
          <a:lstStyle/>
          <a:p>
            <a:fld id="{5EF5D831-06B2-D543-8946-72CD43B5155C}" type="slidenum">
              <a:rPr lang="en-US" smtClean="0">
                <a:solidFill>
                  <a:prstClr val="white"/>
                </a:solidFill>
              </a:rPr>
              <a:pPr/>
              <a:t>21</a:t>
            </a:fld>
            <a:endParaRPr lang="en-US">
              <a:solidFill>
                <a:prstClr val="white"/>
              </a:solidFill>
            </a:endParaRPr>
          </a:p>
        </p:txBody>
      </p:sp>
      <p:pic>
        <p:nvPicPr>
          <p:cNvPr id="5122" name="Picture 2" descr="Professor Bringing Real-Time Data from the Ocean into the ...">
            <a:extLst>
              <a:ext uri="{FF2B5EF4-FFF2-40B4-BE49-F238E27FC236}">
                <a16:creationId xmlns:a16="http://schemas.microsoft.com/office/drawing/2014/main" id="{DD90D11E-5E8C-5961-837B-10B906DE8C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434" t="6313" r="16398"/>
          <a:stretch/>
        </p:blipFill>
        <p:spPr bwMode="auto">
          <a:xfrm>
            <a:off x="10266217" y="1707939"/>
            <a:ext cx="1925783" cy="2495640"/>
          </a:xfrm>
          <a:prstGeom prst="rect">
            <a:avLst/>
          </a:prstGeom>
          <a:noFill/>
          <a:effectLst>
            <a:softEdge rad="108482"/>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5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9538" y="365126"/>
            <a:ext cx="12137500" cy="1060262"/>
          </a:xfrm>
        </p:spPr>
        <p:txBody>
          <a:bodyPr>
            <a:noAutofit/>
          </a:bodyPr>
          <a:lstStyle/>
          <a:p>
            <a:r>
              <a:rPr lang="en-US" sz="4000" dirty="0"/>
              <a:t>Case Study #3: Sean Crosby, Western Washington University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4744943"/>
              </p:ext>
            </p:extLst>
          </p:nvPr>
        </p:nvGraphicFramePr>
        <p:xfrm>
          <a:off x="0" y="1112864"/>
          <a:ext cx="10304039" cy="4581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5" name="Slide Number Placeholder 4"/>
          <p:cNvSpPr>
            <a:spLocks noGrp="1"/>
          </p:cNvSpPr>
          <p:nvPr>
            <p:ph type="sldNum" sz="quarter" idx="11"/>
          </p:nvPr>
        </p:nvSpPr>
        <p:spPr/>
        <p:txBody>
          <a:bodyPr/>
          <a:lstStyle/>
          <a:p>
            <a:fld id="{5EF5D831-06B2-D543-8946-72CD43B5155C}" type="slidenum">
              <a:rPr lang="en-US" smtClean="0">
                <a:solidFill>
                  <a:prstClr val="white"/>
                </a:solidFill>
              </a:rPr>
              <a:pPr/>
              <a:t>22</a:t>
            </a:fld>
            <a:endParaRPr lang="en-US">
              <a:solidFill>
                <a:prstClr val="white"/>
              </a:solidFill>
            </a:endParaRPr>
          </a:p>
        </p:txBody>
      </p:sp>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t="19593" r="8832"/>
          <a:stretch/>
        </p:blipFill>
        <p:spPr>
          <a:xfrm>
            <a:off x="10143208" y="2325901"/>
            <a:ext cx="2048792" cy="2107203"/>
          </a:xfrm>
          <a:prstGeom prst="rect">
            <a:avLst/>
          </a:prstGeom>
        </p:spPr>
      </p:pic>
    </p:spTree>
    <p:extLst>
      <p:ext uri="{BB962C8B-B14F-4D97-AF65-F5344CB8AC3E}">
        <p14:creationId xmlns:p14="http://schemas.microsoft.com/office/powerpoint/2010/main" val="285677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853"/>
            <a:ext cx="12385963" cy="1060262"/>
          </a:xfrm>
        </p:spPr>
        <p:txBody>
          <a:bodyPr>
            <a:noAutofit/>
          </a:bodyPr>
          <a:lstStyle/>
          <a:p>
            <a:r>
              <a:rPr lang="en-US" sz="4000" dirty="0"/>
              <a:t>Case Study #4: Anna Pfeiffer-Herbert, Stockton University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5037261"/>
              </p:ext>
            </p:extLst>
          </p:nvPr>
        </p:nvGraphicFramePr>
        <p:xfrm>
          <a:off x="226675" y="1380263"/>
          <a:ext cx="10580091" cy="443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a:solidFill>
                  <a:prstClr val="white"/>
                </a:solidFill>
              </a:rPr>
              <a:t>OOI FB 2020</a:t>
            </a:r>
            <a:endParaRPr lang="en-US" dirty="0">
              <a:solidFill>
                <a:prstClr val="white"/>
              </a:solidFill>
            </a:endParaRPr>
          </a:p>
        </p:txBody>
      </p:sp>
      <p:sp>
        <p:nvSpPr>
          <p:cNvPr id="5" name="Slide Number Placeholder 4"/>
          <p:cNvSpPr>
            <a:spLocks noGrp="1"/>
          </p:cNvSpPr>
          <p:nvPr>
            <p:ph type="sldNum" sz="quarter" idx="11"/>
          </p:nvPr>
        </p:nvSpPr>
        <p:spPr/>
        <p:txBody>
          <a:bodyPr/>
          <a:lstStyle/>
          <a:p>
            <a:fld id="{5EF5D831-06B2-D543-8946-72CD43B5155C}"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198864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13430" y="331180"/>
            <a:ext cx="10515600" cy="1060262"/>
          </a:xfrm>
        </p:spPr>
        <p:txBody>
          <a:bodyPr/>
          <a:lstStyle/>
          <a:p>
            <a:r>
              <a:rPr lang="en-US" dirty="0"/>
              <a:t>Notable Professor Quotes</a:t>
            </a:r>
          </a:p>
        </p:txBody>
      </p:sp>
      <p:sp>
        <p:nvSpPr>
          <p:cNvPr id="6" name="Content Placeholder 5"/>
          <p:cNvSpPr>
            <a:spLocks noGrp="1"/>
          </p:cNvSpPr>
          <p:nvPr>
            <p:ph sz="half" idx="1"/>
          </p:nvPr>
        </p:nvSpPr>
        <p:spPr/>
        <p:txBody>
          <a:bodyPr>
            <a:normAutofit fontScale="77500" lnSpcReduction="20000"/>
          </a:bodyPr>
          <a:lstStyle/>
          <a:p>
            <a:pPr>
              <a:lnSpc>
                <a:spcPct val="100000"/>
              </a:lnSpc>
              <a:spcBef>
                <a:spcPts val="0"/>
              </a:spcBef>
              <a:defRPr/>
            </a:pPr>
            <a:r>
              <a:rPr lang="en-US" dirty="0"/>
              <a:t>“When I asked the students if they wanted to continue this; </a:t>
            </a:r>
            <a:r>
              <a:rPr lang="en-US" b="1" dirty="0"/>
              <a:t>they overwhelmingly said ‘yes.’</a:t>
            </a:r>
            <a:r>
              <a:rPr lang="en-US" dirty="0"/>
              <a:t>”</a:t>
            </a:r>
          </a:p>
          <a:p>
            <a:pPr>
              <a:lnSpc>
                <a:spcPct val="100000"/>
              </a:lnSpc>
              <a:spcBef>
                <a:spcPts val="0"/>
              </a:spcBef>
              <a:defRPr/>
            </a:pPr>
            <a:endParaRPr lang="en-US" dirty="0"/>
          </a:p>
          <a:p>
            <a:pPr>
              <a:lnSpc>
                <a:spcPct val="100000"/>
              </a:lnSpc>
              <a:spcBef>
                <a:spcPts val="0"/>
              </a:spcBef>
              <a:defRPr/>
            </a:pPr>
            <a:r>
              <a:rPr lang="en-US" dirty="0"/>
              <a:t>“I was so excited about the data portal and the new data labs that my students and I look at either OOI data or some other data portal </a:t>
            </a:r>
            <a:r>
              <a:rPr lang="en-US" b="1" dirty="0"/>
              <a:t>every single day in class</a:t>
            </a:r>
            <a:r>
              <a:rPr lang="en-US" dirty="0"/>
              <a:t>.”</a:t>
            </a:r>
          </a:p>
          <a:p>
            <a:pPr>
              <a:lnSpc>
                <a:spcPct val="100000"/>
              </a:lnSpc>
              <a:spcBef>
                <a:spcPts val="0"/>
              </a:spcBef>
              <a:defRPr/>
            </a:pPr>
            <a:endParaRPr lang="en-US" i="1" dirty="0"/>
          </a:p>
          <a:p>
            <a:pPr>
              <a:lnSpc>
                <a:spcPct val="100000"/>
              </a:lnSpc>
              <a:spcBef>
                <a:spcPts val="0"/>
              </a:spcBef>
              <a:defRPr/>
            </a:pPr>
            <a:r>
              <a:rPr lang="en-US" i="1" dirty="0"/>
              <a:t>“The data set is fantastic. One thing I would like to tell [project leaders] is that this gives the oceanography students the kind of skills which they can take </a:t>
            </a:r>
            <a:r>
              <a:rPr lang="en-US" b="1" i="1" dirty="0"/>
              <a:t>even if they don't want to continue in the oceanography </a:t>
            </a:r>
            <a:r>
              <a:rPr lang="en-US" i="1" dirty="0"/>
              <a:t>field”</a:t>
            </a:r>
          </a:p>
        </p:txBody>
      </p:sp>
      <p:sp>
        <p:nvSpPr>
          <p:cNvPr id="2" name="Content Placeholder 1">
            <a:extLst>
              <a:ext uri="{FF2B5EF4-FFF2-40B4-BE49-F238E27FC236}">
                <a16:creationId xmlns:a16="http://schemas.microsoft.com/office/drawing/2014/main" id="{829C7880-F876-F746-AB42-0DB8B456E118}"/>
              </a:ext>
            </a:extLst>
          </p:cNvPr>
          <p:cNvSpPr>
            <a:spLocks noGrp="1"/>
          </p:cNvSpPr>
          <p:nvPr>
            <p:ph sz="half" idx="2"/>
          </p:nvPr>
        </p:nvSpPr>
        <p:spPr/>
        <p:txBody>
          <a:bodyPr>
            <a:normAutofit fontScale="77500" lnSpcReduction="20000"/>
          </a:bodyPr>
          <a:lstStyle/>
          <a:p>
            <a:pPr>
              <a:lnSpc>
                <a:spcPct val="100000"/>
              </a:lnSpc>
              <a:spcBef>
                <a:spcPts val="0"/>
              </a:spcBef>
              <a:defRPr/>
            </a:pPr>
            <a:endParaRPr lang="en-US" dirty="0"/>
          </a:p>
          <a:p>
            <a:pPr>
              <a:lnSpc>
                <a:spcPct val="100000"/>
              </a:lnSpc>
              <a:spcBef>
                <a:spcPts val="0"/>
              </a:spcBef>
              <a:defRPr/>
            </a:pPr>
            <a:endParaRPr lang="en-US" dirty="0"/>
          </a:p>
          <a:p>
            <a:pPr>
              <a:lnSpc>
                <a:spcPct val="100000"/>
              </a:lnSpc>
              <a:spcBef>
                <a:spcPts val="0"/>
              </a:spcBef>
              <a:defRPr/>
            </a:pPr>
            <a:endParaRPr lang="en-US" dirty="0"/>
          </a:p>
          <a:p>
            <a:pPr>
              <a:lnSpc>
                <a:spcPct val="100000"/>
              </a:lnSpc>
              <a:spcBef>
                <a:spcPts val="0"/>
              </a:spcBef>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marL="0" indent="0">
              <a:lnSpc>
                <a:spcPct val="100000"/>
              </a:lnSpc>
              <a:spcBef>
                <a:spcPts val="0"/>
              </a:spcBef>
              <a:buNone/>
              <a:defRPr/>
            </a:pPr>
            <a:endParaRPr lang="en-US" dirty="0"/>
          </a:p>
          <a:p>
            <a:pPr>
              <a:lnSpc>
                <a:spcPct val="100000"/>
              </a:lnSpc>
              <a:spcBef>
                <a:spcPts val="0"/>
              </a:spcBef>
              <a:defRPr/>
            </a:pPr>
            <a:r>
              <a:rPr lang="en-US" dirty="0"/>
              <a:t>“We had some really good discussions. It was </a:t>
            </a:r>
            <a:r>
              <a:rPr lang="en-US" b="1" dirty="0"/>
              <a:t>one of the best weeks of the semester </a:t>
            </a:r>
            <a:r>
              <a:rPr lang="en-US" dirty="0"/>
              <a:t>where students were engaged, they put the work in, and they really thought about the questions I was asking them.”</a:t>
            </a:r>
            <a:endParaRPr lang="en-US" i="1" dirty="0"/>
          </a:p>
          <a:p>
            <a:endParaRPr lang="en-US" dirty="0"/>
          </a:p>
        </p:txBody>
      </p:sp>
      <p:sp>
        <p:nvSpPr>
          <p:cNvPr id="3" name="Footer Placeholder 2"/>
          <p:cNvSpPr>
            <a:spLocks noGrp="1"/>
          </p:cNvSpPr>
          <p:nvPr>
            <p:ph type="ftr" sz="quarter" idx="10"/>
          </p:nvPr>
        </p:nvSpPr>
        <p:spPr/>
        <p:txBody>
          <a:bodyPr/>
          <a:lstStyle/>
          <a:p>
            <a:r>
              <a:rPr lang="en-US"/>
              <a:t>OOI FB 2020</a:t>
            </a:r>
            <a:endParaRPr lang="en-US" dirty="0"/>
          </a:p>
        </p:txBody>
      </p:sp>
      <p:sp>
        <p:nvSpPr>
          <p:cNvPr id="4" name="Slide Number Placeholder 3"/>
          <p:cNvSpPr>
            <a:spLocks noGrp="1"/>
          </p:cNvSpPr>
          <p:nvPr>
            <p:ph type="sldNum" sz="quarter" idx="11"/>
          </p:nvPr>
        </p:nvSpPr>
        <p:spPr/>
        <p:txBody>
          <a:bodyPr/>
          <a:lstStyle/>
          <a:p>
            <a:fld id="{7F3DF600-62A1-184E-92E0-B220AC2671D0}" type="slidenum">
              <a:rPr lang="en-US" smtClean="0"/>
              <a:pPr/>
              <a:t>24</a:t>
            </a:fld>
            <a:endParaRPr lang="en-US" dirty="0"/>
          </a:p>
        </p:txBody>
      </p:sp>
      <p:pic>
        <p:nvPicPr>
          <p:cNvPr id="7" name="Picture 6">
            <a:extLst>
              <a:ext uri="{FF2B5EF4-FFF2-40B4-BE49-F238E27FC236}">
                <a16:creationId xmlns:a16="http://schemas.microsoft.com/office/drawing/2014/main" id="{2EA02A53-A1BD-B344-99A3-7143B9630E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91814" y="1189394"/>
            <a:ext cx="5207882" cy="2673689"/>
          </a:xfrm>
          <a:prstGeom prst="rect">
            <a:avLst/>
          </a:prstGeom>
        </p:spPr>
      </p:pic>
    </p:spTree>
    <p:extLst>
      <p:ext uri="{BB962C8B-B14F-4D97-AF65-F5344CB8AC3E}">
        <p14:creationId xmlns:p14="http://schemas.microsoft.com/office/powerpoint/2010/main" val="302851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Explorations – Design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5012854"/>
              </p:ext>
            </p:extLst>
          </p:nvPr>
        </p:nvGraphicFramePr>
        <p:xfrm>
          <a:off x="838200" y="1519238"/>
          <a:ext cx="10515600" cy="1648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0"/>
          </p:nvPr>
        </p:nvSpPr>
        <p:spPr/>
        <p:txBody>
          <a:bodyPr/>
          <a:lstStyle/>
          <a:p>
            <a:r>
              <a:rPr lang="en-US"/>
              <a:t>OOI FB 2020</a:t>
            </a:r>
            <a:endParaRPr lang="en-US" dirty="0"/>
          </a:p>
        </p:txBody>
      </p:sp>
      <p:sp>
        <p:nvSpPr>
          <p:cNvPr id="4" name="Slide Number Placeholder 3"/>
          <p:cNvSpPr>
            <a:spLocks noGrp="1"/>
          </p:cNvSpPr>
          <p:nvPr>
            <p:ph type="sldNum" sz="quarter" idx="11"/>
          </p:nvPr>
        </p:nvSpPr>
        <p:spPr/>
        <p:txBody>
          <a:bodyPr/>
          <a:lstStyle/>
          <a:p>
            <a:fld id="{7F3DF600-62A1-184E-92E0-B220AC2671D0}" type="slidenum">
              <a:rPr lang="en-US" smtClean="0"/>
              <a:t>25</a:t>
            </a:fld>
            <a:endParaRPr lang="en-US" dirty="0"/>
          </a:p>
        </p:txBody>
      </p:sp>
      <p:sp>
        <p:nvSpPr>
          <p:cNvPr id="14" name="Rectangle 13">
            <a:extLst>
              <a:ext uri="{FF2B5EF4-FFF2-40B4-BE49-F238E27FC236}">
                <a16:creationId xmlns:a16="http://schemas.microsoft.com/office/drawing/2014/main" id="{D19B6A6C-0E94-EF44-80E1-BADBD827D706}"/>
              </a:ext>
            </a:extLst>
          </p:cNvPr>
          <p:cNvSpPr/>
          <p:nvPr/>
        </p:nvSpPr>
        <p:spPr>
          <a:xfrm>
            <a:off x="746975" y="1777285"/>
            <a:ext cx="5349024" cy="11848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A7384F-07DC-3944-8C27-6A6783E8E03B}"/>
              </a:ext>
            </a:extLst>
          </p:cNvPr>
          <p:cNvSpPr/>
          <p:nvPr/>
        </p:nvSpPr>
        <p:spPr>
          <a:xfrm>
            <a:off x="9440214" y="1777285"/>
            <a:ext cx="2004808" cy="11848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A81ECD-F7AA-A949-9C4A-EB8794655075}"/>
              </a:ext>
            </a:extLst>
          </p:cNvPr>
          <p:cNvSpPr txBox="1"/>
          <p:nvPr/>
        </p:nvSpPr>
        <p:spPr>
          <a:xfrm>
            <a:off x="8899071" y="3220188"/>
            <a:ext cx="3135085" cy="1323439"/>
          </a:xfrm>
          <a:prstGeom prst="rect">
            <a:avLst/>
          </a:prstGeom>
          <a:noFill/>
        </p:spPr>
        <p:txBody>
          <a:bodyPr wrap="square" rtlCol="0">
            <a:spAutoFit/>
          </a:bodyPr>
          <a:lstStyle/>
          <a:p>
            <a:r>
              <a:rPr lang="en-US" sz="2000" dirty="0"/>
              <a:t>Guidance from the Lawrence Hall of Science </a:t>
            </a:r>
          </a:p>
          <a:p>
            <a:pPr marL="342900" indent="-342900">
              <a:buFont typeface="Arial" panose="020B0604020202020204" pitchFamily="34" charset="0"/>
              <a:buChar char="•"/>
            </a:pPr>
            <a:r>
              <a:rPr lang="en-US" sz="2000" dirty="0"/>
              <a:t>Active Learning </a:t>
            </a:r>
          </a:p>
          <a:p>
            <a:pPr marL="342900" indent="-342900">
              <a:buFont typeface="Arial" panose="020B0604020202020204" pitchFamily="34" charset="0"/>
              <a:buChar char="•"/>
            </a:pPr>
            <a:r>
              <a:rPr lang="en-US" sz="2000" dirty="0"/>
              <a:t>The Learning Cycle</a:t>
            </a:r>
          </a:p>
        </p:txBody>
      </p:sp>
      <p:sp>
        <p:nvSpPr>
          <p:cNvPr id="17" name="TextBox 16">
            <a:extLst>
              <a:ext uri="{FF2B5EF4-FFF2-40B4-BE49-F238E27FC236}">
                <a16:creationId xmlns:a16="http://schemas.microsoft.com/office/drawing/2014/main" id="{257ADEFB-3156-004B-93CD-55A0B9A73616}"/>
              </a:ext>
            </a:extLst>
          </p:cNvPr>
          <p:cNvSpPr txBox="1"/>
          <p:nvPr/>
        </p:nvSpPr>
        <p:spPr>
          <a:xfrm>
            <a:off x="757220" y="3220188"/>
            <a:ext cx="2051293" cy="1015663"/>
          </a:xfrm>
          <a:prstGeom prst="rect">
            <a:avLst/>
          </a:prstGeom>
          <a:noFill/>
        </p:spPr>
        <p:txBody>
          <a:bodyPr wrap="square" rtlCol="0">
            <a:spAutoFit/>
          </a:bodyPr>
          <a:lstStyle/>
          <a:p>
            <a:r>
              <a:rPr lang="en-US" sz="2000" dirty="0"/>
              <a:t>Faculty Development Workshops</a:t>
            </a:r>
          </a:p>
        </p:txBody>
      </p:sp>
      <p:sp>
        <p:nvSpPr>
          <p:cNvPr id="18" name="TextBox 17">
            <a:extLst>
              <a:ext uri="{FF2B5EF4-FFF2-40B4-BE49-F238E27FC236}">
                <a16:creationId xmlns:a16="http://schemas.microsoft.com/office/drawing/2014/main" id="{2F3AD03A-107B-BC4C-89EA-1AEADC2D9AAD}"/>
              </a:ext>
            </a:extLst>
          </p:cNvPr>
          <p:cNvSpPr txBox="1"/>
          <p:nvPr/>
        </p:nvSpPr>
        <p:spPr>
          <a:xfrm>
            <a:off x="2971800" y="3220188"/>
            <a:ext cx="5638800" cy="2523768"/>
          </a:xfrm>
          <a:prstGeom prst="rect">
            <a:avLst/>
          </a:prstGeom>
          <a:noFill/>
        </p:spPr>
        <p:txBody>
          <a:bodyPr wrap="square" rtlCol="0">
            <a:spAutoFit/>
          </a:bodyPr>
          <a:lstStyle/>
          <a:p>
            <a:r>
              <a:rPr lang="en-US" sz="2000" dirty="0"/>
              <a:t>Science Papers</a:t>
            </a:r>
          </a:p>
          <a:p>
            <a:r>
              <a:rPr lang="en-US" sz="2000" dirty="0"/>
              <a:t>e.g. OOI Special Issue</a:t>
            </a:r>
          </a:p>
          <a:p>
            <a:endParaRPr lang="en-US" sz="2000" dirty="0"/>
          </a:p>
          <a:p>
            <a:endParaRPr lang="en-US" sz="2000" dirty="0"/>
          </a:p>
          <a:p>
            <a:r>
              <a:rPr lang="en-US" sz="2000" dirty="0"/>
              <a:t>“Nuggets” from </a:t>
            </a:r>
          </a:p>
          <a:p>
            <a:r>
              <a:rPr lang="en-US" sz="2000" dirty="0"/>
              <a:t>OOI 1.0 Data Review</a:t>
            </a:r>
          </a:p>
          <a:p>
            <a:r>
              <a:rPr lang="en-US" dirty="0">
                <a:hlinkClick r:id="rId7"/>
              </a:rPr>
              <a:t>https://datareview.marine.rutgers.edu/nuggets</a:t>
            </a:r>
            <a:endParaRPr lang="en-US" dirty="0"/>
          </a:p>
          <a:p>
            <a:endParaRPr lang="en-US" sz="2000" dirty="0"/>
          </a:p>
        </p:txBody>
      </p:sp>
      <p:pic>
        <p:nvPicPr>
          <p:cNvPr id="11" name="Picture 10">
            <a:extLst>
              <a:ext uri="{FF2B5EF4-FFF2-40B4-BE49-F238E27FC236}">
                <a16:creationId xmlns:a16="http://schemas.microsoft.com/office/drawing/2014/main" id="{C9E81A25-81AF-4249-ABB0-33EAFBFA0C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1200" y="3220188"/>
            <a:ext cx="2323754" cy="1742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07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6" name="Content Placeholder 2">
            <a:extLst>
              <a:ext uri="{FF2B5EF4-FFF2-40B4-BE49-F238E27FC236}">
                <a16:creationId xmlns:a16="http://schemas.microsoft.com/office/drawing/2014/main" id="{D00F8AC8-B0AB-98A8-7EE7-8C6664483F49}"/>
              </a:ext>
            </a:extLst>
          </p:cNvPr>
          <p:cNvGraphicFramePr>
            <a:graphicFrameLocks noGrp="1"/>
          </p:cNvGraphicFramePr>
          <p:nvPr>
            <p:ph idx="1"/>
            <p:extLst>
              <p:ext uri="{D42A27DB-BD31-4B8C-83A1-F6EECF244321}">
                <p14:modId xmlns:p14="http://schemas.microsoft.com/office/powerpoint/2010/main" val="3952813125"/>
              </p:ext>
            </p:extLst>
          </p:nvPr>
        </p:nvGraphicFramePr>
        <p:xfrm>
          <a:off x="5191175" y="26599"/>
          <a:ext cx="6896757"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5586EC5-8654-264F-8CF7-9194CEC4135A}"/>
              </a:ext>
            </a:extLst>
          </p:cNvPr>
          <p:cNvSpPr>
            <a:spLocks noGrp="1"/>
          </p:cNvSpPr>
          <p:nvPr>
            <p:ph type="title"/>
          </p:nvPr>
        </p:nvSpPr>
        <p:spPr>
          <a:xfrm>
            <a:off x="865243" y="541606"/>
            <a:ext cx="3972339" cy="2027227"/>
          </a:xfrm>
        </p:spPr>
        <p:txBody>
          <a:bodyPr anchor="t">
            <a:normAutofit/>
          </a:bodyPr>
          <a:lstStyle/>
          <a:p>
            <a:r>
              <a:rPr lang="en-US" sz="4000" dirty="0">
                <a:solidFill>
                  <a:srgbClr val="FFFFFF"/>
                </a:solidFill>
              </a:rPr>
              <a:t>OOI </a:t>
            </a:r>
            <a:br>
              <a:rPr lang="en-US" sz="4000" dirty="0">
                <a:solidFill>
                  <a:srgbClr val="FFFFFF"/>
                </a:solidFill>
              </a:rPr>
            </a:br>
            <a:r>
              <a:rPr lang="en-US" sz="4000" dirty="0">
                <a:solidFill>
                  <a:srgbClr val="FFFFFF"/>
                </a:solidFill>
              </a:rPr>
              <a:t>Data Labs </a:t>
            </a:r>
            <a:br>
              <a:rPr lang="en-US" sz="4000" dirty="0">
                <a:solidFill>
                  <a:srgbClr val="FFFFFF"/>
                </a:solidFill>
              </a:rPr>
            </a:br>
            <a:r>
              <a:rPr lang="en-US" sz="4000" dirty="0">
                <a:solidFill>
                  <a:srgbClr val="FFFFFF"/>
                </a:solidFill>
              </a:rPr>
              <a:t>Project</a:t>
            </a:r>
          </a:p>
        </p:txBody>
      </p:sp>
      <p:sp>
        <p:nvSpPr>
          <p:cNvPr id="7" name="Footer Placeholder 6"/>
          <p:cNvSpPr>
            <a:spLocks noGrp="1"/>
          </p:cNvSpPr>
          <p:nvPr>
            <p:ph type="ftr" sz="quarter" idx="10"/>
          </p:nvPr>
        </p:nvSpPr>
        <p:spPr>
          <a:xfrm>
            <a:off x="4038600" y="6356350"/>
            <a:ext cx="4114800"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7F24A8F7-DB89-4645-9E05-8E2DAC551762}"/>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3</a:t>
            </a:fld>
            <a:endParaRPr lang="en-US"/>
          </a:p>
        </p:txBody>
      </p:sp>
      <p:pic>
        <p:nvPicPr>
          <p:cNvPr id="4" name="Google Shape;94;p2">
            <a:extLst>
              <a:ext uri="{FF2B5EF4-FFF2-40B4-BE49-F238E27FC236}">
                <a16:creationId xmlns:a16="http://schemas.microsoft.com/office/drawing/2014/main" id="{701CF941-7CC1-4338-B5C1-C1BE0C773FCC}"/>
              </a:ext>
            </a:extLst>
          </p:cNvPr>
          <p:cNvPicPr preferRelativeResize="0"/>
          <p:nvPr/>
        </p:nvPicPr>
        <p:blipFill>
          <a:blip r:embed="rId8">
            <a:alphaModFix/>
          </a:blip>
          <a:stretch>
            <a:fillRect/>
          </a:stretch>
        </p:blipFill>
        <p:spPr>
          <a:xfrm>
            <a:off x="3581401" y="3978833"/>
            <a:ext cx="8204509" cy="2560079"/>
          </a:xfrm>
          <a:prstGeom prst="rect">
            <a:avLst/>
          </a:prstGeom>
          <a:noFill/>
          <a:ln>
            <a:noFill/>
          </a:ln>
          <a:effectLst>
            <a:softEdge rad="128579"/>
          </a:effectLst>
        </p:spPr>
      </p:pic>
      <p:sp>
        <p:nvSpPr>
          <p:cNvPr id="10" name="TextBox 9">
            <a:extLst>
              <a:ext uri="{FF2B5EF4-FFF2-40B4-BE49-F238E27FC236}">
                <a16:creationId xmlns:a16="http://schemas.microsoft.com/office/drawing/2014/main" id="{71D0E6E8-B186-5CAF-D485-5B2F671962C3}"/>
              </a:ext>
            </a:extLst>
          </p:cNvPr>
          <p:cNvSpPr txBox="1"/>
          <p:nvPr/>
        </p:nvSpPr>
        <p:spPr>
          <a:xfrm>
            <a:off x="5457943" y="1511400"/>
            <a:ext cx="6019852" cy="2585323"/>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sz="2400" dirty="0"/>
              <a:t>Build a </a:t>
            </a:r>
            <a:r>
              <a:rPr lang="en-US" sz="2400" b="1" dirty="0"/>
              <a:t>Community of Practice (CoP) </a:t>
            </a:r>
            <a:r>
              <a:rPr lang="en-US" sz="2400" dirty="0"/>
              <a:t>of professors, interested in using OOI data with their undergraduate students:</a:t>
            </a:r>
          </a:p>
          <a:p>
            <a:pPr marL="285750" lvl="0" indent="-285750">
              <a:lnSpc>
                <a:spcPct val="100000"/>
              </a:lnSpc>
              <a:buFont typeface="Arial" panose="020B0604020202020204" pitchFamily="34" charset="0"/>
              <a:buChar char="•"/>
            </a:pPr>
            <a:endParaRPr lang="en-US" sz="2400" dirty="0"/>
          </a:p>
          <a:p>
            <a:pPr marL="285750" lvl="0" indent="-285750">
              <a:lnSpc>
                <a:spcPct val="100000"/>
              </a:lnSpc>
              <a:buFont typeface="Arial" panose="020B0604020202020204" pitchFamily="34" charset="0"/>
              <a:buChar char="•"/>
            </a:pPr>
            <a:r>
              <a:rPr lang="en-US" sz="2400" dirty="0"/>
              <a:t>Make OOI data more </a:t>
            </a:r>
            <a:r>
              <a:rPr lang="en-US" sz="2400" b="1" dirty="0"/>
              <a:t>accessible</a:t>
            </a:r>
            <a:r>
              <a:rPr lang="en-US" sz="2400" dirty="0"/>
              <a:t> to educators and students</a:t>
            </a:r>
          </a:p>
          <a:p>
            <a:endParaRPr lang="en-US" dirty="0"/>
          </a:p>
        </p:txBody>
      </p:sp>
    </p:spTree>
    <p:extLst>
      <p:ext uri="{BB962C8B-B14F-4D97-AF65-F5344CB8AC3E}">
        <p14:creationId xmlns:p14="http://schemas.microsoft.com/office/powerpoint/2010/main" val="348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1D6591E-9D85-C26A-7134-C0095F709031}"/>
              </a:ext>
            </a:extLst>
          </p:cNvPr>
          <p:cNvPicPr>
            <a:picLocks noChangeAspect="1"/>
          </p:cNvPicPr>
          <p:nvPr/>
        </p:nvPicPr>
        <p:blipFill>
          <a:blip r:embed="rId3"/>
          <a:stretch>
            <a:fillRect/>
          </a:stretch>
        </p:blipFill>
        <p:spPr>
          <a:xfrm>
            <a:off x="265176" y="136525"/>
            <a:ext cx="11658600" cy="4749189"/>
          </a:xfrm>
          <a:prstGeom prst="rect">
            <a:avLst/>
          </a:prstGeom>
        </p:spPr>
      </p:pic>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425778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62738" y="455455"/>
            <a:ext cx="10515600" cy="1505883"/>
          </a:xfrm>
        </p:spPr>
        <p:txBody>
          <a:bodyPr vert="horz" lIns="91440" tIns="45720" rIns="91440" bIns="45720" rtlCol="0" anchor="ctr">
            <a:noAutofit/>
          </a:bodyPr>
          <a:lstStyle/>
          <a:p>
            <a:r>
              <a:rPr lang="en-US" sz="3200" kern="1200" dirty="0">
                <a:solidFill>
                  <a:schemeClr val="tx1"/>
                </a:solidFill>
                <a:latin typeface="+mj-lt"/>
                <a:ea typeface="+mj-ea"/>
                <a:cs typeface="+mj-cs"/>
              </a:rPr>
              <a:t>Community of Practice ~182 members</a:t>
            </a:r>
            <a:br>
              <a:rPr lang="en-US" sz="3200" kern="1200" dirty="0">
                <a:solidFill>
                  <a:schemeClr val="tx1"/>
                </a:solidFill>
                <a:latin typeface="+mj-lt"/>
                <a:ea typeface="+mj-ea"/>
                <a:cs typeface="+mj-cs"/>
              </a:rPr>
            </a:br>
            <a:r>
              <a:rPr lang="en-US" sz="2400" kern="1200" dirty="0">
                <a:solidFill>
                  <a:schemeClr val="tx1"/>
                </a:solidFill>
                <a:latin typeface="+mj-lt"/>
                <a:ea typeface="+mj-ea"/>
                <a:cs typeface="+mj-cs"/>
              </a:rPr>
              <a:t>70% (n=133) involved in one or more Data Lab initiatives</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60 Implementation workshop attendees (not pictured on map)</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 </a:t>
            </a:r>
          </a:p>
        </p:txBody>
      </p:sp>
      <p:pic>
        <p:nvPicPr>
          <p:cNvPr id="3" name="Picture 2" descr="A map of the united states&#10;&#10;Description automatically generated">
            <a:extLst>
              <a:ext uri="{FF2B5EF4-FFF2-40B4-BE49-F238E27FC236}">
                <a16:creationId xmlns:a16="http://schemas.microsoft.com/office/drawing/2014/main" id="{0555CE6D-8D25-EEB5-4079-B3339F8240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605" t="-1456" r="2624" b="16572"/>
          <a:stretch/>
        </p:blipFill>
        <p:spPr>
          <a:xfrm>
            <a:off x="528084" y="1588409"/>
            <a:ext cx="10950254" cy="4113666"/>
          </a:xfrm>
          <a:prstGeom prst="rect">
            <a:avLst/>
          </a:prstGeom>
          <a:ln w="38100">
            <a:solidFill>
              <a:schemeClr val="accent1"/>
            </a:solidFill>
          </a:ln>
        </p:spPr>
      </p:pic>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smtClean="0">
                <a:solidFill>
                  <a:schemeClr val="tx1">
                    <a:tint val="75000"/>
                  </a:schemeClr>
                </a:solidFill>
              </a:rPr>
              <a:pPr>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58233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452D8-49BD-734A-901C-3205F1ABC774}"/>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solidFill>
                  <a:schemeClr val="tx1"/>
                </a:solidFill>
                <a:latin typeface="+mj-lt"/>
                <a:ea typeface="+mj-ea"/>
                <a:cs typeface="+mj-cs"/>
              </a:rPr>
              <a:t>OOI Data Lab Manual</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0D9BFF-A278-E145-8263-8FCDF6BD86CD}"/>
              </a:ext>
            </a:extLst>
          </p:cNvPr>
          <p:cNvSpPr>
            <a:spLocks noGrp="1"/>
          </p:cNvSpPr>
          <p:nvPr>
            <p:ph sz="half" idx="1"/>
          </p:nvPr>
        </p:nvSpPr>
        <p:spPr>
          <a:xfrm>
            <a:off x="1237440" y="1737360"/>
            <a:ext cx="4506027" cy="3858968"/>
          </a:xfrm>
        </p:spPr>
        <p:txBody>
          <a:bodyPr/>
          <a:lstStyle/>
          <a:p>
            <a:pPr marL="196596" indent="-196596" defTabSz="786384">
              <a:spcBef>
                <a:spcPts val="860"/>
              </a:spcBef>
            </a:pPr>
            <a:r>
              <a:rPr lang="en-US" sz="2408" kern="1200">
                <a:solidFill>
                  <a:schemeClr val="tx1"/>
                </a:solidFill>
                <a:latin typeface="Calibri" charset="0"/>
                <a:ea typeface="Calibri" charset="0"/>
                <a:cs typeface="Calibri" charset="0"/>
              </a:rPr>
              <a:t>Community-generated from the idea to the authorship</a:t>
            </a:r>
            <a:endParaRPr lang="en-US"/>
          </a:p>
        </p:txBody>
      </p:sp>
      <p:pic>
        <p:nvPicPr>
          <p:cNvPr id="9" name="Content Placeholder 8">
            <a:extLst>
              <a:ext uri="{FF2B5EF4-FFF2-40B4-BE49-F238E27FC236}">
                <a16:creationId xmlns:a16="http://schemas.microsoft.com/office/drawing/2014/main" id="{9554E65F-641F-9445-82AA-5D303AA8987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41249" y="2654433"/>
            <a:ext cx="4427158" cy="3320368"/>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FBDCD9FB-59AB-EF43-B7D5-C4E02DC4C5A1}"/>
              </a:ext>
            </a:extLst>
          </p:cNvPr>
          <p:cNvSpPr>
            <a:spLocks noGrp="1"/>
          </p:cNvSpPr>
          <p:nvPr>
            <p:ph type="sldNum" sz="quarter" idx="11"/>
          </p:nvPr>
        </p:nvSpPr>
        <p:spPr>
          <a:xfrm>
            <a:off x="7996481" y="5955264"/>
            <a:ext cx="2385544" cy="317520"/>
          </a:xfrm>
        </p:spPr>
        <p:txBody>
          <a:bodyPr/>
          <a:lstStyle/>
          <a:p>
            <a:pPr defTabSz="786384">
              <a:spcAft>
                <a:spcPts val="600"/>
              </a:spcAft>
            </a:pPr>
            <a:fld id="{5EF5D831-06B2-D543-8946-72CD43B5155C}" type="slidenum">
              <a:rPr lang="en-US" sz="1032" kern="1200">
                <a:solidFill>
                  <a:prstClr val="white"/>
                </a:solidFill>
                <a:latin typeface="+mn-lt"/>
                <a:ea typeface="+mn-ea"/>
                <a:cs typeface="+mn-cs"/>
              </a:rPr>
              <a:pPr defTabSz="786384">
                <a:spcAft>
                  <a:spcPts val="600"/>
                </a:spcAft>
              </a:pPr>
              <a:t>6</a:t>
            </a:fld>
            <a:endParaRPr lang="en-US">
              <a:solidFill>
                <a:prstClr val="white"/>
              </a:solidFill>
            </a:endParaRPr>
          </a:p>
        </p:txBody>
      </p:sp>
      <p:sp>
        <p:nvSpPr>
          <p:cNvPr id="6" name="Right Arrow 5"/>
          <p:cNvSpPr/>
          <p:nvPr/>
        </p:nvSpPr>
        <p:spPr>
          <a:xfrm>
            <a:off x="5460950" y="3047574"/>
            <a:ext cx="722589" cy="54029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CDB9265-B372-AC7D-82E4-1EB0F9E7BF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8486" y="1875812"/>
            <a:ext cx="4176073" cy="3529611"/>
          </a:xfrm>
          <a:prstGeom prst="rect">
            <a:avLst/>
          </a:prstGeom>
          <a:effectLst>
            <a:softEdge rad="135565"/>
          </a:effectLst>
        </p:spPr>
      </p:pic>
    </p:spTree>
    <p:extLst>
      <p:ext uri="{BB962C8B-B14F-4D97-AF65-F5344CB8AC3E}">
        <p14:creationId xmlns:p14="http://schemas.microsoft.com/office/powerpoint/2010/main" val="118099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OOI Data Lab Manual </a:t>
            </a: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884" y="3428998"/>
            <a:ext cx="4954135" cy="2714485"/>
          </a:xfrm>
          <a:prstGeom prst="rect">
            <a:avLst/>
          </a:prstGeom>
          <a:ln w="28575">
            <a:solidFill>
              <a:schemeClr val="accent1"/>
            </a:solidFill>
          </a:ln>
        </p:spPr>
      </p:pic>
      <p:sp>
        <p:nvSpPr>
          <p:cNvPr id="5" name="Slide Number Placeholder 4"/>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5EF5D831-06B2-D543-8946-72CD43B5155C}" type="slidenum">
              <a:rPr lang="en-US" smtClean="0">
                <a:solidFill>
                  <a:schemeClr val="tx1">
                    <a:tint val="75000"/>
                  </a:schemeClr>
                </a:solidFill>
              </a:rPr>
              <a:pPr>
                <a:spcAft>
                  <a:spcPts val="600"/>
                </a:spcAft>
              </a:pPr>
              <a:t>7</a:t>
            </a:fld>
            <a:endParaRPr lang="en-US">
              <a:solidFill>
                <a:schemeClr val="tx1">
                  <a:tint val="75000"/>
                </a:schemeClr>
              </a:solidFill>
            </a:endParaRPr>
          </a:p>
        </p:txBody>
      </p:sp>
      <p:pic>
        <p:nvPicPr>
          <p:cNvPr id="3" name="Picture 2">
            <a:extLst>
              <a:ext uri="{FF2B5EF4-FFF2-40B4-BE49-F238E27FC236}">
                <a16:creationId xmlns:a16="http://schemas.microsoft.com/office/drawing/2014/main" id="{7993A528-0F3E-9C04-3ACC-85CFD475DC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6865" y="2027608"/>
            <a:ext cx="5032556" cy="280278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7803FDC1-DA20-A676-F1C5-A030561F8B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5136" y="4481351"/>
            <a:ext cx="5823547" cy="222404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FA963B6F-7B6B-3AA7-A367-CBA3EC876676}"/>
              </a:ext>
            </a:extLst>
          </p:cNvPr>
          <p:cNvSpPr txBox="1"/>
          <p:nvPr/>
        </p:nvSpPr>
        <p:spPr>
          <a:xfrm>
            <a:off x="2439766" y="1901819"/>
            <a:ext cx="6096000" cy="1354217"/>
          </a:xfrm>
          <a:prstGeom prst="rect">
            <a:avLst/>
          </a:prstGeom>
          <a:noFill/>
        </p:spPr>
        <p:txBody>
          <a:bodyPr wrap="square">
            <a:spAutoFit/>
          </a:bodyPr>
          <a:lstStyle/>
          <a:p>
            <a:pPr marL="285750" indent="-285750" defTabSz="521208">
              <a:spcBef>
                <a:spcPts val="570"/>
              </a:spcBef>
              <a:buFont typeface="Arial" panose="020B0604020202020204" pitchFamily="34" charset="0"/>
              <a:buChar char="•"/>
            </a:pPr>
            <a:r>
              <a:rPr lang="en-US" sz="2400" kern="1200" dirty="0">
                <a:solidFill>
                  <a:schemeClr val="tx1"/>
                </a:solidFill>
                <a:latin typeface="Calibri" charset="0"/>
                <a:ea typeface="Calibri" charset="0"/>
                <a:cs typeface="Calibri" charset="0"/>
              </a:rPr>
              <a:t>Full lessons</a:t>
            </a:r>
          </a:p>
          <a:p>
            <a:pPr marL="285750" indent="-285750" defTabSz="521208">
              <a:spcBef>
                <a:spcPts val="570"/>
              </a:spcBef>
              <a:buFont typeface="Arial" panose="020B0604020202020204" pitchFamily="34" charset="0"/>
              <a:buChar char="•"/>
            </a:pPr>
            <a:r>
              <a:rPr lang="en-US" sz="2400" kern="1200" dirty="0">
                <a:solidFill>
                  <a:schemeClr val="tx1"/>
                </a:solidFill>
                <a:latin typeface="Calibri" charset="0"/>
                <a:ea typeface="Calibri" charset="0"/>
                <a:cs typeface="Calibri" charset="0"/>
              </a:rPr>
              <a:t>Interactive quizzes</a:t>
            </a:r>
          </a:p>
          <a:p>
            <a:pPr marL="285750" indent="-285750" defTabSz="521208">
              <a:spcBef>
                <a:spcPts val="570"/>
              </a:spcBef>
              <a:buFont typeface="Arial" panose="020B0604020202020204" pitchFamily="34" charset="0"/>
              <a:buChar char="•"/>
            </a:pPr>
            <a:r>
              <a:rPr lang="en-US" sz="2400" kern="1200" dirty="0">
                <a:solidFill>
                  <a:schemeClr val="tx1"/>
                </a:solidFill>
                <a:latin typeface="Calibri" charset="0"/>
                <a:ea typeface="Calibri" charset="0"/>
                <a:cs typeface="Calibri" charset="0"/>
              </a:rPr>
              <a:t>Instructors guide</a:t>
            </a:r>
            <a:endParaRPr lang="en-US" sz="2400" dirty="0"/>
          </a:p>
        </p:txBody>
      </p:sp>
    </p:spTree>
    <p:extLst>
      <p:ext uri="{BB962C8B-B14F-4D97-AF65-F5344CB8AC3E}">
        <p14:creationId xmlns:p14="http://schemas.microsoft.com/office/powerpoint/2010/main" val="6742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BB387-5717-CF0F-123F-F4026D751CD8}"/>
              </a:ext>
            </a:extLst>
          </p:cNvPr>
          <p:cNvSpPr>
            <a:spLocks noGrp="1"/>
          </p:cNvSpPr>
          <p:nvPr>
            <p:ph type="title"/>
          </p:nvPr>
        </p:nvSpPr>
        <p:spPr>
          <a:xfrm>
            <a:off x="630936" y="640080"/>
            <a:ext cx="4818888" cy="1481328"/>
          </a:xfrm>
        </p:spPr>
        <p:txBody>
          <a:bodyPr anchor="b">
            <a:normAutofit/>
          </a:bodyPr>
          <a:lstStyle/>
          <a:p>
            <a:r>
              <a:rPr lang="en-US" sz="3800"/>
              <a:t>Building a Community of Practice</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F3994A-B1D4-A3DB-7200-46C4027B9AF1}"/>
              </a:ext>
            </a:extLst>
          </p:cNvPr>
          <p:cNvSpPr>
            <a:spLocks noGrp="1"/>
          </p:cNvSpPr>
          <p:nvPr>
            <p:ph idx="1"/>
          </p:nvPr>
        </p:nvSpPr>
        <p:spPr>
          <a:xfrm>
            <a:off x="630936" y="2660904"/>
            <a:ext cx="4818888" cy="3547872"/>
          </a:xfrm>
        </p:spPr>
        <p:txBody>
          <a:bodyPr anchor="t">
            <a:normAutofit/>
          </a:bodyPr>
          <a:lstStyle/>
          <a:p>
            <a:pPr marL="0" indent="0">
              <a:buNone/>
            </a:pPr>
            <a:r>
              <a:rPr lang="en-US" sz="1500" dirty="0"/>
              <a:t>Of the 116 we worked intensively with in workshops:</a:t>
            </a:r>
          </a:p>
          <a:p>
            <a:r>
              <a:rPr lang="en-US" sz="1500" dirty="0"/>
              <a:t>19 delivered OOI DL webinars, presenting the DL they had developed during workshop</a:t>
            </a:r>
          </a:p>
          <a:p>
            <a:r>
              <a:rPr lang="en-US" sz="1500" dirty="0"/>
              <a:t>11 became DL Fellows</a:t>
            </a:r>
          </a:p>
          <a:p>
            <a:r>
              <a:rPr lang="en-US" sz="1500" dirty="0"/>
              <a:t>11 are designing and building the DL Notebook</a:t>
            </a:r>
          </a:p>
          <a:p>
            <a:r>
              <a:rPr lang="en-US" sz="1500" dirty="0"/>
              <a:t>9  became peer presenters at mini workshops </a:t>
            </a:r>
          </a:p>
          <a:p>
            <a:r>
              <a:rPr lang="en-US" sz="1500" dirty="0"/>
              <a:t>10 presented on OOI at Ocean Sciences Meeting in San Diego, CA</a:t>
            </a:r>
          </a:p>
          <a:p>
            <a:r>
              <a:rPr lang="en-US" sz="1500" dirty="0"/>
              <a:t>13 volunteered to be an OOI Virtual REU mentor</a:t>
            </a:r>
          </a:p>
          <a:p>
            <a:r>
              <a:rPr lang="en-US" sz="1500" dirty="0"/>
              <a:t>20 participated as Lab Manual testers</a:t>
            </a:r>
          </a:p>
          <a:p>
            <a:r>
              <a:rPr lang="en-US" sz="1500" dirty="0"/>
              <a:t>The community is growing!</a:t>
            </a:r>
          </a:p>
          <a:p>
            <a:endParaRPr lang="en-US" sz="1500" dirty="0"/>
          </a:p>
          <a:p>
            <a:endParaRPr lang="en-US" sz="1500" dirty="0"/>
          </a:p>
        </p:txBody>
      </p:sp>
      <p:pic>
        <p:nvPicPr>
          <p:cNvPr id="6" name="Picture 5">
            <a:extLst>
              <a:ext uri="{FF2B5EF4-FFF2-40B4-BE49-F238E27FC236}">
                <a16:creationId xmlns:a16="http://schemas.microsoft.com/office/drawing/2014/main" id="{F67BE94B-73BE-6237-1B21-4FDC0805EF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855" y="640080"/>
            <a:ext cx="4893353" cy="5577840"/>
          </a:xfrm>
          <a:prstGeom prst="rect">
            <a:avLst/>
          </a:prstGeom>
        </p:spPr>
      </p:pic>
      <p:sp>
        <p:nvSpPr>
          <p:cNvPr id="4" name="Footer Placeholder 3">
            <a:extLst>
              <a:ext uri="{FF2B5EF4-FFF2-40B4-BE49-F238E27FC236}">
                <a16:creationId xmlns:a16="http://schemas.microsoft.com/office/drawing/2014/main" id="{8F1F59F4-533C-0275-C496-A8BE41DFCCB0}"/>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a:t>OOI FB 2020</a:t>
            </a:r>
          </a:p>
        </p:txBody>
      </p:sp>
      <p:sp>
        <p:nvSpPr>
          <p:cNvPr id="5" name="Slide Number Placeholder 4">
            <a:extLst>
              <a:ext uri="{FF2B5EF4-FFF2-40B4-BE49-F238E27FC236}">
                <a16:creationId xmlns:a16="http://schemas.microsoft.com/office/drawing/2014/main" id="{14720D80-1630-95F8-90AB-B0B751D4316A}"/>
              </a:ext>
            </a:extLst>
          </p:cNvPr>
          <p:cNvSpPr>
            <a:spLocks noGrp="1"/>
          </p:cNvSpPr>
          <p:nvPr>
            <p:ph type="sldNum" sz="quarter" idx="11"/>
          </p:nvPr>
        </p:nvSpPr>
        <p:spPr>
          <a:xfrm>
            <a:off x="8610600" y="6356350"/>
            <a:ext cx="2743200" cy="365125"/>
          </a:xfrm>
        </p:spPr>
        <p:txBody>
          <a:bodyPr>
            <a:normAutofit/>
          </a:bodyPr>
          <a:lstStyle/>
          <a:p>
            <a:pPr>
              <a:spcAft>
                <a:spcPts val="600"/>
              </a:spcAft>
            </a:pPr>
            <a:fld id="{5EF5D831-06B2-D543-8946-72CD43B5155C}" type="slidenum">
              <a:rPr lang="en-US" smtClean="0"/>
              <a:pPr>
                <a:spcAft>
                  <a:spcPts val="600"/>
                </a:spcAft>
              </a:pPr>
              <a:t>8</a:t>
            </a:fld>
            <a:endParaRPr lang="en-US"/>
          </a:p>
        </p:txBody>
      </p:sp>
    </p:spTree>
    <p:extLst>
      <p:ext uri="{BB962C8B-B14F-4D97-AF65-F5344CB8AC3E}">
        <p14:creationId xmlns:p14="http://schemas.microsoft.com/office/powerpoint/2010/main" val="319652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53805" y="640823"/>
            <a:ext cx="3103194" cy="5583148"/>
          </a:xfrm>
        </p:spPr>
        <p:txBody>
          <a:bodyPr anchor="ctr">
            <a:normAutofit/>
          </a:bodyPr>
          <a:lstStyle/>
          <a:p>
            <a:r>
              <a:rPr lang="en-US" sz="5400" dirty="0">
                <a:solidFill>
                  <a:srgbClr val="FFFFFF"/>
                </a:solidFill>
              </a:rPr>
              <a:t>Evaluation &amp; Impacts</a:t>
            </a:r>
          </a:p>
        </p:txBody>
      </p:sp>
      <p:sp>
        <p:nvSpPr>
          <p:cNvPr id="3" name="Content Placeholder 2"/>
          <p:cNvSpPr>
            <a:spLocks noGrp="1"/>
          </p:cNvSpPr>
          <p:nvPr>
            <p:ph idx="1"/>
          </p:nvPr>
        </p:nvSpPr>
        <p:spPr>
          <a:xfrm>
            <a:off x="643470" y="1624557"/>
            <a:ext cx="6900512" cy="4599414"/>
          </a:xfrm>
        </p:spPr>
        <p:txBody>
          <a:bodyPr>
            <a:normAutofit fontScale="92500"/>
          </a:bodyPr>
          <a:lstStyle/>
          <a:p>
            <a:pPr marL="0" indent="0" defTabSz="594360">
              <a:spcBef>
                <a:spcPts val="650"/>
              </a:spcBef>
              <a:buNone/>
            </a:pPr>
            <a:r>
              <a:rPr lang="en-US" sz="2400" i="1" kern="1200" dirty="0">
                <a:solidFill>
                  <a:schemeClr val="tx1"/>
                </a:solidFill>
                <a:latin typeface="Calibri" charset="0"/>
                <a:ea typeface="Calibri" charset="0"/>
                <a:cs typeface="Calibri" charset="0"/>
              </a:rPr>
              <a:t>Conducted by Dr. Ellen </a:t>
            </a:r>
            <a:r>
              <a:rPr lang="en-US" sz="2400" i="1" kern="1200" dirty="0" err="1">
                <a:solidFill>
                  <a:schemeClr val="tx1"/>
                </a:solidFill>
                <a:latin typeface="Calibri" charset="0"/>
                <a:ea typeface="Calibri" charset="0"/>
                <a:cs typeface="Calibri" charset="0"/>
              </a:rPr>
              <a:t>Altermatt</a:t>
            </a:r>
            <a:r>
              <a:rPr lang="en-US" sz="2400" i="1" kern="1200" dirty="0">
                <a:solidFill>
                  <a:schemeClr val="tx1"/>
                </a:solidFill>
                <a:latin typeface="Calibri" charset="0"/>
                <a:ea typeface="Calibri" charset="0"/>
                <a:cs typeface="Calibri" charset="0"/>
              </a:rPr>
              <a:t>, SERC at Carleton College</a:t>
            </a:r>
          </a:p>
          <a:p>
            <a:pPr marL="0" indent="0" defTabSz="594360">
              <a:spcBef>
                <a:spcPts val="650"/>
              </a:spcBef>
              <a:buNone/>
            </a:pPr>
            <a:r>
              <a:rPr lang="en-US" sz="2400" kern="1200" dirty="0">
                <a:solidFill>
                  <a:schemeClr val="tx1"/>
                </a:solidFill>
                <a:latin typeface="Calibri" charset="0"/>
                <a:ea typeface="Calibri" charset="0"/>
                <a:cs typeface="Calibri" charset="0"/>
              </a:rPr>
              <a:t>The purpose was to:</a:t>
            </a:r>
          </a:p>
          <a:p>
            <a:pPr marL="334328" indent="-334328" defTabSz="594360">
              <a:spcBef>
                <a:spcPts val="650"/>
              </a:spcBef>
              <a:buFont typeface="+mj-lt"/>
              <a:buAutoNum type="arabicPeriod"/>
            </a:pPr>
            <a:r>
              <a:rPr lang="en-US" sz="2400" kern="1200" dirty="0">
                <a:solidFill>
                  <a:schemeClr val="tx1"/>
                </a:solidFill>
                <a:latin typeface="Calibri" charset="0"/>
                <a:ea typeface="Calibri" charset="0"/>
                <a:cs typeface="Calibri" charset="0"/>
              </a:rPr>
              <a:t>better understand current </a:t>
            </a:r>
            <a:r>
              <a:rPr lang="en-US" sz="2400" b="1" i="1" kern="1200" dirty="0">
                <a:solidFill>
                  <a:schemeClr val="tx1"/>
                </a:solidFill>
                <a:latin typeface="Calibri" charset="0"/>
                <a:ea typeface="Calibri" charset="0"/>
                <a:cs typeface="Calibri" charset="0"/>
              </a:rPr>
              <a:t>perceptions of and practices in using large, real-world oceanographic datasets</a:t>
            </a:r>
            <a:r>
              <a:rPr lang="en-US" sz="2400" kern="1200" dirty="0">
                <a:solidFill>
                  <a:schemeClr val="tx1"/>
                </a:solidFill>
                <a:latin typeface="Calibri" charset="0"/>
                <a:ea typeface="Calibri" charset="0"/>
                <a:cs typeface="Calibri" charset="0"/>
              </a:rPr>
              <a:t> in undergraduate classrooms,</a:t>
            </a:r>
          </a:p>
          <a:p>
            <a:pPr marL="334328" indent="-334328" defTabSz="594360">
              <a:spcBef>
                <a:spcPts val="650"/>
              </a:spcBef>
              <a:buFont typeface="+mj-lt"/>
              <a:buAutoNum type="arabicPeriod"/>
            </a:pPr>
            <a:r>
              <a:rPr lang="en-US" sz="2400" kern="1200" dirty="0">
                <a:solidFill>
                  <a:schemeClr val="tx1"/>
                </a:solidFill>
                <a:latin typeface="Calibri" charset="0"/>
                <a:ea typeface="Calibri" charset="0"/>
                <a:cs typeface="Calibri" charset="0"/>
              </a:rPr>
              <a:t>assess</a:t>
            </a:r>
            <a:r>
              <a:rPr lang="en-US" sz="2400" b="1" i="1" kern="1200" dirty="0">
                <a:solidFill>
                  <a:schemeClr val="tx1"/>
                </a:solidFill>
                <a:latin typeface="Calibri" charset="0"/>
                <a:ea typeface="Calibri" charset="0"/>
                <a:cs typeface="Calibri" charset="0"/>
              </a:rPr>
              <a:t> levels of involvement </a:t>
            </a:r>
            <a:r>
              <a:rPr lang="en-US" sz="2400" kern="1200" dirty="0">
                <a:solidFill>
                  <a:schemeClr val="tx1"/>
                </a:solidFill>
                <a:latin typeface="Calibri" charset="0"/>
                <a:ea typeface="Calibri" charset="0"/>
                <a:cs typeface="Calibri" charset="0"/>
              </a:rPr>
              <a:t>in past and current OOI Ocean Data Labs initiatives, </a:t>
            </a:r>
          </a:p>
          <a:p>
            <a:pPr marL="334328" indent="-334328" defTabSz="594360">
              <a:spcBef>
                <a:spcPts val="650"/>
              </a:spcBef>
              <a:buFont typeface="+mj-lt"/>
              <a:buAutoNum type="arabicPeriod"/>
            </a:pPr>
            <a:r>
              <a:rPr lang="en-US" sz="2400" kern="1200" dirty="0">
                <a:solidFill>
                  <a:schemeClr val="tx1"/>
                </a:solidFill>
                <a:latin typeface="Calibri" charset="0"/>
                <a:ea typeface="Calibri" charset="0"/>
                <a:cs typeface="Calibri" charset="0"/>
              </a:rPr>
              <a:t>examine the </a:t>
            </a:r>
            <a:r>
              <a:rPr lang="en-US" sz="2400" b="1" i="1" kern="1200" dirty="0">
                <a:solidFill>
                  <a:schemeClr val="tx1"/>
                </a:solidFill>
                <a:latin typeface="Calibri" charset="0"/>
                <a:ea typeface="Calibri" charset="0"/>
                <a:cs typeface="Calibri" charset="0"/>
              </a:rPr>
              <a:t>impact of participation </a:t>
            </a:r>
            <a:r>
              <a:rPr lang="en-US" sz="2400" kern="1200" dirty="0">
                <a:solidFill>
                  <a:schemeClr val="tx1"/>
                </a:solidFill>
                <a:latin typeface="Calibri" charset="0"/>
                <a:ea typeface="Calibri" charset="0"/>
                <a:cs typeface="Calibri" charset="0"/>
              </a:rPr>
              <a:t>in these initiatives on faculty teaching and perceptions of community belongingness, and </a:t>
            </a:r>
          </a:p>
          <a:p>
            <a:pPr marL="334328" indent="-334328" defTabSz="594360">
              <a:spcBef>
                <a:spcPts val="650"/>
              </a:spcBef>
              <a:buFont typeface="+mj-lt"/>
              <a:buAutoNum type="arabicPeriod"/>
            </a:pPr>
            <a:r>
              <a:rPr lang="en-US" sz="2400" kern="1200" dirty="0">
                <a:solidFill>
                  <a:schemeClr val="tx1"/>
                </a:solidFill>
                <a:latin typeface="Calibri" charset="0"/>
                <a:ea typeface="Calibri" charset="0"/>
                <a:cs typeface="Calibri" charset="0"/>
              </a:rPr>
              <a:t>assess planned </a:t>
            </a:r>
            <a:r>
              <a:rPr lang="en-US" sz="2400" b="1" i="1" kern="1200" dirty="0">
                <a:solidFill>
                  <a:schemeClr val="tx1"/>
                </a:solidFill>
                <a:latin typeface="Calibri" charset="0"/>
                <a:ea typeface="Calibri" charset="0"/>
                <a:cs typeface="Calibri" charset="0"/>
              </a:rPr>
              <a:t>levels of future involvement </a:t>
            </a:r>
            <a:r>
              <a:rPr lang="en-US" sz="2400" kern="1200" dirty="0">
                <a:solidFill>
                  <a:schemeClr val="tx1"/>
                </a:solidFill>
                <a:latin typeface="Calibri" charset="0"/>
                <a:ea typeface="Calibri" charset="0"/>
                <a:cs typeface="Calibri" charset="0"/>
              </a:rPr>
              <a:t>and to understand how current resources might better meet community needs. </a:t>
            </a:r>
          </a:p>
          <a:p>
            <a:endParaRPr lang="en-US" sz="1700" dirty="0"/>
          </a:p>
        </p:txBody>
      </p:sp>
      <p:sp>
        <p:nvSpPr>
          <p:cNvPr id="5" name="Slide Number Placeholder 4"/>
          <p:cNvSpPr>
            <a:spLocks noGrp="1"/>
          </p:cNvSpPr>
          <p:nvPr>
            <p:ph type="sldNum" sz="quarter" idx="11"/>
          </p:nvPr>
        </p:nvSpPr>
        <p:spPr>
          <a:xfrm>
            <a:off x="5743848" y="4953626"/>
            <a:ext cx="1800134" cy="239601"/>
          </a:xfrm>
        </p:spPr>
        <p:txBody>
          <a:bodyPr/>
          <a:lstStyle/>
          <a:p>
            <a:pPr defTabSz="594360">
              <a:spcAft>
                <a:spcPts val="600"/>
              </a:spcAft>
            </a:pPr>
            <a:fld id="{5EF5D831-06B2-D543-8946-72CD43B5155C}" type="slidenum">
              <a:rPr lang="en-US" sz="780" kern="1200">
                <a:solidFill>
                  <a:prstClr val="white"/>
                </a:solidFill>
                <a:latin typeface="+mn-lt"/>
                <a:ea typeface="+mn-ea"/>
                <a:cs typeface="+mn-cs"/>
              </a:rPr>
              <a:pPr defTabSz="594360">
                <a:spcAft>
                  <a:spcPts val="600"/>
                </a:spcAft>
              </a:pPr>
              <a:t>9</a:t>
            </a:fld>
            <a:endParaRPr lang="en-US">
              <a:solidFill>
                <a:prstClr val="white"/>
              </a:solidFill>
            </a:endParaRPr>
          </a:p>
        </p:txBody>
      </p:sp>
      <p:sp>
        <p:nvSpPr>
          <p:cNvPr id="6" name="Rectangle 5"/>
          <p:cNvSpPr/>
          <p:nvPr/>
        </p:nvSpPr>
        <p:spPr>
          <a:xfrm>
            <a:off x="895910" y="4140269"/>
            <a:ext cx="6648071" cy="942094"/>
          </a:xfrm>
          <a:prstGeom prst="rect">
            <a:avLst/>
          </a:prstGeom>
          <a:noFill/>
          <a:ln w="76200" cmpd="sng">
            <a:solidFill>
              <a:srgbClr val="FFC4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2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27627</TotalTime>
  <Words>1955</Words>
  <Application>Microsoft Macintosh PowerPoint</Application>
  <PresentationFormat>Widescreen</PresentationFormat>
  <Paragraphs>246</Paragraphs>
  <Slides>25</Slides>
  <Notes>17</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Times New Roman</vt:lpstr>
      <vt:lpstr>1_Office Theme</vt:lpstr>
      <vt:lpstr>An Update on the OOI Data Labs Project  October 13, 2023 </vt:lpstr>
      <vt:lpstr>‘To do’ list for today </vt:lpstr>
      <vt:lpstr>OOI  Data Labs  Project</vt:lpstr>
      <vt:lpstr>PowerPoint Presentation</vt:lpstr>
      <vt:lpstr>Community of Practice ~182 members 70% (n=133) involved in one or more Data Lab initiatives ** 60 Implementation workshop attendees (not pictured on map)   </vt:lpstr>
      <vt:lpstr>OOI Data Lab Manual</vt:lpstr>
      <vt:lpstr>OOI Data Lab Manual </vt:lpstr>
      <vt:lpstr>Building a Community of Practice</vt:lpstr>
      <vt:lpstr>Evaluation &amp; Impacts</vt:lpstr>
      <vt:lpstr>Survey Facts </vt:lpstr>
      <vt:lpstr> Mean ratings for the degree to which participants’ involvement with the OOI Data Labs Project has influenced their teaching. (1- strongly disagree 5= strongly agree) </vt:lpstr>
      <vt:lpstr>OOI Data Labs in a Pandemic</vt:lpstr>
      <vt:lpstr>Project Team</vt:lpstr>
      <vt:lpstr>OOI Data Labs 2.0</vt:lpstr>
      <vt:lpstr>OOI Data Labs 2.0</vt:lpstr>
      <vt:lpstr>Timeline </vt:lpstr>
      <vt:lpstr>Thank you! mcdonnel@marine.rutgers.edu </vt:lpstr>
      <vt:lpstr>Summary</vt:lpstr>
      <vt:lpstr>OOI Data Labs Team 1.0</vt:lpstr>
      <vt:lpstr> Case Study #1 Kathy Browne, Rider University</vt:lpstr>
      <vt:lpstr>Case Study #2 Melissa Hicks, SUNY Onondaga</vt:lpstr>
      <vt:lpstr>Case Study #3: Sean Crosby, Western Washington University </vt:lpstr>
      <vt:lpstr>Case Study #4: Anna Pfeiffer-Herbert, Stockton University</vt:lpstr>
      <vt:lpstr>Notable Professor Quotes</vt:lpstr>
      <vt:lpstr>The Data Explorations – Design Process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Janice McDonnell</cp:lastModifiedBy>
  <cp:revision>351</cp:revision>
  <cp:lastPrinted>2023-10-12T18:19:57Z</cp:lastPrinted>
  <dcterms:created xsi:type="dcterms:W3CDTF">2015-11-30T20:15:52Z</dcterms:created>
  <dcterms:modified xsi:type="dcterms:W3CDTF">2023-10-12T19:26:16Z</dcterms:modified>
  <cp:category/>
</cp:coreProperties>
</file>