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1010" r:id="rId2"/>
    <p:sldId id="875" r:id="rId3"/>
    <p:sldId id="357" r:id="rId4"/>
    <p:sldId id="434" r:id="rId5"/>
    <p:sldId id="435" r:id="rId6"/>
    <p:sldId id="991" r:id="rId7"/>
    <p:sldId id="976" r:id="rId8"/>
    <p:sldId id="980" r:id="rId9"/>
    <p:sldId id="443" r:id="rId10"/>
    <p:sldId id="572" r:id="rId11"/>
    <p:sldId id="995" r:id="rId12"/>
    <p:sldId id="998" r:id="rId13"/>
    <p:sldId id="999" r:id="rId14"/>
    <p:sldId id="992" r:id="rId15"/>
    <p:sldId id="962" r:id="rId16"/>
    <p:sldId id="760" r:id="rId17"/>
    <p:sldId id="860" r:id="rId18"/>
    <p:sldId id="892" r:id="rId19"/>
    <p:sldId id="883" r:id="rId20"/>
    <p:sldId id="834" r:id="rId21"/>
    <p:sldId id="296" r:id="rId22"/>
    <p:sldId id="378" r:id="rId23"/>
    <p:sldId id="812" r:id="rId24"/>
    <p:sldId id="303" r:id="rId25"/>
    <p:sldId id="843" r:id="rId26"/>
    <p:sldId id="855" r:id="rId27"/>
    <p:sldId id="766" r:id="rId28"/>
    <p:sldId id="814" r:id="rId29"/>
    <p:sldId id="837" r:id="rId30"/>
    <p:sldId id="960" r:id="rId31"/>
    <p:sldId id="959" r:id="rId32"/>
    <p:sldId id="1002" r:id="rId33"/>
    <p:sldId id="8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24"/>
    <a:srgbClr val="FFC423"/>
    <a:srgbClr val="00447C"/>
    <a:srgbClr val="00AFDB"/>
    <a:srgbClr val="3F4041"/>
    <a:srgbClr val="004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75" autoAdjust="0"/>
    <p:restoredTop sz="91589"/>
  </p:normalViewPr>
  <p:slideViewPr>
    <p:cSldViewPr snapToGrid="0" snapToObjects="1">
      <p:cViewPr varScale="1">
        <p:scale>
          <a:sx n="75" d="100"/>
          <a:sy n="75" d="100"/>
        </p:scale>
        <p:origin x="184" y="248"/>
      </p:cViewPr>
      <p:guideLst>
        <p:guide pos="3840"/>
        <p:guide orient="horz" pos="288"/>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4" d="100"/>
          <a:sy n="74" d="100"/>
        </p:scale>
        <p:origin x="-242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3F967-F37D-9D45-8E28-D2D4A59A8E4A}" type="doc">
      <dgm:prSet loTypeId="urn:microsoft.com/office/officeart/2005/8/layout/venn1" loCatId="" qsTypeId="urn:microsoft.com/office/officeart/2005/8/quickstyle/simple4" qsCatId="simple" csTypeId="urn:microsoft.com/office/officeart/2005/8/colors/colorful4" csCatId="colorful" phldr="1"/>
      <dgm:spPr/>
    </dgm:pt>
    <dgm:pt modelId="{613719D7-05B2-8349-8687-25322B306290}">
      <dgm:prSet phldrT="[Text]"/>
      <dgm:spPr/>
      <dgm:t>
        <a:bodyPr/>
        <a:lstStyle/>
        <a:p>
          <a:r>
            <a:rPr lang="en-US" dirty="0"/>
            <a:t>Science </a:t>
          </a:r>
        </a:p>
      </dgm:t>
    </dgm:pt>
    <dgm:pt modelId="{FA6FA3CE-651B-9244-8596-0ACEBA4C17C6}" type="parTrans" cxnId="{EE3157C3-C026-DB4D-881D-4FE8DD33CFFF}">
      <dgm:prSet/>
      <dgm:spPr/>
      <dgm:t>
        <a:bodyPr/>
        <a:lstStyle/>
        <a:p>
          <a:endParaRPr lang="en-US"/>
        </a:p>
      </dgm:t>
    </dgm:pt>
    <dgm:pt modelId="{06DE9ED4-6E59-D647-BBE1-87B62A091E10}" type="sibTrans" cxnId="{EE3157C3-C026-DB4D-881D-4FE8DD33CFFF}">
      <dgm:prSet/>
      <dgm:spPr/>
      <dgm:t>
        <a:bodyPr/>
        <a:lstStyle/>
        <a:p>
          <a:endParaRPr lang="en-US"/>
        </a:p>
      </dgm:t>
    </dgm:pt>
    <dgm:pt modelId="{06847980-08AC-C74F-8FAA-7207935B3446}">
      <dgm:prSet phldrT="[Text]"/>
      <dgm:spPr/>
      <dgm:t>
        <a:bodyPr/>
        <a:lstStyle/>
        <a:p>
          <a:r>
            <a:rPr lang="en-US" dirty="0"/>
            <a:t>Data Collection</a:t>
          </a:r>
        </a:p>
      </dgm:t>
    </dgm:pt>
    <dgm:pt modelId="{2EB5D321-0764-A84F-A97F-37C588270698}" type="parTrans" cxnId="{49EF70B2-8062-1D42-B908-C752CBB57181}">
      <dgm:prSet/>
      <dgm:spPr/>
      <dgm:t>
        <a:bodyPr/>
        <a:lstStyle/>
        <a:p>
          <a:endParaRPr lang="en-US"/>
        </a:p>
      </dgm:t>
    </dgm:pt>
    <dgm:pt modelId="{A0499AA4-5550-1C42-B58D-AC5D305DCE29}" type="sibTrans" cxnId="{49EF70B2-8062-1D42-B908-C752CBB57181}">
      <dgm:prSet/>
      <dgm:spPr/>
      <dgm:t>
        <a:bodyPr/>
        <a:lstStyle/>
        <a:p>
          <a:endParaRPr lang="en-US"/>
        </a:p>
      </dgm:t>
    </dgm:pt>
    <dgm:pt modelId="{352AB9DE-5DB8-9E42-B06E-7BAADFC40802}">
      <dgm:prSet phldrT="[Text]"/>
      <dgm:spPr/>
      <dgm:t>
        <a:bodyPr/>
        <a:lstStyle/>
        <a:p>
          <a:r>
            <a:rPr lang="en-US" dirty="0"/>
            <a:t>Visualization</a:t>
          </a:r>
        </a:p>
      </dgm:t>
    </dgm:pt>
    <dgm:pt modelId="{4C902579-9503-914E-81DD-6ECB938F0883}" type="parTrans" cxnId="{4D981E7A-7811-3A4E-B301-6DC582F2FA9A}">
      <dgm:prSet/>
      <dgm:spPr/>
      <dgm:t>
        <a:bodyPr/>
        <a:lstStyle/>
        <a:p>
          <a:endParaRPr lang="en-US"/>
        </a:p>
      </dgm:t>
    </dgm:pt>
    <dgm:pt modelId="{3992E9AC-C82C-6D4C-9C8D-BF4BE4567EC1}" type="sibTrans" cxnId="{4D981E7A-7811-3A4E-B301-6DC582F2FA9A}">
      <dgm:prSet/>
      <dgm:spPr/>
      <dgm:t>
        <a:bodyPr/>
        <a:lstStyle/>
        <a:p>
          <a:endParaRPr lang="en-US"/>
        </a:p>
      </dgm:t>
    </dgm:pt>
    <dgm:pt modelId="{7A834C78-B34B-4D42-B13B-61D23D59C2E6}">
      <dgm:prSet phldrT="[Text]"/>
      <dgm:spPr/>
      <dgm:t>
        <a:bodyPr/>
        <a:lstStyle/>
        <a:p>
          <a:r>
            <a:rPr lang="en-US" dirty="0"/>
            <a:t>Data Analysis</a:t>
          </a:r>
        </a:p>
      </dgm:t>
    </dgm:pt>
    <dgm:pt modelId="{5DDD8CCE-B47E-A54D-820B-307B9C52A14D}" type="parTrans" cxnId="{5FF1B787-2550-CF44-950E-0D74E6974C80}">
      <dgm:prSet/>
      <dgm:spPr/>
      <dgm:t>
        <a:bodyPr/>
        <a:lstStyle/>
        <a:p>
          <a:endParaRPr lang="en-US"/>
        </a:p>
      </dgm:t>
    </dgm:pt>
    <dgm:pt modelId="{4BF5C042-3ADC-094A-A87C-1151AD344F30}" type="sibTrans" cxnId="{5FF1B787-2550-CF44-950E-0D74E6974C80}">
      <dgm:prSet/>
      <dgm:spPr/>
      <dgm:t>
        <a:bodyPr/>
        <a:lstStyle/>
        <a:p>
          <a:endParaRPr lang="en-US"/>
        </a:p>
      </dgm:t>
    </dgm:pt>
    <dgm:pt modelId="{EFFCB250-2C88-C648-B625-6E723E231B59}">
      <dgm:prSet phldrT="[Text]"/>
      <dgm:spPr/>
      <dgm:t>
        <a:bodyPr/>
        <a:lstStyle/>
        <a:p>
          <a:r>
            <a:rPr lang="en-US" dirty="0"/>
            <a:t>Education</a:t>
          </a:r>
        </a:p>
      </dgm:t>
    </dgm:pt>
    <dgm:pt modelId="{C8BD31DF-2E66-C645-A6F0-88F12BAEEB61}" type="parTrans" cxnId="{FB3E6F2B-7EB2-624A-974F-556D23C3C111}">
      <dgm:prSet/>
      <dgm:spPr/>
      <dgm:t>
        <a:bodyPr/>
        <a:lstStyle/>
        <a:p>
          <a:endParaRPr lang="en-US"/>
        </a:p>
      </dgm:t>
    </dgm:pt>
    <dgm:pt modelId="{24EE26D7-4682-124F-AC7B-17A38A2C5239}" type="sibTrans" cxnId="{FB3E6F2B-7EB2-624A-974F-556D23C3C111}">
      <dgm:prSet/>
      <dgm:spPr/>
      <dgm:t>
        <a:bodyPr/>
        <a:lstStyle/>
        <a:p>
          <a:endParaRPr lang="en-US"/>
        </a:p>
      </dgm:t>
    </dgm:pt>
    <dgm:pt modelId="{62321D08-743E-DC42-8E4C-9FC559455932}">
      <dgm:prSet phldrT="[Text]"/>
      <dgm:spPr/>
      <dgm:t>
        <a:bodyPr/>
        <a:lstStyle/>
        <a:p>
          <a:r>
            <a:rPr lang="en-US" dirty="0"/>
            <a:t>Pedagogy</a:t>
          </a:r>
        </a:p>
      </dgm:t>
    </dgm:pt>
    <dgm:pt modelId="{21253270-6488-0A4C-B30A-8A8D4EAEA4C0}" type="parTrans" cxnId="{2346BC27-7179-654B-AD07-63088085133F}">
      <dgm:prSet/>
      <dgm:spPr/>
      <dgm:t>
        <a:bodyPr/>
        <a:lstStyle/>
        <a:p>
          <a:endParaRPr lang="en-US"/>
        </a:p>
      </dgm:t>
    </dgm:pt>
    <dgm:pt modelId="{3F26FB30-4562-EA4B-9E43-255A55C0951B}" type="sibTrans" cxnId="{2346BC27-7179-654B-AD07-63088085133F}">
      <dgm:prSet/>
      <dgm:spPr/>
      <dgm:t>
        <a:bodyPr/>
        <a:lstStyle/>
        <a:p>
          <a:endParaRPr lang="en-US"/>
        </a:p>
      </dgm:t>
    </dgm:pt>
    <dgm:pt modelId="{AC37F7E8-1765-9E4A-9FE1-1D53A4F3989D}">
      <dgm:prSet phldrT="[Text]"/>
      <dgm:spPr/>
      <dgm:t>
        <a:bodyPr/>
        <a:lstStyle/>
        <a:p>
          <a:r>
            <a:rPr lang="en-US" dirty="0"/>
            <a:t>Curriculum Design</a:t>
          </a:r>
        </a:p>
      </dgm:t>
    </dgm:pt>
    <dgm:pt modelId="{E196CE83-616E-A54E-9F89-F9B57B58F623}" type="parTrans" cxnId="{E0D82755-992E-974F-8674-F6B1E89ED562}">
      <dgm:prSet/>
      <dgm:spPr/>
      <dgm:t>
        <a:bodyPr/>
        <a:lstStyle/>
        <a:p>
          <a:endParaRPr lang="en-US"/>
        </a:p>
      </dgm:t>
    </dgm:pt>
    <dgm:pt modelId="{3325197E-C302-4941-A869-DA5F37901A99}" type="sibTrans" cxnId="{E0D82755-992E-974F-8674-F6B1E89ED562}">
      <dgm:prSet/>
      <dgm:spPr/>
      <dgm:t>
        <a:bodyPr/>
        <a:lstStyle/>
        <a:p>
          <a:endParaRPr lang="en-US"/>
        </a:p>
      </dgm:t>
    </dgm:pt>
    <dgm:pt modelId="{BC7A91DE-525A-4B48-BFC1-77EB445B1D27}">
      <dgm:prSet phldrT="[Text]"/>
      <dgm:spPr/>
      <dgm:t>
        <a:bodyPr/>
        <a:lstStyle/>
        <a:p>
          <a:r>
            <a:rPr lang="en-US" dirty="0"/>
            <a:t>User Experience Design (UXD)</a:t>
          </a:r>
        </a:p>
      </dgm:t>
    </dgm:pt>
    <dgm:pt modelId="{98136660-AA9C-5F44-B24D-9F3A5BE5F095}" type="parTrans" cxnId="{88D655EC-B935-0A4C-BB24-96F2A3AF5FF5}">
      <dgm:prSet/>
      <dgm:spPr/>
      <dgm:t>
        <a:bodyPr/>
        <a:lstStyle/>
        <a:p>
          <a:endParaRPr lang="en-US"/>
        </a:p>
      </dgm:t>
    </dgm:pt>
    <dgm:pt modelId="{026BA03C-EB72-3249-AE5C-7D6139094CB4}" type="sibTrans" cxnId="{88D655EC-B935-0A4C-BB24-96F2A3AF5FF5}">
      <dgm:prSet/>
      <dgm:spPr/>
      <dgm:t>
        <a:bodyPr/>
        <a:lstStyle/>
        <a:p>
          <a:endParaRPr lang="en-US"/>
        </a:p>
      </dgm:t>
    </dgm:pt>
    <dgm:pt modelId="{B34444A0-C752-0447-99CF-BE95F5CB29E5}" type="pres">
      <dgm:prSet presAssocID="{0933F967-F37D-9D45-8E28-D2D4A59A8E4A}" presName="compositeShape" presStyleCnt="0">
        <dgm:presLayoutVars>
          <dgm:chMax val="7"/>
          <dgm:dir/>
          <dgm:resizeHandles val="exact"/>
        </dgm:presLayoutVars>
      </dgm:prSet>
      <dgm:spPr/>
    </dgm:pt>
    <dgm:pt modelId="{BA1F99B5-B814-314B-BE94-D7D5A6784E14}" type="pres">
      <dgm:prSet presAssocID="{613719D7-05B2-8349-8687-25322B306290}" presName="circ1" presStyleLbl="vennNode1" presStyleIdx="0" presStyleCnt="3"/>
      <dgm:spPr/>
    </dgm:pt>
    <dgm:pt modelId="{F2392973-79C0-0D41-BC5D-92F722DF83BE}" type="pres">
      <dgm:prSet presAssocID="{613719D7-05B2-8349-8687-25322B306290}" presName="circ1Tx" presStyleLbl="revTx" presStyleIdx="0" presStyleCnt="0">
        <dgm:presLayoutVars>
          <dgm:chMax val="0"/>
          <dgm:chPref val="0"/>
          <dgm:bulletEnabled val="1"/>
        </dgm:presLayoutVars>
      </dgm:prSet>
      <dgm:spPr/>
    </dgm:pt>
    <dgm:pt modelId="{F78F9336-7224-EF4E-BC69-A5E325A2A3B4}" type="pres">
      <dgm:prSet presAssocID="{EFFCB250-2C88-C648-B625-6E723E231B59}" presName="circ2" presStyleLbl="vennNode1" presStyleIdx="1" presStyleCnt="3"/>
      <dgm:spPr/>
    </dgm:pt>
    <dgm:pt modelId="{81ED5C33-F7D6-5D4C-9A26-5FBB2C13AC50}" type="pres">
      <dgm:prSet presAssocID="{EFFCB250-2C88-C648-B625-6E723E231B59}" presName="circ2Tx" presStyleLbl="revTx" presStyleIdx="0" presStyleCnt="0">
        <dgm:presLayoutVars>
          <dgm:chMax val="0"/>
          <dgm:chPref val="0"/>
          <dgm:bulletEnabled val="1"/>
        </dgm:presLayoutVars>
      </dgm:prSet>
      <dgm:spPr/>
    </dgm:pt>
    <dgm:pt modelId="{232B16C7-8C4D-2C45-95BE-74B3D6F49232}" type="pres">
      <dgm:prSet presAssocID="{BC7A91DE-525A-4B48-BFC1-77EB445B1D27}" presName="circ3" presStyleLbl="vennNode1" presStyleIdx="2" presStyleCnt="3"/>
      <dgm:spPr/>
    </dgm:pt>
    <dgm:pt modelId="{E3D32C1B-C8FD-4248-8D5F-8B12038F4C24}" type="pres">
      <dgm:prSet presAssocID="{BC7A91DE-525A-4B48-BFC1-77EB445B1D27}" presName="circ3Tx" presStyleLbl="revTx" presStyleIdx="0" presStyleCnt="0">
        <dgm:presLayoutVars>
          <dgm:chMax val="0"/>
          <dgm:chPref val="0"/>
          <dgm:bulletEnabled val="1"/>
        </dgm:presLayoutVars>
      </dgm:prSet>
      <dgm:spPr/>
    </dgm:pt>
  </dgm:ptLst>
  <dgm:cxnLst>
    <dgm:cxn modelId="{54E20402-98BC-9944-9227-8FF1B67AC06D}" type="presOf" srcId="{613719D7-05B2-8349-8687-25322B306290}" destId="{BA1F99B5-B814-314B-BE94-D7D5A6784E14}" srcOrd="0" destOrd="0" presId="urn:microsoft.com/office/officeart/2005/8/layout/venn1"/>
    <dgm:cxn modelId="{02C61F17-0C87-A94E-A323-8EF7E2F81C34}" type="presOf" srcId="{06847980-08AC-C74F-8FAA-7207935B3446}" destId="{F2392973-79C0-0D41-BC5D-92F722DF83BE}" srcOrd="1" destOrd="1" presId="urn:microsoft.com/office/officeart/2005/8/layout/venn1"/>
    <dgm:cxn modelId="{169E931B-AFF6-F34D-B3B4-A9136832EA72}" type="presOf" srcId="{352AB9DE-5DB8-9E42-B06E-7BAADFC40802}" destId="{BA1F99B5-B814-314B-BE94-D7D5A6784E14}" srcOrd="0" destOrd="3" presId="urn:microsoft.com/office/officeart/2005/8/layout/venn1"/>
    <dgm:cxn modelId="{C89FA81C-597F-9149-875E-F11130CA4B00}" type="presOf" srcId="{7A834C78-B34B-4D42-B13B-61D23D59C2E6}" destId="{BA1F99B5-B814-314B-BE94-D7D5A6784E14}" srcOrd="0" destOrd="2" presId="urn:microsoft.com/office/officeart/2005/8/layout/venn1"/>
    <dgm:cxn modelId="{2346BC27-7179-654B-AD07-63088085133F}" srcId="{EFFCB250-2C88-C648-B625-6E723E231B59}" destId="{62321D08-743E-DC42-8E4C-9FC559455932}" srcOrd="0" destOrd="0" parTransId="{21253270-6488-0A4C-B30A-8A8D4EAEA4C0}" sibTransId="{3F26FB30-4562-EA4B-9E43-255A55C0951B}"/>
    <dgm:cxn modelId="{FB3E6F2B-7EB2-624A-974F-556D23C3C111}" srcId="{0933F967-F37D-9D45-8E28-D2D4A59A8E4A}" destId="{EFFCB250-2C88-C648-B625-6E723E231B59}" srcOrd="1" destOrd="0" parTransId="{C8BD31DF-2E66-C645-A6F0-88F12BAEEB61}" sibTransId="{24EE26D7-4682-124F-AC7B-17A38A2C5239}"/>
    <dgm:cxn modelId="{7C8B9B2F-CE29-5B41-9D3F-17A652E357B6}" type="presOf" srcId="{EFFCB250-2C88-C648-B625-6E723E231B59}" destId="{81ED5C33-F7D6-5D4C-9A26-5FBB2C13AC50}" srcOrd="1" destOrd="0" presId="urn:microsoft.com/office/officeart/2005/8/layout/venn1"/>
    <dgm:cxn modelId="{E6710430-083C-F343-BDA9-7456B93AE689}" type="presOf" srcId="{AC37F7E8-1765-9E4A-9FE1-1D53A4F3989D}" destId="{81ED5C33-F7D6-5D4C-9A26-5FBB2C13AC50}" srcOrd="1" destOrd="2" presId="urn:microsoft.com/office/officeart/2005/8/layout/venn1"/>
    <dgm:cxn modelId="{2BD4474D-4CBE-9E42-B88E-AF1B81079010}" type="presOf" srcId="{EFFCB250-2C88-C648-B625-6E723E231B59}" destId="{F78F9336-7224-EF4E-BC69-A5E325A2A3B4}" srcOrd="0" destOrd="0" presId="urn:microsoft.com/office/officeart/2005/8/layout/venn1"/>
    <dgm:cxn modelId="{E0D82755-992E-974F-8674-F6B1E89ED562}" srcId="{EFFCB250-2C88-C648-B625-6E723E231B59}" destId="{AC37F7E8-1765-9E4A-9FE1-1D53A4F3989D}" srcOrd="1" destOrd="0" parTransId="{E196CE83-616E-A54E-9F89-F9B57B58F623}" sibTransId="{3325197E-C302-4941-A869-DA5F37901A99}"/>
    <dgm:cxn modelId="{519D7867-8CDC-3343-AE90-52966BFF5F4F}" type="presOf" srcId="{352AB9DE-5DB8-9E42-B06E-7BAADFC40802}" destId="{F2392973-79C0-0D41-BC5D-92F722DF83BE}" srcOrd="1" destOrd="3" presId="urn:microsoft.com/office/officeart/2005/8/layout/venn1"/>
    <dgm:cxn modelId="{0803F373-0E6C-6941-B670-BC891E08C58B}" type="presOf" srcId="{0933F967-F37D-9D45-8E28-D2D4A59A8E4A}" destId="{B34444A0-C752-0447-99CF-BE95F5CB29E5}" srcOrd="0" destOrd="0" presId="urn:microsoft.com/office/officeart/2005/8/layout/venn1"/>
    <dgm:cxn modelId="{4D981E7A-7811-3A4E-B301-6DC582F2FA9A}" srcId="{613719D7-05B2-8349-8687-25322B306290}" destId="{352AB9DE-5DB8-9E42-B06E-7BAADFC40802}" srcOrd="2" destOrd="0" parTransId="{4C902579-9503-914E-81DD-6ECB938F0883}" sibTransId="{3992E9AC-C82C-6D4C-9C8D-BF4BE4567EC1}"/>
    <dgm:cxn modelId="{B740477B-C174-DB43-A7EC-13C81C162251}" type="presOf" srcId="{62321D08-743E-DC42-8E4C-9FC559455932}" destId="{81ED5C33-F7D6-5D4C-9A26-5FBB2C13AC50}" srcOrd="1" destOrd="1" presId="urn:microsoft.com/office/officeart/2005/8/layout/venn1"/>
    <dgm:cxn modelId="{2575DA7D-0B1D-5F44-8471-3B989DA8683C}" type="presOf" srcId="{06847980-08AC-C74F-8FAA-7207935B3446}" destId="{BA1F99B5-B814-314B-BE94-D7D5A6784E14}" srcOrd="0" destOrd="1" presId="urn:microsoft.com/office/officeart/2005/8/layout/venn1"/>
    <dgm:cxn modelId="{5FF1B787-2550-CF44-950E-0D74E6974C80}" srcId="{613719D7-05B2-8349-8687-25322B306290}" destId="{7A834C78-B34B-4D42-B13B-61D23D59C2E6}" srcOrd="1" destOrd="0" parTransId="{5DDD8CCE-B47E-A54D-820B-307B9C52A14D}" sibTransId="{4BF5C042-3ADC-094A-A87C-1151AD344F30}"/>
    <dgm:cxn modelId="{9479838F-6F7A-1843-A041-E722E14E4842}" type="presOf" srcId="{BC7A91DE-525A-4B48-BFC1-77EB445B1D27}" destId="{E3D32C1B-C8FD-4248-8D5F-8B12038F4C24}" srcOrd="1" destOrd="0" presId="urn:microsoft.com/office/officeart/2005/8/layout/venn1"/>
    <dgm:cxn modelId="{3B859599-6ADC-5C49-B95C-ACB3FF6A0794}" type="presOf" srcId="{BC7A91DE-525A-4B48-BFC1-77EB445B1D27}" destId="{232B16C7-8C4D-2C45-95BE-74B3D6F49232}" srcOrd="0" destOrd="0" presId="urn:microsoft.com/office/officeart/2005/8/layout/venn1"/>
    <dgm:cxn modelId="{315AA9A3-B2DF-9045-AB67-89634BDF4741}" type="presOf" srcId="{7A834C78-B34B-4D42-B13B-61D23D59C2E6}" destId="{F2392973-79C0-0D41-BC5D-92F722DF83BE}" srcOrd="1" destOrd="2" presId="urn:microsoft.com/office/officeart/2005/8/layout/venn1"/>
    <dgm:cxn modelId="{09FD29A8-FA2D-1D4E-9558-8826B4AD5FF9}" type="presOf" srcId="{613719D7-05B2-8349-8687-25322B306290}" destId="{F2392973-79C0-0D41-BC5D-92F722DF83BE}" srcOrd="1" destOrd="0" presId="urn:microsoft.com/office/officeart/2005/8/layout/venn1"/>
    <dgm:cxn modelId="{49EF70B2-8062-1D42-B908-C752CBB57181}" srcId="{613719D7-05B2-8349-8687-25322B306290}" destId="{06847980-08AC-C74F-8FAA-7207935B3446}" srcOrd="0" destOrd="0" parTransId="{2EB5D321-0764-A84F-A97F-37C588270698}" sibTransId="{A0499AA4-5550-1C42-B58D-AC5D305DCE29}"/>
    <dgm:cxn modelId="{2F7138C3-A859-7E47-BC7B-FEC46C0A578E}" type="presOf" srcId="{AC37F7E8-1765-9E4A-9FE1-1D53A4F3989D}" destId="{F78F9336-7224-EF4E-BC69-A5E325A2A3B4}" srcOrd="0" destOrd="2" presId="urn:microsoft.com/office/officeart/2005/8/layout/venn1"/>
    <dgm:cxn modelId="{EE3157C3-C026-DB4D-881D-4FE8DD33CFFF}" srcId="{0933F967-F37D-9D45-8E28-D2D4A59A8E4A}" destId="{613719D7-05B2-8349-8687-25322B306290}" srcOrd="0" destOrd="0" parTransId="{FA6FA3CE-651B-9244-8596-0ACEBA4C17C6}" sibTransId="{06DE9ED4-6E59-D647-BBE1-87B62A091E10}"/>
    <dgm:cxn modelId="{88D655EC-B935-0A4C-BB24-96F2A3AF5FF5}" srcId="{0933F967-F37D-9D45-8E28-D2D4A59A8E4A}" destId="{BC7A91DE-525A-4B48-BFC1-77EB445B1D27}" srcOrd="2" destOrd="0" parTransId="{98136660-AA9C-5F44-B24D-9F3A5BE5F095}" sibTransId="{026BA03C-EB72-3249-AE5C-7D6139094CB4}"/>
    <dgm:cxn modelId="{15AF0FF0-10AF-D945-A1DE-651BFE925114}" type="presOf" srcId="{62321D08-743E-DC42-8E4C-9FC559455932}" destId="{F78F9336-7224-EF4E-BC69-A5E325A2A3B4}" srcOrd="0" destOrd="1" presId="urn:microsoft.com/office/officeart/2005/8/layout/venn1"/>
    <dgm:cxn modelId="{A8162257-A588-7D49-B521-E39D6FB3A7A4}" type="presParOf" srcId="{B34444A0-C752-0447-99CF-BE95F5CB29E5}" destId="{BA1F99B5-B814-314B-BE94-D7D5A6784E14}" srcOrd="0" destOrd="0" presId="urn:microsoft.com/office/officeart/2005/8/layout/venn1"/>
    <dgm:cxn modelId="{76E9B7BD-FD0B-4A4C-80D9-E97853F50890}" type="presParOf" srcId="{B34444A0-C752-0447-99CF-BE95F5CB29E5}" destId="{F2392973-79C0-0D41-BC5D-92F722DF83BE}" srcOrd="1" destOrd="0" presId="urn:microsoft.com/office/officeart/2005/8/layout/venn1"/>
    <dgm:cxn modelId="{76B7766B-C536-BC49-ACDC-C5A5EE0265B2}" type="presParOf" srcId="{B34444A0-C752-0447-99CF-BE95F5CB29E5}" destId="{F78F9336-7224-EF4E-BC69-A5E325A2A3B4}" srcOrd="2" destOrd="0" presId="urn:microsoft.com/office/officeart/2005/8/layout/venn1"/>
    <dgm:cxn modelId="{F5725A7D-81D1-E440-ACD8-49BACAEDB6E6}" type="presParOf" srcId="{B34444A0-C752-0447-99CF-BE95F5CB29E5}" destId="{81ED5C33-F7D6-5D4C-9A26-5FBB2C13AC50}" srcOrd="3" destOrd="0" presId="urn:microsoft.com/office/officeart/2005/8/layout/venn1"/>
    <dgm:cxn modelId="{62730466-9156-3D43-8CD3-8C0902AACBC2}" type="presParOf" srcId="{B34444A0-C752-0447-99CF-BE95F5CB29E5}" destId="{232B16C7-8C4D-2C45-95BE-74B3D6F49232}" srcOrd="4" destOrd="0" presId="urn:microsoft.com/office/officeart/2005/8/layout/venn1"/>
    <dgm:cxn modelId="{D59AD84A-3DDF-B44B-8EBF-621916224A6D}" type="presParOf" srcId="{B34444A0-C752-0447-99CF-BE95F5CB29E5}" destId="{E3D32C1B-C8FD-4248-8D5F-8B12038F4C2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B1608B-C1B8-FA46-88AF-94E3BE9E344C}" type="doc">
      <dgm:prSet loTypeId="urn:microsoft.com/office/officeart/2005/8/layout/venn1" loCatId="" qsTypeId="urn:microsoft.com/office/officeart/2005/8/quickstyle/simple1" qsCatId="simple" csTypeId="urn:microsoft.com/office/officeart/2005/8/colors/colorful1" csCatId="colorful" phldr="1"/>
      <dgm:spPr/>
    </dgm:pt>
    <dgm:pt modelId="{2B744A8F-9324-BD4B-98C8-FB790A372218}">
      <dgm:prSet phldrT="[Text]"/>
      <dgm:spPr/>
      <dgm:t>
        <a:bodyPr/>
        <a:lstStyle/>
        <a:p>
          <a:r>
            <a:rPr lang="en-US" dirty="0"/>
            <a:t>OOI</a:t>
          </a:r>
          <a:br>
            <a:rPr lang="en-US" dirty="0"/>
          </a:br>
          <a:r>
            <a:rPr lang="en-US" dirty="0"/>
            <a:t>Data + Science</a:t>
          </a:r>
        </a:p>
      </dgm:t>
    </dgm:pt>
    <dgm:pt modelId="{AE41C589-91AD-7C4E-A2A8-BE46A1CD28E3}" type="parTrans" cxnId="{BC31E743-AB72-8944-85A5-70768EC0DD38}">
      <dgm:prSet/>
      <dgm:spPr/>
      <dgm:t>
        <a:bodyPr/>
        <a:lstStyle/>
        <a:p>
          <a:endParaRPr lang="en-US"/>
        </a:p>
      </dgm:t>
    </dgm:pt>
    <dgm:pt modelId="{31485F77-463E-ED42-8734-C98E290800BC}" type="sibTrans" cxnId="{BC31E743-AB72-8944-85A5-70768EC0DD38}">
      <dgm:prSet/>
      <dgm:spPr/>
      <dgm:t>
        <a:bodyPr/>
        <a:lstStyle/>
        <a:p>
          <a:endParaRPr lang="en-US"/>
        </a:p>
      </dgm:t>
    </dgm:pt>
    <dgm:pt modelId="{4679790F-B0A0-0641-BA7D-E3B9C900BC4C}">
      <dgm:prSet phldrT="[Text]"/>
      <dgm:spPr/>
      <dgm:t>
        <a:bodyPr/>
        <a:lstStyle/>
        <a:p>
          <a:r>
            <a:rPr lang="en-US" dirty="0"/>
            <a:t>Data Science</a:t>
          </a:r>
          <a:br>
            <a:rPr lang="en-US" dirty="0"/>
          </a:br>
          <a:r>
            <a:rPr lang="en-US" dirty="0"/>
            <a:t>Coding/Python</a:t>
          </a:r>
        </a:p>
      </dgm:t>
    </dgm:pt>
    <dgm:pt modelId="{D3A847F1-C987-3240-BBC4-883E1D55A215}" type="parTrans" cxnId="{9556413B-9D34-6340-AD55-FCA2E873BD35}">
      <dgm:prSet/>
      <dgm:spPr/>
      <dgm:t>
        <a:bodyPr/>
        <a:lstStyle/>
        <a:p>
          <a:endParaRPr lang="en-US"/>
        </a:p>
      </dgm:t>
    </dgm:pt>
    <dgm:pt modelId="{16219F39-0437-5940-8E38-4A690DB83B95}" type="sibTrans" cxnId="{9556413B-9D34-6340-AD55-FCA2E873BD35}">
      <dgm:prSet/>
      <dgm:spPr/>
      <dgm:t>
        <a:bodyPr/>
        <a:lstStyle/>
        <a:p>
          <a:endParaRPr lang="en-US"/>
        </a:p>
      </dgm:t>
    </dgm:pt>
    <dgm:pt modelId="{97B385EB-E5BB-0443-9921-CFFE52D4CD0C}">
      <dgm:prSet phldrT="[Text]"/>
      <dgm:spPr/>
      <dgm:t>
        <a:bodyPr/>
        <a:lstStyle/>
        <a:p>
          <a:r>
            <a:rPr lang="en-US" dirty="0"/>
            <a:t>Education</a:t>
          </a:r>
        </a:p>
      </dgm:t>
    </dgm:pt>
    <dgm:pt modelId="{EDEA9187-2F95-D54A-94E1-A7EAD7644B91}" type="parTrans" cxnId="{B18B6FAB-16C4-CC43-961F-EFD42F3D9C57}">
      <dgm:prSet/>
      <dgm:spPr/>
      <dgm:t>
        <a:bodyPr/>
        <a:lstStyle/>
        <a:p>
          <a:endParaRPr lang="en-US"/>
        </a:p>
      </dgm:t>
    </dgm:pt>
    <dgm:pt modelId="{8A66816E-69A6-6242-A2AC-8FAEF7263985}" type="sibTrans" cxnId="{B18B6FAB-16C4-CC43-961F-EFD42F3D9C57}">
      <dgm:prSet/>
      <dgm:spPr/>
      <dgm:t>
        <a:bodyPr/>
        <a:lstStyle/>
        <a:p>
          <a:endParaRPr lang="en-US"/>
        </a:p>
      </dgm:t>
    </dgm:pt>
    <dgm:pt modelId="{1538F91D-0191-F240-9A8D-6ABE2EB2345A}" type="pres">
      <dgm:prSet presAssocID="{BBB1608B-C1B8-FA46-88AF-94E3BE9E344C}" presName="compositeShape" presStyleCnt="0">
        <dgm:presLayoutVars>
          <dgm:chMax val="7"/>
          <dgm:dir/>
          <dgm:resizeHandles val="exact"/>
        </dgm:presLayoutVars>
      </dgm:prSet>
      <dgm:spPr/>
    </dgm:pt>
    <dgm:pt modelId="{6F4EEF95-B436-CD48-8844-1D4157D1C731}" type="pres">
      <dgm:prSet presAssocID="{2B744A8F-9324-BD4B-98C8-FB790A372218}" presName="circ1" presStyleLbl="vennNode1" presStyleIdx="0" presStyleCnt="3"/>
      <dgm:spPr/>
    </dgm:pt>
    <dgm:pt modelId="{484277AD-6A10-384A-A906-BEB2C4776F28}" type="pres">
      <dgm:prSet presAssocID="{2B744A8F-9324-BD4B-98C8-FB790A372218}" presName="circ1Tx" presStyleLbl="revTx" presStyleIdx="0" presStyleCnt="0">
        <dgm:presLayoutVars>
          <dgm:chMax val="0"/>
          <dgm:chPref val="0"/>
          <dgm:bulletEnabled val="1"/>
        </dgm:presLayoutVars>
      </dgm:prSet>
      <dgm:spPr/>
    </dgm:pt>
    <dgm:pt modelId="{81A8CA3F-3D90-2541-AED3-45C99D242B52}" type="pres">
      <dgm:prSet presAssocID="{4679790F-B0A0-0641-BA7D-E3B9C900BC4C}" presName="circ2" presStyleLbl="vennNode1" presStyleIdx="1" presStyleCnt="3"/>
      <dgm:spPr/>
    </dgm:pt>
    <dgm:pt modelId="{9E13AD43-ABBD-CC47-81F2-E0C14D38FFB4}" type="pres">
      <dgm:prSet presAssocID="{4679790F-B0A0-0641-BA7D-E3B9C900BC4C}" presName="circ2Tx" presStyleLbl="revTx" presStyleIdx="0" presStyleCnt="0">
        <dgm:presLayoutVars>
          <dgm:chMax val="0"/>
          <dgm:chPref val="0"/>
          <dgm:bulletEnabled val="1"/>
        </dgm:presLayoutVars>
      </dgm:prSet>
      <dgm:spPr/>
    </dgm:pt>
    <dgm:pt modelId="{4B727FE5-4542-9F4F-B02F-3E756D645F30}" type="pres">
      <dgm:prSet presAssocID="{97B385EB-E5BB-0443-9921-CFFE52D4CD0C}" presName="circ3" presStyleLbl="vennNode1" presStyleIdx="2" presStyleCnt="3"/>
      <dgm:spPr/>
    </dgm:pt>
    <dgm:pt modelId="{AD60136F-3A7A-F94C-BC0E-4D23176CC6BC}" type="pres">
      <dgm:prSet presAssocID="{97B385EB-E5BB-0443-9921-CFFE52D4CD0C}" presName="circ3Tx" presStyleLbl="revTx" presStyleIdx="0" presStyleCnt="0">
        <dgm:presLayoutVars>
          <dgm:chMax val="0"/>
          <dgm:chPref val="0"/>
          <dgm:bulletEnabled val="1"/>
        </dgm:presLayoutVars>
      </dgm:prSet>
      <dgm:spPr/>
    </dgm:pt>
  </dgm:ptLst>
  <dgm:cxnLst>
    <dgm:cxn modelId="{5F266B01-7AA3-6E43-8D14-995B6057FBE0}" type="presOf" srcId="{97B385EB-E5BB-0443-9921-CFFE52D4CD0C}" destId="{AD60136F-3A7A-F94C-BC0E-4D23176CC6BC}" srcOrd="1" destOrd="0" presId="urn:microsoft.com/office/officeart/2005/8/layout/venn1"/>
    <dgm:cxn modelId="{1F7E6317-E094-8245-92CE-B05BCE9C478F}" type="presOf" srcId="{BBB1608B-C1B8-FA46-88AF-94E3BE9E344C}" destId="{1538F91D-0191-F240-9A8D-6ABE2EB2345A}" srcOrd="0" destOrd="0" presId="urn:microsoft.com/office/officeart/2005/8/layout/venn1"/>
    <dgm:cxn modelId="{15971E19-3B12-E447-8503-737E15D96A72}" type="presOf" srcId="{97B385EB-E5BB-0443-9921-CFFE52D4CD0C}" destId="{4B727FE5-4542-9F4F-B02F-3E756D645F30}" srcOrd="0" destOrd="0" presId="urn:microsoft.com/office/officeart/2005/8/layout/venn1"/>
    <dgm:cxn modelId="{9E20A037-6E6B-AF42-97BA-0727F6D8EA11}" type="presOf" srcId="{2B744A8F-9324-BD4B-98C8-FB790A372218}" destId="{6F4EEF95-B436-CD48-8844-1D4157D1C731}" srcOrd="0" destOrd="0" presId="urn:microsoft.com/office/officeart/2005/8/layout/venn1"/>
    <dgm:cxn modelId="{9556413B-9D34-6340-AD55-FCA2E873BD35}" srcId="{BBB1608B-C1B8-FA46-88AF-94E3BE9E344C}" destId="{4679790F-B0A0-0641-BA7D-E3B9C900BC4C}" srcOrd="1" destOrd="0" parTransId="{D3A847F1-C987-3240-BBC4-883E1D55A215}" sibTransId="{16219F39-0437-5940-8E38-4A690DB83B95}"/>
    <dgm:cxn modelId="{BC31E743-AB72-8944-85A5-70768EC0DD38}" srcId="{BBB1608B-C1B8-FA46-88AF-94E3BE9E344C}" destId="{2B744A8F-9324-BD4B-98C8-FB790A372218}" srcOrd="0" destOrd="0" parTransId="{AE41C589-91AD-7C4E-A2A8-BE46A1CD28E3}" sibTransId="{31485F77-463E-ED42-8734-C98E290800BC}"/>
    <dgm:cxn modelId="{E8BDE452-4920-7940-BD71-65943293AEF2}" type="presOf" srcId="{4679790F-B0A0-0641-BA7D-E3B9C900BC4C}" destId="{9E13AD43-ABBD-CC47-81F2-E0C14D38FFB4}" srcOrd="1" destOrd="0" presId="urn:microsoft.com/office/officeart/2005/8/layout/venn1"/>
    <dgm:cxn modelId="{D1CDC48E-FABC-6243-A2BD-118720545245}" type="presOf" srcId="{4679790F-B0A0-0641-BA7D-E3B9C900BC4C}" destId="{81A8CA3F-3D90-2541-AED3-45C99D242B52}" srcOrd="0" destOrd="0" presId="urn:microsoft.com/office/officeart/2005/8/layout/venn1"/>
    <dgm:cxn modelId="{B18B6FAB-16C4-CC43-961F-EFD42F3D9C57}" srcId="{BBB1608B-C1B8-FA46-88AF-94E3BE9E344C}" destId="{97B385EB-E5BB-0443-9921-CFFE52D4CD0C}" srcOrd="2" destOrd="0" parTransId="{EDEA9187-2F95-D54A-94E1-A7EAD7644B91}" sibTransId="{8A66816E-69A6-6242-A2AC-8FAEF7263985}"/>
    <dgm:cxn modelId="{C54E46F1-FBB3-6941-A021-23CEAB431AEA}" type="presOf" srcId="{2B744A8F-9324-BD4B-98C8-FB790A372218}" destId="{484277AD-6A10-384A-A906-BEB2C4776F28}" srcOrd="1" destOrd="0" presId="urn:microsoft.com/office/officeart/2005/8/layout/venn1"/>
    <dgm:cxn modelId="{AC254EA6-E513-0743-9AE0-6984171AF368}" type="presParOf" srcId="{1538F91D-0191-F240-9A8D-6ABE2EB2345A}" destId="{6F4EEF95-B436-CD48-8844-1D4157D1C731}" srcOrd="0" destOrd="0" presId="urn:microsoft.com/office/officeart/2005/8/layout/venn1"/>
    <dgm:cxn modelId="{2D87BB21-35FA-6F45-8601-82C3EE6CC4F5}" type="presParOf" srcId="{1538F91D-0191-F240-9A8D-6ABE2EB2345A}" destId="{484277AD-6A10-384A-A906-BEB2C4776F28}" srcOrd="1" destOrd="0" presId="urn:microsoft.com/office/officeart/2005/8/layout/venn1"/>
    <dgm:cxn modelId="{D263A495-2F77-074F-B63C-220C152C9866}" type="presParOf" srcId="{1538F91D-0191-F240-9A8D-6ABE2EB2345A}" destId="{81A8CA3F-3D90-2541-AED3-45C99D242B52}" srcOrd="2" destOrd="0" presId="urn:microsoft.com/office/officeart/2005/8/layout/venn1"/>
    <dgm:cxn modelId="{6E819ADF-923E-BB42-98FC-575DCA4E626D}" type="presParOf" srcId="{1538F91D-0191-F240-9A8D-6ABE2EB2345A}" destId="{9E13AD43-ABBD-CC47-81F2-E0C14D38FFB4}" srcOrd="3" destOrd="0" presId="urn:microsoft.com/office/officeart/2005/8/layout/venn1"/>
    <dgm:cxn modelId="{F9F60FF2-576D-9A4C-9583-3000E525E825}" type="presParOf" srcId="{1538F91D-0191-F240-9A8D-6ABE2EB2345A}" destId="{4B727FE5-4542-9F4F-B02F-3E756D645F30}" srcOrd="4" destOrd="0" presId="urn:microsoft.com/office/officeart/2005/8/layout/venn1"/>
    <dgm:cxn modelId="{53DD2D1E-C813-7540-B57A-D5BBD9D38141}" type="presParOf" srcId="{1538F91D-0191-F240-9A8D-6ABE2EB2345A}" destId="{AD60136F-3A7A-F94C-BC0E-4D23176CC6B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40E3BC-852F-F542-BF42-74EB24DD361D}" type="doc">
      <dgm:prSet loTypeId="urn:microsoft.com/office/officeart/2005/8/layout/hChevron3" loCatId="" qsTypeId="urn:microsoft.com/office/officeart/2005/8/quickstyle/simple1" qsCatId="simple" csTypeId="urn:microsoft.com/office/officeart/2005/8/colors/colorful1" csCatId="colorful" phldr="1"/>
      <dgm:spPr/>
    </dgm:pt>
    <dgm:pt modelId="{84485C3D-81FC-7245-A76D-EC319B043B70}">
      <dgm:prSet phldrT="[Text]"/>
      <dgm:spPr/>
      <dgm:t>
        <a:bodyPr/>
        <a:lstStyle/>
        <a:p>
          <a:r>
            <a:rPr lang="en-US" dirty="0"/>
            <a:t>Discover</a:t>
          </a:r>
        </a:p>
      </dgm:t>
    </dgm:pt>
    <dgm:pt modelId="{253B1EFF-04B8-CE4A-9A68-68C9D749DF5D}" type="parTrans" cxnId="{CA4C1CE6-7DDA-E842-AB27-61D32815E733}">
      <dgm:prSet/>
      <dgm:spPr/>
      <dgm:t>
        <a:bodyPr/>
        <a:lstStyle/>
        <a:p>
          <a:endParaRPr lang="en-US"/>
        </a:p>
      </dgm:t>
    </dgm:pt>
    <dgm:pt modelId="{F86D294E-B87F-4447-BEBD-6535F3BD168C}" type="sibTrans" cxnId="{CA4C1CE6-7DDA-E842-AB27-61D32815E733}">
      <dgm:prSet/>
      <dgm:spPr/>
      <dgm:t>
        <a:bodyPr/>
        <a:lstStyle/>
        <a:p>
          <a:endParaRPr lang="en-US"/>
        </a:p>
      </dgm:t>
    </dgm:pt>
    <dgm:pt modelId="{6FF8B764-232D-DC4C-BD9D-236BDFD531DB}">
      <dgm:prSet phldrT="[Text]"/>
      <dgm:spPr/>
      <dgm:t>
        <a:bodyPr/>
        <a:lstStyle/>
        <a:p>
          <a:r>
            <a:rPr lang="en-US" dirty="0"/>
            <a:t>Request</a:t>
          </a:r>
        </a:p>
      </dgm:t>
    </dgm:pt>
    <dgm:pt modelId="{3E539ADB-E7E6-3E45-AA74-5C946943B8E7}" type="parTrans" cxnId="{43304BC0-AEE4-214C-B66E-67FF1195374A}">
      <dgm:prSet/>
      <dgm:spPr/>
      <dgm:t>
        <a:bodyPr/>
        <a:lstStyle/>
        <a:p>
          <a:endParaRPr lang="en-US"/>
        </a:p>
      </dgm:t>
    </dgm:pt>
    <dgm:pt modelId="{F1FE55EF-4D8C-C641-B60E-94AAD4BD0797}" type="sibTrans" cxnId="{43304BC0-AEE4-214C-B66E-67FF1195374A}">
      <dgm:prSet/>
      <dgm:spPr/>
      <dgm:t>
        <a:bodyPr/>
        <a:lstStyle/>
        <a:p>
          <a:endParaRPr lang="en-US"/>
        </a:p>
      </dgm:t>
    </dgm:pt>
    <dgm:pt modelId="{10CF2F86-4B39-D943-AA19-29A4B82766C8}">
      <dgm:prSet phldrT="[Text]"/>
      <dgm:spPr/>
      <dgm:t>
        <a:bodyPr/>
        <a:lstStyle/>
        <a:p>
          <a:r>
            <a:rPr lang="en-US" dirty="0"/>
            <a:t>Load</a:t>
          </a:r>
        </a:p>
      </dgm:t>
    </dgm:pt>
    <dgm:pt modelId="{331DA4C0-BB08-AF49-8243-2B8992BDF803}" type="parTrans" cxnId="{EC2F6D60-5CC4-3B44-A457-7FF5C0C8D86E}">
      <dgm:prSet/>
      <dgm:spPr/>
      <dgm:t>
        <a:bodyPr/>
        <a:lstStyle/>
        <a:p>
          <a:endParaRPr lang="en-US"/>
        </a:p>
      </dgm:t>
    </dgm:pt>
    <dgm:pt modelId="{9624497F-9293-5042-82FF-A28EA04DB104}" type="sibTrans" cxnId="{EC2F6D60-5CC4-3B44-A457-7FF5C0C8D86E}">
      <dgm:prSet/>
      <dgm:spPr/>
      <dgm:t>
        <a:bodyPr/>
        <a:lstStyle/>
        <a:p>
          <a:endParaRPr lang="en-US"/>
        </a:p>
      </dgm:t>
    </dgm:pt>
    <dgm:pt modelId="{56326713-DFA1-DB4A-8AC2-CF4990077617}">
      <dgm:prSet phldrT="[Text]"/>
      <dgm:spPr/>
      <dgm:t>
        <a:bodyPr/>
        <a:lstStyle/>
        <a:p>
          <a:r>
            <a:rPr lang="en-US" dirty="0"/>
            <a:t>Export</a:t>
          </a:r>
        </a:p>
      </dgm:t>
    </dgm:pt>
    <dgm:pt modelId="{5D21F151-912A-BA4E-A190-A6133867CE79}" type="parTrans" cxnId="{01A9C307-C721-B542-AED6-A0CAA088101F}">
      <dgm:prSet/>
      <dgm:spPr/>
      <dgm:t>
        <a:bodyPr/>
        <a:lstStyle/>
        <a:p>
          <a:endParaRPr lang="en-US"/>
        </a:p>
      </dgm:t>
    </dgm:pt>
    <dgm:pt modelId="{D9D19089-47BB-4A46-8DE5-7FBC398920B0}" type="sibTrans" cxnId="{01A9C307-C721-B542-AED6-A0CAA088101F}">
      <dgm:prSet/>
      <dgm:spPr/>
      <dgm:t>
        <a:bodyPr/>
        <a:lstStyle/>
        <a:p>
          <a:endParaRPr lang="en-US"/>
        </a:p>
      </dgm:t>
    </dgm:pt>
    <dgm:pt modelId="{572BE840-2E95-FD4C-88EA-70DA98AED3AE}">
      <dgm:prSet phldrT="[Text]"/>
      <dgm:spPr/>
      <dgm:t>
        <a:bodyPr/>
        <a:lstStyle/>
        <a:p>
          <a:r>
            <a:rPr lang="en-US" dirty="0"/>
            <a:t>Plot</a:t>
          </a:r>
        </a:p>
      </dgm:t>
    </dgm:pt>
    <dgm:pt modelId="{C872BC31-EBBE-2C4D-8933-5DF1D10F94EB}" type="parTrans" cxnId="{F78A40EC-3FB1-1B49-B0A1-954F48F9EF91}">
      <dgm:prSet/>
      <dgm:spPr/>
      <dgm:t>
        <a:bodyPr/>
        <a:lstStyle/>
        <a:p>
          <a:endParaRPr lang="en-US"/>
        </a:p>
      </dgm:t>
    </dgm:pt>
    <dgm:pt modelId="{44991B47-8989-A348-85CB-362B3BD2E4B0}" type="sibTrans" cxnId="{F78A40EC-3FB1-1B49-B0A1-954F48F9EF91}">
      <dgm:prSet/>
      <dgm:spPr/>
      <dgm:t>
        <a:bodyPr/>
        <a:lstStyle/>
        <a:p>
          <a:endParaRPr lang="en-US"/>
        </a:p>
      </dgm:t>
    </dgm:pt>
    <dgm:pt modelId="{E4BDD694-A152-1F49-A093-EE56361EAD23}">
      <dgm:prSet phldrT="[Text]"/>
      <dgm:spPr/>
      <dgm:t>
        <a:bodyPr/>
        <a:lstStyle/>
        <a:p>
          <a:r>
            <a:rPr lang="en-US" dirty="0"/>
            <a:t>Statistics</a:t>
          </a:r>
        </a:p>
      </dgm:t>
    </dgm:pt>
    <dgm:pt modelId="{D43264AA-E73E-914F-9BD4-A3E0E9BC3364}" type="parTrans" cxnId="{14A9A590-854B-D34F-9BAC-4E33AF20AA80}">
      <dgm:prSet/>
      <dgm:spPr/>
      <dgm:t>
        <a:bodyPr/>
        <a:lstStyle/>
        <a:p>
          <a:endParaRPr lang="en-US"/>
        </a:p>
      </dgm:t>
    </dgm:pt>
    <dgm:pt modelId="{5C5EE8F4-358E-E14C-BA57-17894A9FAEDE}" type="sibTrans" cxnId="{14A9A590-854B-D34F-9BAC-4E33AF20AA80}">
      <dgm:prSet/>
      <dgm:spPr/>
      <dgm:t>
        <a:bodyPr/>
        <a:lstStyle/>
        <a:p>
          <a:endParaRPr lang="en-US"/>
        </a:p>
      </dgm:t>
    </dgm:pt>
    <dgm:pt modelId="{8256745F-B671-DD46-8013-2E17C176F743}" type="pres">
      <dgm:prSet presAssocID="{BC40E3BC-852F-F542-BF42-74EB24DD361D}" presName="Name0" presStyleCnt="0">
        <dgm:presLayoutVars>
          <dgm:dir/>
          <dgm:resizeHandles val="exact"/>
        </dgm:presLayoutVars>
      </dgm:prSet>
      <dgm:spPr/>
    </dgm:pt>
    <dgm:pt modelId="{B0CF9C02-6E82-734E-90B5-8D5037EBBBAE}" type="pres">
      <dgm:prSet presAssocID="{84485C3D-81FC-7245-A76D-EC319B043B70}" presName="parTxOnly" presStyleLbl="node1" presStyleIdx="0" presStyleCnt="6">
        <dgm:presLayoutVars>
          <dgm:bulletEnabled val="1"/>
        </dgm:presLayoutVars>
      </dgm:prSet>
      <dgm:spPr/>
    </dgm:pt>
    <dgm:pt modelId="{1677D285-7E7A-EE4C-B324-B8A15020C41E}" type="pres">
      <dgm:prSet presAssocID="{F86D294E-B87F-4447-BEBD-6535F3BD168C}" presName="parSpace" presStyleCnt="0"/>
      <dgm:spPr/>
    </dgm:pt>
    <dgm:pt modelId="{89F95AE5-0E09-4445-AE2C-2C041D8C16B5}" type="pres">
      <dgm:prSet presAssocID="{6FF8B764-232D-DC4C-BD9D-236BDFD531DB}" presName="parTxOnly" presStyleLbl="node1" presStyleIdx="1" presStyleCnt="6">
        <dgm:presLayoutVars>
          <dgm:bulletEnabled val="1"/>
        </dgm:presLayoutVars>
      </dgm:prSet>
      <dgm:spPr/>
    </dgm:pt>
    <dgm:pt modelId="{06CAF07B-FDBB-EB48-80AC-6B880003A4A5}" type="pres">
      <dgm:prSet presAssocID="{F1FE55EF-4D8C-C641-B60E-94AAD4BD0797}" presName="parSpace" presStyleCnt="0"/>
      <dgm:spPr/>
    </dgm:pt>
    <dgm:pt modelId="{161ED979-BDF4-EC4D-9337-D5D4E03975E8}" type="pres">
      <dgm:prSet presAssocID="{10CF2F86-4B39-D943-AA19-29A4B82766C8}" presName="parTxOnly" presStyleLbl="node1" presStyleIdx="2" presStyleCnt="6">
        <dgm:presLayoutVars>
          <dgm:bulletEnabled val="1"/>
        </dgm:presLayoutVars>
      </dgm:prSet>
      <dgm:spPr/>
    </dgm:pt>
    <dgm:pt modelId="{21590B47-DD3C-5843-AD23-5F2BE1F135D9}" type="pres">
      <dgm:prSet presAssocID="{9624497F-9293-5042-82FF-A28EA04DB104}" presName="parSpace" presStyleCnt="0"/>
      <dgm:spPr/>
    </dgm:pt>
    <dgm:pt modelId="{563C73C2-9C57-3647-B27E-4291C5A1E8F6}" type="pres">
      <dgm:prSet presAssocID="{56326713-DFA1-DB4A-8AC2-CF4990077617}" presName="parTxOnly" presStyleLbl="node1" presStyleIdx="3" presStyleCnt="6">
        <dgm:presLayoutVars>
          <dgm:bulletEnabled val="1"/>
        </dgm:presLayoutVars>
      </dgm:prSet>
      <dgm:spPr/>
    </dgm:pt>
    <dgm:pt modelId="{4328431C-8D7F-2C49-9BB3-75058523AA7E}" type="pres">
      <dgm:prSet presAssocID="{D9D19089-47BB-4A46-8DE5-7FBC398920B0}" presName="parSpace" presStyleCnt="0"/>
      <dgm:spPr/>
    </dgm:pt>
    <dgm:pt modelId="{50A70C62-37C7-AC48-A223-29A13515741E}" type="pres">
      <dgm:prSet presAssocID="{572BE840-2E95-FD4C-88EA-70DA98AED3AE}" presName="parTxOnly" presStyleLbl="node1" presStyleIdx="4" presStyleCnt="6">
        <dgm:presLayoutVars>
          <dgm:bulletEnabled val="1"/>
        </dgm:presLayoutVars>
      </dgm:prSet>
      <dgm:spPr/>
    </dgm:pt>
    <dgm:pt modelId="{38CBE68B-2E89-1A47-BB1A-EBEC4F873F09}" type="pres">
      <dgm:prSet presAssocID="{44991B47-8989-A348-85CB-362B3BD2E4B0}" presName="parSpace" presStyleCnt="0"/>
      <dgm:spPr/>
    </dgm:pt>
    <dgm:pt modelId="{F33116B7-9792-9049-9233-D5A7A9A822F9}" type="pres">
      <dgm:prSet presAssocID="{E4BDD694-A152-1F49-A093-EE56361EAD23}" presName="parTxOnly" presStyleLbl="node1" presStyleIdx="5" presStyleCnt="6">
        <dgm:presLayoutVars>
          <dgm:bulletEnabled val="1"/>
        </dgm:presLayoutVars>
      </dgm:prSet>
      <dgm:spPr/>
    </dgm:pt>
  </dgm:ptLst>
  <dgm:cxnLst>
    <dgm:cxn modelId="{01A9C307-C721-B542-AED6-A0CAA088101F}" srcId="{BC40E3BC-852F-F542-BF42-74EB24DD361D}" destId="{56326713-DFA1-DB4A-8AC2-CF4990077617}" srcOrd="3" destOrd="0" parTransId="{5D21F151-912A-BA4E-A190-A6133867CE79}" sibTransId="{D9D19089-47BB-4A46-8DE5-7FBC398920B0}"/>
    <dgm:cxn modelId="{EEB53B3A-BECF-8D4A-BE96-5813CF170386}" type="presOf" srcId="{E4BDD694-A152-1F49-A093-EE56361EAD23}" destId="{F33116B7-9792-9049-9233-D5A7A9A822F9}" srcOrd="0" destOrd="0" presId="urn:microsoft.com/office/officeart/2005/8/layout/hChevron3"/>
    <dgm:cxn modelId="{EC2F6D60-5CC4-3B44-A457-7FF5C0C8D86E}" srcId="{BC40E3BC-852F-F542-BF42-74EB24DD361D}" destId="{10CF2F86-4B39-D943-AA19-29A4B82766C8}" srcOrd="2" destOrd="0" parTransId="{331DA4C0-BB08-AF49-8243-2B8992BDF803}" sibTransId="{9624497F-9293-5042-82FF-A28EA04DB104}"/>
    <dgm:cxn modelId="{14A9A590-854B-D34F-9BAC-4E33AF20AA80}" srcId="{BC40E3BC-852F-F542-BF42-74EB24DD361D}" destId="{E4BDD694-A152-1F49-A093-EE56361EAD23}" srcOrd="5" destOrd="0" parTransId="{D43264AA-E73E-914F-9BD4-A3E0E9BC3364}" sibTransId="{5C5EE8F4-358E-E14C-BA57-17894A9FAEDE}"/>
    <dgm:cxn modelId="{76A6CBA0-7187-EC42-BBA1-78D216D02007}" type="presOf" srcId="{BC40E3BC-852F-F542-BF42-74EB24DD361D}" destId="{8256745F-B671-DD46-8013-2E17C176F743}" srcOrd="0" destOrd="0" presId="urn:microsoft.com/office/officeart/2005/8/layout/hChevron3"/>
    <dgm:cxn modelId="{0E19DDA4-10E8-9244-AD07-A5BE524992DA}" type="presOf" srcId="{84485C3D-81FC-7245-A76D-EC319B043B70}" destId="{B0CF9C02-6E82-734E-90B5-8D5037EBBBAE}" srcOrd="0" destOrd="0" presId="urn:microsoft.com/office/officeart/2005/8/layout/hChevron3"/>
    <dgm:cxn modelId="{0693FBAC-F7CF-6649-ACD7-DF13A7923664}" type="presOf" srcId="{56326713-DFA1-DB4A-8AC2-CF4990077617}" destId="{563C73C2-9C57-3647-B27E-4291C5A1E8F6}" srcOrd="0" destOrd="0" presId="urn:microsoft.com/office/officeart/2005/8/layout/hChevron3"/>
    <dgm:cxn modelId="{43304BC0-AEE4-214C-B66E-67FF1195374A}" srcId="{BC40E3BC-852F-F542-BF42-74EB24DD361D}" destId="{6FF8B764-232D-DC4C-BD9D-236BDFD531DB}" srcOrd="1" destOrd="0" parTransId="{3E539ADB-E7E6-3E45-AA74-5C946943B8E7}" sibTransId="{F1FE55EF-4D8C-C641-B60E-94AAD4BD0797}"/>
    <dgm:cxn modelId="{8A8924C5-0373-3543-A5C7-0813AC1BFF87}" type="presOf" srcId="{10CF2F86-4B39-D943-AA19-29A4B82766C8}" destId="{161ED979-BDF4-EC4D-9337-D5D4E03975E8}" srcOrd="0" destOrd="0" presId="urn:microsoft.com/office/officeart/2005/8/layout/hChevron3"/>
    <dgm:cxn modelId="{A644F6E0-8EC9-C14B-A00A-8CFC8F3CB99F}" type="presOf" srcId="{572BE840-2E95-FD4C-88EA-70DA98AED3AE}" destId="{50A70C62-37C7-AC48-A223-29A13515741E}" srcOrd="0" destOrd="0" presId="urn:microsoft.com/office/officeart/2005/8/layout/hChevron3"/>
    <dgm:cxn modelId="{B4D2EAE3-D980-5B42-AC41-F6E1CE2A27A5}" type="presOf" srcId="{6FF8B764-232D-DC4C-BD9D-236BDFD531DB}" destId="{89F95AE5-0E09-4445-AE2C-2C041D8C16B5}" srcOrd="0" destOrd="0" presId="urn:microsoft.com/office/officeart/2005/8/layout/hChevron3"/>
    <dgm:cxn modelId="{CA4C1CE6-7DDA-E842-AB27-61D32815E733}" srcId="{BC40E3BC-852F-F542-BF42-74EB24DD361D}" destId="{84485C3D-81FC-7245-A76D-EC319B043B70}" srcOrd="0" destOrd="0" parTransId="{253B1EFF-04B8-CE4A-9A68-68C9D749DF5D}" sibTransId="{F86D294E-B87F-4447-BEBD-6535F3BD168C}"/>
    <dgm:cxn modelId="{F78A40EC-3FB1-1B49-B0A1-954F48F9EF91}" srcId="{BC40E3BC-852F-F542-BF42-74EB24DD361D}" destId="{572BE840-2E95-FD4C-88EA-70DA98AED3AE}" srcOrd="4" destOrd="0" parTransId="{C872BC31-EBBE-2C4D-8933-5DF1D10F94EB}" sibTransId="{44991B47-8989-A348-85CB-362B3BD2E4B0}"/>
    <dgm:cxn modelId="{CF9F9FB5-F437-C346-8016-577ACFFB4420}" type="presParOf" srcId="{8256745F-B671-DD46-8013-2E17C176F743}" destId="{B0CF9C02-6E82-734E-90B5-8D5037EBBBAE}" srcOrd="0" destOrd="0" presId="urn:microsoft.com/office/officeart/2005/8/layout/hChevron3"/>
    <dgm:cxn modelId="{F390FDEF-0B94-FB44-8AC0-4A8A07FA0553}" type="presParOf" srcId="{8256745F-B671-DD46-8013-2E17C176F743}" destId="{1677D285-7E7A-EE4C-B324-B8A15020C41E}" srcOrd="1" destOrd="0" presId="urn:microsoft.com/office/officeart/2005/8/layout/hChevron3"/>
    <dgm:cxn modelId="{64C4B2FC-692B-6144-9750-80CCA06B80C4}" type="presParOf" srcId="{8256745F-B671-DD46-8013-2E17C176F743}" destId="{89F95AE5-0E09-4445-AE2C-2C041D8C16B5}" srcOrd="2" destOrd="0" presId="urn:microsoft.com/office/officeart/2005/8/layout/hChevron3"/>
    <dgm:cxn modelId="{DA3A91AB-9504-3E4B-AD89-08961676A067}" type="presParOf" srcId="{8256745F-B671-DD46-8013-2E17C176F743}" destId="{06CAF07B-FDBB-EB48-80AC-6B880003A4A5}" srcOrd="3" destOrd="0" presId="urn:microsoft.com/office/officeart/2005/8/layout/hChevron3"/>
    <dgm:cxn modelId="{352A802F-B95B-9245-974D-FB46DA3005A2}" type="presParOf" srcId="{8256745F-B671-DD46-8013-2E17C176F743}" destId="{161ED979-BDF4-EC4D-9337-D5D4E03975E8}" srcOrd="4" destOrd="0" presId="urn:microsoft.com/office/officeart/2005/8/layout/hChevron3"/>
    <dgm:cxn modelId="{DB9331C6-2FAD-8941-BFC0-2F00850A3311}" type="presParOf" srcId="{8256745F-B671-DD46-8013-2E17C176F743}" destId="{21590B47-DD3C-5843-AD23-5F2BE1F135D9}" srcOrd="5" destOrd="0" presId="urn:microsoft.com/office/officeart/2005/8/layout/hChevron3"/>
    <dgm:cxn modelId="{E4BF2CEA-F46D-304C-B0BC-BAC192531F2E}" type="presParOf" srcId="{8256745F-B671-DD46-8013-2E17C176F743}" destId="{563C73C2-9C57-3647-B27E-4291C5A1E8F6}" srcOrd="6" destOrd="0" presId="urn:microsoft.com/office/officeart/2005/8/layout/hChevron3"/>
    <dgm:cxn modelId="{9F3081D9-E71F-804F-BF65-4D96CABDDE36}" type="presParOf" srcId="{8256745F-B671-DD46-8013-2E17C176F743}" destId="{4328431C-8D7F-2C49-9BB3-75058523AA7E}" srcOrd="7" destOrd="0" presId="urn:microsoft.com/office/officeart/2005/8/layout/hChevron3"/>
    <dgm:cxn modelId="{8E2AD5B7-B17A-F74A-91BE-D7C5FEF7F0D7}" type="presParOf" srcId="{8256745F-B671-DD46-8013-2E17C176F743}" destId="{50A70C62-37C7-AC48-A223-29A13515741E}" srcOrd="8" destOrd="0" presId="urn:microsoft.com/office/officeart/2005/8/layout/hChevron3"/>
    <dgm:cxn modelId="{68AEEE7B-4F07-E243-AC79-7EE0DE047FD7}" type="presParOf" srcId="{8256745F-B671-DD46-8013-2E17C176F743}" destId="{38CBE68B-2E89-1A47-BB1A-EBEC4F873F09}" srcOrd="9" destOrd="0" presId="urn:microsoft.com/office/officeart/2005/8/layout/hChevron3"/>
    <dgm:cxn modelId="{CE194185-90A4-B645-B3F4-7CF36B16AB8D}" type="presParOf" srcId="{8256745F-B671-DD46-8013-2E17C176F743}" destId="{F33116B7-9792-9049-9233-D5A7A9A822F9}"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F99B5-B814-314B-BE94-D7D5A6784E14}">
      <dsp:nvSpPr>
        <dsp:cNvPr id="0" name=""/>
        <dsp:cNvSpPr/>
      </dsp:nvSpPr>
      <dsp:spPr>
        <a:xfrm>
          <a:off x="2140137" y="55463"/>
          <a:ext cx="2662237" cy="2662237"/>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977900">
            <a:lnSpc>
              <a:spcPct val="90000"/>
            </a:lnSpc>
            <a:spcBef>
              <a:spcPct val="0"/>
            </a:spcBef>
            <a:spcAft>
              <a:spcPct val="35000"/>
            </a:spcAft>
            <a:buNone/>
          </a:pPr>
          <a:r>
            <a:rPr lang="en-US" sz="2200" kern="1200" dirty="0"/>
            <a:t>Science </a:t>
          </a:r>
        </a:p>
        <a:p>
          <a:pPr marL="171450" lvl="1" indent="-171450" algn="l" defTabSz="755650">
            <a:lnSpc>
              <a:spcPct val="90000"/>
            </a:lnSpc>
            <a:spcBef>
              <a:spcPct val="0"/>
            </a:spcBef>
            <a:spcAft>
              <a:spcPct val="15000"/>
            </a:spcAft>
            <a:buChar char="•"/>
          </a:pPr>
          <a:r>
            <a:rPr lang="en-US" sz="1700" kern="1200" dirty="0"/>
            <a:t>Data Collection</a:t>
          </a:r>
        </a:p>
        <a:p>
          <a:pPr marL="171450" lvl="1" indent="-171450" algn="l" defTabSz="755650">
            <a:lnSpc>
              <a:spcPct val="90000"/>
            </a:lnSpc>
            <a:spcBef>
              <a:spcPct val="0"/>
            </a:spcBef>
            <a:spcAft>
              <a:spcPct val="15000"/>
            </a:spcAft>
            <a:buChar char="•"/>
          </a:pPr>
          <a:r>
            <a:rPr lang="en-US" sz="1700" kern="1200" dirty="0"/>
            <a:t>Data Analysis</a:t>
          </a:r>
        </a:p>
        <a:p>
          <a:pPr marL="171450" lvl="1" indent="-171450" algn="l" defTabSz="755650">
            <a:lnSpc>
              <a:spcPct val="90000"/>
            </a:lnSpc>
            <a:spcBef>
              <a:spcPct val="0"/>
            </a:spcBef>
            <a:spcAft>
              <a:spcPct val="15000"/>
            </a:spcAft>
            <a:buChar char="•"/>
          </a:pPr>
          <a:r>
            <a:rPr lang="en-US" sz="1700" kern="1200" dirty="0"/>
            <a:t>Visualization</a:t>
          </a:r>
        </a:p>
      </dsp:txBody>
      <dsp:txXfrm>
        <a:off x="2495102" y="521354"/>
        <a:ext cx="1952307" cy="1198006"/>
      </dsp:txXfrm>
    </dsp:sp>
    <dsp:sp modelId="{F78F9336-7224-EF4E-BC69-A5E325A2A3B4}">
      <dsp:nvSpPr>
        <dsp:cNvPr id="0" name=""/>
        <dsp:cNvSpPr/>
      </dsp:nvSpPr>
      <dsp:spPr>
        <a:xfrm>
          <a:off x="3100761" y="1719361"/>
          <a:ext cx="2662237" cy="2662237"/>
        </a:xfrm>
        <a:prstGeom prst="ellipse">
          <a:avLst/>
        </a:prstGeom>
        <a:gradFill rotWithShape="0">
          <a:gsLst>
            <a:gs pos="0">
              <a:schemeClr val="accent4">
                <a:alpha val="50000"/>
                <a:hueOff val="-1759972"/>
                <a:satOff val="-18065"/>
                <a:lumOff val="7550"/>
                <a:alphaOff val="0"/>
                <a:satMod val="103000"/>
                <a:lumMod val="102000"/>
                <a:tint val="94000"/>
              </a:schemeClr>
            </a:gs>
            <a:gs pos="50000">
              <a:schemeClr val="accent4">
                <a:alpha val="50000"/>
                <a:hueOff val="-1759972"/>
                <a:satOff val="-18065"/>
                <a:lumOff val="7550"/>
                <a:alphaOff val="0"/>
                <a:satMod val="110000"/>
                <a:lumMod val="100000"/>
                <a:shade val="100000"/>
              </a:schemeClr>
            </a:gs>
            <a:gs pos="100000">
              <a:schemeClr val="accent4">
                <a:alpha val="50000"/>
                <a:hueOff val="-1759972"/>
                <a:satOff val="-18065"/>
                <a:lumOff val="755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977900">
            <a:lnSpc>
              <a:spcPct val="90000"/>
            </a:lnSpc>
            <a:spcBef>
              <a:spcPct val="0"/>
            </a:spcBef>
            <a:spcAft>
              <a:spcPct val="35000"/>
            </a:spcAft>
            <a:buNone/>
          </a:pPr>
          <a:r>
            <a:rPr lang="en-US" sz="2200" kern="1200" dirty="0"/>
            <a:t>Education</a:t>
          </a:r>
        </a:p>
        <a:p>
          <a:pPr marL="171450" lvl="1" indent="-171450" algn="l" defTabSz="755650">
            <a:lnSpc>
              <a:spcPct val="90000"/>
            </a:lnSpc>
            <a:spcBef>
              <a:spcPct val="0"/>
            </a:spcBef>
            <a:spcAft>
              <a:spcPct val="15000"/>
            </a:spcAft>
            <a:buChar char="•"/>
          </a:pPr>
          <a:r>
            <a:rPr lang="en-US" sz="1700" kern="1200" dirty="0"/>
            <a:t>Pedagogy</a:t>
          </a:r>
        </a:p>
        <a:p>
          <a:pPr marL="171450" lvl="1" indent="-171450" algn="l" defTabSz="755650">
            <a:lnSpc>
              <a:spcPct val="90000"/>
            </a:lnSpc>
            <a:spcBef>
              <a:spcPct val="0"/>
            </a:spcBef>
            <a:spcAft>
              <a:spcPct val="15000"/>
            </a:spcAft>
            <a:buChar char="•"/>
          </a:pPr>
          <a:r>
            <a:rPr lang="en-US" sz="1700" kern="1200" dirty="0"/>
            <a:t>Curriculum Design</a:t>
          </a:r>
        </a:p>
      </dsp:txBody>
      <dsp:txXfrm>
        <a:off x="3914962" y="2407106"/>
        <a:ext cx="1597342" cy="1464230"/>
      </dsp:txXfrm>
    </dsp:sp>
    <dsp:sp modelId="{232B16C7-8C4D-2C45-95BE-74B3D6F49232}">
      <dsp:nvSpPr>
        <dsp:cNvPr id="0" name=""/>
        <dsp:cNvSpPr/>
      </dsp:nvSpPr>
      <dsp:spPr>
        <a:xfrm>
          <a:off x="1179513" y="1719361"/>
          <a:ext cx="2662237" cy="2662237"/>
        </a:xfrm>
        <a:prstGeom prst="ellipse">
          <a:avLst/>
        </a:prstGeom>
        <a:gradFill rotWithShape="0">
          <a:gsLst>
            <a:gs pos="0">
              <a:schemeClr val="accent4">
                <a:alpha val="50000"/>
                <a:hueOff val="-3519944"/>
                <a:satOff val="-36129"/>
                <a:lumOff val="15099"/>
                <a:alphaOff val="0"/>
                <a:satMod val="103000"/>
                <a:lumMod val="102000"/>
                <a:tint val="94000"/>
              </a:schemeClr>
            </a:gs>
            <a:gs pos="50000">
              <a:schemeClr val="accent4">
                <a:alpha val="50000"/>
                <a:hueOff val="-3519944"/>
                <a:satOff val="-36129"/>
                <a:lumOff val="15099"/>
                <a:alphaOff val="0"/>
                <a:satMod val="110000"/>
                <a:lumMod val="100000"/>
                <a:shade val="100000"/>
              </a:schemeClr>
            </a:gs>
            <a:gs pos="100000">
              <a:schemeClr val="accent4">
                <a:alpha val="50000"/>
                <a:hueOff val="-3519944"/>
                <a:satOff val="-36129"/>
                <a:lumOff val="15099"/>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User Experience Design (UXD)</a:t>
          </a:r>
        </a:p>
      </dsp:txBody>
      <dsp:txXfrm>
        <a:off x="1430207" y="2407106"/>
        <a:ext cx="1597342" cy="1464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EEF95-B436-CD48-8844-1D4157D1C731}">
      <dsp:nvSpPr>
        <dsp:cNvPr id="0" name=""/>
        <dsp:cNvSpPr/>
      </dsp:nvSpPr>
      <dsp:spPr>
        <a:xfrm>
          <a:off x="4038600" y="85724"/>
          <a:ext cx="4114800" cy="411480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OOI</a:t>
          </a:r>
          <a:br>
            <a:rPr lang="en-US" sz="2900" kern="1200" dirty="0"/>
          </a:br>
          <a:r>
            <a:rPr lang="en-US" sz="2900" kern="1200" dirty="0"/>
            <a:t>Data + Science</a:t>
          </a:r>
        </a:p>
      </dsp:txBody>
      <dsp:txXfrm>
        <a:off x="4587240" y="805815"/>
        <a:ext cx="3017520" cy="1851660"/>
      </dsp:txXfrm>
    </dsp:sp>
    <dsp:sp modelId="{81A8CA3F-3D90-2541-AED3-45C99D242B52}">
      <dsp:nvSpPr>
        <dsp:cNvPr id="0" name=""/>
        <dsp:cNvSpPr/>
      </dsp:nvSpPr>
      <dsp:spPr>
        <a:xfrm>
          <a:off x="5523357" y="2657475"/>
          <a:ext cx="4114800" cy="411480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Data Science</a:t>
          </a:r>
          <a:br>
            <a:rPr lang="en-US" sz="2900" kern="1200" dirty="0"/>
          </a:br>
          <a:r>
            <a:rPr lang="en-US" sz="2900" kern="1200" dirty="0"/>
            <a:t>Coding/Python</a:t>
          </a:r>
        </a:p>
      </dsp:txBody>
      <dsp:txXfrm>
        <a:off x="6781800" y="3720465"/>
        <a:ext cx="2468880" cy="2263140"/>
      </dsp:txXfrm>
    </dsp:sp>
    <dsp:sp modelId="{4B727FE5-4542-9F4F-B02F-3E756D645F30}">
      <dsp:nvSpPr>
        <dsp:cNvPr id="0" name=""/>
        <dsp:cNvSpPr/>
      </dsp:nvSpPr>
      <dsp:spPr>
        <a:xfrm>
          <a:off x="2553843" y="2657475"/>
          <a:ext cx="4114800" cy="41148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Education</a:t>
          </a:r>
        </a:p>
      </dsp:txBody>
      <dsp:txXfrm>
        <a:off x="2941320" y="3720465"/>
        <a:ext cx="2468880" cy="2263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F9C02-6E82-734E-90B5-8D5037EBBBAE}">
      <dsp:nvSpPr>
        <dsp:cNvPr id="0" name=""/>
        <dsp:cNvSpPr/>
      </dsp:nvSpPr>
      <dsp:spPr>
        <a:xfrm>
          <a:off x="1283" y="375439"/>
          <a:ext cx="2102606" cy="84104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Discover</a:t>
          </a:r>
        </a:p>
      </dsp:txBody>
      <dsp:txXfrm>
        <a:off x="1283" y="375439"/>
        <a:ext cx="1892346" cy="841042"/>
      </dsp:txXfrm>
    </dsp:sp>
    <dsp:sp modelId="{89F95AE5-0E09-4445-AE2C-2C041D8C16B5}">
      <dsp:nvSpPr>
        <dsp:cNvPr id="0" name=""/>
        <dsp:cNvSpPr/>
      </dsp:nvSpPr>
      <dsp:spPr>
        <a:xfrm>
          <a:off x="1683368" y="375439"/>
          <a:ext cx="2102606" cy="84104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Request</a:t>
          </a:r>
        </a:p>
      </dsp:txBody>
      <dsp:txXfrm>
        <a:off x="2103889" y="375439"/>
        <a:ext cx="1261564" cy="841042"/>
      </dsp:txXfrm>
    </dsp:sp>
    <dsp:sp modelId="{161ED979-BDF4-EC4D-9337-D5D4E03975E8}">
      <dsp:nvSpPr>
        <dsp:cNvPr id="0" name=""/>
        <dsp:cNvSpPr/>
      </dsp:nvSpPr>
      <dsp:spPr>
        <a:xfrm>
          <a:off x="3365454" y="375439"/>
          <a:ext cx="2102606" cy="84104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Load</a:t>
          </a:r>
        </a:p>
      </dsp:txBody>
      <dsp:txXfrm>
        <a:off x="3785975" y="375439"/>
        <a:ext cx="1261564" cy="841042"/>
      </dsp:txXfrm>
    </dsp:sp>
    <dsp:sp modelId="{563C73C2-9C57-3647-B27E-4291C5A1E8F6}">
      <dsp:nvSpPr>
        <dsp:cNvPr id="0" name=""/>
        <dsp:cNvSpPr/>
      </dsp:nvSpPr>
      <dsp:spPr>
        <a:xfrm>
          <a:off x="5047539" y="375439"/>
          <a:ext cx="2102606" cy="84104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Export</a:t>
          </a:r>
        </a:p>
      </dsp:txBody>
      <dsp:txXfrm>
        <a:off x="5468060" y="375439"/>
        <a:ext cx="1261564" cy="841042"/>
      </dsp:txXfrm>
    </dsp:sp>
    <dsp:sp modelId="{50A70C62-37C7-AC48-A223-29A13515741E}">
      <dsp:nvSpPr>
        <dsp:cNvPr id="0" name=""/>
        <dsp:cNvSpPr/>
      </dsp:nvSpPr>
      <dsp:spPr>
        <a:xfrm>
          <a:off x="6729624" y="375439"/>
          <a:ext cx="2102606" cy="84104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Plot</a:t>
          </a:r>
        </a:p>
      </dsp:txBody>
      <dsp:txXfrm>
        <a:off x="7150145" y="375439"/>
        <a:ext cx="1261564" cy="841042"/>
      </dsp:txXfrm>
    </dsp:sp>
    <dsp:sp modelId="{F33116B7-9792-9049-9233-D5A7A9A822F9}">
      <dsp:nvSpPr>
        <dsp:cNvPr id="0" name=""/>
        <dsp:cNvSpPr/>
      </dsp:nvSpPr>
      <dsp:spPr>
        <a:xfrm>
          <a:off x="8411709" y="375439"/>
          <a:ext cx="2102606" cy="84104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Statistics</a:t>
          </a:r>
        </a:p>
      </dsp:txBody>
      <dsp:txXfrm>
        <a:off x="8832230" y="375439"/>
        <a:ext cx="1261564" cy="8410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506BB1-61DB-4549-BADE-3576D2A2AF63}" type="datetimeFigureOut">
              <a:rPr lang="en-US" smtClean="0"/>
              <a:t>8/4/20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22C57C-9172-ED4B-8AC9-BA59744D7760}" type="slidenum">
              <a:rPr lang="en-US" smtClean="0"/>
              <a:t>‹#›</a:t>
            </a:fld>
            <a:endParaRPr lang="en-US"/>
          </a:p>
        </p:txBody>
      </p:sp>
    </p:spTree>
    <p:extLst>
      <p:ext uri="{BB962C8B-B14F-4D97-AF65-F5344CB8AC3E}">
        <p14:creationId xmlns:p14="http://schemas.microsoft.com/office/powerpoint/2010/main" val="30969482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F6B13-5834-F44B-87BD-AE6900766A5F}" type="datetimeFigureOut">
              <a:rPr lang="en-US" smtClean="0"/>
              <a:t>8/4/20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35B28-77C5-9242-B518-7F2EBA0F1B74}" type="slidenum">
              <a:rPr lang="en-US" smtClean="0"/>
              <a:t>‹#›</a:t>
            </a:fld>
            <a:endParaRPr lang="en-US"/>
          </a:p>
        </p:txBody>
      </p:sp>
    </p:spTree>
    <p:extLst>
      <p:ext uri="{BB962C8B-B14F-4D97-AF65-F5344CB8AC3E}">
        <p14:creationId xmlns:p14="http://schemas.microsoft.com/office/powerpoint/2010/main" val="202900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Developing expertise is thus a movement from the periphery to the center and is a very fitting description of how scientists move through doctoral training and beyond, taking on greater responsibility for inquiry and knowledge building in their field. Concomitant  with the development of knowledge and skills of participation (i.e. learning the theories and methods of a field), learners also develop an identity as a member of the community (and are seen as such by other members).</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E35B28-77C5-9242-B518-7F2EBA0F1B74}" type="slidenum">
              <a:rPr lang="en-US" smtClean="0"/>
              <a:t>7</a:t>
            </a:fld>
            <a:endParaRPr lang="en-US"/>
          </a:p>
        </p:txBody>
      </p:sp>
    </p:spTree>
    <p:extLst>
      <p:ext uri="{BB962C8B-B14F-4D97-AF65-F5344CB8AC3E}">
        <p14:creationId xmlns:p14="http://schemas.microsoft.com/office/powerpoint/2010/main" val="38038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E265EA-1803-5348-815D-9BD03E5034D9}" type="slidenum">
              <a:rPr lang="en-US" smtClean="0"/>
              <a:t>21</a:t>
            </a:fld>
            <a:endParaRPr lang="en-US"/>
          </a:p>
        </p:txBody>
      </p:sp>
    </p:spTree>
    <p:extLst>
      <p:ext uri="{BB962C8B-B14F-4D97-AF65-F5344CB8AC3E}">
        <p14:creationId xmlns:p14="http://schemas.microsoft.com/office/powerpoint/2010/main" val="274085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Greater than 2500 data products </a:t>
            </a:r>
          </a:p>
          <a:p>
            <a:pPr lvl="0">
              <a:spcBef>
                <a:spcPts val="0"/>
              </a:spcBef>
              <a:buNone/>
            </a:pPr>
            <a:r>
              <a:rPr lang="en-US" dirty="0"/>
              <a:t>	Some stream in from the cable</a:t>
            </a:r>
          </a:p>
          <a:p>
            <a:pPr lvl="0">
              <a:spcBef>
                <a:spcPts val="0"/>
              </a:spcBef>
              <a:buNone/>
            </a:pPr>
            <a:endParaRPr lang="en-US" dirty="0"/>
          </a:p>
          <a:p>
            <a:pPr lvl="0">
              <a:spcBef>
                <a:spcPts val="0"/>
              </a:spcBef>
              <a:buNone/>
            </a:pPr>
            <a:r>
              <a:rPr lang="en-US" dirty="0"/>
              <a:t>	Some are telemetered….things like gliders will dump periodic data when it comes to the surface. </a:t>
            </a:r>
          </a:p>
          <a:p>
            <a:pPr lvl="0">
              <a:spcBef>
                <a:spcPts val="0"/>
              </a:spcBef>
              <a:buNone/>
            </a:pPr>
            <a:r>
              <a:rPr lang="en-US" dirty="0"/>
              <a:t>	Different latencies with the different data types. </a:t>
            </a:r>
          </a:p>
          <a:p>
            <a:pPr lvl="0">
              <a:spcBef>
                <a:spcPts val="0"/>
              </a:spcBef>
              <a:buNone/>
            </a:pPr>
            <a:endParaRPr lang="en-US" dirty="0"/>
          </a:p>
          <a:p>
            <a:pPr lvl="0">
              <a:spcBef>
                <a:spcPts val="0"/>
              </a:spcBef>
              <a:buNone/>
            </a:pPr>
            <a:r>
              <a:rPr lang="en-US" dirty="0"/>
              <a:t>If you include the engineering streams you  have over 100K separate data streams at anyone time. The scale of this is a huge data problem. </a:t>
            </a:r>
          </a:p>
          <a:p>
            <a:pPr lvl="0">
              <a:spcBef>
                <a:spcPts val="0"/>
              </a:spcBef>
              <a:buNone/>
            </a:pPr>
            <a:endParaRPr lang="en-US" dirty="0"/>
          </a:p>
          <a:p>
            <a:pPr lvl="0">
              <a:spcBef>
                <a:spcPts val="0"/>
              </a:spcBef>
              <a:buNone/>
            </a:pPr>
            <a:r>
              <a:rPr lang="en-US" dirty="0"/>
              <a:t>It is especially difficult because of the diversity of the data streams. If you use the national weather service as a comparison, they deal with a similar amount of data,,, but they are only measuring a few key parameters, so you can build a driver once and it will be usable by a third of the network. With OOI they had to build individual drivers for each sensor. This has been a process… not everything worked the first time, but at every step we have tried to seek and be responsive to community feedback.</a:t>
            </a:r>
          </a:p>
          <a:p>
            <a:pPr lvl="0">
              <a:spcBef>
                <a:spcPts val="0"/>
              </a:spcBef>
              <a:buNone/>
            </a:pPr>
            <a:endParaRPr lang="en-US" dirty="0"/>
          </a:p>
          <a:p>
            <a:pPr lvl="0">
              <a:spcBef>
                <a:spcPts val="0"/>
              </a:spcBef>
              <a:buNone/>
            </a:pPr>
            <a:r>
              <a:rPr lang="en-US" dirty="0"/>
              <a:t>We are the goal… NSF and the OOI wants this system to work for you. </a:t>
            </a:r>
          </a:p>
        </p:txBody>
      </p:sp>
      <p:sp>
        <p:nvSpPr>
          <p:cNvPr id="4" name="Slide Number Placeholder 3"/>
          <p:cNvSpPr>
            <a:spLocks noGrp="1"/>
          </p:cNvSpPr>
          <p:nvPr>
            <p:ph type="sldNum" sz="quarter" idx="10"/>
          </p:nvPr>
        </p:nvSpPr>
        <p:spPr/>
        <p:txBody>
          <a:bodyPr/>
          <a:lstStyle/>
          <a:p>
            <a:fld id="{6AE265EA-1803-5348-815D-9BD03E5034D9}" type="slidenum">
              <a:rPr lang="en-US" smtClean="0"/>
              <a:t>23</a:t>
            </a:fld>
            <a:endParaRPr lang="en-US" dirty="0"/>
          </a:p>
        </p:txBody>
      </p:sp>
    </p:spTree>
    <p:extLst>
      <p:ext uri="{BB962C8B-B14F-4D97-AF65-F5344CB8AC3E}">
        <p14:creationId xmlns:p14="http://schemas.microsoft.com/office/powerpoint/2010/main" val="316606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19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919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6453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pic>
        <p:nvPicPr>
          <p:cNvPr id="6" name="Picture 5">
            <a:extLst>
              <a:ext uri="{FF2B5EF4-FFF2-40B4-BE49-F238E27FC236}">
                <a16:creationId xmlns:a16="http://schemas.microsoft.com/office/drawing/2014/main" id="{B5123C05-D61F-5044-8D9B-84FC7A17E882}"/>
              </a:ext>
            </a:extLst>
          </p:cNvPr>
          <p:cNvPicPr>
            <a:picLocks noChangeAspect="1"/>
          </p:cNvPicPr>
          <p:nvPr userDrawn="1"/>
        </p:nvPicPr>
        <p:blipFill rotWithShape="1">
          <a:blip r:embed="rId2"/>
          <a:srcRect l="-2000" t="-7147" r="-1666" b="-6896"/>
          <a:stretch/>
        </p:blipFill>
        <p:spPr>
          <a:xfrm>
            <a:off x="6920849" y="6311583"/>
            <a:ext cx="1530296" cy="457200"/>
          </a:xfrm>
          <a:prstGeom prst="rect">
            <a:avLst/>
          </a:prstGeom>
          <a:solidFill>
            <a:schemeClr val="bg1"/>
          </a:solidFill>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3D22A-17E1-4003-A8E7-73F89BACEDBF}"/>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82880"/>
            <a:ext cx="12192000" cy="583043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3675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pic>
        <p:nvPicPr>
          <p:cNvPr id="7" name="Picture 6">
            <a:extLst>
              <a:ext uri="{FF2B5EF4-FFF2-40B4-BE49-F238E27FC236}">
                <a16:creationId xmlns:a16="http://schemas.microsoft.com/office/drawing/2014/main" id="{661F06A8-38AD-7942-BB90-3E727091E801}"/>
              </a:ext>
            </a:extLst>
          </p:cNvPr>
          <p:cNvPicPr>
            <a:picLocks noChangeAspect="1"/>
          </p:cNvPicPr>
          <p:nvPr userDrawn="1"/>
        </p:nvPicPr>
        <p:blipFill rotWithShape="1">
          <a:blip r:embed="rId3"/>
          <a:srcRect l="-2000" t="-7147" r="-1666" b="-6896"/>
          <a:stretch/>
        </p:blipFill>
        <p:spPr>
          <a:xfrm>
            <a:off x="6920849" y="6311583"/>
            <a:ext cx="1530296" cy="457200"/>
          </a:xfrm>
          <a:prstGeom prst="rect">
            <a:avLst/>
          </a:prstGeom>
          <a:solidFill>
            <a:schemeClr val="bg1"/>
          </a:solidFill>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pic>
        <p:nvPicPr>
          <p:cNvPr id="7" name="Picture 6">
            <a:extLst>
              <a:ext uri="{FF2B5EF4-FFF2-40B4-BE49-F238E27FC236}">
                <a16:creationId xmlns:a16="http://schemas.microsoft.com/office/drawing/2014/main" id="{BB4626DF-1A5E-B642-96FF-E00C07D52C34}"/>
              </a:ext>
            </a:extLst>
          </p:cNvPr>
          <p:cNvPicPr>
            <a:picLocks noChangeAspect="1"/>
          </p:cNvPicPr>
          <p:nvPr userDrawn="1"/>
        </p:nvPicPr>
        <p:blipFill rotWithShape="1">
          <a:blip r:embed="rId2"/>
          <a:srcRect l="-2000" t="-7147" r="-1666" b="-6896"/>
          <a:stretch/>
        </p:blipFill>
        <p:spPr>
          <a:xfrm>
            <a:off x="6920849" y="6311583"/>
            <a:ext cx="1530296" cy="457200"/>
          </a:xfrm>
          <a:prstGeom prst="rect">
            <a:avLst/>
          </a:prstGeom>
          <a:solidFill>
            <a:schemeClr val="bg1"/>
          </a:solidFill>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60704"/>
          </a:xfrm>
        </p:spPr>
        <p:txBody>
          <a:bodyPr/>
          <a:lstStyle/>
          <a:p>
            <a:r>
              <a:rPr lang="en-US"/>
              <a:t>Click to edit Master title style</a:t>
            </a:r>
          </a:p>
        </p:txBody>
      </p:sp>
      <p:sp>
        <p:nvSpPr>
          <p:cNvPr id="3" name="Text Placeholder 2"/>
          <p:cNvSpPr>
            <a:spLocks noGrp="1"/>
          </p:cNvSpPr>
          <p:nvPr>
            <p:ph type="body" idx="1"/>
          </p:nvPr>
        </p:nvSpPr>
        <p:spPr>
          <a:xfrm>
            <a:off x="839788" y="153324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57158"/>
            <a:ext cx="5157787" cy="3572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53324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57158"/>
            <a:ext cx="5183188" cy="3572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4" name="Slide Number Placeholder 13"/>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0" name="Slide Number Placeholder 9"/>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pic>
        <p:nvPicPr>
          <p:cNvPr id="5" name="Picture 4">
            <a:extLst>
              <a:ext uri="{FF2B5EF4-FFF2-40B4-BE49-F238E27FC236}">
                <a16:creationId xmlns:a16="http://schemas.microsoft.com/office/drawing/2014/main" id="{69F1CC63-D0D1-904D-B34B-39FF7D8A8909}"/>
              </a:ext>
            </a:extLst>
          </p:cNvPr>
          <p:cNvPicPr>
            <a:picLocks noChangeAspect="1"/>
          </p:cNvPicPr>
          <p:nvPr userDrawn="1"/>
        </p:nvPicPr>
        <p:blipFill rotWithShape="1">
          <a:blip r:embed="rId2"/>
          <a:srcRect l="-2000" t="-7147" r="-1666" b="-6896"/>
          <a:stretch/>
        </p:blipFill>
        <p:spPr>
          <a:xfrm>
            <a:off x="6920849" y="6311583"/>
            <a:ext cx="1530296" cy="457200"/>
          </a:xfrm>
          <a:prstGeom prst="rect">
            <a:avLst/>
          </a:prstGeom>
          <a:solidFill>
            <a:schemeClr val="bg1"/>
          </a:solidFill>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lvl1pPr>
              <a:defRPr/>
            </a:lvl1pPr>
          </a:lstStyle>
          <a:p>
            <a:r>
              <a:rPr lang="en-US">
                <a:solidFill>
                  <a:prstClr val="white"/>
                </a:solidFill>
              </a:rPr>
              <a:t>Ocean Data Labs - WHOI Tutorial 2020</a:t>
            </a:r>
            <a:endParaRPr lang="en-US" dirty="0">
              <a:solidFill>
                <a:prstClr val="white"/>
              </a:solidFill>
            </a:endParaRPr>
          </a:p>
        </p:txBody>
      </p:sp>
      <p:sp>
        <p:nvSpPr>
          <p:cNvPr id="9" name="Slide Number Placeholder 8"/>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pic>
        <p:nvPicPr>
          <p:cNvPr id="4" name="Picture 3">
            <a:extLst>
              <a:ext uri="{FF2B5EF4-FFF2-40B4-BE49-F238E27FC236}">
                <a16:creationId xmlns:a16="http://schemas.microsoft.com/office/drawing/2014/main" id="{5AC7440B-4124-134B-BCBD-61B88E3D4064}"/>
              </a:ext>
            </a:extLst>
          </p:cNvPr>
          <p:cNvPicPr>
            <a:picLocks noChangeAspect="1"/>
          </p:cNvPicPr>
          <p:nvPr userDrawn="1"/>
        </p:nvPicPr>
        <p:blipFill rotWithShape="1">
          <a:blip r:embed="rId2"/>
          <a:srcRect l="-2000" t="-7147" r="-1666" b="-6896"/>
          <a:stretch/>
        </p:blipFill>
        <p:spPr>
          <a:xfrm>
            <a:off x="6920849" y="6311583"/>
            <a:ext cx="1530296" cy="457200"/>
          </a:xfrm>
          <a:prstGeom prst="rect">
            <a:avLst/>
          </a:prstGeom>
          <a:solidFill>
            <a:schemeClr val="bg1"/>
          </a:solidFill>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602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19518"/>
            <a:ext cx="10515600" cy="44375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3"/>
          </p:nvPr>
        </p:nvSpPr>
        <p:spPr>
          <a:xfrm>
            <a:off x="1349189" y="6356350"/>
            <a:ext cx="2926976" cy="365125"/>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Ocean Data Labs - WHOI Tutorial 2020</a:t>
            </a:r>
            <a:endParaRPr lang="en-US" dirty="0">
              <a:solidFill>
                <a:prstClr val="white"/>
              </a:solidFill>
            </a:endParaRPr>
          </a:p>
        </p:txBody>
      </p:sp>
      <p:sp>
        <p:nvSpPr>
          <p:cNvPr id="12" name="Slide Number Placeholder 1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EF5D831-06B2-D543-8946-72CD43B5155C}"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0" y="0"/>
            <a:ext cx="12192000" cy="83718"/>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84138"/>
            <a:ext cx="12192000" cy="83718"/>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55096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ooi-data-lab/data-lab-workshop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stackoverflow.blog/2017/09/06/incredible-growth-python/"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atlantic.com/science/archive/2018/04/the-scientific-paper-is-obsolete/556676/"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hyperlink" Target="https://drive.google.com/drive/u/0/my-drive"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nul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colab.research.google.com/github/ooi-data-lab/data-lab-workshops/blob/master/Other_Examples/Profile_Examples_for_WHOI.ipynb" TargetMode="External"/><Relationship Id="rId2" Type="http://schemas.openxmlformats.org/officeDocument/2006/relationships/hyperlink" Target="https://github.com/ooi-data-lab/data-lab-workshops/blob/master/Other_Examples/Profile_Examples_for_WHOI.ipynb"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Layout" Target="../diagrams/layout1.xml"/><Relationship Id="rId7" Type="http://schemas.openxmlformats.org/officeDocument/2006/relationships/image" Target="../media/image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andas.pydata.org/docs/getting_started/intro_tutorials/01_table_oriented.html"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xarray.pydata.org/en/stable/data-structures.html" TargetMode="External"/><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atalab.marine.rutgers.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atalab.marine.rutgers.edu/community-map/"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1850" y="3285067"/>
            <a:ext cx="7030994" cy="2252133"/>
          </a:xfrm>
        </p:spPr>
        <p:txBody>
          <a:bodyPr>
            <a:normAutofit/>
          </a:bodyPr>
          <a:lstStyle/>
          <a:p>
            <a:r>
              <a:rPr lang="en-US" b="1" dirty="0"/>
              <a:t>Sage Lichtenwalner</a:t>
            </a:r>
            <a:r>
              <a:rPr lang="en-US" dirty="0"/>
              <a:t> @</a:t>
            </a:r>
            <a:r>
              <a:rPr lang="en-US" dirty="0" err="1"/>
              <a:t>visualocean</a:t>
            </a:r>
            <a:endParaRPr lang="en-US" dirty="0"/>
          </a:p>
          <a:p>
            <a:r>
              <a:rPr lang="en-US" dirty="0"/>
              <a:t>Rutgers University</a:t>
            </a:r>
          </a:p>
          <a:p>
            <a:endParaRPr lang="en-US" dirty="0"/>
          </a:p>
          <a:p>
            <a:r>
              <a:rPr lang="en-US" sz="2100" i="1" dirty="0"/>
              <a:t>Presented to the WHOI Ocean Informatics Working Group</a:t>
            </a:r>
          </a:p>
          <a:p>
            <a:r>
              <a:rPr lang="en-US" sz="2100" dirty="0">
                <a:latin typeface="Calibri" charset="0"/>
                <a:ea typeface="Calibri" charset="0"/>
                <a:cs typeface="Calibri" charset="0"/>
              </a:rPr>
              <a:t>August 4, 2020</a:t>
            </a:r>
          </a:p>
        </p:txBody>
      </p:sp>
      <p:sp>
        <p:nvSpPr>
          <p:cNvPr id="2" name="Title 1"/>
          <p:cNvSpPr>
            <a:spLocks noGrp="1"/>
          </p:cNvSpPr>
          <p:nvPr>
            <p:ph type="ctrTitle"/>
          </p:nvPr>
        </p:nvSpPr>
        <p:spPr>
          <a:xfrm>
            <a:off x="271850" y="1453243"/>
            <a:ext cx="7030994" cy="1831824"/>
          </a:xfrm>
        </p:spPr>
        <p:txBody>
          <a:bodyPr anchor="t">
            <a:noAutofit/>
          </a:bodyPr>
          <a:lstStyle/>
          <a:p>
            <a:r>
              <a:rPr lang="en-US" sz="4000" dirty="0"/>
              <a:t>Ocean Data Labs</a:t>
            </a:r>
            <a:br>
              <a:rPr lang="en-US" sz="4000" dirty="0"/>
            </a:br>
            <a:r>
              <a:rPr lang="en-US" sz="4000" dirty="0"/>
              <a:t>And an introduction to plotting OOI Profiler data in Python</a:t>
            </a:r>
            <a:endParaRPr lang="en-US" sz="4000" b="1" dirty="0"/>
          </a:p>
        </p:txBody>
      </p:sp>
      <p:pic>
        <p:nvPicPr>
          <p:cNvPr id="6" name="Picture 5">
            <a:extLst>
              <a:ext uri="{FF2B5EF4-FFF2-40B4-BE49-F238E27FC236}">
                <a16:creationId xmlns:a16="http://schemas.microsoft.com/office/drawing/2014/main" id="{FCB3D22A-17E1-4003-A8E7-73F89BACED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04196" y="543697"/>
            <a:ext cx="4143071" cy="4572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7674628" y="5115697"/>
            <a:ext cx="3602204" cy="830997"/>
          </a:xfrm>
          <a:prstGeom prst="rect">
            <a:avLst/>
          </a:prstGeom>
          <a:noFill/>
        </p:spPr>
        <p:txBody>
          <a:bodyPr wrap="none" rtlCol="0">
            <a:spAutoFit/>
          </a:bodyPr>
          <a:lstStyle/>
          <a:p>
            <a:pPr algn="ctr"/>
            <a:r>
              <a:rPr lang="en-US" sz="2400" dirty="0" err="1">
                <a:solidFill>
                  <a:schemeClr val="bg1"/>
                </a:solidFill>
                <a:latin typeface="Calibri" charset="0"/>
                <a:ea typeface="Calibri" charset="0"/>
                <a:cs typeface="Calibri" charset="0"/>
              </a:rPr>
              <a:t>datalab.marine.rutgers.edu</a:t>
            </a:r>
            <a:endParaRPr lang="en-US" sz="2400" dirty="0">
              <a:solidFill>
                <a:schemeClr val="bg1"/>
              </a:solidFill>
              <a:latin typeface="Calibri" charset="0"/>
              <a:ea typeface="Calibri" charset="0"/>
              <a:cs typeface="Calibri" charset="0"/>
            </a:endParaRPr>
          </a:p>
          <a:p>
            <a:pPr algn="ctr"/>
            <a:r>
              <a:rPr lang="en-US" sz="2400" dirty="0">
                <a:solidFill>
                  <a:schemeClr val="bg1"/>
                </a:solidFill>
                <a:latin typeface="Calibri" charset="0"/>
                <a:cs typeface="Calibri" charset="0"/>
              </a:rPr>
              <a:t>@</a:t>
            </a:r>
            <a:r>
              <a:rPr lang="en-US" sz="2400" dirty="0" err="1">
                <a:solidFill>
                  <a:schemeClr val="bg1"/>
                </a:solidFill>
                <a:latin typeface="Calibri" charset="0"/>
                <a:cs typeface="Calibri" charset="0"/>
              </a:rPr>
              <a:t>ooidatalab</a:t>
            </a:r>
            <a:endParaRPr lang="en-US" sz="2400" dirty="0">
              <a:solidFill>
                <a:schemeClr val="bg1"/>
              </a:solidFill>
            </a:endParaRPr>
          </a:p>
        </p:txBody>
      </p:sp>
      <p:pic>
        <p:nvPicPr>
          <p:cNvPr id="7" name="Picture 6">
            <a:extLst>
              <a:ext uri="{FF2B5EF4-FFF2-40B4-BE49-F238E27FC236}">
                <a16:creationId xmlns:a16="http://schemas.microsoft.com/office/drawing/2014/main" id="{C234D2EA-2839-4241-95C3-61FB4B8AE656}"/>
              </a:ext>
            </a:extLst>
          </p:cNvPr>
          <p:cNvPicPr>
            <a:picLocks noChangeAspect="1"/>
          </p:cNvPicPr>
          <p:nvPr/>
        </p:nvPicPr>
        <p:blipFill rotWithShape="1">
          <a:blip r:embed="rId3"/>
          <a:srcRect l="-2000" t="-7147" r="-1666" b="-6896"/>
          <a:stretch/>
        </p:blipFill>
        <p:spPr>
          <a:xfrm>
            <a:off x="170498" y="400329"/>
            <a:ext cx="3086982" cy="922285"/>
          </a:xfrm>
          <a:prstGeom prst="rect">
            <a:avLst/>
          </a:prstGeom>
          <a:solidFill>
            <a:schemeClr val="bg1"/>
          </a:solidFill>
        </p:spPr>
      </p:pic>
    </p:spTree>
    <p:extLst>
      <p:ext uri="{BB962C8B-B14F-4D97-AF65-F5344CB8AC3E}">
        <p14:creationId xmlns:p14="http://schemas.microsoft.com/office/powerpoint/2010/main" val="153641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Data Exploration?</a:t>
            </a:r>
          </a:p>
        </p:txBody>
      </p:sp>
      <p:sp>
        <p:nvSpPr>
          <p:cNvPr id="5" name="Footer Placeholder 4"/>
          <p:cNvSpPr>
            <a:spLocks noGrp="1"/>
          </p:cNvSpPr>
          <p:nvPr>
            <p:ph type="ftr" sz="quarter" idx="4294967295"/>
          </p:nvPr>
        </p:nvSpPr>
        <p:spPr>
          <a:prstGeom prst="rect">
            <a:avLst/>
          </a:prstGeom>
        </p:spPr>
        <p:txBody>
          <a:bodyPr/>
          <a:lstStyle/>
          <a:p>
            <a:r>
              <a:rPr lang="en-US"/>
              <a:t>Ocean Data Labs - WHOI Tutorial 2020</a:t>
            </a:r>
            <a:endParaRPr lang="en-US" dirty="0"/>
          </a:p>
        </p:txBody>
      </p:sp>
      <p:sp>
        <p:nvSpPr>
          <p:cNvPr id="4" name="Slide Number Placeholder 3"/>
          <p:cNvSpPr>
            <a:spLocks noGrp="1"/>
          </p:cNvSpPr>
          <p:nvPr>
            <p:ph type="sldNum" sz="quarter" idx="4294967295"/>
          </p:nvPr>
        </p:nvSpPr>
        <p:spPr>
          <a:prstGeom prst="rect">
            <a:avLst/>
          </a:prstGeom>
        </p:spPr>
        <p:txBody>
          <a:bodyPr/>
          <a:lstStyle/>
          <a:p>
            <a:fld id="{7F3DF600-62A1-184E-92E0-B220AC2671D0}" type="slidenum">
              <a:rPr lang="en-US" smtClean="0"/>
              <a:t>10</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2758" r="12578" b="55638"/>
          <a:stretch/>
        </p:blipFill>
        <p:spPr>
          <a:xfrm>
            <a:off x="1817078" y="1342663"/>
            <a:ext cx="4208585" cy="423677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107" t="44388" r="12229" b="7068"/>
          <a:stretch/>
        </p:blipFill>
        <p:spPr>
          <a:xfrm>
            <a:off x="6260124" y="1342663"/>
            <a:ext cx="4208585" cy="4636106"/>
          </a:xfrm>
          <a:prstGeom prst="rect">
            <a:avLst/>
          </a:prstGeom>
        </p:spPr>
      </p:pic>
    </p:spTree>
    <p:extLst>
      <p:ext uri="{BB962C8B-B14F-4D97-AF65-F5344CB8AC3E}">
        <p14:creationId xmlns:p14="http://schemas.microsoft.com/office/powerpoint/2010/main" val="3775747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ABC5092-364A-D940-8027-2DA03BD45270}"/>
              </a:ext>
            </a:extLst>
          </p:cNvPr>
          <p:cNvPicPr>
            <a:picLocks noChangeAspect="1"/>
          </p:cNvPicPr>
          <p:nvPr/>
        </p:nvPicPr>
        <p:blipFill>
          <a:blip r:embed="rId2"/>
          <a:stretch>
            <a:fillRect/>
          </a:stretch>
        </p:blipFill>
        <p:spPr>
          <a:xfrm>
            <a:off x="4661205" y="365126"/>
            <a:ext cx="7251192" cy="4992964"/>
          </a:xfrm>
          <a:prstGeom prst="rect">
            <a:avLst/>
          </a:prstGeom>
        </p:spPr>
      </p:pic>
      <p:pic>
        <p:nvPicPr>
          <p:cNvPr id="17" name="Picture 16">
            <a:extLst>
              <a:ext uri="{FF2B5EF4-FFF2-40B4-BE49-F238E27FC236}">
                <a16:creationId xmlns:a16="http://schemas.microsoft.com/office/drawing/2014/main" id="{3A692A59-A319-4E46-AFF0-6D8C0B8AFC51}"/>
              </a:ext>
            </a:extLst>
          </p:cNvPr>
          <p:cNvPicPr>
            <a:picLocks noChangeAspect="1"/>
          </p:cNvPicPr>
          <p:nvPr/>
        </p:nvPicPr>
        <p:blipFill>
          <a:blip r:embed="rId3"/>
          <a:stretch>
            <a:fillRect/>
          </a:stretch>
        </p:blipFill>
        <p:spPr>
          <a:xfrm>
            <a:off x="4468418" y="365126"/>
            <a:ext cx="7251192" cy="4992964"/>
          </a:xfrm>
          <a:prstGeom prst="rect">
            <a:avLst/>
          </a:prstGeom>
        </p:spPr>
      </p:pic>
      <p:sp>
        <p:nvSpPr>
          <p:cNvPr id="24" name="Title 23">
            <a:extLst>
              <a:ext uri="{FF2B5EF4-FFF2-40B4-BE49-F238E27FC236}">
                <a16:creationId xmlns:a16="http://schemas.microsoft.com/office/drawing/2014/main" id="{21FF4934-1009-2041-AA61-EC77129A53E6}"/>
              </a:ext>
            </a:extLst>
          </p:cNvPr>
          <p:cNvSpPr>
            <a:spLocks noGrp="1"/>
          </p:cNvSpPr>
          <p:nvPr>
            <p:ph type="title"/>
          </p:nvPr>
        </p:nvSpPr>
        <p:spPr/>
        <p:txBody>
          <a:bodyPr>
            <a:normAutofit/>
          </a:bodyPr>
          <a:lstStyle/>
          <a:p>
            <a:r>
              <a:rPr lang="en-US" sz="4000" dirty="0"/>
              <a:t>Exploring Data</a:t>
            </a:r>
          </a:p>
        </p:txBody>
      </p:sp>
      <p:sp>
        <p:nvSpPr>
          <p:cNvPr id="26" name="Content Placeholder 25">
            <a:extLst>
              <a:ext uri="{FF2B5EF4-FFF2-40B4-BE49-F238E27FC236}">
                <a16:creationId xmlns:a16="http://schemas.microsoft.com/office/drawing/2014/main" id="{EA5284B7-73A6-A54D-9399-7D4499A5FA87}"/>
              </a:ext>
            </a:extLst>
          </p:cNvPr>
          <p:cNvSpPr>
            <a:spLocks noGrp="1"/>
          </p:cNvSpPr>
          <p:nvPr>
            <p:ph idx="1"/>
          </p:nvPr>
        </p:nvSpPr>
        <p:spPr>
          <a:xfrm>
            <a:off x="838200" y="1519518"/>
            <a:ext cx="3625215" cy="4437529"/>
          </a:xfrm>
        </p:spPr>
        <p:txBody>
          <a:bodyPr>
            <a:normAutofit fontScale="92500" lnSpcReduction="10000"/>
          </a:bodyPr>
          <a:lstStyle/>
          <a:p>
            <a:pPr marL="0" indent="0">
              <a:buNone/>
            </a:pPr>
            <a:r>
              <a:rPr lang="en-US" dirty="0"/>
              <a:t>Chlorophyll-a in </a:t>
            </a:r>
            <a:br>
              <a:rPr lang="en-US" dirty="0"/>
            </a:br>
            <a:r>
              <a:rPr lang="en-US" dirty="0"/>
              <a:t>Upwelling and </a:t>
            </a:r>
            <a:br>
              <a:rPr lang="en-US" dirty="0"/>
            </a:br>
            <a:r>
              <a:rPr lang="en-US" dirty="0"/>
              <a:t>Stratified Temperate </a:t>
            </a:r>
            <a:br>
              <a:rPr lang="en-US" dirty="0"/>
            </a:br>
            <a:r>
              <a:rPr lang="en-US" dirty="0"/>
              <a:t>Regions</a:t>
            </a:r>
          </a:p>
          <a:p>
            <a:pPr marL="0" indent="0">
              <a:buNone/>
            </a:pPr>
            <a:endParaRPr lang="en-US" dirty="0"/>
          </a:p>
          <a:p>
            <a:pPr fontAlgn="base"/>
            <a:r>
              <a:rPr lang="en-US" sz="2200" dirty="0"/>
              <a:t>Karen Baker, Orange Coast College</a:t>
            </a:r>
          </a:p>
          <a:p>
            <a:r>
              <a:rPr lang="en-US" sz="2200" dirty="0"/>
              <a:t>Claire </a:t>
            </a:r>
            <a:r>
              <a:rPr lang="en-US" sz="2200" dirty="0" err="1"/>
              <a:t>Condie</a:t>
            </a:r>
            <a:r>
              <a:rPr lang="en-US" sz="2200" dirty="0"/>
              <a:t>, Middlesex County College</a:t>
            </a:r>
          </a:p>
          <a:p>
            <a:pPr fontAlgn="base"/>
            <a:r>
              <a:rPr lang="en-US" sz="2200" dirty="0"/>
              <a:t>Robert Ellis, Orange Coast College</a:t>
            </a:r>
          </a:p>
          <a:p>
            <a:pPr fontAlgn="base"/>
            <a:r>
              <a:rPr lang="en-US" sz="2200" dirty="0"/>
              <a:t>Colleen Petrik, Texas A&amp;M University</a:t>
            </a:r>
          </a:p>
          <a:p>
            <a:pPr marL="0" indent="0">
              <a:buNone/>
            </a:pPr>
            <a:endParaRPr lang="en-US" dirty="0"/>
          </a:p>
        </p:txBody>
      </p:sp>
      <p:sp>
        <p:nvSpPr>
          <p:cNvPr id="4" name="Footer Placeholder 3">
            <a:extLst>
              <a:ext uri="{FF2B5EF4-FFF2-40B4-BE49-F238E27FC236}">
                <a16:creationId xmlns:a16="http://schemas.microsoft.com/office/drawing/2014/main" id="{62E34E30-574E-764C-AC71-A7888722B473}"/>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1F63B589-823A-BD45-99DC-898B1BBF90B8}"/>
              </a:ext>
            </a:extLst>
          </p:cNvPr>
          <p:cNvSpPr>
            <a:spLocks noGrp="1"/>
          </p:cNvSpPr>
          <p:nvPr>
            <p:ph type="sldNum" sz="quarter" idx="11"/>
          </p:nvPr>
        </p:nvSpPr>
        <p:spPr/>
        <p:txBody>
          <a:bodyPr/>
          <a:lstStyle/>
          <a:p>
            <a:fld id="{5EF5D831-06B2-D543-8946-72CD43B5155C}" type="slidenum">
              <a:rPr lang="en-US" smtClean="0">
                <a:solidFill>
                  <a:prstClr val="white"/>
                </a:solidFill>
              </a:rPr>
              <a:pPr/>
              <a:t>11</a:t>
            </a:fld>
            <a:endParaRPr lang="en-US">
              <a:solidFill>
                <a:prstClr val="white"/>
              </a:solidFill>
            </a:endParaRPr>
          </a:p>
        </p:txBody>
      </p:sp>
    </p:spTree>
    <p:extLst>
      <p:ext uri="{BB962C8B-B14F-4D97-AF65-F5344CB8AC3E}">
        <p14:creationId xmlns:p14="http://schemas.microsoft.com/office/powerpoint/2010/main" val="347688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51CF-FF36-514A-ADC9-E89E326863F5}"/>
              </a:ext>
            </a:extLst>
          </p:cNvPr>
          <p:cNvSpPr>
            <a:spLocks noGrp="1"/>
          </p:cNvSpPr>
          <p:nvPr>
            <p:ph type="title"/>
          </p:nvPr>
        </p:nvSpPr>
        <p:spPr/>
        <p:txBody>
          <a:bodyPr/>
          <a:lstStyle/>
          <a:p>
            <a:r>
              <a:rPr lang="en-US" dirty="0"/>
              <a:t>Guided Learning</a:t>
            </a:r>
          </a:p>
        </p:txBody>
      </p:sp>
      <p:sp>
        <p:nvSpPr>
          <p:cNvPr id="3" name="Content Placeholder 2">
            <a:extLst>
              <a:ext uri="{FF2B5EF4-FFF2-40B4-BE49-F238E27FC236}">
                <a16:creationId xmlns:a16="http://schemas.microsoft.com/office/drawing/2014/main" id="{E77AEF13-8695-E64A-B57B-3665372EEA62}"/>
              </a:ext>
            </a:extLst>
          </p:cNvPr>
          <p:cNvSpPr>
            <a:spLocks noGrp="1"/>
          </p:cNvSpPr>
          <p:nvPr>
            <p:ph idx="1"/>
          </p:nvPr>
        </p:nvSpPr>
        <p:spPr>
          <a:xfrm>
            <a:off x="838200" y="1519518"/>
            <a:ext cx="4265815" cy="4437529"/>
          </a:xfrm>
        </p:spPr>
        <p:txBody>
          <a:bodyPr/>
          <a:lstStyle/>
          <a:p>
            <a:pPr marL="0" indent="0">
              <a:buNone/>
            </a:pPr>
            <a:r>
              <a:rPr lang="en-US" dirty="0"/>
              <a:t>Anoxic Events</a:t>
            </a:r>
          </a:p>
          <a:p>
            <a:endParaRPr lang="en-US" dirty="0"/>
          </a:p>
          <a:p>
            <a:r>
              <a:rPr lang="en-US" sz="2000" dirty="0"/>
              <a:t>Kathy Browne, Rider University</a:t>
            </a:r>
          </a:p>
          <a:p>
            <a:r>
              <a:rPr lang="en-US" sz="2000" dirty="0"/>
              <a:t>Lauren </a:t>
            </a:r>
            <a:r>
              <a:rPr lang="en-US" sz="2000" dirty="0" err="1"/>
              <a:t>Sahl</a:t>
            </a:r>
            <a:r>
              <a:rPr lang="en-US" sz="2000" dirty="0"/>
              <a:t>, Maine Maritime Academy</a:t>
            </a:r>
          </a:p>
          <a:p>
            <a:r>
              <a:rPr lang="en-US" sz="2000" dirty="0"/>
              <a:t>Rebecca Freeman, University of Kentucky</a:t>
            </a:r>
          </a:p>
          <a:p>
            <a:r>
              <a:rPr lang="en-US" sz="2000" dirty="0"/>
              <a:t>Gabriella Smalley, Rider University</a:t>
            </a:r>
          </a:p>
          <a:p>
            <a:r>
              <a:rPr lang="en-US" sz="2000" dirty="0"/>
              <a:t>Carol White, Southern Maine Community College</a:t>
            </a:r>
          </a:p>
          <a:p>
            <a:endParaRPr lang="en-US" dirty="0"/>
          </a:p>
        </p:txBody>
      </p:sp>
      <p:sp>
        <p:nvSpPr>
          <p:cNvPr id="4" name="Footer Placeholder 3">
            <a:extLst>
              <a:ext uri="{FF2B5EF4-FFF2-40B4-BE49-F238E27FC236}">
                <a16:creationId xmlns:a16="http://schemas.microsoft.com/office/drawing/2014/main" id="{475509B9-25BD-5140-B7A0-FD818A658A07}"/>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885F5AB8-DA99-D143-B39C-30B56CB50D05}"/>
              </a:ext>
            </a:extLst>
          </p:cNvPr>
          <p:cNvSpPr>
            <a:spLocks noGrp="1"/>
          </p:cNvSpPr>
          <p:nvPr>
            <p:ph type="sldNum" sz="quarter" idx="11"/>
          </p:nvPr>
        </p:nvSpPr>
        <p:spPr/>
        <p:txBody>
          <a:bodyPr/>
          <a:lstStyle/>
          <a:p>
            <a:fld id="{5EF5D831-06B2-D543-8946-72CD43B5155C}" type="slidenum">
              <a:rPr lang="en-US" smtClean="0">
                <a:solidFill>
                  <a:prstClr val="white"/>
                </a:solidFill>
              </a:rPr>
              <a:pPr/>
              <a:t>12</a:t>
            </a:fld>
            <a:endParaRPr lang="en-US">
              <a:solidFill>
                <a:prstClr val="white"/>
              </a:solidFill>
            </a:endParaRPr>
          </a:p>
        </p:txBody>
      </p:sp>
      <p:pic>
        <p:nvPicPr>
          <p:cNvPr id="7" name="Picture 6">
            <a:extLst>
              <a:ext uri="{FF2B5EF4-FFF2-40B4-BE49-F238E27FC236}">
                <a16:creationId xmlns:a16="http://schemas.microsoft.com/office/drawing/2014/main" id="{CBB58F3A-3B67-6344-9BAE-6D8D64CD913C}"/>
              </a:ext>
            </a:extLst>
          </p:cNvPr>
          <p:cNvPicPr>
            <a:picLocks noChangeAspect="1"/>
          </p:cNvPicPr>
          <p:nvPr/>
        </p:nvPicPr>
        <p:blipFill>
          <a:blip r:embed="rId2"/>
          <a:stretch>
            <a:fillRect/>
          </a:stretch>
        </p:blipFill>
        <p:spPr>
          <a:xfrm>
            <a:off x="5410200" y="290458"/>
            <a:ext cx="6400800" cy="2331720"/>
          </a:xfrm>
          <a:prstGeom prst="rect">
            <a:avLst/>
          </a:prstGeom>
        </p:spPr>
      </p:pic>
      <p:pic>
        <p:nvPicPr>
          <p:cNvPr id="9" name="Picture 8">
            <a:extLst>
              <a:ext uri="{FF2B5EF4-FFF2-40B4-BE49-F238E27FC236}">
                <a16:creationId xmlns:a16="http://schemas.microsoft.com/office/drawing/2014/main" id="{F7C29188-1B5A-9344-B0F2-9D7C76F1298D}"/>
              </a:ext>
            </a:extLst>
          </p:cNvPr>
          <p:cNvPicPr>
            <a:picLocks noChangeAspect="1"/>
          </p:cNvPicPr>
          <p:nvPr/>
        </p:nvPicPr>
        <p:blipFill>
          <a:blip r:embed="rId3"/>
          <a:stretch>
            <a:fillRect/>
          </a:stretch>
        </p:blipFill>
        <p:spPr>
          <a:xfrm>
            <a:off x="5410200" y="290458"/>
            <a:ext cx="6400800" cy="2286001"/>
          </a:xfrm>
          <a:prstGeom prst="rect">
            <a:avLst/>
          </a:prstGeom>
        </p:spPr>
      </p:pic>
      <p:pic>
        <p:nvPicPr>
          <p:cNvPr id="11" name="Picture 10">
            <a:extLst>
              <a:ext uri="{FF2B5EF4-FFF2-40B4-BE49-F238E27FC236}">
                <a16:creationId xmlns:a16="http://schemas.microsoft.com/office/drawing/2014/main" id="{B914CA33-E347-5A45-827E-612AA7169F4E}"/>
              </a:ext>
            </a:extLst>
          </p:cNvPr>
          <p:cNvPicPr>
            <a:picLocks noChangeAspect="1"/>
          </p:cNvPicPr>
          <p:nvPr/>
        </p:nvPicPr>
        <p:blipFill>
          <a:blip r:embed="rId4"/>
          <a:stretch>
            <a:fillRect/>
          </a:stretch>
        </p:blipFill>
        <p:spPr>
          <a:xfrm>
            <a:off x="5410200" y="290458"/>
            <a:ext cx="6400800" cy="3657600"/>
          </a:xfrm>
          <a:prstGeom prst="rect">
            <a:avLst/>
          </a:prstGeom>
        </p:spPr>
      </p:pic>
      <p:pic>
        <p:nvPicPr>
          <p:cNvPr id="13" name="Picture 12">
            <a:extLst>
              <a:ext uri="{FF2B5EF4-FFF2-40B4-BE49-F238E27FC236}">
                <a16:creationId xmlns:a16="http://schemas.microsoft.com/office/drawing/2014/main" id="{9D55A70C-3CF6-0F4E-85E0-FA61A4E6B563}"/>
              </a:ext>
            </a:extLst>
          </p:cNvPr>
          <p:cNvPicPr>
            <a:picLocks noChangeAspect="1"/>
          </p:cNvPicPr>
          <p:nvPr/>
        </p:nvPicPr>
        <p:blipFill>
          <a:blip r:embed="rId5"/>
          <a:stretch>
            <a:fillRect/>
          </a:stretch>
        </p:blipFill>
        <p:spPr>
          <a:xfrm>
            <a:off x="5410200" y="290458"/>
            <a:ext cx="6400800" cy="5605272"/>
          </a:xfrm>
          <a:prstGeom prst="rect">
            <a:avLst/>
          </a:prstGeom>
        </p:spPr>
      </p:pic>
      <p:pic>
        <p:nvPicPr>
          <p:cNvPr id="19" name="Picture 18">
            <a:extLst>
              <a:ext uri="{FF2B5EF4-FFF2-40B4-BE49-F238E27FC236}">
                <a16:creationId xmlns:a16="http://schemas.microsoft.com/office/drawing/2014/main" id="{3B5AD367-30B7-3F48-AB02-20CC486EED7E}"/>
              </a:ext>
            </a:extLst>
          </p:cNvPr>
          <p:cNvPicPr>
            <a:picLocks noChangeAspect="1"/>
          </p:cNvPicPr>
          <p:nvPr/>
        </p:nvPicPr>
        <p:blipFill>
          <a:blip r:embed="rId6"/>
          <a:stretch>
            <a:fillRect/>
          </a:stretch>
        </p:blipFill>
        <p:spPr>
          <a:xfrm>
            <a:off x="5410200" y="290458"/>
            <a:ext cx="6400800" cy="5632704"/>
          </a:xfrm>
          <a:prstGeom prst="rect">
            <a:avLst/>
          </a:prstGeom>
        </p:spPr>
      </p:pic>
    </p:spTree>
    <p:extLst>
      <p:ext uri="{BB962C8B-B14F-4D97-AF65-F5344CB8AC3E}">
        <p14:creationId xmlns:p14="http://schemas.microsoft.com/office/powerpoint/2010/main" val="6131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F211C5C-6F3E-B448-A6CF-BC1DC9DAC388}"/>
              </a:ext>
            </a:extLst>
          </p:cNvPr>
          <p:cNvPicPr>
            <a:picLocks noChangeAspect="1"/>
          </p:cNvPicPr>
          <p:nvPr/>
        </p:nvPicPr>
        <p:blipFill>
          <a:blip r:embed="rId2"/>
          <a:stretch>
            <a:fillRect/>
          </a:stretch>
        </p:blipFill>
        <p:spPr>
          <a:xfrm>
            <a:off x="5701145" y="242266"/>
            <a:ext cx="6126480" cy="5773595"/>
          </a:xfrm>
          <a:prstGeom prst="rect">
            <a:avLst/>
          </a:prstGeom>
        </p:spPr>
      </p:pic>
      <p:sp>
        <p:nvSpPr>
          <p:cNvPr id="2" name="Title 1">
            <a:extLst>
              <a:ext uri="{FF2B5EF4-FFF2-40B4-BE49-F238E27FC236}">
                <a16:creationId xmlns:a16="http://schemas.microsoft.com/office/drawing/2014/main" id="{68D184FB-82FB-6E4C-B3DA-AC2E75325489}"/>
              </a:ext>
            </a:extLst>
          </p:cNvPr>
          <p:cNvSpPr>
            <a:spLocks noGrp="1"/>
          </p:cNvSpPr>
          <p:nvPr>
            <p:ph type="title"/>
          </p:nvPr>
        </p:nvSpPr>
        <p:spPr/>
        <p:txBody>
          <a:bodyPr/>
          <a:lstStyle/>
          <a:p>
            <a:r>
              <a:rPr lang="en-US" dirty="0"/>
              <a:t>Student Predictions</a:t>
            </a:r>
          </a:p>
        </p:txBody>
      </p:sp>
      <p:sp>
        <p:nvSpPr>
          <p:cNvPr id="3" name="Content Placeholder 2">
            <a:extLst>
              <a:ext uri="{FF2B5EF4-FFF2-40B4-BE49-F238E27FC236}">
                <a16:creationId xmlns:a16="http://schemas.microsoft.com/office/drawing/2014/main" id="{7EA23124-901E-C54D-A8AF-EFE04DA55030}"/>
              </a:ext>
            </a:extLst>
          </p:cNvPr>
          <p:cNvSpPr>
            <a:spLocks noGrp="1"/>
          </p:cNvSpPr>
          <p:nvPr>
            <p:ph idx="1"/>
          </p:nvPr>
        </p:nvSpPr>
        <p:spPr>
          <a:xfrm>
            <a:off x="838200" y="1519518"/>
            <a:ext cx="4862945" cy="4437529"/>
          </a:xfrm>
        </p:spPr>
        <p:txBody>
          <a:bodyPr/>
          <a:lstStyle/>
          <a:p>
            <a:pPr marL="0" indent="0">
              <a:buNone/>
            </a:pPr>
            <a:r>
              <a:rPr lang="en-US" dirty="0"/>
              <a:t>Dynamic Air-Sea Interactions</a:t>
            </a:r>
          </a:p>
          <a:p>
            <a:endParaRPr lang="en-US" dirty="0"/>
          </a:p>
          <a:p>
            <a:r>
              <a:rPr lang="en-US" sz="2000" dirty="0"/>
              <a:t>Jacqui </a:t>
            </a:r>
            <a:r>
              <a:rPr lang="en-US" sz="2000" dirty="0" err="1"/>
              <a:t>Degan</a:t>
            </a:r>
            <a:r>
              <a:rPr lang="en-US" sz="2000" dirty="0"/>
              <a:t>, Cape Fear Community College</a:t>
            </a:r>
          </a:p>
          <a:p>
            <a:r>
              <a:rPr lang="en-US" sz="2000" dirty="0"/>
              <a:t>Melissa Hicks, Onondaga Community College</a:t>
            </a:r>
          </a:p>
          <a:p>
            <a:r>
              <a:rPr lang="en-US" sz="2000" dirty="0"/>
              <a:t>Siddhartha </a:t>
            </a:r>
            <a:r>
              <a:rPr lang="en-US" sz="2000" dirty="0" err="1"/>
              <a:t>Mitra</a:t>
            </a:r>
            <a:r>
              <a:rPr lang="en-US" sz="2000" dirty="0"/>
              <a:t>, East Carolina University</a:t>
            </a:r>
          </a:p>
          <a:p>
            <a:r>
              <a:rPr lang="en-US" sz="2000" dirty="0"/>
              <a:t>Paul Webb, Roger </a:t>
            </a:r>
            <a:r>
              <a:rPr lang="en-US" sz="2000" dirty="0" err="1"/>
              <a:t>Wiliams</a:t>
            </a:r>
            <a:r>
              <a:rPr lang="en-US" sz="2000" dirty="0"/>
              <a:t> University</a:t>
            </a:r>
          </a:p>
        </p:txBody>
      </p:sp>
      <p:sp>
        <p:nvSpPr>
          <p:cNvPr id="4" name="Footer Placeholder 3">
            <a:extLst>
              <a:ext uri="{FF2B5EF4-FFF2-40B4-BE49-F238E27FC236}">
                <a16:creationId xmlns:a16="http://schemas.microsoft.com/office/drawing/2014/main" id="{EC5FF1C6-ABBB-DB48-9E34-E7704D6A9FB9}"/>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55E37584-4A6E-504C-859A-B4F87744FAE8}"/>
              </a:ext>
            </a:extLst>
          </p:cNvPr>
          <p:cNvSpPr>
            <a:spLocks noGrp="1"/>
          </p:cNvSpPr>
          <p:nvPr>
            <p:ph type="sldNum" sz="quarter" idx="11"/>
          </p:nvPr>
        </p:nvSpPr>
        <p:spPr/>
        <p:txBody>
          <a:bodyPr/>
          <a:lstStyle/>
          <a:p>
            <a:fld id="{5EF5D831-06B2-D543-8946-72CD43B5155C}" type="slidenum">
              <a:rPr lang="en-US" smtClean="0">
                <a:solidFill>
                  <a:prstClr val="white"/>
                </a:solidFill>
              </a:rPr>
              <a:pPr/>
              <a:t>13</a:t>
            </a:fld>
            <a:endParaRPr lang="en-US">
              <a:solidFill>
                <a:prstClr val="white"/>
              </a:solidFill>
            </a:endParaRPr>
          </a:p>
        </p:txBody>
      </p:sp>
      <p:pic>
        <p:nvPicPr>
          <p:cNvPr id="13" name="Picture 12">
            <a:extLst>
              <a:ext uri="{FF2B5EF4-FFF2-40B4-BE49-F238E27FC236}">
                <a16:creationId xmlns:a16="http://schemas.microsoft.com/office/drawing/2014/main" id="{F3AB102C-360B-A046-A0F2-6F0ABC8115F0}"/>
              </a:ext>
            </a:extLst>
          </p:cNvPr>
          <p:cNvPicPr>
            <a:picLocks noChangeAspect="1"/>
          </p:cNvPicPr>
          <p:nvPr/>
        </p:nvPicPr>
        <p:blipFill>
          <a:blip r:embed="rId3"/>
          <a:stretch>
            <a:fillRect/>
          </a:stretch>
        </p:blipFill>
        <p:spPr>
          <a:xfrm>
            <a:off x="5701145" y="242266"/>
            <a:ext cx="6126480" cy="5763792"/>
          </a:xfrm>
          <a:prstGeom prst="rect">
            <a:avLst/>
          </a:prstGeom>
        </p:spPr>
      </p:pic>
      <p:pic>
        <p:nvPicPr>
          <p:cNvPr id="15" name="Picture 14">
            <a:extLst>
              <a:ext uri="{FF2B5EF4-FFF2-40B4-BE49-F238E27FC236}">
                <a16:creationId xmlns:a16="http://schemas.microsoft.com/office/drawing/2014/main" id="{0B170DC6-66D5-284A-A320-0B66CC7F4B73}"/>
              </a:ext>
            </a:extLst>
          </p:cNvPr>
          <p:cNvPicPr>
            <a:picLocks noChangeAspect="1"/>
          </p:cNvPicPr>
          <p:nvPr/>
        </p:nvPicPr>
        <p:blipFill>
          <a:blip r:embed="rId4"/>
          <a:stretch>
            <a:fillRect/>
          </a:stretch>
        </p:blipFill>
        <p:spPr>
          <a:xfrm>
            <a:off x="5701145" y="242266"/>
            <a:ext cx="6126480" cy="5714781"/>
          </a:xfrm>
          <a:prstGeom prst="rect">
            <a:avLst/>
          </a:prstGeom>
        </p:spPr>
      </p:pic>
    </p:spTree>
    <p:extLst>
      <p:ext uri="{BB962C8B-B14F-4D97-AF65-F5344CB8AC3E}">
        <p14:creationId xmlns:p14="http://schemas.microsoft.com/office/powerpoint/2010/main" val="6676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B0CDD4F-7ED7-A84F-B571-184F6A0D359D}"/>
              </a:ext>
            </a:extLst>
          </p:cNvPr>
          <p:cNvGraphicFramePr>
            <a:graphicFrameLocks noGrp="1"/>
          </p:cNvGraphicFramePr>
          <p:nvPr>
            <p:ph idx="4294967295"/>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7A5671E-76D2-7448-9A6D-00AB7FFB6D26}"/>
              </a:ext>
            </a:extLst>
          </p:cNvPr>
          <p:cNvSpPr>
            <a:spLocks noGrp="1"/>
          </p:cNvSpPr>
          <p:nvPr>
            <p:ph type="title"/>
          </p:nvPr>
        </p:nvSpPr>
        <p:spPr>
          <a:xfrm>
            <a:off x="439838" y="365126"/>
            <a:ext cx="4849792" cy="1695168"/>
          </a:xfrm>
        </p:spPr>
        <p:txBody>
          <a:bodyPr>
            <a:normAutofit fontScale="90000"/>
          </a:bodyPr>
          <a:lstStyle/>
          <a:p>
            <a:r>
              <a:rPr lang="en-US" dirty="0"/>
              <a:t>What is Data Labs trying to </a:t>
            </a:r>
            <a:br>
              <a:rPr lang="en-US" dirty="0"/>
            </a:br>
            <a:r>
              <a:rPr lang="en-US" dirty="0"/>
              <a:t>accomplish?</a:t>
            </a:r>
          </a:p>
        </p:txBody>
      </p:sp>
      <p:sp>
        <p:nvSpPr>
          <p:cNvPr id="8" name="TextBox 7">
            <a:extLst>
              <a:ext uri="{FF2B5EF4-FFF2-40B4-BE49-F238E27FC236}">
                <a16:creationId xmlns:a16="http://schemas.microsoft.com/office/drawing/2014/main" id="{E5F4F20C-3E6A-2A4D-9C96-460753EA7873}"/>
              </a:ext>
            </a:extLst>
          </p:cNvPr>
          <p:cNvSpPr txBox="1"/>
          <p:nvPr/>
        </p:nvSpPr>
        <p:spPr>
          <a:xfrm rot="19213970">
            <a:off x="6399677" y="2884133"/>
            <a:ext cx="1369286" cy="646331"/>
          </a:xfrm>
          <a:prstGeom prst="rect">
            <a:avLst/>
          </a:prstGeom>
          <a:noFill/>
        </p:spPr>
        <p:txBody>
          <a:bodyPr wrap="none" rtlCol="0">
            <a:spAutoFit/>
          </a:bodyPr>
          <a:lstStyle/>
          <a:p>
            <a:pPr algn="ctr"/>
            <a:r>
              <a:rPr lang="en-US" dirty="0"/>
              <a:t>Data </a:t>
            </a:r>
          </a:p>
          <a:p>
            <a:pPr algn="ctr"/>
            <a:r>
              <a:rPr lang="en-US" dirty="0"/>
              <a:t>Workshops</a:t>
            </a:r>
          </a:p>
        </p:txBody>
      </p:sp>
      <p:sp>
        <p:nvSpPr>
          <p:cNvPr id="9" name="TextBox 8">
            <a:extLst>
              <a:ext uri="{FF2B5EF4-FFF2-40B4-BE49-F238E27FC236}">
                <a16:creationId xmlns:a16="http://schemas.microsoft.com/office/drawing/2014/main" id="{8D97C32D-CD66-804A-BDCC-2306C9BA1AFD}"/>
              </a:ext>
            </a:extLst>
          </p:cNvPr>
          <p:cNvSpPr txBox="1"/>
          <p:nvPr/>
        </p:nvSpPr>
        <p:spPr>
          <a:xfrm rot="2393289">
            <a:off x="4339841" y="2928495"/>
            <a:ext cx="1505540" cy="646331"/>
          </a:xfrm>
          <a:prstGeom prst="rect">
            <a:avLst/>
          </a:prstGeom>
          <a:noFill/>
        </p:spPr>
        <p:txBody>
          <a:bodyPr wrap="none" rtlCol="0">
            <a:spAutoFit/>
          </a:bodyPr>
          <a:lstStyle/>
          <a:p>
            <a:pPr algn="ctr"/>
            <a:r>
              <a:rPr lang="en-US" dirty="0"/>
              <a:t>Data </a:t>
            </a:r>
          </a:p>
          <a:p>
            <a:pPr algn="ctr"/>
            <a:r>
              <a:rPr lang="en-US" dirty="0"/>
              <a:t>Explorations</a:t>
            </a:r>
          </a:p>
        </p:txBody>
      </p:sp>
      <p:sp>
        <p:nvSpPr>
          <p:cNvPr id="10" name="TextBox 9">
            <a:extLst>
              <a:ext uri="{FF2B5EF4-FFF2-40B4-BE49-F238E27FC236}">
                <a16:creationId xmlns:a16="http://schemas.microsoft.com/office/drawing/2014/main" id="{23815FE5-49D0-C04B-AC8F-F3A33FED161A}"/>
              </a:ext>
            </a:extLst>
          </p:cNvPr>
          <p:cNvSpPr txBox="1"/>
          <p:nvPr/>
        </p:nvSpPr>
        <p:spPr>
          <a:xfrm>
            <a:off x="5885275" y="3502676"/>
            <a:ext cx="426720" cy="584775"/>
          </a:xfrm>
          <a:prstGeom prst="rect">
            <a:avLst/>
          </a:prstGeom>
          <a:noFill/>
        </p:spPr>
        <p:txBody>
          <a:bodyPr wrap="none" rtlCol="0">
            <a:spAutoFit/>
          </a:bodyPr>
          <a:lstStyle/>
          <a:p>
            <a:pPr algn="ctr"/>
            <a:r>
              <a:rPr lang="en-US" sz="3200" dirty="0"/>
              <a:t>?</a:t>
            </a:r>
          </a:p>
        </p:txBody>
      </p:sp>
      <p:sp>
        <p:nvSpPr>
          <p:cNvPr id="11" name="TextBox 10">
            <a:extLst>
              <a:ext uri="{FF2B5EF4-FFF2-40B4-BE49-F238E27FC236}">
                <a16:creationId xmlns:a16="http://schemas.microsoft.com/office/drawing/2014/main" id="{83E4FBEF-29F0-EF47-9059-09CE4C8ACFFE}"/>
              </a:ext>
            </a:extLst>
          </p:cNvPr>
          <p:cNvSpPr txBox="1"/>
          <p:nvPr/>
        </p:nvSpPr>
        <p:spPr>
          <a:xfrm rot="16200000">
            <a:off x="5357714" y="4679260"/>
            <a:ext cx="1467068" cy="646331"/>
          </a:xfrm>
          <a:prstGeom prst="rect">
            <a:avLst/>
          </a:prstGeom>
          <a:noFill/>
        </p:spPr>
        <p:txBody>
          <a:bodyPr wrap="none" rtlCol="0">
            <a:spAutoFit/>
          </a:bodyPr>
          <a:lstStyle/>
          <a:p>
            <a:pPr algn="ctr"/>
            <a:r>
              <a:rPr lang="en-US" dirty="0"/>
              <a:t>Data Sci </a:t>
            </a:r>
          </a:p>
          <a:p>
            <a:pPr algn="ctr"/>
            <a:r>
              <a:rPr lang="en-US" dirty="0"/>
              <a:t>Bootcamps</a:t>
            </a:r>
          </a:p>
        </p:txBody>
      </p:sp>
      <p:sp>
        <p:nvSpPr>
          <p:cNvPr id="3" name="Footer Placeholder 2">
            <a:extLst>
              <a:ext uri="{FF2B5EF4-FFF2-40B4-BE49-F238E27FC236}">
                <a16:creationId xmlns:a16="http://schemas.microsoft.com/office/drawing/2014/main" id="{21CE3C67-DE74-4D40-93F4-22BFB643CF0D}"/>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4" name="Slide Number Placeholder 3">
            <a:extLst>
              <a:ext uri="{FF2B5EF4-FFF2-40B4-BE49-F238E27FC236}">
                <a16:creationId xmlns:a16="http://schemas.microsoft.com/office/drawing/2014/main" id="{47616BD5-CC74-954E-BFF6-5E758562C7CC}"/>
              </a:ext>
            </a:extLst>
          </p:cNvPr>
          <p:cNvSpPr>
            <a:spLocks noGrp="1"/>
          </p:cNvSpPr>
          <p:nvPr>
            <p:ph type="sldNum" sz="quarter" idx="11"/>
          </p:nvPr>
        </p:nvSpPr>
        <p:spPr/>
        <p:txBody>
          <a:bodyPr/>
          <a:lstStyle/>
          <a:p>
            <a:fld id="{5EF5D831-06B2-D543-8946-72CD43B5155C}" type="slidenum">
              <a:rPr lang="en-US" smtClean="0">
                <a:solidFill>
                  <a:prstClr val="white"/>
                </a:solidFill>
              </a:rPr>
              <a:pPr/>
              <a:t>14</a:t>
            </a:fld>
            <a:endParaRPr lang="en-US">
              <a:solidFill>
                <a:prstClr val="white"/>
              </a:solidFill>
            </a:endParaRPr>
          </a:p>
        </p:txBody>
      </p:sp>
    </p:spTree>
    <p:extLst>
      <p:ext uri="{BB962C8B-B14F-4D97-AF65-F5344CB8AC3E}">
        <p14:creationId xmlns:p14="http://schemas.microsoft.com/office/powerpoint/2010/main" val="34345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17CE-852C-3A40-8A5F-80A55AD1326F}"/>
              </a:ext>
            </a:extLst>
          </p:cNvPr>
          <p:cNvSpPr>
            <a:spLocks noGrp="1"/>
          </p:cNvSpPr>
          <p:nvPr>
            <p:ph type="title"/>
          </p:nvPr>
        </p:nvSpPr>
        <p:spPr>
          <a:xfrm>
            <a:off x="300779" y="365126"/>
            <a:ext cx="11891221" cy="1060262"/>
          </a:xfrm>
        </p:spPr>
        <p:txBody>
          <a:bodyPr>
            <a:normAutofit fontScale="90000"/>
          </a:bodyPr>
          <a:lstStyle/>
          <a:p>
            <a:r>
              <a:rPr lang="en-US" dirty="0"/>
              <a:t>Development Workshop– Python/Matlab/R Notebooks</a:t>
            </a:r>
          </a:p>
        </p:txBody>
      </p:sp>
      <p:sp>
        <p:nvSpPr>
          <p:cNvPr id="3" name="Content Placeholder 2">
            <a:extLst>
              <a:ext uri="{FF2B5EF4-FFF2-40B4-BE49-F238E27FC236}">
                <a16:creationId xmlns:a16="http://schemas.microsoft.com/office/drawing/2014/main" id="{5F4AEB06-3DA8-D040-A7C1-951E53BFB350}"/>
              </a:ext>
            </a:extLst>
          </p:cNvPr>
          <p:cNvSpPr>
            <a:spLocks noGrp="1"/>
          </p:cNvSpPr>
          <p:nvPr>
            <p:ph sz="half" idx="1"/>
          </p:nvPr>
        </p:nvSpPr>
        <p:spPr/>
        <p:txBody>
          <a:bodyPr>
            <a:normAutofit fontScale="92500" lnSpcReduction="10000"/>
          </a:bodyPr>
          <a:lstStyle/>
          <a:p>
            <a:pPr marL="0" indent="0">
              <a:buNone/>
            </a:pPr>
            <a:r>
              <a:rPr lang="en-US" dirty="0"/>
              <a:t>Notebooks can be used for:</a:t>
            </a:r>
          </a:p>
          <a:p>
            <a:r>
              <a:rPr lang="en-US" dirty="0"/>
              <a:t>Tutorials</a:t>
            </a:r>
          </a:p>
          <a:p>
            <a:r>
              <a:rPr lang="en-US" dirty="0"/>
              <a:t>Exercises/practice (in-class or out)</a:t>
            </a:r>
          </a:p>
          <a:p>
            <a:r>
              <a:rPr lang="en-US" dirty="0"/>
              <a:t>Guided discovery</a:t>
            </a:r>
          </a:p>
          <a:p>
            <a:r>
              <a:rPr lang="en-US" dirty="0"/>
              <a:t>Self-directed inquiry (aka research projects)</a:t>
            </a:r>
          </a:p>
          <a:p>
            <a:endParaRPr lang="en-US" dirty="0"/>
          </a:p>
          <a:p>
            <a:pPr marL="0" indent="0">
              <a:buNone/>
            </a:pPr>
            <a:r>
              <a:rPr lang="en-US" dirty="0"/>
              <a:t>Enables Community Driven interactive datasets, lessons and research</a:t>
            </a:r>
          </a:p>
          <a:p>
            <a:endParaRPr lang="en-US" dirty="0"/>
          </a:p>
        </p:txBody>
      </p:sp>
      <p:sp>
        <p:nvSpPr>
          <p:cNvPr id="7" name="Content Placeholder 6">
            <a:extLst>
              <a:ext uri="{FF2B5EF4-FFF2-40B4-BE49-F238E27FC236}">
                <a16:creationId xmlns:a16="http://schemas.microsoft.com/office/drawing/2014/main" id="{60991196-0FC7-6A4A-A428-721AC54B622F}"/>
              </a:ext>
            </a:extLst>
          </p:cNvPr>
          <p:cNvSpPr>
            <a:spLocks noGrp="1"/>
          </p:cNvSpPr>
          <p:nvPr>
            <p:ph sz="half" idx="2"/>
          </p:nvPr>
        </p:nvSpPr>
        <p:spPr/>
        <p:txBody>
          <a:bodyPr>
            <a:normAutofit fontScale="92500" lnSpcReduction="10000"/>
          </a:bodyPr>
          <a:lstStyle/>
          <a:p>
            <a:r>
              <a:rPr lang="en-US" dirty="0"/>
              <a:t>31 Example OOI Data Processing Notebooks to date</a:t>
            </a:r>
          </a:p>
          <a:p>
            <a:pPr lvl="1"/>
            <a:r>
              <a:rPr lang="en-US" dirty="0">
                <a:hlinkClick r:id="rId2"/>
              </a:rPr>
              <a:t>https://github.com/ooi-data-lab/data-lab-workshops</a:t>
            </a:r>
            <a:r>
              <a:rPr lang="en-US" dirty="0"/>
              <a:t> </a:t>
            </a:r>
          </a:p>
          <a:p>
            <a:pPr lvl="1"/>
            <a:endParaRPr lang="en-US" dirty="0"/>
          </a:p>
          <a:p>
            <a:r>
              <a:rPr lang="en-US" dirty="0"/>
              <a:t>4 “Data Labs Fellows” working on Educational notebooks</a:t>
            </a:r>
          </a:p>
          <a:p>
            <a:endParaRPr lang="en-US" dirty="0"/>
          </a:p>
          <a:p>
            <a:pPr marL="0" indent="0">
              <a:buNone/>
            </a:pPr>
            <a:r>
              <a:rPr lang="en-US" dirty="0"/>
              <a:t>New visualization libraries enable interactive exploration</a:t>
            </a:r>
          </a:p>
          <a:p>
            <a:pPr lvl="1"/>
            <a:r>
              <a:rPr lang="en-US" dirty="0"/>
              <a:t>Altair</a:t>
            </a:r>
          </a:p>
          <a:p>
            <a:pPr lvl="1"/>
            <a:r>
              <a:rPr lang="en-US" dirty="0" err="1"/>
              <a:t>HoloViz</a:t>
            </a:r>
            <a:endParaRPr lang="en-US" dirty="0"/>
          </a:p>
          <a:p>
            <a:endParaRPr lang="en-US" dirty="0"/>
          </a:p>
        </p:txBody>
      </p:sp>
      <p:sp>
        <p:nvSpPr>
          <p:cNvPr id="4" name="Footer Placeholder 3">
            <a:extLst>
              <a:ext uri="{FF2B5EF4-FFF2-40B4-BE49-F238E27FC236}">
                <a16:creationId xmlns:a16="http://schemas.microsoft.com/office/drawing/2014/main" id="{10024444-DED4-5D4B-ACA8-9D9AE7ED8AC7}"/>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721B6B43-39BC-A345-9FB2-C7FB741FB954}"/>
              </a:ext>
            </a:extLst>
          </p:cNvPr>
          <p:cNvSpPr>
            <a:spLocks noGrp="1"/>
          </p:cNvSpPr>
          <p:nvPr>
            <p:ph type="sldNum" sz="quarter" idx="11"/>
          </p:nvPr>
        </p:nvSpPr>
        <p:spPr/>
        <p:txBody>
          <a:bodyPr/>
          <a:lstStyle/>
          <a:p>
            <a:fld id="{5EF5D831-06B2-D543-8946-72CD43B5155C}" type="slidenum">
              <a:rPr lang="en-US" smtClean="0">
                <a:solidFill>
                  <a:prstClr val="white"/>
                </a:solidFill>
              </a:rPr>
              <a:pPr/>
              <a:t>15</a:t>
            </a:fld>
            <a:endParaRPr lang="en-US">
              <a:solidFill>
                <a:prstClr val="white"/>
              </a:solidFill>
            </a:endParaRPr>
          </a:p>
        </p:txBody>
      </p:sp>
    </p:spTree>
    <p:extLst>
      <p:ext uri="{BB962C8B-B14F-4D97-AF65-F5344CB8AC3E}">
        <p14:creationId xmlns:p14="http://schemas.microsoft.com/office/powerpoint/2010/main" val="41354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Notebooks &amp; Google </a:t>
            </a:r>
            <a:r>
              <a:rPr lang="en-US" dirty="0" err="1"/>
              <a:t>Colab</a:t>
            </a:r>
            <a:endParaRPr lang="en-US" dirty="0"/>
          </a:p>
        </p:txBody>
      </p:sp>
      <p:sp>
        <p:nvSpPr>
          <p:cNvPr id="3" name="Content Placeholder 2"/>
          <p:cNvSpPr>
            <a:spLocks noGrp="1"/>
          </p:cNvSpPr>
          <p:nvPr>
            <p:ph sz="half" idx="1"/>
          </p:nvPr>
        </p:nvSpPr>
        <p:spPr/>
        <p:txBody>
          <a:bodyPr>
            <a:normAutofit/>
          </a:bodyPr>
          <a:lstStyle/>
          <a:p>
            <a:r>
              <a:rPr lang="en-US" dirty="0"/>
              <a:t>A streamlined “linear” development approach </a:t>
            </a:r>
          </a:p>
          <a:p>
            <a:pPr lvl="1"/>
            <a:r>
              <a:rPr lang="en-US" dirty="0"/>
              <a:t>Code blocks are independent</a:t>
            </a:r>
          </a:p>
          <a:p>
            <a:pPr lvl="1"/>
            <a:r>
              <a:rPr lang="en-US" dirty="0"/>
              <a:t>With an IDE you would have to use debug breakpoints</a:t>
            </a:r>
          </a:p>
          <a:p>
            <a:r>
              <a:rPr lang="en-US" dirty="0"/>
              <a:t>No need to download files </a:t>
            </a:r>
          </a:p>
          <a:p>
            <a:pPr lvl="1"/>
            <a:r>
              <a:rPr lang="en-US" dirty="0"/>
              <a:t>Files can be accessed and concatenated on the fly </a:t>
            </a:r>
          </a:p>
          <a:p>
            <a:pPr lvl="1"/>
            <a:r>
              <a:rPr lang="en-US" dirty="0"/>
              <a:t>Thanks to </a:t>
            </a:r>
            <a:r>
              <a:rPr lang="en-US" dirty="0" err="1"/>
              <a:t>xarray</a:t>
            </a:r>
            <a:r>
              <a:rPr lang="en-US" dirty="0"/>
              <a:t> we can easily perform multi-dimensional analysis</a:t>
            </a:r>
          </a:p>
        </p:txBody>
      </p:sp>
      <p:sp>
        <p:nvSpPr>
          <p:cNvPr id="6" name="Content Placeholder 5"/>
          <p:cNvSpPr>
            <a:spLocks noGrp="1"/>
          </p:cNvSpPr>
          <p:nvPr>
            <p:ph sz="half" idx="2"/>
          </p:nvPr>
        </p:nvSpPr>
        <p:spPr/>
        <p:txBody>
          <a:bodyPr>
            <a:normAutofit/>
          </a:bodyPr>
          <a:lstStyle/>
          <a:p>
            <a:r>
              <a:rPr lang="en-US" dirty="0"/>
              <a:t>Notebooks are Sharable </a:t>
            </a:r>
          </a:p>
          <a:p>
            <a:pPr lvl="1"/>
            <a:r>
              <a:rPr lang="en-US" dirty="0"/>
              <a:t>via GitHub</a:t>
            </a:r>
          </a:p>
          <a:p>
            <a:pPr lvl="1"/>
            <a:r>
              <a:rPr lang="en-US" dirty="0"/>
              <a:t>In real-time with </a:t>
            </a:r>
            <a:r>
              <a:rPr lang="en-US" dirty="0" err="1"/>
              <a:t>Colab</a:t>
            </a:r>
            <a:endParaRPr lang="en-US" dirty="0"/>
          </a:p>
          <a:p>
            <a:r>
              <a:rPr lang="en-US" dirty="0"/>
              <a:t>Easy to share examples</a:t>
            </a:r>
          </a:p>
          <a:p>
            <a:pPr lvl="1"/>
            <a:r>
              <a:rPr lang="en-US" dirty="0"/>
              <a:t>Data and Metadata Access</a:t>
            </a:r>
          </a:p>
          <a:p>
            <a:pPr lvl="1"/>
            <a:r>
              <a:rPr lang="en-US" dirty="0"/>
              <a:t>Requesting, loading, concatenating data</a:t>
            </a:r>
          </a:p>
          <a:p>
            <a:pPr lvl="1"/>
            <a:r>
              <a:rPr lang="en-US" dirty="0"/>
              <a:t>Various plot types</a:t>
            </a:r>
          </a:p>
          <a:p>
            <a:pPr lvl="1"/>
            <a:r>
              <a:rPr lang="en-US" dirty="0"/>
              <a:t>Color scales</a:t>
            </a:r>
          </a:p>
          <a:p>
            <a:pPr lvl="1"/>
            <a:r>
              <a:rPr lang="en-US" dirty="0"/>
              <a:t>Filtering and Splicing datasets</a:t>
            </a:r>
          </a:p>
          <a:p>
            <a:endParaRPr lang="en-US" dirty="0"/>
          </a:p>
        </p:txBody>
      </p:sp>
      <p:sp>
        <p:nvSpPr>
          <p:cNvPr id="4" name="Footer Placeholder 3"/>
          <p:cNvSpPr>
            <a:spLocks noGrp="1"/>
          </p:cNvSpPr>
          <p:nvPr>
            <p:ph type="ftr" sz="quarter" idx="10"/>
          </p:nvPr>
        </p:nvSpPr>
        <p:spPr/>
        <p:txBody>
          <a:bodyPr/>
          <a:lstStyle/>
          <a:p>
            <a:r>
              <a:rPr lang="en-US"/>
              <a:t>Ocean Data Labs - WHOI Tutorial 2020</a:t>
            </a:r>
            <a:endParaRPr lang="en-US" dirty="0"/>
          </a:p>
        </p:txBody>
      </p:sp>
      <p:sp>
        <p:nvSpPr>
          <p:cNvPr id="5" name="Slide Number Placeholder 4"/>
          <p:cNvSpPr>
            <a:spLocks noGrp="1"/>
          </p:cNvSpPr>
          <p:nvPr>
            <p:ph type="sldNum" sz="quarter" idx="11"/>
          </p:nvPr>
        </p:nvSpPr>
        <p:spPr/>
        <p:txBody>
          <a:bodyPr/>
          <a:lstStyle/>
          <a:p>
            <a:fld id="{5EF5D831-06B2-D543-8946-72CD43B5155C}" type="slidenum">
              <a:rPr lang="en-US" smtClean="0"/>
              <a:t>16</a:t>
            </a:fld>
            <a:endParaRPr lang="en-US"/>
          </a:p>
        </p:txBody>
      </p:sp>
      <p:pic>
        <p:nvPicPr>
          <p:cNvPr id="8" name="Picture 7">
            <a:extLst>
              <a:ext uri="{FF2B5EF4-FFF2-40B4-BE49-F238E27FC236}">
                <a16:creationId xmlns:a16="http://schemas.microsoft.com/office/drawing/2014/main" id="{E54ABEB9-B5C4-4B4A-A853-E4C08E4C053A}"/>
              </a:ext>
            </a:extLst>
          </p:cNvPr>
          <p:cNvPicPr>
            <a:picLocks noChangeAspect="1"/>
          </p:cNvPicPr>
          <p:nvPr/>
        </p:nvPicPr>
        <p:blipFill>
          <a:blip r:embed="rId2"/>
          <a:stretch>
            <a:fillRect/>
          </a:stretch>
        </p:blipFill>
        <p:spPr>
          <a:xfrm>
            <a:off x="6019800" y="1425388"/>
            <a:ext cx="5981558" cy="4118162"/>
          </a:xfrm>
          <a:prstGeom prst="rect">
            <a:avLst/>
          </a:prstGeom>
        </p:spPr>
      </p:pic>
    </p:spTree>
    <p:extLst>
      <p:ext uri="{BB962C8B-B14F-4D97-AF65-F5344CB8AC3E}">
        <p14:creationId xmlns:p14="http://schemas.microsoft.com/office/powerpoint/2010/main" val="27141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596FFD-71CD-6E48-844A-750A29093928}"/>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DF31D377-73BA-574E-827D-329F35B21642}"/>
              </a:ext>
            </a:extLst>
          </p:cNvPr>
          <p:cNvSpPr>
            <a:spLocks noGrp="1"/>
          </p:cNvSpPr>
          <p:nvPr>
            <p:ph type="sldNum" sz="quarter" idx="11"/>
          </p:nvPr>
        </p:nvSpPr>
        <p:spPr/>
        <p:txBody>
          <a:bodyPr/>
          <a:lstStyle/>
          <a:p>
            <a:fld id="{5EF5D831-06B2-D543-8946-72CD43B5155C}" type="slidenum">
              <a:rPr lang="en-US" smtClean="0">
                <a:solidFill>
                  <a:prstClr val="white"/>
                </a:solidFill>
              </a:rPr>
              <a:pPr/>
              <a:t>17</a:t>
            </a:fld>
            <a:endParaRPr lang="en-US">
              <a:solidFill>
                <a:prstClr val="white"/>
              </a:solidFill>
            </a:endParaRPr>
          </a:p>
        </p:txBody>
      </p:sp>
      <p:pic>
        <p:nvPicPr>
          <p:cNvPr id="9" name="Picture 8">
            <a:extLst>
              <a:ext uri="{FF2B5EF4-FFF2-40B4-BE49-F238E27FC236}">
                <a16:creationId xmlns:a16="http://schemas.microsoft.com/office/drawing/2014/main" id="{6474FE09-B74E-FB4E-B033-CBDFAF324B81}"/>
              </a:ext>
            </a:extLst>
          </p:cNvPr>
          <p:cNvPicPr>
            <a:picLocks noChangeAspect="1"/>
          </p:cNvPicPr>
          <p:nvPr/>
        </p:nvPicPr>
        <p:blipFill rotWithShape="1">
          <a:blip r:embed="rId2"/>
          <a:srcRect t="13541" b="13750"/>
          <a:stretch/>
        </p:blipFill>
        <p:spPr>
          <a:xfrm>
            <a:off x="1023937" y="200025"/>
            <a:ext cx="10329863" cy="5803700"/>
          </a:xfrm>
          <a:prstGeom prst="rect">
            <a:avLst/>
          </a:prstGeom>
        </p:spPr>
      </p:pic>
      <p:sp>
        <p:nvSpPr>
          <p:cNvPr id="2" name="TextBox 1">
            <a:extLst>
              <a:ext uri="{FF2B5EF4-FFF2-40B4-BE49-F238E27FC236}">
                <a16:creationId xmlns:a16="http://schemas.microsoft.com/office/drawing/2014/main" id="{4C9B2019-586E-CA4B-A4D4-E27F45FFB105}"/>
              </a:ext>
            </a:extLst>
          </p:cNvPr>
          <p:cNvSpPr txBox="1"/>
          <p:nvPr/>
        </p:nvSpPr>
        <p:spPr>
          <a:xfrm>
            <a:off x="7461410" y="5726726"/>
            <a:ext cx="4730590" cy="276999"/>
          </a:xfrm>
          <a:prstGeom prst="rect">
            <a:avLst/>
          </a:prstGeom>
          <a:noFill/>
        </p:spPr>
        <p:txBody>
          <a:bodyPr wrap="none" rtlCol="0">
            <a:spAutoFit/>
          </a:bodyPr>
          <a:lstStyle/>
          <a:p>
            <a:r>
              <a:rPr lang="en-US" sz="1200" dirty="0">
                <a:hlinkClick r:id="rId3"/>
              </a:rPr>
              <a:t>https://stackoverflow.blog/2017/09/06/incredible-growth-python/</a:t>
            </a:r>
            <a:r>
              <a:rPr lang="en-US" sz="1200" dirty="0"/>
              <a:t> </a:t>
            </a:r>
          </a:p>
        </p:txBody>
      </p:sp>
    </p:spTree>
    <p:extLst>
      <p:ext uri="{BB962C8B-B14F-4D97-AF65-F5344CB8AC3E}">
        <p14:creationId xmlns:p14="http://schemas.microsoft.com/office/powerpoint/2010/main" val="149069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4F055C-962A-2048-9720-72BF209606A5}"/>
              </a:ext>
            </a:extLst>
          </p:cNvPr>
          <p:cNvSpPr>
            <a:spLocks noGrp="1"/>
          </p:cNvSpPr>
          <p:nvPr>
            <p:ph type="title"/>
          </p:nvPr>
        </p:nvSpPr>
        <p:spPr>
          <a:xfrm>
            <a:off x="838200" y="2488991"/>
            <a:ext cx="7195457" cy="1284060"/>
          </a:xfrm>
        </p:spPr>
        <p:txBody>
          <a:bodyPr>
            <a:normAutofit fontScale="90000"/>
          </a:bodyPr>
          <a:lstStyle/>
          <a:p>
            <a:r>
              <a:rPr lang="en-US" b="1" dirty="0"/>
              <a:t>The Scientific Paper Is Obsolete. </a:t>
            </a:r>
            <a:br>
              <a:rPr lang="en-US" b="1" dirty="0"/>
            </a:br>
            <a:r>
              <a:rPr lang="en-US" b="1" dirty="0"/>
              <a:t>Here’s what’s next.</a:t>
            </a:r>
            <a:endParaRPr lang="en-US" dirty="0"/>
          </a:p>
        </p:txBody>
      </p:sp>
      <p:sp>
        <p:nvSpPr>
          <p:cNvPr id="3" name="Footer Placeholder 2">
            <a:extLst>
              <a:ext uri="{FF2B5EF4-FFF2-40B4-BE49-F238E27FC236}">
                <a16:creationId xmlns:a16="http://schemas.microsoft.com/office/drawing/2014/main" id="{B4C4A949-6268-2240-BDF2-180FAD75519F}"/>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4" name="Slide Number Placeholder 3">
            <a:extLst>
              <a:ext uri="{FF2B5EF4-FFF2-40B4-BE49-F238E27FC236}">
                <a16:creationId xmlns:a16="http://schemas.microsoft.com/office/drawing/2014/main" id="{B7C0DC4C-8482-F346-8B17-8BA444995005}"/>
              </a:ext>
            </a:extLst>
          </p:cNvPr>
          <p:cNvSpPr>
            <a:spLocks noGrp="1"/>
          </p:cNvSpPr>
          <p:nvPr>
            <p:ph type="sldNum" sz="quarter" idx="11"/>
          </p:nvPr>
        </p:nvSpPr>
        <p:spPr/>
        <p:txBody>
          <a:bodyPr/>
          <a:lstStyle/>
          <a:p>
            <a:fld id="{5EF5D831-06B2-D543-8946-72CD43B5155C}" type="slidenum">
              <a:rPr lang="en-US" smtClean="0">
                <a:solidFill>
                  <a:prstClr val="white"/>
                </a:solidFill>
              </a:rPr>
              <a:pPr/>
              <a:t>18</a:t>
            </a:fld>
            <a:endParaRPr lang="en-US">
              <a:solidFill>
                <a:prstClr val="white"/>
              </a:solidFill>
            </a:endParaRPr>
          </a:p>
        </p:txBody>
      </p:sp>
      <p:pic>
        <p:nvPicPr>
          <p:cNvPr id="11" name="Picture 10">
            <a:extLst>
              <a:ext uri="{FF2B5EF4-FFF2-40B4-BE49-F238E27FC236}">
                <a16:creationId xmlns:a16="http://schemas.microsoft.com/office/drawing/2014/main" id="{FCC9E4D5-0D61-944F-8244-51915CB368A2}"/>
              </a:ext>
            </a:extLst>
          </p:cNvPr>
          <p:cNvPicPr>
            <a:picLocks noChangeAspect="1"/>
          </p:cNvPicPr>
          <p:nvPr/>
        </p:nvPicPr>
        <p:blipFill>
          <a:blip r:embed="rId2"/>
          <a:stretch>
            <a:fillRect/>
          </a:stretch>
        </p:blipFill>
        <p:spPr>
          <a:xfrm>
            <a:off x="7686261" y="304995"/>
            <a:ext cx="4061978" cy="5652052"/>
          </a:xfrm>
          <a:prstGeom prst="rect">
            <a:avLst/>
          </a:prstGeom>
        </p:spPr>
      </p:pic>
      <p:sp>
        <p:nvSpPr>
          <p:cNvPr id="2" name="TextBox 1">
            <a:extLst>
              <a:ext uri="{FF2B5EF4-FFF2-40B4-BE49-F238E27FC236}">
                <a16:creationId xmlns:a16="http://schemas.microsoft.com/office/drawing/2014/main" id="{3142159F-BC55-A44A-995A-30492ECFFA61}"/>
              </a:ext>
            </a:extLst>
          </p:cNvPr>
          <p:cNvSpPr txBox="1"/>
          <p:nvPr/>
        </p:nvSpPr>
        <p:spPr>
          <a:xfrm>
            <a:off x="838200" y="5680048"/>
            <a:ext cx="6700745" cy="276999"/>
          </a:xfrm>
          <a:prstGeom prst="rect">
            <a:avLst/>
          </a:prstGeom>
          <a:noFill/>
        </p:spPr>
        <p:txBody>
          <a:bodyPr wrap="none" rtlCol="0">
            <a:spAutoFit/>
          </a:bodyPr>
          <a:lstStyle/>
          <a:p>
            <a:r>
              <a:rPr lang="en-US" sz="1200" dirty="0">
                <a:hlinkClick r:id="rId3"/>
              </a:rPr>
              <a:t>https://www.theatlantic.com/science/archive/2018/04/the-scientific-paper-is-obsolete/556676/</a:t>
            </a:r>
            <a:r>
              <a:rPr lang="en-US" sz="1200" dirty="0"/>
              <a:t> </a:t>
            </a:r>
          </a:p>
        </p:txBody>
      </p:sp>
    </p:spTree>
    <p:extLst>
      <p:ext uri="{BB962C8B-B14F-4D97-AF65-F5344CB8AC3E}">
        <p14:creationId xmlns:p14="http://schemas.microsoft.com/office/powerpoint/2010/main" val="291177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89432EC-BAB4-504E-ADBB-9355E17D668B}"/>
              </a:ext>
            </a:extLst>
          </p:cNvPr>
          <p:cNvSpPr>
            <a:spLocks noGrp="1"/>
          </p:cNvSpPr>
          <p:nvPr>
            <p:ph type="title"/>
          </p:nvPr>
        </p:nvSpPr>
        <p:spPr/>
        <p:txBody>
          <a:bodyPr/>
          <a:lstStyle/>
          <a:p>
            <a:r>
              <a:rPr lang="en-US" dirty="0"/>
              <a:t>Google </a:t>
            </a:r>
            <a:r>
              <a:rPr lang="en-US" dirty="0" err="1"/>
              <a:t>Colab</a:t>
            </a:r>
            <a:endParaRPr lang="en-US" dirty="0"/>
          </a:p>
        </p:txBody>
      </p:sp>
      <p:sp>
        <p:nvSpPr>
          <p:cNvPr id="2" name="Content Placeholder 1">
            <a:extLst>
              <a:ext uri="{FF2B5EF4-FFF2-40B4-BE49-F238E27FC236}">
                <a16:creationId xmlns:a16="http://schemas.microsoft.com/office/drawing/2014/main" id="{6E2FB44E-6890-B84B-BBAE-003A466D0F97}"/>
              </a:ext>
            </a:extLst>
          </p:cNvPr>
          <p:cNvSpPr>
            <a:spLocks noGrp="1"/>
          </p:cNvSpPr>
          <p:nvPr>
            <p:ph idx="1"/>
          </p:nvPr>
        </p:nvSpPr>
        <p:spPr>
          <a:xfrm>
            <a:off x="838200" y="1519518"/>
            <a:ext cx="3437965" cy="4437529"/>
          </a:xfrm>
        </p:spPr>
        <p:txBody>
          <a:bodyPr>
            <a:normAutofit/>
          </a:bodyPr>
          <a:lstStyle/>
          <a:p>
            <a:pPr marL="0" indent="0">
              <a:buNone/>
            </a:pPr>
            <a:r>
              <a:rPr lang="en-US" dirty="0"/>
              <a:t>To start your own </a:t>
            </a:r>
            <a:r>
              <a:rPr lang="en-US" dirty="0" err="1"/>
              <a:t>Colab</a:t>
            </a:r>
            <a:r>
              <a:rPr lang="en-US" dirty="0"/>
              <a:t> Notebook, simply go to your </a:t>
            </a:r>
            <a:r>
              <a:rPr lang="en-US" dirty="0">
                <a:hlinkClick r:id="rId2"/>
              </a:rPr>
              <a:t>Google Drive</a:t>
            </a:r>
            <a:r>
              <a:rPr lang="en-US" dirty="0"/>
              <a:t> and click New!</a:t>
            </a:r>
          </a:p>
          <a:p>
            <a:pPr marL="0" indent="0">
              <a:buNone/>
            </a:pPr>
            <a:endParaRPr lang="en-US" dirty="0"/>
          </a:p>
          <a:p>
            <a:pPr marL="0" indent="0">
              <a:buNone/>
            </a:pPr>
            <a:r>
              <a:rPr lang="en-US" dirty="0"/>
              <a:t>Or go to </a:t>
            </a:r>
            <a:r>
              <a:rPr lang="en-US" dirty="0">
                <a:hlinkClick r:id="rId3"/>
              </a:rPr>
              <a:t>https://colab.research.google.com</a:t>
            </a:r>
            <a:r>
              <a:rPr lang="en-US" dirty="0"/>
              <a:t> </a:t>
            </a:r>
          </a:p>
        </p:txBody>
      </p:sp>
      <p:sp>
        <p:nvSpPr>
          <p:cNvPr id="4" name="Footer Placeholder 3">
            <a:extLst>
              <a:ext uri="{FF2B5EF4-FFF2-40B4-BE49-F238E27FC236}">
                <a16:creationId xmlns:a16="http://schemas.microsoft.com/office/drawing/2014/main" id="{0DA35454-255C-B145-A389-838DF50659AF}"/>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AF351EA3-903D-8747-B6C8-8C4DE1FF8DCB}"/>
              </a:ext>
            </a:extLst>
          </p:cNvPr>
          <p:cNvSpPr>
            <a:spLocks noGrp="1"/>
          </p:cNvSpPr>
          <p:nvPr>
            <p:ph type="sldNum" sz="quarter" idx="11"/>
          </p:nvPr>
        </p:nvSpPr>
        <p:spPr/>
        <p:txBody>
          <a:bodyPr/>
          <a:lstStyle/>
          <a:p>
            <a:fld id="{5EF5D831-06B2-D543-8946-72CD43B5155C}" type="slidenum">
              <a:rPr lang="en-US" smtClean="0">
                <a:solidFill>
                  <a:prstClr val="white"/>
                </a:solidFill>
              </a:rPr>
              <a:pPr/>
              <a:t>19</a:t>
            </a:fld>
            <a:endParaRPr lang="en-US">
              <a:solidFill>
                <a:prstClr val="white"/>
              </a:solidFill>
            </a:endParaRPr>
          </a:p>
        </p:txBody>
      </p:sp>
      <p:pic>
        <p:nvPicPr>
          <p:cNvPr id="12" name="Picture 11">
            <a:extLst>
              <a:ext uri="{FF2B5EF4-FFF2-40B4-BE49-F238E27FC236}">
                <a16:creationId xmlns:a16="http://schemas.microsoft.com/office/drawing/2014/main" id="{6396AB53-E3E2-A542-B476-12D7F07EF9C7}"/>
              </a:ext>
            </a:extLst>
          </p:cNvPr>
          <p:cNvPicPr>
            <a:picLocks noChangeAspect="1"/>
          </p:cNvPicPr>
          <p:nvPr/>
        </p:nvPicPr>
        <p:blipFill>
          <a:blip r:embed="rId4"/>
          <a:stretch>
            <a:fillRect/>
          </a:stretch>
        </p:blipFill>
        <p:spPr>
          <a:xfrm>
            <a:off x="4276165" y="365125"/>
            <a:ext cx="7813998" cy="5836891"/>
          </a:xfrm>
          <a:prstGeom prst="rect">
            <a:avLst/>
          </a:prstGeom>
        </p:spPr>
      </p:pic>
    </p:spTree>
    <p:extLst>
      <p:ext uri="{BB962C8B-B14F-4D97-AF65-F5344CB8AC3E}">
        <p14:creationId xmlns:p14="http://schemas.microsoft.com/office/powerpoint/2010/main" val="380856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24C6-32ED-1A49-881D-CC8C8A2D515B}"/>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56356BC3-521C-E64D-8E0B-12A5F57166CD}"/>
              </a:ext>
            </a:extLst>
          </p:cNvPr>
          <p:cNvSpPr>
            <a:spLocks noGrp="1"/>
          </p:cNvSpPr>
          <p:nvPr>
            <p:ph idx="1"/>
          </p:nvPr>
        </p:nvSpPr>
        <p:spPr>
          <a:xfrm>
            <a:off x="838200" y="1519518"/>
            <a:ext cx="5216433" cy="4437529"/>
          </a:xfrm>
        </p:spPr>
        <p:txBody>
          <a:bodyPr>
            <a:normAutofit/>
          </a:bodyPr>
          <a:lstStyle/>
          <a:p>
            <a:r>
              <a:rPr lang="en-US" dirty="0"/>
              <a:t>The Data Labs Project</a:t>
            </a:r>
          </a:p>
          <a:p>
            <a:r>
              <a:rPr lang="en-US" dirty="0"/>
              <a:t>Reproducible Research</a:t>
            </a:r>
          </a:p>
          <a:p>
            <a:pPr lvl="1"/>
            <a:r>
              <a:rPr lang="en-US" dirty="0"/>
              <a:t>Why should we use programming notebooks?</a:t>
            </a:r>
          </a:p>
          <a:p>
            <a:r>
              <a:rPr lang="en-US" dirty="0"/>
              <a:t>A nickel tour of the OOI</a:t>
            </a:r>
          </a:p>
          <a:p>
            <a:r>
              <a:rPr lang="en-US" dirty="0"/>
              <a:t>OOI Profiler Python Tutorial</a:t>
            </a:r>
          </a:p>
        </p:txBody>
      </p:sp>
      <p:sp>
        <p:nvSpPr>
          <p:cNvPr id="4" name="Footer Placeholder 3">
            <a:extLst>
              <a:ext uri="{FF2B5EF4-FFF2-40B4-BE49-F238E27FC236}">
                <a16:creationId xmlns:a16="http://schemas.microsoft.com/office/drawing/2014/main" id="{C98A8CF7-5384-CC4F-A673-47C5109B1ACA}"/>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CFF9D4E3-0268-E846-AD5B-21F911EFD2D9}"/>
              </a:ext>
            </a:extLst>
          </p:cNvPr>
          <p:cNvSpPr>
            <a:spLocks noGrp="1"/>
          </p:cNvSpPr>
          <p:nvPr>
            <p:ph type="sldNum" sz="quarter" idx="11"/>
          </p:nvPr>
        </p:nvSpPr>
        <p:spPr/>
        <p:txBody>
          <a:bodyPr/>
          <a:lstStyle/>
          <a:p>
            <a:fld id="{5EF5D831-06B2-D543-8946-72CD43B5155C}" type="slidenum">
              <a:rPr lang="en-US" smtClean="0">
                <a:solidFill>
                  <a:prstClr val="white"/>
                </a:solidFill>
              </a:rPr>
              <a:pPr/>
              <a:t>2</a:t>
            </a:fld>
            <a:endParaRPr lang="en-US">
              <a:solidFill>
                <a:prstClr val="white"/>
              </a:solidFill>
            </a:endParaRPr>
          </a:p>
        </p:txBody>
      </p:sp>
      <p:pic>
        <p:nvPicPr>
          <p:cNvPr id="8" name="Picture 7">
            <a:extLst>
              <a:ext uri="{FF2B5EF4-FFF2-40B4-BE49-F238E27FC236}">
                <a16:creationId xmlns:a16="http://schemas.microsoft.com/office/drawing/2014/main" id="{1EF3AEFB-EB4B-0546-9BF5-20C538007E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088976"/>
            <a:ext cx="5496818" cy="42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271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r>
              <a:rPr lang="en-US"/>
              <a:t>Ocean Data Labs - WHOI Tutorial 2020</a:t>
            </a:r>
            <a:endParaRPr lang="en-US" dirty="0"/>
          </a:p>
        </p:txBody>
      </p:sp>
      <p:sp>
        <p:nvSpPr>
          <p:cNvPr id="4" name="Slide Number Placeholder 3"/>
          <p:cNvSpPr>
            <a:spLocks noGrp="1"/>
          </p:cNvSpPr>
          <p:nvPr>
            <p:ph type="sldNum" sz="quarter" idx="11"/>
          </p:nvPr>
        </p:nvSpPr>
        <p:spPr/>
        <p:txBody>
          <a:bodyPr/>
          <a:lstStyle/>
          <a:p>
            <a:fld id="{5EF5D831-06B2-D543-8946-72CD43B5155C}" type="slidenum">
              <a:rPr lang="en-US" smtClean="0"/>
              <a:t>20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 y="0"/>
            <a:ext cx="12170534" cy="6858000"/>
          </a:xfrm>
          <a:prstGeom prst="rect">
            <a:avLst/>
          </a:prstGeom>
        </p:spPr>
      </p:pic>
      <p:sp>
        <p:nvSpPr>
          <p:cNvPr id="6" name="TextBox 5"/>
          <p:cNvSpPr txBox="1"/>
          <p:nvPr/>
        </p:nvSpPr>
        <p:spPr>
          <a:xfrm>
            <a:off x="4804750" y="4602024"/>
            <a:ext cx="7077579" cy="1754326"/>
          </a:xfrm>
          <a:prstGeom prst="rect">
            <a:avLst/>
          </a:prstGeom>
          <a:noFill/>
        </p:spPr>
        <p:txBody>
          <a:bodyPr wrap="none" rtlCol="0">
            <a:spAutoFit/>
          </a:bodyPr>
          <a:lstStyle/>
          <a:p>
            <a:pPr algn="r"/>
            <a:r>
              <a:rPr lang="en-US" sz="5400" dirty="0">
                <a:solidFill>
                  <a:schemeClr val="bg1"/>
                </a:solidFill>
              </a:rPr>
              <a:t>Figuring out the Ocean:</a:t>
            </a:r>
          </a:p>
          <a:p>
            <a:pPr algn="r"/>
            <a:r>
              <a:rPr lang="en-US" sz="5400" dirty="0">
                <a:solidFill>
                  <a:schemeClr val="bg1"/>
                </a:solidFill>
              </a:rPr>
              <a:t>A Big Data Problem</a:t>
            </a:r>
          </a:p>
        </p:txBody>
      </p:sp>
    </p:spTree>
    <p:extLst>
      <p:ext uri="{BB962C8B-B14F-4D97-AF65-F5344CB8AC3E}">
        <p14:creationId xmlns:p14="http://schemas.microsoft.com/office/powerpoint/2010/main" val="413089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7371" y="365126"/>
            <a:ext cx="6458858" cy="1060262"/>
          </a:xfrm>
        </p:spPr>
        <p:txBody>
          <a:bodyPr>
            <a:normAutofit/>
          </a:bodyPr>
          <a:lstStyle/>
          <a:p>
            <a:pPr algn="ctr"/>
            <a:r>
              <a:rPr lang="en-US" sz="3600" dirty="0"/>
              <a:t>NSF’s Ocean Observing Initiative</a:t>
            </a:r>
          </a:p>
        </p:txBody>
      </p:sp>
      <p:sp>
        <p:nvSpPr>
          <p:cNvPr id="6" name="Slide Number Placeholder 5"/>
          <p:cNvSpPr>
            <a:spLocks noGrp="1"/>
          </p:cNvSpPr>
          <p:nvPr>
            <p:ph type="sldNum" sz="quarter" idx="11"/>
          </p:nvPr>
        </p:nvSpPr>
        <p:spPr>
          <a:prstGeom prst="rect">
            <a:avLst/>
          </a:prstGeom>
        </p:spPr>
        <p:txBody>
          <a:bodyPr/>
          <a:lstStyle/>
          <a:p>
            <a:fld id="{7F3DF600-62A1-184E-92E0-B220AC2671D0}" type="slidenum">
              <a:rPr lang="en-US" smtClean="0"/>
              <a:t>21</a:t>
            </a:fld>
            <a:endParaRPr lang="en-US"/>
          </a:p>
        </p:txBody>
      </p:sp>
      <p:sp>
        <p:nvSpPr>
          <p:cNvPr id="3" name="Content Placeholder 2"/>
          <p:cNvSpPr>
            <a:spLocks noGrp="1"/>
          </p:cNvSpPr>
          <p:nvPr>
            <p:ph idx="4294967295"/>
          </p:nvPr>
        </p:nvSpPr>
        <p:spPr>
          <a:xfrm>
            <a:off x="6761206" y="1429749"/>
            <a:ext cx="4343400" cy="4525963"/>
          </a:xfrm>
        </p:spPr>
        <p:txBody>
          <a:bodyPr>
            <a:normAutofit/>
          </a:bodyPr>
          <a:lstStyle/>
          <a:p>
            <a:pPr marL="0" indent="0">
              <a:buNone/>
            </a:pPr>
            <a:r>
              <a:rPr lang="en-US" sz="2400" b="1" dirty="0"/>
              <a:t>Integrated Components</a:t>
            </a:r>
          </a:p>
          <a:p>
            <a:r>
              <a:rPr lang="en-US" sz="2400" dirty="0"/>
              <a:t>4 High Latitude Global Sites</a:t>
            </a:r>
          </a:p>
          <a:p>
            <a:r>
              <a:rPr lang="en-US" sz="2400" dirty="0"/>
              <a:t>Regional Plate-scale Cable</a:t>
            </a:r>
          </a:p>
          <a:p>
            <a:r>
              <a:rPr lang="en-US" sz="2400" dirty="0"/>
              <a:t>2 Coastal Dynamics Arrays</a:t>
            </a:r>
          </a:p>
          <a:p>
            <a:r>
              <a:rPr lang="en-US" sz="2400" dirty="0"/>
              <a:t>Data Management System</a:t>
            </a:r>
          </a:p>
        </p:txBody>
      </p:sp>
      <p:pic>
        <p:nvPicPr>
          <p:cNvPr id="5" name="Picture 4" descr="Screen shot 2013-05-06 at 1.57.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13" y="235857"/>
            <a:ext cx="5188857" cy="5723989"/>
          </a:xfrm>
          <a:prstGeom prst="rect">
            <a:avLst/>
          </a:prstGeom>
        </p:spPr>
      </p:pic>
      <p:sp>
        <p:nvSpPr>
          <p:cNvPr id="4" name="Footer Placeholder 3">
            <a:extLst>
              <a:ext uri="{FF2B5EF4-FFF2-40B4-BE49-F238E27FC236}">
                <a16:creationId xmlns:a16="http://schemas.microsoft.com/office/drawing/2014/main" id="{44F3F1FD-6FB9-934D-A201-F38387F11247}"/>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Tree>
    <p:extLst>
      <p:ext uri="{BB962C8B-B14F-4D97-AF65-F5344CB8AC3E}">
        <p14:creationId xmlns:p14="http://schemas.microsoft.com/office/powerpoint/2010/main" val="453253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521B3-E0B3-D64A-8FD5-895AD98771BB}"/>
              </a:ext>
            </a:extLst>
          </p:cNvPr>
          <p:cNvSpPr>
            <a:spLocks noGrp="1"/>
          </p:cNvSpPr>
          <p:nvPr>
            <p:ph type="ftr" sz="quarter" idx="10"/>
          </p:nvPr>
        </p:nvSpPr>
        <p:spPr/>
        <p:txBody>
          <a:bodyPr/>
          <a:lstStyle/>
          <a:p>
            <a:r>
              <a:rPr lang="en-US"/>
              <a:t>Ocean Data Labs - WHOI Tutorial 2020</a:t>
            </a:r>
            <a:endParaRPr lang="en-US" dirty="0"/>
          </a:p>
        </p:txBody>
      </p:sp>
      <p:sp>
        <p:nvSpPr>
          <p:cNvPr id="3" name="Slide Number Placeholder 2">
            <a:extLst>
              <a:ext uri="{FF2B5EF4-FFF2-40B4-BE49-F238E27FC236}">
                <a16:creationId xmlns:a16="http://schemas.microsoft.com/office/drawing/2014/main" id="{DBA64210-8DA8-AE41-883D-D5CE2E8EE215}"/>
              </a:ext>
            </a:extLst>
          </p:cNvPr>
          <p:cNvSpPr>
            <a:spLocks noGrp="1"/>
          </p:cNvSpPr>
          <p:nvPr>
            <p:ph type="sldNum" sz="quarter" idx="11"/>
          </p:nvPr>
        </p:nvSpPr>
        <p:spPr/>
        <p:txBody>
          <a:bodyPr/>
          <a:lstStyle/>
          <a:p>
            <a:fld id="{5EF5D831-06B2-D543-8946-72CD43B5155C}" type="slidenum">
              <a:rPr lang="en-US" smtClean="0"/>
              <a:t>22</a:t>
            </a:fld>
            <a:endParaRPr lang="en-US"/>
          </a:p>
        </p:txBody>
      </p:sp>
      <p:sp>
        <p:nvSpPr>
          <p:cNvPr id="4" name="TextBox 3">
            <a:extLst>
              <a:ext uri="{FF2B5EF4-FFF2-40B4-BE49-F238E27FC236}">
                <a16:creationId xmlns:a16="http://schemas.microsoft.com/office/drawing/2014/main" id="{0D736C21-FEB3-8542-A78D-F4225DB5F76A}"/>
              </a:ext>
            </a:extLst>
          </p:cNvPr>
          <p:cNvSpPr txBox="1"/>
          <p:nvPr/>
        </p:nvSpPr>
        <p:spPr>
          <a:xfrm>
            <a:off x="858289" y="48187"/>
            <a:ext cx="10503132" cy="1077218"/>
          </a:xfrm>
          <a:prstGeom prst="rect">
            <a:avLst/>
          </a:prstGeom>
          <a:noFill/>
        </p:spPr>
        <p:txBody>
          <a:bodyPr wrap="none" rtlCol="0">
            <a:spAutoFit/>
          </a:bodyPr>
          <a:lstStyle/>
          <a:p>
            <a:pPr algn="ctr"/>
            <a:r>
              <a:rPr lang="en-US" sz="3200" dirty="0"/>
              <a:t>Interested in OOI Science?</a:t>
            </a:r>
          </a:p>
          <a:p>
            <a:pPr algn="ctr"/>
            <a:r>
              <a:rPr lang="en-US" sz="3200" b="1" dirty="0"/>
              <a:t>Check out the March 2018 </a:t>
            </a:r>
            <a:r>
              <a:rPr lang="en-US" sz="3200" b="1" i="1" dirty="0"/>
              <a:t>Oceanography</a:t>
            </a:r>
            <a:r>
              <a:rPr lang="en-US" sz="3200" b="1" dirty="0"/>
              <a:t> Special Issue!</a:t>
            </a:r>
          </a:p>
        </p:txBody>
      </p:sp>
      <p:pic>
        <p:nvPicPr>
          <p:cNvPr id="6" name="Picture 5">
            <a:extLst>
              <a:ext uri="{FF2B5EF4-FFF2-40B4-BE49-F238E27FC236}">
                <a16:creationId xmlns:a16="http://schemas.microsoft.com/office/drawing/2014/main" id="{CCA49D44-D913-8242-8BE6-440432AAAD76}"/>
              </a:ext>
            </a:extLst>
          </p:cNvPr>
          <p:cNvPicPr>
            <a:picLocks noChangeAspect="1"/>
          </p:cNvPicPr>
          <p:nvPr/>
        </p:nvPicPr>
        <p:blipFill>
          <a:blip r:embed="rId2"/>
          <a:stretch>
            <a:fillRect/>
          </a:stretch>
        </p:blipFill>
        <p:spPr>
          <a:xfrm>
            <a:off x="330885" y="1190718"/>
            <a:ext cx="3657600" cy="4733364"/>
          </a:xfrm>
          <a:prstGeom prst="rect">
            <a:avLst/>
          </a:prstGeom>
        </p:spPr>
      </p:pic>
      <p:pic>
        <p:nvPicPr>
          <p:cNvPr id="7" name="Picture 6">
            <a:extLst>
              <a:ext uri="{FF2B5EF4-FFF2-40B4-BE49-F238E27FC236}">
                <a16:creationId xmlns:a16="http://schemas.microsoft.com/office/drawing/2014/main" id="{99E8461C-D417-F248-AC5F-F1ECB68BC55C}"/>
              </a:ext>
            </a:extLst>
          </p:cNvPr>
          <p:cNvPicPr>
            <a:picLocks noChangeAspect="1"/>
          </p:cNvPicPr>
          <p:nvPr/>
        </p:nvPicPr>
        <p:blipFill>
          <a:blip r:embed="rId3"/>
          <a:stretch>
            <a:fillRect/>
          </a:stretch>
        </p:blipFill>
        <p:spPr>
          <a:xfrm>
            <a:off x="4267200" y="1190718"/>
            <a:ext cx="3657600" cy="4733364"/>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988E1E65-4872-A643-BD9B-C290C7BA95BE}"/>
              </a:ext>
            </a:extLst>
          </p:cNvPr>
          <p:cNvPicPr>
            <a:picLocks noChangeAspect="1"/>
          </p:cNvPicPr>
          <p:nvPr/>
        </p:nvPicPr>
        <p:blipFill>
          <a:blip r:embed="rId4"/>
          <a:stretch>
            <a:fillRect/>
          </a:stretch>
        </p:blipFill>
        <p:spPr>
          <a:xfrm>
            <a:off x="8203515" y="1190718"/>
            <a:ext cx="3657600" cy="4733364"/>
          </a:xfrm>
          <a:prstGeom prst="rect">
            <a:avLst/>
          </a:prstGeom>
          <a:ln w="3175">
            <a:solidFill>
              <a:schemeClr val="bg1">
                <a:lumMod val="50000"/>
              </a:schemeClr>
            </a:solidFill>
          </a:ln>
        </p:spPr>
      </p:pic>
    </p:spTree>
    <p:extLst>
      <p:ext uri="{BB962C8B-B14F-4D97-AF65-F5344CB8AC3E}">
        <p14:creationId xmlns:p14="http://schemas.microsoft.com/office/powerpoint/2010/main" val="2811219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0C588D"/>
                </a:solidFill>
                <a:latin typeface="Helvetica" panose="020B0604020202020204" pitchFamily="34" charset="0"/>
                <a:cs typeface="Arial" panose="020B0604020202020204" pitchFamily="34" charset="0"/>
              </a:rPr>
              <a:t> OOI by the Numbers</a:t>
            </a:r>
            <a:endParaRPr lang="en-US" dirty="0"/>
          </a:p>
        </p:txBody>
      </p:sp>
      <p:sp>
        <p:nvSpPr>
          <p:cNvPr id="2" name="Footer Placeholder 1"/>
          <p:cNvSpPr>
            <a:spLocks noGrp="1"/>
          </p:cNvSpPr>
          <p:nvPr>
            <p:ph type="ftr" sz="quarter" idx="10"/>
          </p:nvPr>
        </p:nvSpPr>
        <p:spPr>
          <a:prstGeom prst="rect">
            <a:avLst/>
          </a:prstGeom>
        </p:spPr>
        <p:txBody>
          <a:bodyPr/>
          <a:lstStyle/>
          <a:p>
            <a:r>
              <a:rPr lang="en-US"/>
              <a:t>Ocean Data Labs - WHOI Tutorial 2020</a:t>
            </a:r>
            <a:endParaRPr lang="en-US" dirty="0"/>
          </a:p>
        </p:txBody>
      </p:sp>
      <p:sp>
        <p:nvSpPr>
          <p:cNvPr id="3" name="Slide Number Placeholder 2"/>
          <p:cNvSpPr>
            <a:spLocks noGrp="1"/>
          </p:cNvSpPr>
          <p:nvPr>
            <p:ph type="sldNum" sz="quarter" idx="11"/>
          </p:nvPr>
        </p:nvSpPr>
        <p:spPr>
          <a:prstGeom prst="rect">
            <a:avLst/>
          </a:prstGeom>
        </p:spPr>
        <p:txBody>
          <a:bodyPr/>
          <a:lstStyle/>
          <a:p>
            <a:fld id="{7F3DF600-62A1-184E-92E0-B220AC2671D0}" type="slidenum">
              <a:rPr lang="en-US" smtClean="0"/>
              <a:pPr/>
              <a:t>23</a:t>
            </a:fld>
            <a:endParaRPr lang="en-US" dirty="0"/>
          </a:p>
        </p:txBody>
      </p:sp>
      <p:sp>
        <p:nvSpPr>
          <p:cNvPr id="11" name="TextBox 10"/>
          <p:cNvSpPr txBox="1"/>
          <p:nvPr/>
        </p:nvSpPr>
        <p:spPr>
          <a:xfrm>
            <a:off x="7095424" y="1342664"/>
            <a:ext cx="3314669" cy="4585871"/>
          </a:xfrm>
          <a:prstGeom prst="rect">
            <a:avLst/>
          </a:prstGeom>
          <a:noFill/>
        </p:spPr>
        <p:txBody>
          <a:bodyPr wrap="square" rtlCol="0">
            <a:spAutoFit/>
          </a:bodyPr>
          <a:lstStyle/>
          <a:p>
            <a:r>
              <a:rPr lang="en-US" sz="1650" dirty="0">
                <a:solidFill>
                  <a:prstClr val="black"/>
                </a:solidFill>
              </a:rPr>
              <a:t>Arrays </a:t>
            </a:r>
          </a:p>
          <a:p>
            <a:r>
              <a:rPr lang="en-US" sz="1350" dirty="0">
                <a:solidFill>
                  <a:prstClr val="black"/>
                </a:solidFill>
              </a:rPr>
              <a:t>(2 suspended)</a:t>
            </a:r>
          </a:p>
          <a:p>
            <a:endParaRPr lang="en-US" sz="900" dirty="0">
              <a:solidFill>
                <a:prstClr val="black"/>
              </a:solidFill>
            </a:endParaRPr>
          </a:p>
          <a:p>
            <a:r>
              <a:rPr lang="en-US" sz="1650" dirty="0">
                <a:solidFill>
                  <a:prstClr val="black"/>
                </a:solidFill>
              </a:rPr>
              <a:t>Stable Platforms</a:t>
            </a:r>
          </a:p>
          <a:p>
            <a:r>
              <a:rPr lang="en-US" sz="1350" dirty="0">
                <a:solidFill>
                  <a:prstClr val="black"/>
                </a:solidFill>
              </a:rPr>
              <a:t>Moorings, Profilers, Nodes</a:t>
            </a:r>
          </a:p>
          <a:p>
            <a:endParaRPr lang="en-US" sz="900" dirty="0">
              <a:solidFill>
                <a:prstClr val="black"/>
              </a:solidFill>
            </a:endParaRPr>
          </a:p>
          <a:p>
            <a:r>
              <a:rPr lang="en-US" sz="1650" dirty="0">
                <a:solidFill>
                  <a:prstClr val="black"/>
                </a:solidFill>
              </a:rPr>
              <a:t>Regularly Planned Mobile Assets</a:t>
            </a:r>
          </a:p>
          <a:p>
            <a:r>
              <a:rPr lang="en-US" sz="1350" dirty="0">
                <a:solidFill>
                  <a:prstClr val="black"/>
                </a:solidFill>
              </a:rPr>
              <a:t>Gliders, AUVs</a:t>
            </a:r>
          </a:p>
          <a:p>
            <a:endParaRPr lang="en-US" sz="1350" dirty="0">
              <a:solidFill>
                <a:prstClr val="black"/>
              </a:solidFill>
            </a:endParaRPr>
          </a:p>
          <a:p>
            <a:r>
              <a:rPr lang="en-US" sz="1650" dirty="0">
                <a:solidFill>
                  <a:prstClr val="black"/>
                </a:solidFill>
              </a:rPr>
              <a:t>Instrument Types</a:t>
            </a:r>
          </a:p>
          <a:p>
            <a:endParaRPr lang="en-US" sz="1650" dirty="0">
              <a:solidFill>
                <a:prstClr val="black"/>
              </a:solidFill>
            </a:endParaRPr>
          </a:p>
          <a:p>
            <a:r>
              <a:rPr lang="en-US" sz="1650" dirty="0">
                <a:solidFill>
                  <a:prstClr val="black"/>
                </a:solidFill>
              </a:rPr>
              <a:t>Instruments (~850 deployed)</a:t>
            </a:r>
          </a:p>
          <a:p>
            <a:endParaRPr lang="en-US" sz="2100" dirty="0">
              <a:solidFill>
                <a:prstClr val="black"/>
              </a:solidFill>
            </a:endParaRPr>
          </a:p>
          <a:p>
            <a:r>
              <a:rPr lang="en-US" sz="1650" dirty="0">
                <a:solidFill>
                  <a:prstClr val="black"/>
                </a:solidFill>
              </a:rPr>
              <a:t>Science Data Products</a:t>
            </a:r>
          </a:p>
          <a:p>
            <a:endParaRPr lang="en-US" sz="2100" dirty="0">
              <a:solidFill>
                <a:prstClr val="black"/>
              </a:solidFill>
            </a:endParaRPr>
          </a:p>
          <a:p>
            <a:r>
              <a:rPr lang="en-US" sz="1650" dirty="0">
                <a:solidFill>
                  <a:prstClr val="black"/>
                </a:solidFill>
              </a:rPr>
              <a:t>Science/Engineering Data Products</a:t>
            </a:r>
          </a:p>
          <a:p>
            <a:endParaRPr lang="en-US" sz="1600" dirty="0"/>
          </a:p>
          <a:p>
            <a:pPr algn="r"/>
            <a:r>
              <a:rPr lang="en-US" sz="1350" dirty="0"/>
              <a:t>As of 2/9/18</a:t>
            </a:r>
          </a:p>
        </p:txBody>
      </p:sp>
      <p:sp>
        <p:nvSpPr>
          <p:cNvPr id="13" name="TextBox 12"/>
          <p:cNvSpPr txBox="1"/>
          <p:nvPr/>
        </p:nvSpPr>
        <p:spPr>
          <a:xfrm>
            <a:off x="5086539" y="1294960"/>
            <a:ext cx="2008884" cy="4131900"/>
          </a:xfrm>
          <a:prstGeom prst="rect">
            <a:avLst/>
          </a:prstGeom>
          <a:noFill/>
        </p:spPr>
        <p:txBody>
          <a:bodyPr wrap="none" rtlCol="0">
            <a:spAutoFit/>
          </a:bodyPr>
          <a:lstStyle/>
          <a:p>
            <a:pPr algn="r"/>
            <a:r>
              <a:rPr lang="en-US" sz="3750" b="1" dirty="0">
                <a:solidFill>
                  <a:srgbClr val="0C588D"/>
                </a:solidFill>
              </a:rPr>
              <a:t>7</a:t>
            </a:r>
          </a:p>
          <a:p>
            <a:pPr algn="r"/>
            <a:r>
              <a:rPr lang="en-US" sz="3750" b="1" dirty="0">
                <a:solidFill>
                  <a:srgbClr val="0C588D"/>
                </a:solidFill>
              </a:rPr>
              <a:t>58</a:t>
            </a:r>
          </a:p>
          <a:p>
            <a:pPr algn="r"/>
            <a:r>
              <a:rPr lang="en-US" sz="3750" b="1" dirty="0">
                <a:solidFill>
                  <a:srgbClr val="0C588D"/>
                </a:solidFill>
              </a:rPr>
              <a:t>34</a:t>
            </a:r>
          </a:p>
          <a:p>
            <a:pPr algn="r"/>
            <a:r>
              <a:rPr lang="en-US" sz="3750" b="1" dirty="0">
                <a:solidFill>
                  <a:srgbClr val="0C588D"/>
                </a:solidFill>
              </a:rPr>
              <a:t>56</a:t>
            </a:r>
          </a:p>
          <a:p>
            <a:pPr algn="r"/>
            <a:r>
              <a:rPr lang="en-US" sz="3750" b="1" dirty="0">
                <a:solidFill>
                  <a:srgbClr val="0C588D"/>
                </a:solidFill>
              </a:rPr>
              <a:t>1,313</a:t>
            </a:r>
          </a:p>
          <a:p>
            <a:pPr algn="r"/>
            <a:r>
              <a:rPr lang="en-US" sz="3750" b="1" dirty="0">
                <a:solidFill>
                  <a:srgbClr val="0C588D"/>
                </a:solidFill>
              </a:rPr>
              <a:t>9,557</a:t>
            </a:r>
          </a:p>
          <a:p>
            <a:pPr algn="r"/>
            <a:r>
              <a:rPr lang="en-US" sz="3750" b="1" dirty="0">
                <a:solidFill>
                  <a:srgbClr val="0C588D"/>
                </a:solidFill>
              </a:rPr>
              <a:t>153,589</a:t>
            </a:r>
          </a:p>
        </p:txBody>
      </p:sp>
      <p:pic>
        <p:nvPicPr>
          <p:cNvPr id="8" name="Picture 7" descr="OOI_map_new00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448" y="1224487"/>
            <a:ext cx="4278576" cy="471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7111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924" y="167439"/>
            <a:ext cx="7558501" cy="5668876"/>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FE88A95-4735-EC40-8E0F-4F0233FB120A}"/>
              </a:ext>
            </a:extLst>
          </p:cNvPr>
          <p:cNvSpPr>
            <a:spLocks noGrp="1"/>
          </p:cNvSpPr>
          <p:nvPr>
            <p:ph type="ftr" sz="quarter" idx="10"/>
          </p:nvPr>
        </p:nvSpPr>
        <p:spPr/>
        <p:txBody>
          <a:bodyPr/>
          <a:lstStyle/>
          <a:p>
            <a:r>
              <a:rPr lang="en-US"/>
              <a:t>Ocean Data Labs - WHOI Tutorial 2020</a:t>
            </a:r>
            <a:endParaRPr lang="en-US" dirty="0"/>
          </a:p>
        </p:txBody>
      </p:sp>
      <p:sp>
        <p:nvSpPr>
          <p:cNvPr id="6" name="Slide Number Placeholder 5"/>
          <p:cNvSpPr>
            <a:spLocks noGrp="1"/>
          </p:cNvSpPr>
          <p:nvPr>
            <p:ph type="sldNum" sz="quarter" idx="11"/>
          </p:nvPr>
        </p:nvSpPr>
        <p:spPr/>
        <p:txBody>
          <a:bodyPr/>
          <a:lstStyle/>
          <a:p>
            <a:fld id="{7F3DF600-62A1-184E-92E0-B220AC2671D0}" type="slidenum">
              <a:rPr lang="en-US" smtClean="0"/>
              <a:pPr/>
              <a:t>24</a:t>
            </a:fld>
            <a:endParaRPr lang="en-US"/>
          </a:p>
        </p:txBody>
      </p:sp>
      <p:sp>
        <p:nvSpPr>
          <p:cNvPr id="2" name="TextBox 1"/>
          <p:cNvSpPr txBox="1"/>
          <p:nvPr/>
        </p:nvSpPr>
        <p:spPr>
          <a:xfrm>
            <a:off x="18868" y="1355833"/>
            <a:ext cx="3985573" cy="1569660"/>
          </a:xfrm>
          <a:prstGeom prst="rect">
            <a:avLst/>
          </a:prstGeom>
          <a:noFill/>
        </p:spPr>
        <p:txBody>
          <a:bodyPr wrap="square" rtlCol="0">
            <a:spAutoFit/>
          </a:bodyPr>
          <a:lstStyle/>
          <a:p>
            <a:pPr algn="ctr"/>
            <a:r>
              <a:rPr lang="en-US" sz="3200" i="1" dirty="0"/>
              <a:t>These are </a:t>
            </a:r>
            <a:r>
              <a:rPr lang="en-US" sz="3200" i="1"/>
              <a:t>not like your typical coastal buoy.</a:t>
            </a:r>
            <a:endParaRPr lang="en-US" sz="3200" i="1" dirty="0"/>
          </a:p>
        </p:txBody>
      </p:sp>
    </p:spTree>
    <p:extLst>
      <p:ext uri="{BB962C8B-B14F-4D97-AF65-F5344CB8AC3E}">
        <p14:creationId xmlns:p14="http://schemas.microsoft.com/office/powerpoint/2010/main" val="2077968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Available Datasets</a:t>
            </a:r>
          </a:p>
        </p:txBody>
      </p:sp>
      <p:sp>
        <p:nvSpPr>
          <p:cNvPr id="6" name="Content Placeholder 5"/>
          <p:cNvSpPr>
            <a:spLocks noGrp="1"/>
          </p:cNvSpPr>
          <p:nvPr>
            <p:ph sz="half" idx="1"/>
          </p:nvPr>
        </p:nvSpPr>
        <p:spPr/>
        <p:txBody>
          <a:bodyPr>
            <a:normAutofit fontScale="92500" lnSpcReduction="20000"/>
          </a:bodyPr>
          <a:lstStyle/>
          <a:p>
            <a:pPr marL="0" indent="0">
              <a:buNone/>
            </a:pPr>
            <a:r>
              <a:rPr lang="en-US" b="1" dirty="0"/>
              <a:t>What types of data are available?</a:t>
            </a:r>
          </a:p>
          <a:p>
            <a:r>
              <a:rPr lang="en-US" dirty="0"/>
              <a:t>Point Timeseries</a:t>
            </a:r>
          </a:p>
          <a:p>
            <a:r>
              <a:rPr lang="en-US" dirty="0"/>
              <a:t>Profiles</a:t>
            </a:r>
          </a:p>
          <a:p>
            <a:pPr lvl="1"/>
            <a:r>
              <a:rPr lang="en-US" dirty="0"/>
              <a:t>Wire Following</a:t>
            </a:r>
          </a:p>
          <a:p>
            <a:pPr lvl="1"/>
            <a:r>
              <a:rPr lang="en-US" dirty="0"/>
              <a:t>Glider</a:t>
            </a:r>
          </a:p>
          <a:p>
            <a:pPr lvl="1"/>
            <a:r>
              <a:rPr lang="en-US" dirty="0"/>
              <a:t>ADCP</a:t>
            </a:r>
          </a:p>
          <a:p>
            <a:r>
              <a:rPr lang="en-US" dirty="0"/>
              <a:t>Multi-point Timeseries Profiles</a:t>
            </a:r>
          </a:p>
          <a:p>
            <a:r>
              <a:rPr lang="en-US" dirty="0"/>
              <a:t>And others</a:t>
            </a:r>
            <a:r>
              <a:rPr lang="mr-IN" dirty="0"/>
              <a:t>…</a:t>
            </a:r>
            <a:r>
              <a:rPr lang="en-US" dirty="0"/>
              <a:t> </a:t>
            </a:r>
          </a:p>
          <a:p>
            <a:pPr marL="742950" lvl="1" indent="-285750">
              <a:buFont typeface="Arial" charset="0"/>
              <a:buChar char="•"/>
            </a:pPr>
            <a:r>
              <a:rPr lang="en-US" dirty="0"/>
              <a:t>Seismic/Earthquake</a:t>
            </a:r>
          </a:p>
          <a:p>
            <a:pPr marL="742950" lvl="1" indent="-285750">
              <a:buFont typeface="Arial" charset="0"/>
              <a:buChar char="•"/>
            </a:pPr>
            <a:r>
              <a:rPr lang="en-US" dirty="0"/>
              <a:t>Hydrophones</a:t>
            </a:r>
          </a:p>
          <a:p>
            <a:pPr marL="742950" lvl="1" indent="-285750">
              <a:buFont typeface="Arial" charset="0"/>
              <a:buChar char="•"/>
            </a:pPr>
            <a:r>
              <a:rPr lang="en-US" dirty="0"/>
              <a:t>Sonar</a:t>
            </a:r>
          </a:p>
          <a:p>
            <a:pPr marL="742950" lvl="1" indent="-285750">
              <a:buFont typeface="Arial" charset="0"/>
              <a:buChar char="•"/>
            </a:pPr>
            <a:r>
              <a:rPr lang="en-US" dirty="0"/>
              <a:t>Camera</a:t>
            </a:r>
          </a:p>
          <a:p>
            <a:pPr marL="742950" lvl="1" indent="-285750">
              <a:buFont typeface="Arial" charset="0"/>
              <a:buChar char="•"/>
            </a:pPr>
            <a:r>
              <a:rPr lang="en-US" dirty="0"/>
              <a:t>Optical OPTAA/SPIKR</a:t>
            </a:r>
          </a:p>
        </p:txBody>
      </p:sp>
      <p:sp>
        <p:nvSpPr>
          <p:cNvPr id="4" name="Footer Placeholder 3"/>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p:cNvSpPr>
            <a:spLocks noGrp="1"/>
          </p:cNvSpPr>
          <p:nvPr>
            <p:ph type="sldNum" sz="quarter" idx="11"/>
          </p:nvPr>
        </p:nvSpPr>
        <p:spPr/>
        <p:txBody>
          <a:bodyPr/>
          <a:lstStyle/>
          <a:p>
            <a:fld id="{5EF5D831-06B2-D543-8946-72CD43B5155C}" type="slidenum">
              <a:rPr lang="en-US" smtClean="0">
                <a:solidFill>
                  <a:prstClr val="white"/>
                </a:solidFill>
              </a:rPr>
              <a:pPr/>
              <a:t>25</a:t>
            </a:fld>
            <a:endParaRPr lang="en-US">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013" y="366225"/>
            <a:ext cx="4395787" cy="313340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344" y="3724835"/>
            <a:ext cx="5907456" cy="2181109"/>
          </a:xfrm>
          <a:prstGeom prst="rect">
            <a:avLst/>
          </a:prstGeom>
        </p:spPr>
      </p:pic>
    </p:spTree>
    <p:extLst>
      <p:ext uri="{BB962C8B-B14F-4D97-AF65-F5344CB8AC3E}">
        <p14:creationId xmlns:p14="http://schemas.microsoft.com/office/powerpoint/2010/main" val="23298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606366-4490-45C0-B14B-5D96CD7E5E09}"/>
              </a:ext>
            </a:extLst>
          </p:cNvPr>
          <p:cNvSpPr>
            <a:spLocks noGrp="1"/>
          </p:cNvSpPr>
          <p:nvPr>
            <p:ph type="ftr" sz="quarter" idx="10"/>
          </p:nvPr>
        </p:nvSpPr>
        <p:spPr/>
        <p:txBody>
          <a:bodyPr/>
          <a:lstStyle/>
          <a:p>
            <a:r>
              <a:rPr lang="en-US"/>
              <a:t>Ocean Data Labs - WHOI Tutorial 2020</a:t>
            </a:r>
            <a:endParaRPr lang="en-US" dirty="0"/>
          </a:p>
        </p:txBody>
      </p:sp>
      <p:sp>
        <p:nvSpPr>
          <p:cNvPr id="3" name="Slide Number Placeholder 2">
            <a:extLst>
              <a:ext uri="{FF2B5EF4-FFF2-40B4-BE49-F238E27FC236}">
                <a16:creationId xmlns:a16="http://schemas.microsoft.com/office/drawing/2014/main" id="{8B6C3A14-D56D-4C60-8AF3-9A5E1C5140A5}"/>
              </a:ext>
            </a:extLst>
          </p:cNvPr>
          <p:cNvSpPr>
            <a:spLocks noGrp="1"/>
          </p:cNvSpPr>
          <p:nvPr>
            <p:ph type="sldNum" sz="quarter" idx="11"/>
          </p:nvPr>
        </p:nvSpPr>
        <p:spPr/>
        <p:txBody>
          <a:bodyPr/>
          <a:lstStyle/>
          <a:p>
            <a:fld id="{5EF5D831-06B2-D543-8946-72CD43B5155C}" type="slidenum">
              <a:rPr lang="en-US" smtClean="0"/>
              <a:t>26</a:t>
            </a:fld>
            <a:endParaRPr lang="en-US"/>
          </a:p>
        </p:txBody>
      </p:sp>
      <p:pic>
        <p:nvPicPr>
          <p:cNvPr id="4" name="Picture 3">
            <a:extLst>
              <a:ext uri="{FF2B5EF4-FFF2-40B4-BE49-F238E27FC236}">
                <a16:creationId xmlns:a16="http://schemas.microsoft.com/office/drawing/2014/main" id="{9FE0202B-24D1-4CAD-8CCF-AF8458AE8A6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462"/>
            <a:ext cx="12192000" cy="6857076"/>
          </a:xfrm>
          <a:prstGeom prst="rect">
            <a:avLst/>
          </a:prstGeom>
        </p:spPr>
      </p:pic>
      <p:grpSp>
        <p:nvGrpSpPr>
          <p:cNvPr id="5" name="Group 4">
            <a:extLst>
              <a:ext uri="{FF2B5EF4-FFF2-40B4-BE49-F238E27FC236}">
                <a16:creationId xmlns:a16="http://schemas.microsoft.com/office/drawing/2014/main" id="{48AD20DF-39AF-4BEA-988D-42CD5E22C896}"/>
              </a:ext>
            </a:extLst>
          </p:cNvPr>
          <p:cNvGrpSpPr/>
          <p:nvPr/>
        </p:nvGrpSpPr>
        <p:grpSpPr>
          <a:xfrm>
            <a:off x="7936218" y="462"/>
            <a:ext cx="4255782" cy="2146993"/>
            <a:chOff x="7360086" y="0"/>
            <a:chExt cx="4255782" cy="2146993"/>
          </a:xfrm>
        </p:grpSpPr>
        <p:sp>
          <p:nvSpPr>
            <p:cNvPr id="6" name="Rectangle 5">
              <a:extLst>
                <a:ext uri="{FF2B5EF4-FFF2-40B4-BE49-F238E27FC236}">
                  <a16:creationId xmlns:a16="http://schemas.microsoft.com/office/drawing/2014/main" id="{D7E5E647-F79B-4970-A506-E48B171E0794}"/>
                </a:ext>
              </a:extLst>
            </p:cNvPr>
            <p:cNvSpPr/>
            <p:nvPr/>
          </p:nvSpPr>
          <p:spPr>
            <a:xfrm>
              <a:off x="7360086" y="0"/>
              <a:ext cx="4255782" cy="2146993"/>
            </a:xfrm>
            <a:prstGeom prst="rect">
              <a:avLst/>
            </a:prstGeom>
            <a:solidFill>
              <a:srgbClr val="3F4041"/>
            </a:solidFill>
            <a:ln w="28575">
              <a:solidFill>
                <a:srgbClr val="FFC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1AB505-B71D-458C-889A-A3E776E8F175}"/>
                </a:ext>
              </a:extLst>
            </p:cNvPr>
            <p:cNvSpPr txBox="1"/>
            <p:nvPr/>
          </p:nvSpPr>
          <p:spPr>
            <a:xfrm>
              <a:off x="7384648" y="196333"/>
              <a:ext cx="4206657" cy="1754326"/>
            </a:xfrm>
            <a:prstGeom prst="rect">
              <a:avLst/>
            </a:prstGeom>
            <a:noFill/>
          </p:spPr>
          <p:txBody>
            <a:bodyPr wrap="square" rtlCol="0">
              <a:spAutoFit/>
            </a:bodyPr>
            <a:lstStyle/>
            <a:p>
              <a:pPr algn="ctr"/>
              <a:r>
                <a:rPr lang="en-US" dirty="0">
                  <a:solidFill>
                    <a:schemeClr val="bg1"/>
                  </a:solidFill>
                  <a:latin typeface="Calibri" charset="0"/>
                  <a:ea typeface="Calibri" charset="0"/>
                  <a:cs typeface="Calibri" charset="0"/>
                </a:rPr>
                <a:t>Located over the continental shelf and slope in the NW Atlantic, the Pioneer Array is centered near the shelf-break front. It’s data enable scientists to examine how exchange processes structure physical, chemical, and biological properties.</a:t>
              </a:r>
            </a:p>
          </p:txBody>
        </p:sp>
      </p:grpSp>
    </p:spTree>
    <p:extLst>
      <p:ext uri="{BB962C8B-B14F-4D97-AF65-F5344CB8AC3E}">
        <p14:creationId xmlns:p14="http://schemas.microsoft.com/office/powerpoint/2010/main" val="236015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Discovery” Process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Discovering OOI Data to Use</a:t>
            </a:r>
          </a:p>
          <a:p>
            <a:pPr marL="514350" indent="-514350">
              <a:buFont typeface="+mj-lt"/>
              <a:buAutoNum type="arabicPeriod"/>
            </a:pPr>
            <a:r>
              <a:rPr lang="en-US" dirty="0"/>
              <a:t>Requesting OOI Data</a:t>
            </a:r>
          </a:p>
          <a:p>
            <a:pPr marL="514350" indent="-514350">
              <a:buFont typeface="+mj-lt"/>
              <a:buAutoNum type="arabicPeriod"/>
            </a:pPr>
            <a:r>
              <a:rPr lang="en-US" dirty="0"/>
              <a:t>Loading Data</a:t>
            </a:r>
          </a:p>
          <a:p>
            <a:pPr marL="514350" indent="-514350">
              <a:buFont typeface="+mj-lt"/>
              <a:buAutoNum type="arabicPeriod"/>
            </a:pPr>
            <a:r>
              <a:rPr lang="en-US" dirty="0"/>
              <a:t>Exporting Data for Use in Other Software</a:t>
            </a:r>
          </a:p>
          <a:p>
            <a:pPr marL="514350" indent="-514350">
              <a:buFont typeface="+mj-lt"/>
              <a:buAutoNum type="arabicPeriod"/>
            </a:pPr>
            <a:r>
              <a:rPr lang="en-US" dirty="0"/>
              <a:t>Quick Plots</a:t>
            </a:r>
          </a:p>
          <a:p>
            <a:pPr marL="514350" indent="-514350">
              <a:buFont typeface="+mj-lt"/>
              <a:buAutoNum type="arabicPeriod"/>
            </a:pPr>
            <a:r>
              <a:rPr lang="en-US" dirty="0"/>
              <a:t>Basic Statistics and Analysis</a:t>
            </a:r>
          </a:p>
        </p:txBody>
      </p:sp>
      <p:sp>
        <p:nvSpPr>
          <p:cNvPr id="4" name="Footer Placeholder 3"/>
          <p:cNvSpPr>
            <a:spLocks noGrp="1"/>
          </p:cNvSpPr>
          <p:nvPr>
            <p:ph type="ftr" sz="quarter" idx="10"/>
          </p:nvPr>
        </p:nvSpPr>
        <p:spPr/>
        <p:txBody>
          <a:bodyPr/>
          <a:lstStyle/>
          <a:p>
            <a:r>
              <a:rPr lang="en-US"/>
              <a:t>Ocean Data Labs - WHOI Tutorial 2020</a:t>
            </a:r>
            <a:endParaRPr lang="en-US" dirty="0"/>
          </a:p>
        </p:txBody>
      </p:sp>
      <p:sp>
        <p:nvSpPr>
          <p:cNvPr id="5" name="Slide Number Placeholder 4"/>
          <p:cNvSpPr>
            <a:spLocks noGrp="1"/>
          </p:cNvSpPr>
          <p:nvPr>
            <p:ph type="sldNum" sz="quarter" idx="11"/>
          </p:nvPr>
        </p:nvSpPr>
        <p:spPr/>
        <p:txBody>
          <a:bodyPr/>
          <a:lstStyle/>
          <a:p>
            <a:fld id="{5EF5D831-06B2-D543-8946-72CD43B5155C}" type="slidenum">
              <a:rPr lang="en-US" smtClean="0"/>
              <a:t>27</a:t>
            </a:fld>
            <a:endParaRPr lang="en-US"/>
          </a:p>
        </p:txBody>
      </p:sp>
      <p:pic>
        <p:nvPicPr>
          <p:cNvPr id="7" name="Picture 6"/>
          <p:cNvPicPr>
            <a:picLocks noChangeAspect="1"/>
          </p:cNvPicPr>
          <p:nvPr/>
        </p:nvPicPr>
        <p:blipFill>
          <a:blip r:embed="rId2"/>
          <a:stretch>
            <a:fillRect/>
          </a:stretch>
        </p:blipFill>
        <p:spPr>
          <a:xfrm>
            <a:off x="7415213" y="1425388"/>
            <a:ext cx="3938587" cy="1781116"/>
          </a:xfrm>
          <a:prstGeom prst="rect">
            <a:avLst/>
          </a:prstGeom>
        </p:spPr>
      </p:pic>
      <p:graphicFrame>
        <p:nvGraphicFramePr>
          <p:cNvPr id="6" name="Diagram 5">
            <a:extLst>
              <a:ext uri="{FF2B5EF4-FFF2-40B4-BE49-F238E27FC236}">
                <a16:creationId xmlns:a16="http://schemas.microsoft.com/office/drawing/2014/main" id="{DF1D85E8-6DA0-B34A-8BCB-E98D69783955}"/>
              </a:ext>
            </a:extLst>
          </p:cNvPr>
          <p:cNvGraphicFramePr/>
          <p:nvPr>
            <p:extLst/>
          </p:nvPr>
        </p:nvGraphicFramePr>
        <p:xfrm>
          <a:off x="838200" y="4546412"/>
          <a:ext cx="10515600" cy="1591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74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go to the notebook</a:t>
            </a:r>
            <a:r>
              <a:rPr lang="mr-IN" dirty="0"/>
              <a:t>…</a:t>
            </a:r>
            <a:endParaRPr lang="en-US" dirty="0"/>
          </a:p>
        </p:txBody>
      </p:sp>
      <p:sp>
        <p:nvSpPr>
          <p:cNvPr id="3" name="Text Placeholder 2"/>
          <p:cNvSpPr>
            <a:spLocks noGrp="1"/>
          </p:cNvSpPr>
          <p:nvPr>
            <p:ph type="body" idx="1"/>
          </p:nvPr>
        </p:nvSpPr>
        <p:spPr/>
        <p:txBody>
          <a:bodyPr>
            <a:normAutofit fontScale="92500" lnSpcReduction="10000"/>
          </a:bodyPr>
          <a:lstStyle/>
          <a:p>
            <a:r>
              <a:rPr lang="en-US" dirty="0"/>
              <a:t>GitHub: </a:t>
            </a:r>
            <a:r>
              <a:rPr lang="en-US" dirty="0">
                <a:hlinkClick r:id="rId2"/>
              </a:rPr>
              <a:t>https://github.com/ooi-data-lab/data-lab-workshops/blob/master/Other_Examples/Profile_Examples_for_WHOI.ipynb</a:t>
            </a:r>
            <a:r>
              <a:rPr lang="en-US" dirty="0"/>
              <a:t> </a:t>
            </a:r>
          </a:p>
          <a:p>
            <a:r>
              <a:rPr lang="en-US" dirty="0" err="1"/>
              <a:t>Colab</a:t>
            </a:r>
            <a:r>
              <a:rPr lang="en-US" dirty="0"/>
              <a:t>: </a:t>
            </a:r>
            <a:r>
              <a:rPr lang="en-US" dirty="0">
                <a:hlinkClick r:id="rId3"/>
              </a:rPr>
              <a:t>https://colab.research.google.com/github/ooi-data-lab/data-lab-workshops/blob/master/Other_Examples/Profile_Examples_for_WHOI.ipynb</a:t>
            </a:r>
            <a:r>
              <a:rPr lang="en-US" dirty="0"/>
              <a:t> </a:t>
            </a:r>
          </a:p>
        </p:txBody>
      </p:sp>
      <p:sp>
        <p:nvSpPr>
          <p:cNvPr id="4" name="Footer Placeholder 3"/>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p:cNvSpPr>
            <a:spLocks noGrp="1"/>
          </p:cNvSpPr>
          <p:nvPr>
            <p:ph type="sldNum" sz="quarter" idx="11"/>
          </p:nvPr>
        </p:nvSpPr>
        <p:spPr/>
        <p:txBody>
          <a:bodyPr/>
          <a:lstStyle/>
          <a:p>
            <a:fld id="{5EF5D831-06B2-D543-8946-72CD43B5155C}" type="slidenum">
              <a:rPr lang="en-US" smtClean="0">
                <a:solidFill>
                  <a:prstClr val="white"/>
                </a:solidFill>
              </a:rPr>
              <a:pPr/>
              <a:t>28</a:t>
            </a:fld>
            <a:endParaRPr lang="en-US">
              <a:solidFill>
                <a:prstClr val="white"/>
              </a:solidFill>
            </a:endParaRPr>
          </a:p>
        </p:txBody>
      </p:sp>
    </p:spTree>
    <p:extLst>
      <p:ext uri="{BB962C8B-B14F-4D97-AF65-F5344CB8AC3E}">
        <p14:creationId xmlns:p14="http://schemas.microsoft.com/office/powerpoint/2010/main" val="44419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GI03FLMA-RIS01-03-DOSTAD000</a:t>
            </a:r>
          </a:p>
        </p:txBody>
      </p:sp>
      <p:sp>
        <p:nvSpPr>
          <p:cNvPr id="4" name="Footer Placeholder 3"/>
          <p:cNvSpPr>
            <a:spLocks noGrp="1"/>
          </p:cNvSpPr>
          <p:nvPr>
            <p:ph type="ftr" sz="quarter" idx="10"/>
          </p:nvPr>
        </p:nvSpPr>
        <p:spPr/>
        <p:txBody>
          <a:bodyPr/>
          <a:lstStyle/>
          <a:p>
            <a:r>
              <a:rPr lang="en-US"/>
              <a:t>Ocean Data Labs - WHOI Tutorial 2020</a:t>
            </a:r>
            <a:endParaRPr lang="en-US" dirty="0"/>
          </a:p>
        </p:txBody>
      </p:sp>
      <p:sp>
        <p:nvSpPr>
          <p:cNvPr id="5" name="Slide Number Placeholder 4"/>
          <p:cNvSpPr>
            <a:spLocks noGrp="1"/>
          </p:cNvSpPr>
          <p:nvPr>
            <p:ph type="sldNum" sz="quarter" idx="11"/>
          </p:nvPr>
        </p:nvSpPr>
        <p:spPr/>
        <p:txBody>
          <a:bodyPr/>
          <a:lstStyle/>
          <a:p>
            <a:fld id="{5EF5D831-06B2-D543-8946-72CD43B5155C}" type="slidenum">
              <a:rPr lang="en-US" smtClean="0"/>
              <a:t>29</a:t>
            </a:fld>
            <a:endParaRPr lang="en-US"/>
          </a:p>
        </p:txBody>
      </p:sp>
      <p:grpSp>
        <p:nvGrpSpPr>
          <p:cNvPr id="15" name="Group 14"/>
          <p:cNvGrpSpPr/>
          <p:nvPr/>
        </p:nvGrpSpPr>
        <p:grpSpPr>
          <a:xfrm>
            <a:off x="1549121" y="1300079"/>
            <a:ext cx="3189206" cy="681709"/>
            <a:chOff x="1299746" y="1300079"/>
            <a:chExt cx="3189206" cy="681709"/>
          </a:xfrm>
        </p:grpSpPr>
        <p:sp>
          <p:nvSpPr>
            <p:cNvPr id="7" name="Left Brace 6"/>
            <p:cNvSpPr/>
            <p:nvPr/>
          </p:nvSpPr>
          <p:spPr>
            <a:xfrm rot="16200000">
              <a:off x="1490064" y="1159204"/>
              <a:ext cx="250618" cy="53236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299746" y="1581678"/>
              <a:ext cx="3189206" cy="400110"/>
            </a:xfrm>
            <a:prstGeom prst="rect">
              <a:avLst/>
            </a:prstGeom>
            <a:noFill/>
          </p:spPr>
          <p:txBody>
            <a:bodyPr wrap="none" rtlCol="0">
              <a:spAutoFit/>
            </a:bodyPr>
            <a:lstStyle/>
            <a:p>
              <a:pPr marL="0" lvl="1"/>
              <a:r>
                <a:rPr lang="en-US" sz="2000" b="1" dirty="0"/>
                <a:t>Array</a:t>
              </a:r>
              <a:r>
                <a:rPr lang="en-US" sz="2000" dirty="0"/>
                <a:t>: Global </a:t>
              </a:r>
              <a:r>
                <a:rPr lang="en-US" sz="2000" dirty="0" err="1"/>
                <a:t>Irminger</a:t>
              </a:r>
              <a:r>
                <a:rPr lang="en-US" sz="2000" dirty="0"/>
                <a:t> Sea </a:t>
              </a:r>
            </a:p>
          </p:txBody>
        </p:sp>
      </p:grpSp>
      <p:grpSp>
        <p:nvGrpSpPr>
          <p:cNvPr id="16" name="Group 15"/>
          <p:cNvGrpSpPr/>
          <p:nvPr/>
        </p:nvGrpSpPr>
        <p:grpSpPr>
          <a:xfrm>
            <a:off x="1496366" y="2201934"/>
            <a:ext cx="3029175" cy="761333"/>
            <a:chOff x="1246991" y="2201934"/>
            <a:chExt cx="3029175" cy="761333"/>
          </a:xfrm>
        </p:grpSpPr>
        <p:sp>
          <p:nvSpPr>
            <p:cNvPr id="8" name="Left Brace 7"/>
            <p:cNvSpPr/>
            <p:nvPr/>
          </p:nvSpPr>
          <p:spPr>
            <a:xfrm rot="16200000">
              <a:off x="2630180" y="920943"/>
              <a:ext cx="364996" cy="292697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246991" y="2563157"/>
              <a:ext cx="2893613" cy="400110"/>
            </a:xfrm>
            <a:prstGeom prst="rect">
              <a:avLst/>
            </a:prstGeom>
            <a:noFill/>
          </p:spPr>
          <p:txBody>
            <a:bodyPr wrap="none" rtlCol="0">
              <a:spAutoFit/>
            </a:bodyPr>
            <a:lstStyle/>
            <a:p>
              <a:pPr marL="0" lvl="1"/>
              <a:r>
                <a:rPr lang="en-US" sz="2000" b="1" dirty="0"/>
                <a:t>Site</a:t>
              </a:r>
              <a:r>
                <a:rPr lang="en-US" sz="2000" dirty="0"/>
                <a:t>: Flanking Mooring A</a:t>
              </a:r>
            </a:p>
          </p:txBody>
        </p:sp>
      </p:grpSp>
      <p:grpSp>
        <p:nvGrpSpPr>
          <p:cNvPr id="17" name="Group 16"/>
          <p:cNvGrpSpPr/>
          <p:nvPr/>
        </p:nvGrpSpPr>
        <p:grpSpPr>
          <a:xfrm>
            <a:off x="1598564" y="3191873"/>
            <a:ext cx="4910936" cy="762716"/>
            <a:chOff x="1349189" y="3191873"/>
            <a:chExt cx="4910936" cy="762716"/>
          </a:xfrm>
        </p:grpSpPr>
        <p:sp>
          <p:nvSpPr>
            <p:cNvPr id="9" name="Left Brace 8"/>
            <p:cNvSpPr/>
            <p:nvPr/>
          </p:nvSpPr>
          <p:spPr>
            <a:xfrm rot="16200000">
              <a:off x="3646395" y="894667"/>
              <a:ext cx="316524" cy="4910936"/>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603046" y="3554479"/>
              <a:ext cx="2472152" cy="400110"/>
            </a:xfrm>
            <a:prstGeom prst="rect">
              <a:avLst/>
            </a:prstGeom>
            <a:noFill/>
          </p:spPr>
          <p:txBody>
            <a:bodyPr wrap="none" rtlCol="0">
              <a:spAutoFit/>
            </a:bodyPr>
            <a:lstStyle/>
            <a:p>
              <a:pPr marL="0" lvl="1"/>
              <a:r>
                <a:rPr lang="en-US" sz="2000" b="1" dirty="0"/>
                <a:t>Node</a:t>
              </a:r>
              <a:r>
                <a:rPr lang="en-US" sz="2000" dirty="0"/>
                <a:t>: Mooring Riser</a:t>
              </a:r>
            </a:p>
          </p:txBody>
        </p:sp>
      </p:grpSp>
      <p:grpSp>
        <p:nvGrpSpPr>
          <p:cNvPr id="18" name="Group 17"/>
          <p:cNvGrpSpPr/>
          <p:nvPr/>
        </p:nvGrpSpPr>
        <p:grpSpPr>
          <a:xfrm>
            <a:off x="7336370" y="1242890"/>
            <a:ext cx="2231957" cy="1081096"/>
            <a:chOff x="7336370" y="1242890"/>
            <a:chExt cx="2231957" cy="1081096"/>
          </a:xfrm>
        </p:grpSpPr>
        <p:sp>
          <p:nvSpPr>
            <p:cNvPr id="13" name="TextBox 12"/>
            <p:cNvSpPr txBox="1"/>
            <p:nvPr/>
          </p:nvSpPr>
          <p:spPr>
            <a:xfrm>
              <a:off x="7336370" y="1616100"/>
              <a:ext cx="2231957" cy="707886"/>
            </a:xfrm>
            <a:prstGeom prst="rect">
              <a:avLst/>
            </a:prstGeom>
            <a:noFill/>
          </p:spPr>
          <p:txBody>
            <a:bodyPr wrap="none" rtlCol="0">
              <a:spAutoFit/>
            </a:bodyPr>
            <a:lstStyle/>
            <a:p>
              <a:pPr marL="0" lvl="1" algn="ctr"/>
              <a:r>
                <a:rPr lang="en-US" sz="2000" b="1" dirty="0"/>
                <a:t>Instrument Type</a:t>
              </a:r>
              <a:r>
                <a:rPr lang="en-US" sz="2000" dirty="0"/>
                <a:t>:</a:t>
              </a:r>
            </a:p>
            <a:p>
              <a:pPr marL="0" lvl="1" algn="ctr"/>
              <a:r>
                <a:rPr lang="en-US" sz="2000" dirty="0"/>
                <a:t>Dissolved Oxygen</a:t>
              </a:r>
            </a:p>
          </p:txBody>
        </p:sp>
        <p:sp>
          <p:nvSpPr>
            <p:cNvPr id="14" name="Left Brace 13"/>
            <p:cNvSpPr/>
            <p:nvPr/>
          </p:nvSpPr>
          <p:spPr>
            <a:xfrm rot="16200000">
              <a:off x="8280017" y="383582"/>
              <a:ext cx="321202" cy="203981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p:cNvSpPr txBox="1"/>
          <p:nvPr/>
        </p:nvSpPr>
        <p:spPr>
          <a:xfrm>
            <a:off x="838200" y="4971775"/>
            <a:ext cx="10828542" cy="923330"/>
          </a:xfrm>
          <a:prstGeom prst="rect">
            <a:avLst/>
          </a:prstGeom>
          <a:noFill/>
        </p:spPr>
        <p:txBody>
          <a:bodyPr wrap="none" rtlCol="0">
            <a:spAutoFit/>
          </a:bodyPr>
          <a:lstStyle/>
          <a:p>
            <a:r>
              <a:rPr lang="en-US" b="1" dirty="0"/>
              <a:t>Notes</a:t>
            </a:r>
            <a:r>
              <a:rPr lang="en-US" dirty="0"/>
              <a:t>:</a:t>
            </a:r>
          </a:p>
          <a:p>
            <a:pPr marL="285750" indent="-285750">
              <a:buFont typeface="Arial" charset="0"/>
              <a:buChar char="•"/>
            </a:pPr>
            <a:r>
              <a:rPr lang="en-US" dirty="0"/>
              <a:t>Reference Designators effectively denote a physical deployment location in the OOI.</a:t>
            </a:r>
          </a:p>
          <a:p>
            <a:pPr marL="285750" indent="-285750">
              <a:buFont typeface="Arial" charset="0"/>
              <a:buChar char="•"/>
            </a:pPr>
            <a:r>
              <a:rPr lang="en-US" dirty="0"/>
              <a:t>Asset IDs represent the individual serial-numbered instruments that are swapped in and out at each spot.</a:t>
            </a:r>
          </a:p>
        </p:txBody>
      </p:sp>
    </p:spTree>
    <p:extLst>
      <p:ext uri="{BB962C8B-B14F-4D97-AF65-F5344CB8AC3E}">
        <p14:creationId xmlns:p14="http://schemas.microsoft.com/office/powerpoint/2010/main" val="123093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9" grpI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Background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6758057"/>
              </p:ext>
            </p:extLst>
          </p:nvPr>
        </p:nvGraphicFramePr>
        <p:xfrm>
          <a:off x="838200" y="1519238"/>
          <a:ext cx="6942513" cy="4437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8">
            <a:extLst>
              <a:ext uri="{FF2B5EF4-FFF2-40B4-BE49-F238E27FC236}">
                <a16:creationId xmlns:a16="http://schemas.microsoft.com/office/drawing/2014/main" id="{EDF4536E-B5C4-E049-A318-F67A959F3B12}"/>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4" name="Slide Number Placeholder 3"/>
          <p:cNvSpPr>
            <a:spLocks noGrp="1"/>
          </p:cNvSpPr>
          <p:nvPr>
            <p:ph type="sldNum" sz="quarter" idx="4294967295"/>
          </p:nvPr>
        </p:nvSpPr>
        <p:spPr/>
        <p:txBody>
          <a:bodyPr/>
          <a:lstStyle/>
          <a:p>
            <a:fld id="{7F3DF600-62A1-184E-92E0-B220AC2671D0}" type="slidenum">
              <a:rPr lang="en-US" smtClean="0"/>
              <a:t>3</a:t>
            </a:fld>
            <a:endParaRPr lang="en-US"/>
          </a:p>
        </p:txBody>
      </p:sp>
      <p:pic>
        <p:nvPicPr>
          <p:cNvPr id="6" name="Picture 5" descr="2709800943_2d4002d81a_z.jpg">
            <a:extLst>
              <a:ext uri="{FF2B5EF4-FFF2-40B4-BE49-F238E27FC236}">
                <a16:creationId xmlns:a16="http://schemas.microsoft.com/office/drawing/2014/main" id="{68B315AE-9728-8C4F-A416-979DA1655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9146" y="478934"/>
            <a:ext cx="3962400" cy="2971800"/>
          </a:xfrm>
          <a:prstGeom prst="rect">
            <a:avLst/>
          </a:prstGeom>
        </p:spPr>
      </p:pic>
      <p:pic>
        <p:nvPicPr>
          <p:cNvPr id="8" name="Picture 7">
            <a:extLst>
              <a:ext uri="{FF2B5EF4-FFF2-40B4-BE49-F238E27FC236}">
                <a16:creationId xmlns:a16="http://schemas.microsoft.com/office/drawing/2014/main" id="{98809BD9-4F0A-6445-AA78-63C3F148559C}"/>
              </a:ext>
            </a:extLst>
          </p:cNvPr>
          <p:cNvPicPr>
            <a:picLocks noChangeAspect="1"/>
          </p:cNvPicPr>
          <p:nvPr/>
        </p:nvPicPr>
        <p:blipFill>
          <a:blip r:embed="rId8"/>
          <a:stretch>
            <a:fillRect/>
          </a:stretch>
        </p:blipFill>
        <p:spPr>
          <a:xfrm>
            <a:off x="8001000" y="2984500"/>
            <a:ext cx="3962400" cy="2971800"/>
          </a:xfrm>
          <a:prstGeom prst="rect">
            <a:avLst/>
          </a:prstGeom>
        </p:spPr>
      </p:pic>
    </p:spTree>
    <p:extLst>
      <p:ext uri="{BB962C8B-B14F-4D97-AF65-F5344CB8AC3E}">
        <p14:creationId xmlns:p14="http://schemas.microsoft.com/office/powerpoint/2010/main" val="38518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A1F99B5-B814-314B-BE94-D7D5A6784E1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78F9336-7224-EF4E-BC69-A5E325A2A3B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32B16C7-8C4D-2C45-95BE-74B3D6F4923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E64B-62BB-8149-9C4A-E25C7A253384}"/>
              </a:ext>
            </a:extLst>
          </p:cNvPr>
          <p:cNvSpPr>
            <a:spLocks noGrp="1"/>
          </p:cNvSpPr>
          <p:nvPr>
            <p:ph type="title"/>
          </p:nvPr>
        </p:nvSpPr>
        <p:spPr/>
        <p:txBody>
          <a:bodyPr/>
          <a:lstStyle/>
          <a:p>
            <a:r>
              <a:rPr lang="en-US" dirty="0"/>
              <a:t>Pandas can handle “spreadsheet” like data</a:t>
            </a:r>
          </a:p>
        </p:txBody>
      </p:sp>
      <p:sp>
        <p:nvSpPr>
          <p:cNvPr id="4" name="Footer Placeholder 3">
            <a:extLst>
              <a:ext uri="{FF2B5EF4-FFF2-40B4-BE49-F238E27FC236}">
                <a16:creationId xmlns:a16="http://schemas.microsoft.com/office/drawing/2014/main" id="{292ACE4E-E74C-BC40-B537-DDAA3A3E2C4E}"/>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A5ACA54F-56B9-1A42-9887-FFFA4ECF9781}"/>
              </a:ext>
            </a:extLst>
          </p:cNvPr>
          <p:cNvSpPr>
            <a:spLocks noGrp="1"/>
          </p:cNvSpPr>
          <p:nvPr>
            <p:ph type="sldNum" sz="quarter" idx="11"/>
          </p:nvPr>
        </p:nvSpPr>
        <p:spPr/>
        <p:txBody>
          <a:bodyPr/>
          <a:lstStyle/>
          <a:p>
            <a:fld id="{5EF5D831-06B2-D543-8946-72CD43B5155C}" type="slidenum">
              <a:rPr lang="en-US" smtClean="0">
                <a:solidFill>
                  <a:prstClr val="white"/>
                </a:solidFill>
              </a:rPr>
              <a:pPr/>
              <a:t>30</a:t>
            </a:fld>
            <a:endParaRPr lang="en-US">
              <a:solidFill>
                <a:prstClr val="white"/>
              </a:solidFill>
            </a:endParaRPr>
          </a:p>
        </p:txBody>
      </p:sp>
      <p:sp>
        <p:nvSpPr>
          <p:cNvPr id="7" name="TextBox 6">
            <a:extLst>
              <a:ext uri="{FF2B5EF4-FFF2-40B4-BE49-F238E27FC236}">
                <a16:creationId xmlns:a16="http://schemas.microsoft.com/office/drawing/2014/main" id="{F801E4B6-AB48-D743-9CF5-515A9452AD14}"/>
              </a:ext>
            </a:extLst>
          </p:cNvPr>
          <p:cNvSpPr txBox="1"/>
          <p:nvPr/>
        </p:nvSpPr>
        <p:spPr>
          <a:xfrm>
            <a:off x="5617504" y="5715001"/>
            <a:ext cx="5986191" cy="276999"/>
          </a:xfrm>
          <a:prstGeom prst="rect">
            <a:avLst/>
          </a:prstGeom>
          <a:noFill/>
        </p:spPr>
        <p:txBody>
          <a:bodyPr wrap="none" rtlCol="0">
            <a:spAutoFit/>
          </a:bodyPr>
          <a:lstStyle/>
          <a:p>
            <a:r>
              <a:rPr lang="en-US" sz="1200">
                <a:hlinkClick r:id="rId2"/>
              </a:rPr>
              <a:t>https://pandas.pydata.org/docs/getting_started/intro_tutorials/01_table_oriented.html</a:t>
            </a:r>
            <a:r>
              <a:rPr lang="en-US" sz="1200"/>
              <a:t> </a:t>
            </a:r>
            <a:endParaRPr lang="en-US" sz="1200" dirty="0"/>
          </a:p>
        </p:txBody>
      </p:sp>
      <p:pic>
        <p:nvPicPr>
          <p:cNvPr id="10" name="Picture 9">
            <a:extLst>
              <a:ext uri="{FF2B5EF4-FFF2-40B4-BE49-F238E27FC236}">
                <a16:creationId xmlns:a16="http://schemas.microsoft.com/office/drawing/2014/main" id="{41616A39-7C6C-C947-90CA-542867BC8C45}"/>
              </a:ext>
            </a:extLst>
          </p:cNvPr>
          <p:cNvPicPr>
            <a:picLocks noChangeAspect="1"/>
          </p:cNvPicPr>
          <p:nvPr/>
        </p:nvPicPr>
        <p:blipFill>
          <a:blip r:embed="rId3"/>
          <a:stretch>
            <a:fillRect/>
          </a:stretch>
        </p:blipFill>
        <p:spPr>
          <a:xfrm>
            <a:off x="2921230" y="1243013"/>
            <a:ext cx="6349540" cy="4471988"/>
          </a:xfrm>
          <a:prstGeom prst="rect">
            <a:avLst/>
          </a:prstGeom>
        </p:spPr>
      </p:pic>
    </p:spTree>
    <p:extLst>
      <p:ext uri="{BB962C8B-B14F-4D97-AF65-F5344CB8AC3E}">
        <p14:creationId xmlns:p14="http://schemas.microsoft.com/office/powerpoint/2010/main" val="298752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941B36-435B-6140-AF74-9B82D7F4D41A}"/>
              </a:ext>
            </a:extLst>
          </p:cNvPr>
          <p:cNvSpPr>
            <a:spLocks noGrp="1"/>
          </p:cNvSpPr>
          <p:nvPr>
            <p:ph type="title"/>
          </p:nvPr>
        </p:nvSpPr>
        <p:spPr/>
        <p:txBody>
          <a:bodyPr>
            <a:normAutofit/>
          </a:bodyPr>
          <a:lstStyle/>
          <a:p>
            <a:r>
              <a:rPr lang="en-US" dirty="0" err="1"/>
              <a:t>Xarray</a:t>
            </a:r>
            <a:r>
              <a:rPr lang="en-US" dirty="0"/>
              <a:t> can handle complex Data Structures</a:t>
            </a:r>
          </a:p>
        </p:txBody>
      </p:sp>
      <p:sp>
        <p:nvSpPr>
          <p:cNvPr id="4" name="Footer Placeholder 3">
            <a:extLst>
              <a:ext uri="{FF2B5EF4-FFF2-40B4-BE49-F238E27FC236}">
                <a16:creationId xmlns:a16="http://schemas.microsoft.com/office/drawing/2014/main" id="{C5B9FCE7-5A38-2E47-8087-337E22A03B14}"/>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9AE53090-B3C1-E240-ADA8-FC4728866B3C}"/>
              </a:ext>
            </a:extLst>
          </p:cNvPr>
          <p:cNvSpPr>
            <a:spLocks noGrp="1"/>
          </p:cNvSpPr>
          <p:nvPr>
            <p:ph type="sldNum" sz="quarter" idx="11"/>
          </p:nvPr>
        </p:nvSpPr>
        <p:spPr/>
        <p:txBody>
          <a:bodyPr/>
          <a:lstStyle/>
          <a:p>
            <a:fld id="{5EF5D831-06B2-D543-8946-72CD43B5155C}" type="slidenum">
              <a:rPr lang="en-US" smtClean="0">
                <a:solidFill>
                  <a:prstClr val="white"/>
                </a:solidFill>
              </a:rPr>
              <a:pPr/>
              <a:t>31</a:t>
            </a:fld>
            <a:endParaRPr lang="en-US">
              <a:solidFill>
                <a:prstClr val="white"/>
              </a:solidFill>
            </a:endParaRPr>
          </a:p>
        </p:txBody>
      </p:sp>
      <p:pic>
        <p:nvPicPr>
          <p:cNvPr id="6" name="Picture 5">
            <a:extLst>
              <a:ext uri="{FF2B5EF4-FFF2-40B4-BE49-F238E27FC236}">
                <a16:creationId xmlns:a16="http://schemas.microsoft.com/office/drawing/2014/main" id="{B394DCA0-3DFA-C94A-8206-4901394FAB89}"/>
              </a:ext>
            </a:extLst>
          </p:cNvPr>
          <p:cNvPicPr>
            <a:picLocks noChangeAspect="1"/>
          </p:cNvPicPr>
          <p:nvPr/>
        </p:nvPicPr>
        <p:blipFill>
          <a:blip r:embed="rId2"/>
          <a:stretch>
            <a:fillRect/>
          </a:stretch>
        </p:blipFill>
        <p:spPr>
          <a:xfrm>
            <a:off x="838200" y="1425387"/>
            <a:ext cx="11104062" cy="3303775"/>
          </a:xfrm>
          <a:prstGeom prst="rect">
            <a:avLst/>
          </a:prstGeom>
        </p:spPr>
      </p:pic>
      <p:sp>
        <p:nvSpPr>
          <p:cNvPr id="7" name="TextBox 6">
            <a:extLst>
              <a:ext uri="{FF2B5EF4-FFF2-40B4-BE49-F238E27FC236}">
                <a16:creationId xmlns:a16="http://schemas.microsoft.com/office/drawing/2014/main" id="{CBDB5C48-87D5-584F-B487-A1B721C32799}"/>
              </a:ext>
            </a:extLst>
          </p:cNvPr>
          <p:cNvSpPr txBox="1"/>
          <p:nvPr/>
        </p:nvSpPr>
        <p:spPr>
          <a:xfrm>
            <a:off x="8193046" y="5655038"/>
            <a:ext cx="3949927" cy="276999"/>
          </a:xfrm>
          <a:prstGeom prst="rect">
            <a:avLst/>
          </a:prstGeom>
          <a:noFill/>
        </p:spPr>
        <p:txBody>
          <a:bodyPr wrap="none" rtlCol="0">
            <a:spAutoFit/>
          </a:bodyPr>
          <a:lstStyle/>
          <a:p>
            <a:r>
              <a:rPr lang="en-US" sz="1200" dirty="0">
                <a:hlinkClick r:id="rId3"/>
              </a:rPr>
              <a:t>http://xarray.pydata.org/en/stable/data-structures.html</a:t>
            </a:r>
            <a:r>
              <a:rPr lang="en-US" sz="1200" dirty="0"/>
              <a:t> </a:t>
            </a:r>
          </a:p>
        </p:txBody>
      </p:sp>
    </p:spTree>
    <p:extLst>
      <p:ext uri="{BB962C8B-B14F-4D97-AF65-F5344CB8AC3E}">
        <p14:creationId xmlns:p14="http://schemas.microsoft.com/office/powerpoint/2010/main" val="1623121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8EAE-EB07-EB44-AC05-AB76E3CBB175}"/>
              </a:ext>
            </a:extLst>
          </p:cNvPr>
          <p:cNvSpPr>
            <a:spLocks noGrp="1"/>
          </p:cNvSpPr>
          <p:nvPr>
            <p:ph type="title"/>
          </p:nvPr>
        </p:nvSpPr>
        <p:spPr/>
        <p:txBody>
          <a:bodyPr>
            <a:normAutofit/>
          </a:bodyPr>
          <a:lstStyle/>
          <a:p>
            <a:r>
              <a:rPr lang="en-US" dirty="0"/>
              <a:t>Start your Data Exploration!</a:t>
            </a:r>
          </a:p>
        </p:txBody>
      </p:sp>
      <p:sp>
        <p:nvSpPr>
          <p:cNvPr id="11" name="Content Placeholder 10">
            <a:extLst>
              <a:ext uri="{FF2B5EF4-FFF2-40B4-BE49-F238E27FC236}">
                <a16:creationId xmlns:a16="http://schemas.microsoft.com/office/drawing/2014/main" id="{F2C5693B-948A-4343-A874-71F122B7ABAD}"/>
              </a:ext>
            </a:extLst>
          </p:cNvPr>
          <p:cNvSpPr>
            <a:spLocks noGrp="1"/>
          </p:cNvSpPr>
          <p:nvPr>
            <p:ph idx="1"/>
          </p:nvPr>
        </p:nvSpPr>
        <p:spPr/>
        <p:txBody>
          <a:bodyPr>
            <a:normAutofit/>
          </a:bodyPr>
          <a:lstStyle/>
          <a:p>
            <a:r>
              <a:rPr lang="en-US" dirty="0"/>
              <a:t>Data Explorations</a:t>
            </a:r>
          </a:p>
          <a:p>
            <a:r>
              <a:rPr lang="en-US" dirty="0"/>
              <a:t>Python Notebooks</a:t>
            </a:r>
          </a:p>
          <a:p>
            <a:r>
              <a:rPr lang="en-US" dirty="0"/>
              <a:t>Blog / Tutorials</a:t>
            </a:r>
          </a:p>
          <a:p>
            <a:r>
              <a:rPr lang="en-US" dirty="0"/>
              <a:t>Webinar recordings</a:t>
            </a:r>
          </a:p>
          <a:p>
            <a:r>
              <a:rPr lang="en-US" dirty="0"/>
              <a:t>Join our mailing list</a:t>
            </a:r>
          </a:p>
          <a:p>
            <a:endParaRPr lang="en-US" dirty="0"/>
          </a:p>
          <a:p>
            <a:pPr marL="0" indent="0">
              <a:buNone/>
            </a:pPr>
            <a:endParaRPr lang="en-US" dirty="0"/>
          </a:p>
          <a:p>
            <a:pPr marL="0" indent="0">
              <a:buNone/>
            </a:pPr>
            <a:r>
              <a:rPr lang="en-US" sz="3200" dirty="0">
                <a:hlinkClick r:id="rId2"/>
              </a:rPr>
              <a:t>https://datalab.marine.rutgers.edu</a:t>
            </a:r>
            <a:r>
              <a:rPr lang="en-US" sz="3200" dirty="0"/>
              <a:t> </a:t>
            </a:r>
          </a:p>
          <a:p>
            <a:endParaRPr lang="en-US" dirty="0"/>
          </a:p>
        </p:txBody>
      </p:sp>
      <p:sp>
        <p:nvSpPr>
          <p:cNvPr id="4" name="Footer Placeholder 3">
            <a:extLst>
              <a:ext uri="{FF2B5EF4-FFF2-40B4-BE49-F238E27FC236}">
                <a16:creationId xmlns:a16="http://schemas.microsoft.com/office/drawing/2014/main" id="{8181E8CC-3FE1-3447-8A43-AFB2036338CB}"/>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F0470B86-CDEC-9441-A4D6-C99A2473F4C4}"/>
              </a:ext>
            </a:extLst>
          </p:cNvPr>
          <p:cNvSpPr>
            <a:spLocks noGrp="1"/>
          </p:cNvSpPr>
          <p:nvPr>
            <p:ph type="sldNum" sz="quarter" idx="11"/>
          </p:nvPr>
        </p:nvSpPr>
        <p:spPr/>
        <p:txBody>
          <a:bodyPr/>
          <a:lstStyle/>
          <a:p>
            <a:fld id="{5EF5D831-06B2-D543-8946-72CD43B5155C}" type="slidenum">
              <a:rPr lang="en-US" smtClean="0">
                <a:solidFill>
                  <a:prstClr val="white"/>
                </a:solidFill>
              </a:rPr>
              <a:pPr/>
              <a:t>32</a:t>
            </a:fld>
            <a:endParaRPr lang="en-US">
              <a:solidFill>
                <a:prstClr val="white"/>
              </a:solidFill>
            </a:endParaRPr>
          </a:p>
        </p:txBody>
      </p:sp>
      <p:pic>
        <p:nvPicPr>
          <p:cNvPr id="6" name="Picture 5">
            <a:extLst>
              <a:ext uri="{FF2B5EF4-FFF2-40B4-BE49-F238E27FC236}">
                <a16:creationId xmlns:a16="http://schemas.microsoft.com/office/drawing/2014/main" id="{E7E275F2-1DE2-F644-8E15-A4CACE4A2BEF}"/>
              </a:ext>
            </a:extLst>
          </p:cNvPr>
          <p:cNvPicPr>
            <a:picLocks noChangeAspect="1"/>
          </p:cNvPicPr>
          <p:nvPr/>
        </p:nvPicPr>
        <p:blipFill>
          <a:blip r:embed="rId3"/>
          <a:stretch>
            <a:fillRect/>
          </a:stretch>
        </p:blipFill>
        <p:spPr>
          <a:xfrm>
            <a:off x="6054633" y="1230754"/>
            <a:ext cx="5988676" cy="3373902"/>
          </a:xfrm>
          <a:prstGeom prst="rect">
            <a:avLst/>
          </a:prstGeom>
        </p:spPr>
      </p:pic>
      <p:sp>
        <p:nvSpPr>
          <p:cNvPr id="12" name="TextBox 11">
            <a:extLst>
              <a:ext uri="{FF2B5EF4-FFF2-40B4-BE49-F238E27FC236}">
                <a16:creationId xmlns:a16="http://schemas.microsoft.com/office/drawing/2014/main" id="{DAF8B08A-96E4-BB4D-8978-E2B582DB5F13}"/>
              </a:ext>
            </a:extLst>
          </p:cNvPr>
          <p:cNvSpPr txBox="1"/>
          <p:nvPr/>
        </p:nvSpPr>
        <p:spPr>
          <a:xfrm>
            <a:off x="7921090" y="4803798"/>
            <a:ext cx="4122219" cy="954107"/>
          </a:xfrm>
          <a:prstGeom prst="rect">
            <a:avLst/>
          </a:prstGeom>
          <a:noFill/>
        </p:spPr>
        <p:txBody>
          <a:bodyPr wrap="none" rtlCol="0">
            <a:spAutoFit/>
          </a:bodyPr>
          <a:lstStyle/>
          <a:p>
            <a:pPr algn="ctr"/>
            <a:r>
              <a:rPr lang="en-US" sz="2800" dirty="0"/>
              <a:t>sage@marine.rutgers.edu</a:t>
            </a:r>
          </a:p>
          <a:p>
            <a:pPr algn="ctr"/>
            <a:r>
              <a:rPr lang="en-US" sz="2800" dirty="0"/>
              <a:t>@</a:t>
            </a:r>
            <a:r>
              <a:rPr lang="en-US" sz="2800" dirty="0" err="1"/>
              <a:t>visualocean</a:t>
            </a:r>
            <a:endParaRPr lang="en-US" sz="2800" dirty="0"/>
          </a:p>
        </p:txBody>
      </p:sp>
    </p:spTree>
    <p:extLst>
      <p:ext uri="{BB962C8B-B14F-4D97-AF65-F5344CB8AC3E}">
        <p14:creationId xmlns:p14="http://schemas.microsoft.com/office/powerpoint/2010/main" val="705783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8EC2-7D45-9143-AAAF-8AEC9E548892}"/>
              </a:ext>
            </a:extLst>
          </p:cNvPr>
          <p:cNvSpPr>
            <a:spLocks noGrp="1"/>
          </p:cNvSpPr>
          <p:nvPr>
            <p:ph type="title"/>
          </p:nvPr>
        </p:nvSpPr>
        <p:spPr/>
        <p:txBody>
          <a:bodyPr/>
          <a:lstStyle/>
          <a:p>
            <a:pPr algn="ctr"/>
            <a:r>
              <a:rPr lang="en-US" dirty="0"/>
              <a:t>FIN</a:t>
            </a:r>
          </a:p>
        </p:txBody>
      </p:sp>
      <p:sp>
        <p:nvSpPr>
          <p:cNvPr id="3" name="Text Placeholder 2">
            <a:extLst>
              <a:ext uri="{FF2B5EF4-FFF2-40B4-BE49-F238E27FC236}">
                <a16:creationId xmlns:a16="http://schemas.microsoft.com/office/drawing/2014/main" id="{89D8404A-6FCC-FD45-B584-B4962034B46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D677E2E-B5B9-7144-A5D9-4FD73E3C7374}"/>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74CFFE49-5C70-C945-9EF1-DD525DB75908}"/>
              </a:ext>
            </a:extLst>
          </p:cNvPr>
          <p:cNvSpPr>
            <a:spLocks noGrp="1"/>
          </p:cNvSpPr>
          <p:nvPr>
            <p:ph type="sldNum" sz="quarter" idx="11"/>
          </p:nvPr>
        </p:nvSpPr>
        <p:spPr/>
        <p:txBody>
          <a:bodyPr/>
          <a:lstStyle/>
          <a:p>
            <a:fld id="{5EF5D831-06B2-D543-8946-72CD43B5155C}" type="slidenum">
              <a:rPr lang="en-US" smtClean="0">
                <a:solidFill>
                  <a:prstClr val="white"/>
                </a:solidFill>
              </a:rPr>
              <a:pPr/>
              <a:t>33</a:t>
            </a:fld>
            <a:endParaRPr lang="en-US">
              <a:solidFill>
                <a:prstClr val="white"/>
              </a:solidFill>
            </a:endParaRPr>
          </a:p>
        </p:txBody>
      </p:sp>
    </p:spTree>
    <p:extLst>
      <p:ext uri="{BB962C8B-B14F-4D97-AF65-F5344CB8AC3E}">
        <p14:creationId xmlns:p14="http://schemas.microsoft.com/office/powerpoint/2010/main" val="1325977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rrents.gif"/>
          <p:cNvPicPr>
            <a:picLocks noChangeAspect="1"/>
          </p:cNvPicPr>
          <p:nvPr/>
        </p:nvPicPr>
        <p:blipFill>
          <a:blip r:embed="rId2">
            <a:extLst>
              <a:ext uri="{28A0092B-C50C-407E-A947-70E740481C1C}">
                <a14:useLocalDpi xmlns:a14="http://schemas.microsoft.com/office/drawing/2010/main" val="0"/>
              </a:ext>
            </a:extLst>
          </a:blip>
          <a:srcRect b="8546"/>
          <a:stretch>
            <a:fillRect/>
          </a:stretch>
        </p:blipFill>
        <p:spPr bwMode="auto">
          <a:xfrm>
            <a:off x="4609652" y="365126"/>
            <a:ext cx="7479136" cy="531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t>What We Teach</a:t>
            </a:r>
          </a:p>
        </p:txBody>
      </p:sp>
      <p:sp>
        <p:nvSpPr>
          <p:cNvPr id="3" name="TextBox 2">
            <a:extLst>
              <a:ext uri="{FF2B5EF4-FFF2-40B4-BE49-F238E27FC236}">
                <a16:creationId xmlns:a16="http://schemas.microsoft.com/office/drawing/2014/main" id="{C05975B6-7C90-F942-8A76-238E59C243A5}"/>
              </a:ext>
            </a:extLst>
          </p:cNvPr>
          <p:cNvSpPr txBox="1"/>
          <p:nvPr/>
        </p:nvSpPr>
        <p:spPr>
          <a:xfrm>
            <a:off x="924750" y="1284925"/>
            <a:ext cx="3684902" cy="1384995"/>
          </a:xfrm>
          <a:prstGeom prst="rect">
            <a:avLst/>
          </a:prstGeom>
          <a:noFill/>
        </p:spPr>
        <p:txBody>
          <a:bodyPr wrap="square" rtlCol="0">
            <a:spAutoFit/>
          </a:bodyPr>
          <a:lstStyle/>
          <a:p>
            <a:r>
              <a:rPr lang="en-US" sz="2800" dirty="0"/>
              <a:t>6ish Ocean Gyres</a:t>
            </a:r>
          </a:p>
          <a:p>
            <a:r>
              <a:rPr lang="en-US" sz="2800" dirty="0"/>
              <a:t>+ Thermohaline Circulation</a:t>
            </a:r>
          </a:p>
        </p:txBody>
      </p:sp>
      <p:sp>
        <p:nvSpPr>
          <p:cNvPr id="4" name="Footer Placeholder 3">
            <a:extLst>
              <a:ext uri="{FF2B5EF4-FFF2-40B4-BE49-F238E27FC236}">
                <a16:creationId xmlns:a16="http://schemas.microsoft.com/office/drawing/2014/main" id="{15DC0A5B-CABA-9847-B953-6B041A9932A2}"/>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2F8E97A4-9712-D244-9124-66D26278BFC5}"/>
              </a:ext>
            </a:extLst>
          </p:cNvPr>
          <p:cNvSpPr>
            <a:spLocks noGrp="1"/>
          </p:cNvSpPr>
          <p:nvPr>
            <p:ph type="sldNum" sz="quarter" idx="11"/>
          </p:nvPr>
        </p:nvSpPr>
        <p:spPr/>
        <p:txBody>
          <a:bodyPr/>
          <a:lstStyle/>
          <a:p>
            <a:fld id="{5EF5D831-06B2-D543-8946-72CD43B5155C}" type="slidenum">
              <a:rPr lang="en-US" smtClean="0">
                <a:solidFill>
                  <a:prstClr val="white"/>
                </a:solidFill>
              </a:rPr>
              <a:pPr/>
              <a:t>4</a:t>
            </a:fld>
            <a:endParaRPr lang="en-US">
              <a:solidFill>
                <a:prstClr val="white"/>
              </a:solidFill>
            </a:endParaRPr>
          </a:p>
        </p:txBody>
      </p:sp>
    </p:spTree>
    <p:extLst>
      <p:ext uri="{BB962C8B-B14F-4D97-AF65-F5344CB8AC3E}">
        <p14:creationId xmlns:p14="http://schemas.microsoft.com/office/powerpoint/2010/main" val="54663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ecco2_sst_flow.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665" y="185235"/>
            <a:ext cx="11583576" cy="579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440091" y="5676942"/>
            <a:ext cx="3486724" cy="300082"/>
          </a:xfrm>
          <a:prstGeom prst="rect">
            <a:avLst/>
          </a:prstGeom>
          <a:noFill/>
        </p:spPr>
        <p:txBody>
          <a:bodyPr wrap="none" rtlCol="0">
            <a:spAutoFit/>
          </a:bodyPr>
          <a:lstStyle/>
          <a:p>
            <a:pPr algn="ctr"/>
            <a:r>
              <a:rPr lang="en-US" sz="1350" dirty="0">
                <a:solidFill>
                  <a:schemeClr val="bg1"/>
                </a:solidFill>
              </a:rPr>
              <a:t>Complex circulation defines the Ocean Gyres</a:t>
            </a:r>
          </a:p>
        </p:txBody>
      </p:sp>
      <p:sp>
        <p:nvSpPr>
          <p:cNvPr id="6" name="Title 5"/>
          <p:cNvSpPr>
            <a:spLocks noGrp="1"/>
          </p:cNvSpPr>
          <p:nvPr>
            <p:ph type="title"/>
          </p:nvPr>
        </p:nvSpPr>
        <p:spPr/>
        <p:txBody>
          <a:bodyPr>
            <a:noAutofit/>
          </a:bodyPr>
          <a:lstStyle/>
          <a:p>
            <a:pPr algn="ctr"/>
            <a:r>
              <a:rPr lang="en-US" sz="2800" dirty="0">
                <a:solidFill>
                  <a:schemeClr val="bg1"/>
                </a:solidFill>
              </a:rPr>
              <a:t>What the World Ocean really looks like (sort of)</a:t>
            </a:r>
          </a:p>
        </p:txBody>
      </p:sp>
      <p:sp>
        <p:nvSpPr>
          <p:cNvPr id="2" name="Footer Placeholder 1">
            <a:extLst>
              <a:ext uri="{FF2B5EF4-FFF2-40B4-BE49-F238E27FC236}">
                <a16:creationId xmlns:a16="http://schemas.microsoft.com/office/drawing/2014/main" id="{71A7B1C7-26E7-1440-AA25-1A53B9EA11C8}"/>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4" name="Slide Number Placeholder 3">
            <a:extLst>
              <a:ext uri="{FF2B5EF4-FFF2-40B4-BE49-F238E27FC236}">
                <a16:creationId xmlns:a16="http://schemas.microsoft.com/office/drawing/2014/main" id="{440D1A32-169B-C042-AFDF-FB6100A1AF49}"/>
              </a:ext>
            </a:extLst>
          </p:cNvPr>
          <p:cNvSpPr>
            <a:spLocks noGrp="1"/>
          </p:cNvSpPr>
          <p:nvPr>
            <p:ph type="sldNum" sz="quarter" idx="11"/>
          </p:nvPr>
        </p:nvSpPr>
        <p:spPr/>
        <p:txBody>
          <a:bodyPr/>
          <a:lstStyle/>
          <a:p>
            <a:fld id="{5EF5D831-06B2-D543-8946-72CD43B5155C}" type="slidenum">
              <a:rPr lang="en-US" smtClean="0">
                <a:solidFill>
                  <a:prstClr val="white"/>
                </a:solidFill>
              </a:rPr>
              <a:pPr/>
              <a:t>5</a:t>
            </a:fld>
            <a:endParaRPr lang="en-US">
              <a:solidFill>
                <a:prstClr val="white"/>
              </a:solidFill>
            </a:endParaRPr>
          </a:p>
        </p:txBody>
      </p:sp>
    </p:spTree>
    <p:extLst>
      <p:ext uri="{BB962C8B-B14F-4D97-AF65-F5344CB8AC3E}">
        <p14:creationId xmlns:p14="http://schemas.microsoft.com/office/powerpoint/2010/main" val="233757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6EC5-8654-264F-8CF7-9194CEC4135A}"/>
              </a:ext>
            </a:extLst>
          </p:cNvPr>
          <p:cNvSpPr>
            <a:spLocks noGrp="1"/>
          </p:cNvSpPr>
          <p:nvPr>
            <p:ph type="title"/>
          </p:nvPr>
        </p:nvSpPr>
        <p:spPr/>
        <p:txBody>
          <a:bodyPr/>
          <a:lstStyle/>
          <a:p>
            <a:r>
              <a:rPr lang="en-US" dirty="0"/>
              <a:t>OOI Data Labs Project</a:t>
            </a:r>
          </a:p>
        </p:txBody>
      </p:sp>
      <p:sp>
        <p:nvSpPr>
          <p:cNvPr id="3" name="Content Placeholder 2">
            <a:extLst>
              <a:ext uri="{FF2B5EF4-FFF2-40B4-BE49-F238E27FC236}">
                <a16:creationId xmlns:a16="http://schemas.microsoft.com/office/drawing/2014/main" id="{92AB896C-AEBD-9146-990C-AEBCA10696DD}"/>
              </a:ext>
            </a:extLst>
          </p:cNvPr>
          <p:cNvSpPr>
            <a:spLocks noGrp="1"/>
          </p:cNvSpPr>
          <p:nvPr>
            <p:ph idx="1"/>
          </p:nvPr>
        </p:nvSpPr>
        <p:spPr>
          <a:xfrm>
            <a:off x="838200" y="1519518"/>
            <a:ext cx="5917061" cy="4437529"/>
          </a:xfrm>
        </p:spPr>
        <p:txBody>
          <a:bodyPr/>
          <a:lstStyle/>
          <a:p>
            <a:pPr marL="0" indent="0">
              <a:buNone/>
            </a:pPr>
            <a:r>
              <a:rPr lang="en-US" b="1" dirty="0"/>
              <a:t>Key Goals</a:t>
            </a:r>
          </a:p>
          <a:p>
            <a:r>
              <a:rPr lang="en-US" dirty="0"/>
              <a:t>Build a </a:t>
            </a:r>
            <a:r>
              <a:rPr lang="en-US" b="1" dirty="0"/>
              <a:t>Community of Practice (</a:t>
            </a:r>
            <a:r>
              <a:rPr lang="en-US" b="1" dirty="0" err="1"/>
              <a:t>CoP</a:t>
            </a:r>
            <a:r>
              <a:rPr lang="en-US" b="1" dirty="0"/>
              <a:t>) </a:t>
            </a:r>
            <a:r>
              <a:rPr lang="en-US" dirty="0"/>
              <a:t>of undergraduate educators, interested in using OOI data with their students</a:t>
            </a:r>
          </a:p>
          <a:p>
            <a:endParaRPr lang="en-US" dirty="0"/>
          </a:p>
          <a:p>
            <a:r>
              <a:rPr lang="en-US" dirty="0"/>
              <a:t>Create and compile tools to make OOI data more </a:t>
            </a:r>
            <a:r>
              <a:rPr lang="en-US" b="1" dirty="0"/>
              <a:t>accessible</a:t>
            </a:r>
            <a:r>
              <a:rPr lang="en-US" dirty="0"/>
              <a:t> to educators and students</a:t>
            </a:r>
          </a:p>
        </p:txBody>
      </p:sp>
      <p:sp>
        <p:nvSpPr>
          <p:cNvPr id="4" name="Footer Placeholder 3">
            <a:extLst>
              <a:ext uri="{FF2B5EF4-FFF2-40B4-BE49-F238E27FC236}">
                <a16:creationId xmlns:a16="http://schemas.microsoft.com/office/drawing/2014/main" id="{B15E74D4-6752-5F4A-B47E-72FADE5BDC74}"/>
              </a:ext>
            </a:extLst>
          </p:cNvPr>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a:extLst>
              <a:ext uri="{FF2B5EF4-FFF2-40B4-BE49-F238E27FC236}">
                <a16:creationId xmlns:a16="http://schemas.microsoft.com/office/drawing/2014/main" id="{7F24A8F7-DB89-4645-9E05-8E2DAC551762}"/>
              </a:ext>
            </a:extLst>
          </p:cNvPr>
          <p:cNvSpPr>
            <a:spLocks noGrp="1"/>
          </p:cNvSpPr>
          <p:nvPr>
            <p:ph type="sldNum" sz="quarter" idx="11"/>
          </p:nvPr>
        </p:nvSpPr>
        <p:spPr/>
        <p:txBody>
          <a:bodyPr/>
          <a:lstStyle/>
          <a:p>
            <a:fld id="{5EF5D831-06B2-D543-8946-72CD43B5155C}" type="slidenum">
              <a:rPr lang="en-US" smtClean="0">
                <a:solidFill>
                  <a:prstClr val="white"/>
                </a:solidFill>
              </a:rPr>
              <a:pPr/>
              <a:t>6</a:t>
            </a:fld>
            <a:endParaRPr lang="en-US">
              <a:solidFill>
                <a:prstClr val="white"/>
              </a:solidFill>
            </a:endParaRPr>
          </a:p>
        </p:txBody>
      </p:sp>
      <p:pic>
        <p:nvPicPr>
          <p:cNvPr id="6" name="Picture 5">
            <a:extLst>
              <a:ext uri="{FF2B5EF4-FFF2-40B4-BE49-F238E27FC236}">
                <a16:creationId xmlns:a16="http://schemas.microsoft.com/office/drawing/2014/main" id="{474E8473-6BCD-4047-9BFA-7B14C0281D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5261" y="1519518"/>
            <a:ext cx="5258310" cy="39437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1083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p:cNvSpPr>
            <a:spLocks noGrp="1"/>
          </p:cNvSpPr>
          <p:nvPr>
            <p:ph type="sldNum" sz="quarter" idx="11"/>
          </p:nvPr>
        </p:nvSpPr>
        <p:spPr/>
        <p:txBody>
          <a:bodyPr/>
          <a:lstStyle/>
          <a:p>
            <a:fld id="{5EF5D831-06B2-D543-8946-72CD43B5155C}" type="slidenum">
              <a:rPr lang="en-US" smtClean="0">
                <a:solidFill>
                  <a:prstClr val="white"/>
                </a:solidFill>
              </a:rPr>
              <a:pPr/>
              <a:t>7</a:t>
            </a:fld>
            <a:endParaRPr lang="en-US">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7247" y="1213694"/>
            <a:ext cx="5124753" cy="3831516"/>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172200"/>
          </a:xfrm>
          <a:prstGeom prst="rect">
            <a:avLst/>
          </a:prstGeom>
        </p:spPr>
      </p:pic>
    </p:spTree>
    <p:extLst>
      <p:ext uri="{BB962C8B-B14F-4D97-AF65-F5344CB8AC3E}">
        <p14:creationId xmlns:p14="http://schemas.microsoft.com/office/powerpoint/2010/main" val="419420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white"/>
                </a:solidFill>
              </a:rPr>
              <a:t>Ocean Data Labs - WHOI Tutorial 2020</a:t>
            </a:r>
            <a:endParaRPr lang="en-US" dirty="0">
              <a:solidFill>
                <a:prstClr val="white"/>
              </a:solidFill>
            </a:endParaRPr>
          </a:p>
        </p:txBody>
      </p:sp>
      <p:sp>
        <p:nvSpPr>
          <p:cNvPr id="5" name="Slide Number Placeholder 4"/>
          <p:cNvSpPr>
            <a:spLocks noGrp="1"/>
          </p:cNvSpPr>
          <p:nvPr>
            <p:ph type="sldNum" sz="quarter" idx="11"/>
          </p:nvPr>
        </p:nvSpPr>
        <p:spPr/>
        <p:txBody>
          <a:bodyPr/>
          <a:lstStyle/>
          <a:p>
            <a:fld id="{5EF5D831-06B2-D543-8946-72CD43B5155C}" type="slidenum">
              <a:rPr lang="en-US" smtClean="0">
                <a:solidFill>
                  <a:prstClr val="white"/>
                </a:solidFill>
              </a:rPr>
              <a:pPr/>
              <a:t>8</a:t>
            </a:fld>
            <a:endParaRPr lang="en-US">
              <a:solidFill>
                <a:prstClr val="white"/>
              </a:solidFill>
            </a:endParaRPr>
          </a:p>
        </p:txBody>
      </p:sp>
      <p:pic>
        <p:nvPicPr>
          <p:cNvPr id="6" name="Content Placeholder 5"/>
          <p:cNvPicPr>
            <a:picLocks noGrp="1" noChangeAspect="1"/>
          </p:cNvPicPr>
          <p:nvPr>
            <p:ph idx="1"/>
          </p:nvPr>
        </p:nvPicPr>
        <p:blipFill>
          <a:blip r:embed="rId2"/>
          <a:srcRect l="1693" r="1693"/>
          <a:stretch>
            <a:fillRect/>
          </a:stretch>
        </p:blipFill>
        <p:spPr>
          <a:xfrm>
            <a:off x="0" y="365126"/>
            <a:ext cx="12192000" cy="5144961"/>
          </a:xfrm>
        </p:spPr>
      </p:pic>
    </p:spTree>
    <p:extLst>
      <p:ext uri="{BB962C8B-B14F-4D97-AF65-F5344CB8AC3E}">
        <p14:creationId xmlns:p14="http://schemas.microsoft.com/office/powerpoint/2010/main" val="425778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F032F7-5911-45D5-A399-7DF5B8BA9FA9}"/>
              </a:ext>
            </a:extLst>
          </p:cNvPr>
          <p:cNvSpPr>
            <a:spLocks noGrp="1"/>
          </p:cNvSpPr>
          <p:nvPr>
            <p:ph type="title"/>
          </p:nvPr>
        </p:nvSpPr>
        <p:spPr/>
        <p:txBody>
          <a:bodyPr/>
          <a:lstStyle/>
          <a:p>
            <a:r>
              <a:rPr lang="en-US" dirty="0"/>
              <a:t>The growing Ocean Data Labs community</a:t>
            </a:r>
          </a:p>
        </p:txBody>
      </p:sp>
      <p:sp>
        <p:nvSpPr>
          <p:cNvPr id="2" name="Footer Placeholder 1"/>
          <p:cNvSpPr>
            <a:spLocks noGrp="1"/>
          </p:cNvSpPr>
          <p:nvPr>
            <p:ph type="ftr" sz="quarter" idx="10"/>
          </p:nvPr>
        </p:nvSpPr>
        <p:spPr/>
        <p:txBody>
          <a:bodyPr/>
          <a:lstStyle/>
          <a:p>
            <a:r>
              <a:rPr lang="en-US"/>
              <a:t>Ocean Data Labs - WHOI Tutorial 2020</a:t>
            </a:r>
          </a:p>
        </p:txBody>
      </p:sp>
      <p:sp>
        <p:nvSpPr>
          <p:cNvPr id="5" name="Slide Number Placeholder 4">
            <a:extLst>
              <a:ext uri="{FF2B5EF4-FFF2-40B4-BE49-F238E27FC236}">
                <a16:creationId xmlns:a16="http://schemas.microsoft.com/office/drawing/2014/main" id="{9851A7F1-819E-4329-ACF0-03F46AC53CBF}"/>
              </a:ext>
            </a:extLst>
          </p:cNvPr>
          <p:cNvSpPr>
            <a:spLocks noGrp="1"/>
          </p:cNvSpPr>
          <p:nvPr>
            <p:ph type="sldNum" sz="quarter" idx="11"/>
          </p:nvPr>
        </p:nvSpPr>
        <p:spPr/>
        <p:txBody>
          <a:bodyPr/>
          <a:lstStyle/>
          <a:p>
            <a:fld id="{5EF5D831-06B2-D543-8946-72CD43B5155C}" type="slidenum">
              <a:rPr lang="en-US" smtClean="0">
                <a:solidFill>
                  <a:prstClr val="white"/>
                </a:solidFill>
              </a:rPr>
              <a:pPr/>
              <a:t>9</a:t>
            </a:fld>
            <a:endParaRPr lang="en-US">
              <a:solidFill>
                <a:prstClr val="white"/>
              </a:solidFill>
            </a:endParaRPr>
          </a:p>
        </p:txBody>
      </p:sp>
      <p:sp>
        <p:nvSpPr>
          <p:cNvPr id="7" name="TextBox 6">
            <a:extLst>
              <a:ext uri="{FF2B5EF4-FFF2-40B4-BE49-F238E27FC236}">
                <a16:creationId xmlns:a16="http://schemas.microsoft.com/office/drawing/2014/main" id="{D1FABBB6-4361-440E-8A6D-43B963889578}"/>
              </a:ext>
            </a:extLst>
          </p:cNvPr>
          <p:cNvSpPr txBox="1"/>
          <p:nvPr/>
        </p:nvSpPr>
        <p:spPr>
          <a:xfrm>
            <a:off x="914400" y="5444652"/>
            <a:ext cx="5519396" cy="369332"/>
          </a:xfrm>
          <a:prstGeom prst="rect">
            <a:avLst/>
          </a:prstGeom>
          <a:noFill/>
        </p:spPr>
        <p:txBody>
          <a:bodyPr wrap="none" rtlCol="0">
            <a:spAutoFit/>
          </a:bodyPr>
          <a:lstStyle/>
          <a:p>
            <a:r>
              <a:rPr lang="en-US" dirty="0">
                <a:hlinkClick r:id="rId2"/>
              </a:rPr>
              <a:t>https://datalab.marine.rutgers.edu/community-map/</a:t>
            </a:r>
            <a:r>
              <a:rPr lang="en-US" dirty="0"/>
              <a:t> </a:t>
            </a:r>
          </a:p>
        </p:txBody>
      </p:sp>
      <p:pic>
        <p:nvPicPr>
          <p:cNvPr id="8" name="Picture 7">
            <a:extLst>
              <a:ext uri="{FF2B5EF4-FFF2-40B4-BE49-F238E27FC236}">
                <a16:creationId xmlns:a16="http://schemas.microsoft.com/office/drawing/2014/main" id="{4AD47AE8-FCF3-480C-8CE5-AD45F9DB6931}"/>
              </a:ext>
            </a:extLst>
          </p:cNvPr>
          <p:cNvPicPr>
            <a:picLocks noChangeAspect="1"/>
          </p:cNvPicPr>
          <p:nvPr/>
        </p:nvPicPr>
        <p:blipFill>
          <a:blip r:embed="rId3"/>
          <a:stretch>
            <a:fillRect/>
          </a:stretch>
        </p:blipFill>
        <p:spPr>
          <a:xfrm>
            <a:off x="581025" y="1364876"/>
            <a:ext cx="6977063" cy="3846231"/>
          </a:xfrm>
          <a:prstGeom prst="rect">
            <a:avLst/>
          </a:prstGeom>
        </p:spPr>
      </p:pic>
      <p:sp>
        <p:nvSpPr>
          <p:cNvPr id="9" name="TextBox 8">
            <a:extLst>
              <a:ext uri="{FF2B5EF4-FFF2-40B4-BE49-F238E27FC236}">
                <a16:creationId xmlns:a16="http://schemas.microsoft.com/office/drawing/2014/main" id="{70D2A52C-70DA-49EA-96EB-72C9E744CE11}"/>
              </a:ext>
            </a:extLst>
          </p:cNvPr>
          <p:cNvSpPr txBox="1"/>
          <p:nvPr/>
        </p:nvSpPr>
        <p:spPr>
          <a:xfrm>
            <a:off x="7747339" y="1699631"/>
            <a:ext cx="4158911" cy="2492990"/>
          </a:xfrm>
          <a:prstGeom prst="rect">
            <a:avLst/>
          </a:prstGeom>
          <a:noFill/>
        </p:spPr>
        <p:txBody>
          <a:bodyPr wrap="square" rtlCol="0">
            <a:spAutoFit/>
          </a:bodyPr>
          <a:lstStyle/>
          <a:p>
            <a:pPr marL="342900" lvl="0" indent="-342900">
              <a:buFont typeface="Arial"/>
              <a:buChar char="•"/>
            </a:pPr>
            <a:r>
              <a:rPr lang="en-US" sz="2000" dirty="0">
                <a:latin typeface="+mj-lt"/>
              </a:rPr>
              <a:t>Data Exploration pilot testers (24)</a:t>
            </a:r>
          </a:p>
          <a:p>
            <a:pPr marL="342900" lvl="0" indent="-342900">
              <a:buFont typeface="Arial"/>
              <a:buChar char="•"/>
            </a:pPr>
            <a:r>
              <a:rPr lang="en-US" sz="2000" dirty="0">
                <a:latin typeface="+mj-lt"/>
              </a:rPr>
              <a:t>Data Lab developers (50)</a:t>
            </a:r>
          </a:p>
          <a:p>
            <a:pPr marL="342900" lvl="0" indent="-342900">
              <a:buFont typeface="Arial"/>
              <a:buChar char="•"/>
            </a:pPr>
            <a:r>
              <a:rPr lang="en-US" sz="2000" dirty="0">
                <a:latin typeface="+mj-lt"/>
              </a:rPr>
              <a:t>2020 Data Lab Fellows (11)</a:t>
            </a:r>
          </a:p>
          <a:p>
            <a:pPr marL="342900" lvl="0" indent="-342900">
              <a:buFont typeface="Arial"/>
              <a:buChar char="•"/>
            </a:pPr>
            <a:r>
              <a:rPr lang="en-US" sz="2000" dirty="0">
                <a:latin typeface="+mj-lt"/>
              </a:rPr>
              <a:t>Data Lab project team leaders</a:t>
            </a:r>
          </a:p>
          <a:p>
            <a:pPr marL="342900" lvl="0" indent="-342900">
              <a:buFont typeface="Arial"/>
              <a:buChar char="•"/>
            </a:pPr>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825125796"/>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Cambria">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10432</TotalTime>
  <Words>1517</Words>
  <Application>Microsoft Macintosh PowerPoint</Application>
  <PresentationFormat>Widescreen</PresentationFormat>
  <Paragraphs>287</Paragraphs>
  <Slides>33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vt:lpstr>
      <vt:lpstr>Helvetica</vt:lpstr>
      <vt:lpstr>Mangal</vt:lpstr>
      <vt:lpstr>1_Office Theme</vt:lpstr>
      <vt:lpstr>Ocean Data Labs And an introduction to plotting OOI Profiler data in Python</vt:lpstr>
      <vt:lpstr>Today’s Agenda</vt:lpstr>
      <vt:lpstr>My Background</vt:lpstr>
      <vt:lpstr>What We Teach</vt:lpstr>
      <vt:lpstr>What the World Ocean really looks like (sort of)</vt:lpstr>
      <vt:lpstr>OOI Data Labs Project</vt:lpstr>
      <vt:lpstr>PowerPoint Presentation</vt:lpstr>
      <vt:lpstr>PowerPoint Presentation</vt:lpstr>
      <vt:lpstr>The growing Ocean Data Labs community</vt:lpstr>
      <vt:lpstr>What is a Data Exploration?</vt:lpstr>
      <vt:lpstr>Exploring Data</vt:lpstr>
      <vt:lpstr>Guided Learning</vt:lpstr>
      <vt:lpstr>Student Predictions</vt:lpstr>
      <vt:lpstr>What is Data Labs trying to  accomplish?</vt:lpstr>
      <vt:lpstr>Development Workshop– Python/Matlab/R Notebooks</vt:lpstr>
      <vt:lpstr>The Power of Notebooks &amp; Google Colab</vt:lpstr>
      <vt:lpstr>PowerPoint Presentation</vt:lpstr>
      <vt:lpstr>The Scientific Paper Is Obsolete.  Here’s what’s next.</vt:lpstr>
      <vt:lpstr>Google Colab</vt:lpstr>
      <vt:lpstr>PowerPoint Presentation</vt:lpstr>
      <vt:lpstr>NSF’s Ocean Observing Initiative</vt:lpstr>
      <vt:lpstr>PowerPoint Presentation</vt:lpstr>
      <vt:lpstr> OOI by the Numbers</vt:lpstr>
      <vt:lpstr>PowerPoint Presentation</vt:lpstr>
      <vt:lpstr>Available Datasets</vt:lpstr>
      <vt:lpstr>PowerPoint Presentation</vt:lpstr>
      <vt:lpstr>“Data Discovery” Process</vt:lpstr>
      <vt:lpstr>Let’s go to the notebook…</vt:lpstr>
      <vt:lpstr>GI03FLMA-RIS01-03-DOSTAD000</vt:lpstr>
      <vt:lpstr>Pandas can handle “spreadsheet” like data</vt:lpstr>
      <vt:lpstr>Xarray can handle complex Data Structures</vt:lpstr>
      <vt:lpstr>Start your Data Exploration!</vt:lpstr>
      <vt:lpstr>FIN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seagrinch@gmail.com</cp:lastModifiedBy>
  <cp:revision>330</cp:revision>
  <dcterms:created xsi:type="dcterms:W3CDTF">2015-11-30T20:15:52Z</dcterms:created>
  <dcterms:modified xsi:type="dcterms:W3CDTF">2020-08-04T19:09:27Z</dcterms:modified>
  <cp:category/>
</cp:coreProperties>
</file>