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889" r:id="rId2"/>
    <p:sldId id="876" r:id="rId3"/>
    <p:sldId id="331" r:id="rId4"/>
    <p:sldId id="955" r:id="rId5"/>
    <p:sldId id="956" r:id="rId6"/>
    <p:sldId id="954" r:id="rId7"/>
    <p:sldId id="896" r:id="rId8"/>
    <p:sldId id="895" r:id="rId9"/>
    <p:sldId id="953" r:id="rId10"/>
    <p:sldId id="957" r:id="rId11"/>
    <p:sldId id="893" r:id="rId12"/>
    <p:sldId id="884" r:id="rId13"/>
    <p:sldId id="897" r:id="rId14"/>
    <p:sldId id="887" r:id="rId15"/>
    <p:sldId id="885" r:id="rId16"/>
    <p:sldId id="886" r:id="rId17"/>
    <p:sldId id="888" r:id="rId18"/>
    <p:sldId id="958" r:id="rId19"/>
    <p:sldId id="962" r:id="rId20"/>
    <p:sldId id="878" r:id="rId21"/>
    <p:sldId id="322" r:id="rId22"/>
    <p:sldId id="267" r:id="rId23"/>
    <p:sldId id="2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423"/>
    <a:srgbClr val="00447C"/>
    <a:srgbClr val="00AFDB"/>
    <a:srgbClr val="3F4041"/>
    <a:srgbClr val="004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106" autoAdjust="0"/>
    <p:restoredTop sz="91308"/>
  </p:normalViewPr>
  <p:slideViewPr>
    <p:cSldViewPr snapToGrid="0" snapToObjects="1">
      <p:cViewPr varScale="1">
        <p:scale>
          <a:sx n="82" d="100"/>
          <a:sy n="82" d="100"/>
        </p:scale>
        <p:origin x="192" y="184"/>
      </p:cViewPr>
      <p:guideLst>
        <p:guide pos="3840"/>
        <p:guide orient="horz" pos="2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F6B13-5834-F44B-87BD-AE6900766A5F}" type="datetimeFigureOut">
              <a:rPr lang="en-US" smtClean="0"/>
              <a:t>6/10/20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35B28-77C5-9242-B518-7F2EBA0F1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499DFB-B5E2-8940-B2EE-616208C38865}" type="slidenum">
              <a:rPr lang="en-US"/>
              <a:pPr/>
              <a:t>3</a:t>
            </a:fld>
            <a:endParaRPr lang="en-US"/>
          </a:p>
        </p:txBody>
      </p:sp>
      <p:sp>
        <p:nvSpPr>
          <p:cNvPr id="102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03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1C90181-7E95-B343-8280-8F1B96EAC2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8C6A45-3F88-7C42-ABCC-AC07B9BD8B00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854018" name="Rectangle 2">
            <a:extLst>
              <a:ext uri="{FF2B5EF4-FFF2-40B4-BE49-F238E27FC236}">
                <a16:creationId xmlns:a16="http://schemas.microsoft.com/office/drawing/2014/main" id="{D042ED3F-F9E9-3743-B18E-6DB54166FE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4019" name="Rectangle 3">
            <a:extLst>
              <a:ext uri="{FF2B5EF4-FFF2-40B4-BE49-F238E27FC236}">
                <a16:creationId xmlns:a16="http://schemas.microsoft.com/office/drawing/2014/main" id="{12F83639-DFA3-A941-8474-0F0A95AF10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246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35B28-77C5-9242-B518-7F2EBA0F1B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01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35B28-77C5-9242-B518-7F2EBA0F1B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29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919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9192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4537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B3D22A-17E1-4003-A8E7-73F89BACED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5830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675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06071"/>
            <a:ext cx="5181600" cy="4437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06071"/>
            <a:ext cx="5181600" cy="4437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6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3324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357158"/>
            <a:ext cx="5157787" cy="35729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3324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57158"/>
            <a:ext cx="5183188" cy="3572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19518"/>
            <a:ext cx="10515600" cy="4437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1349189" y="6356350"/>
            <a:ext cx="292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83718"/>
          </a:xfrm>
          <a:prstGeom prst="rect">
            <a:avLst/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84138"/>
            <a:ext cx="12192000" cy="83718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9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4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rytellingwithdata.com/book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ython-graph-gallery.com/" TargetMode="External"/><Relationship Id="rId2" Type="http://schemas.openxmlformats.org/officeDocument/2006/relationships/hyperlink" Target="https://www.data-to-viz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qlik.com/visual-encoding" TargetMode="External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illy.com/library/view/designing-data-visualizations/9781449314774/ch04.html" TargetMode="Externa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tableau.com/current/blueprint/en-us/bp_why_visual_analytics.htm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gilescientific.com/blog/2017/12/14/no-more-rainbows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os.org/features/visualizing-science-how-color-determines-what-we-see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gallery/subplots_axes_and_figures/figure_title.html#sphx-glr-gallery-subplots-axes-and-figures-figure-title-py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dods.ndbc.noaa.gov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xkcd.com/388/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xplainxkcd.com/wiki/index.php/Category:Chart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xkcd.com/2308/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xplainxkcd.com/wiki/index.php/2308:_Mount_St._Helen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rine.rutgers.edu/cool/sat_data/?product=sst_comp&amp;region=bigbight&amp;nothumbs=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observatory.nasa.gov/world-of-change/Biospher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850" y="3602038"/>
            <a:ext cx="7030994" cy="1655762"/>
          </a:xfrm>
        </p:spPr>
        <p:txBody>
          <a:bodyPr>
            <a:normAutofit lnSpcReduction="10000"/>
          </a:bodyPr>
          <a:lstStyle/>
          <a:p>
            <a:endParaRPr lang="en-US" i="1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b="1" dirty="0"/>
              <a:t>Sage Lichtenwalner</a:t>
            </a:r>
          </a:p>
          <a:p>
            <a:r>
              <a:rPr lang="en-US" dirty="0"/>
              <a:t>2020 Data Labs Virtual REU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June 2020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850" y="1122363"/>
            <a:ext cx="7030994" cy="2387600"/>
          </a:xfrm>
        </p:spPr>
        <p:txBody>
          <a:bodyPr anchor="t">
            <a:noAutofit/>
          </a:bodyPr>
          <a:lstStyle/>
          <a:p>
            <a:r>
              <a:rPr lang="en-US" sz="4000" dirty="0"/>
              <a:t>A (quick) Introduction </a:t>
            </a:r>
            <a:br>
              <a:rPr lang="en-US" sz="4000" dirty="0"/>
            </a:br>
            <a:r>
              <a:rPr lang="en-US" sz="4000" dirty="0"/>
              <a:t>to Using Python Notebooks for Ocean Science Research</a:t>
            </a:r>
            <a:br>
              <a:rPr lang="en-US" sz="4000" dirty="0"/>
            </a:br>
            <a:r>
              <a:rPr lang="en-US" sz="4000" dirty="0"/>
              <a:t>Day 2</a:t>
            </a:r>
            <a:endParaRPr lang="en-US" sz="4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B3D22A-17E1-4003-A8E7-73F89BACED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4196" y="543697"/>
            <a:ext cx="4143071" cy="457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674468" y="5115697"/>
            <a:ext cx="3602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datalab.marine.rutgers.edu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92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F453DC-5767-D749-8051-D62790AA3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65126"/>
            <a:ext cx="3459480" cy="1768474"/>
          </a:xfrm>
        </p:spPr>
        <p:txBody>
          <a:bodyPr>
            <a:normAutofit fontScale="90000"/>
          </a:bodyPr>
          <a:lstStyle/>
          <a:p>
            <a:r>
              <a:rPr lang="en-US" dirty="0"/>
              <a:t>Common</a:t>
            </a:r>
            <a:br>
              <a:rPr lang="en-US" dirty="0"/>
            </a:br>
            <a:r>
              <a:rPr lang="en-US" dirty="0"/>
              <a:t>Data</a:t>
            </a:r>
            <a:br>
              <a:rPr lang="en-US" dirty="0"/>
            </a:br>
            <a:r>
              <a:rPr lang="en-US" dirty="0"/>
              <a:t>Visualizations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450C3E-E1B3-EF46-9AF7-6E09C1FC89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B2B48-C5EC-7343-A9C3-D39075B337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10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8ED77-97E3-2B47-8590-793873C42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608" y="487400"/>
            <a:ext cx="8577873" cy="51327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3298BB-59DF-364A-9AA4-346499231564}"/>
              </a:ext>
            </a:extLst>
          </p:cNvPr>
          <p:cNvSpPr txBox="1"/>
          <p:nvPr/>
        </p:nvSpPr>
        <p:spPr>
          <a:xfrm>
            <a:off x="8884920" y="5620176"/>
            <a:ext cx="3173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http://www.storytellingwithdata.com/books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3317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ECC74-DE6E-0A42-BAA5-6AC176AEE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764280" cy="1692274"/>
          </a:xfrm>
        </p:spPr>
        <p:txBody>
          <a:bodyPr>
            <a:normAutofit fontScale="90000"/>
          </a:bodyPr>
          <a:lstStyle/>
          <a:p>
            <a:r>
              <a:rPr lang="en-US" dirty="0"/>
              <a:t>Data</a:t>
            </a:r>
            <a:br>
              <a:rPr lang="en-US" dirty="0"/>
            </a:br>
            <a:r>
              <a:rPr lang="en-US" dirty="0"/>
              <a:t>Visualization</a:t>
            </a:r>
            <a:br>
              <a:rPr lang="en-US" dirty="0"/>
            </a:br>
            <a:r>
              <a:rPr lang="en-US" dirty="0"/>
              <a:t>Taxonomy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0A3D57-633E-A145-AE8A-B204413BA6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9CF2C-FAA9-7E43-AB78-5D996A890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D68577-56E5-C24B-90A4-F3A539BBCD89}"/>
              </a:ext>
            </a:extLst>
          </p:cNvPr>
          <p:cNvSpPr txBox="1"/>
          <p:nvPr/>
        </p:nvSpPr>
        <p:spPr>
          <a:xfrm>
            <a:off x="838200" y="4261842"/>
            <a:ext cx="35273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to Viz Poster</a:t>
            </a:r>
          </a:p>
          <a:p>
            <a:r>
              <a:rPr lang="en-US" dirty="0">
                <a:hlinkClick r:id="rId2"/>
              </a:rPr>
              <a:t>https://www.data-to-viz.com</a:t>
            </a:r>
            <a:endParaRPr lang="en-US" dirty="0"/>
          </a:p>
          <a:p>
            <a:endParaRPr lang="en-US" dirty="0"/>
          </a:p>
          <a:p>
            <a:r>
              <a:rPr lang="en-US" dirty="0"/>
              <a:t>Python Gallery</a:t>
            </a:r>
          </a:p>
          <a:p>
            <a:r>
              <a:rPr lang="en-US" dirty="0">
                <a:hlinkClick r:id="rId3"/>
              </a:rPr>
              <a:t>https://python-graph-gallery.com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801030-8090-7041-B9F7-D6AD95EAF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480" y="306557"/>
            <a:ext cx="7543800" cy="565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44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E3E162-9838-6442-8DD3-C6293007F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Encodings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BAFEBF-9990-7F46-A422-5D93F87D66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23367-B985-3A46-8A96-36451B44C0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B984EE-3B5C-B740-BFEF-748AFE77C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83" b="18026"/>
          <a:stretch/>
        </p:blipFill>
        <p:spPr>
          <a:xfrm>
            <a:off x="838200" y="1678420"/>
            <a:ext cx="10202599" cy="36418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10D710-280E-6B44-B929-C755F31D4BD2}"/>
              </a:ext>
            </a:extLst>
          </p:cNvPr>
          <p:cNvSpPr txBox="1"/>
          <p:nvPr/>
        </p:nvSpPr>
        <p:spPr>
          <a:xfrm>
            <a:off x="8732520" y="5573287"/>
            <a:ext cx="27382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https://blog.qlik.com/visual-encoding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4971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E3E162-9838-6442-8DD3-C6293007F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365126"/>
            <a:ext cx="5106062" cy="1060262"/>
          </a:xfrm>
        </p:spPr>
        <p:txBody>
          <a:bodyPr>
            <a:normAutofit fontScale="90000"/>
          </a:bodyPr>
          <a:lstStyle/>
          <a:p>
            <a:r>
              <a:rPr lang="en-US" dirty="0"/>
              <a:t>Visual Encoding</a:t>
            </a:r>
            <a:br>
              <a:rPr lang="en-US" dirty="0"/>
            </a:br>
            <a:r>
              <a:rPr lang="en-US" dirty="0"/>
              <a:t> &amp; Cognitive Research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BAFEBF-9990-7F46-A422-5D93F87D66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23367-B985-3A46-8A96-36451B44C0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1E9B29-2692-AC47-84D2-CA00F82FE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382" y="310045"/>
            <a:ext cx="6460435" cy="54016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548045-4FEB-3849-8626-64CC6D3484C6}"/>
              </a:ext>
            </a:extLst>
          </p:cNvPr>
          <p:cNvSpPr txBox="1"/>
          <p:nvPr/>
        </p:nvSpPr>
        <p:spPr>
          <a:xfrm>
            <a:off x="5199191" y="5711686"/>
            <a:ext cx="6641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https://www.oreilly.com/library/view/designing-data-visualizations/9781449314774/ch04.html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9870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4AA58-CC9B-A141-AEAA-57CE0E254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Pre-attentive Attributes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337DE-5624-0246-AD6A-E46E0B84BC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FB1E0-C241-DC44-A9D6-0030F5241B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78D504-B4BE-654B-B093-7BEC2013D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102" y="1067007"/>
            <a:ext cx="8469796" cy="4618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820A06-A698-E442-84BA-4A5F6D23D5F0}"/>
              </a:ext>
            </a:extLst>
          </p:cNvPr>
          <p:cNvSpPr txBox="1"/>
          <p:nvPr/>
        </p:nvSpPr>
        <p:spPr>
          <a:xfrm>
            <a:off x="5831326" y="5685650"/>
            <a:ext cx="5522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https://help.tableau.com/current/blueprint/en-us/bp_why_visual_analytics.htm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4542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0C84F-9AD3-3A41-B797-5476BBD44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Appropriate Colors &amp; Colormaps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038F2A-88C9-3A47-B691-242C62837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476B2-B48F-1349-A3B8-34FAC00BCA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2E4B78-8ED3-6F40-B462-1FFE22B06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964"/>
          <a:stretch/>
        </p:blipFill>
        <p:spPr>
          <a:xfrm>
            <a:off x="212841" y="1687976"/>
            <a:ext cx="6005078" cy="35927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F42614-7429-7C45-97B3-FE29366C97F0}"/>
              </a:ext>
            </a:extLst>
          </p:cNvPr>
          <p:cNvSpPr txBox="1"/>
          <p:nvPr/>
        </p:nvSpPr>
        <p:spPr>
          <a:xfrm>
            <a:off x="7447662" y="5680048"/>
            <a:ext cx="4531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https://agilescientific.com/blog/2017/12/14/no-more-rainbows</a:t>
            </a:r>
            <a:r>
              <a:rPr lang="en-US" sz="12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9D7AFC-3E6C-0F46-9F11-266244F708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36"/>
          <a:stretch/>
        </p:blipFill>
        <p:spPr>
          <a:xfrm>
            <a:off x="6217919" y="1549476"/>
            <a:ext cx="5761239" cy="359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8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F3E88-0893-D54B-AF8A-67A7C2B41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65126"/>
            <a:ext cx="4400384" cy="1060262"/>
          </a:xfrm>
        </p:spPr>
        <p:txBody>
          <a:bodyPr>
            <a:normAutofit fontScale="90000"/>
          </a:bodyPr>
          <a:lstStyle/>
          <a:p>
            <a:r>
              <a:rPr lang="en-US" dirty="0"/>
              <a:t>New Research:</a:t>
            </a:r>
            <a:br>
              <a:rPr lang="en-US" dirty="0"/>
            </a:br>
            <a:r>
              <a:rPr lang="en-US" dirty="0"/>
              <a:t>Color Scaling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D8ACF81-609B-BC49-BE82-8C920E29D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1519518"/>
            <a:ext cx="4400384" cy="4437529"/>
          </a:xfrm>
        </p:spPr>
        <p:txBody>
          <a:bodyPr/>
          <a:lstStyle/>
          <a:p>
            <a:r>
              <a:rPr lang="en-US" dirty="0"/>
              <a:t>Feature identification</a:t>
            </a:r>
          </a:p>
          <a:p>
            <a:pPr lvl="1"/>
            <a:r>
              <a:rPr lang="en-US" dirty="0"/>
              <a:t>Pinpointing outliers </a:t>
            </a:r>
          </a:p>
          <a:p>
            <a:pPr lvl="1"/>
            <a:r>
              <a:rPr lang="en-US" dirty="0"/>
              <a:t>Determining relationships</a:t>
            </a:r>
          </a:p>
          <a:p>
            <a:r>
              <a:rPr lang="en-US" dirty="0"/>
              <a:t>Exploration</a:t>
            </a:r>
          </a:p>
          <a:p>
            <a:r>
              <a:rPr lang="en-US" dirty="0"/>
              <a:t>Communication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BDA44F-78B0-8640-9A76-CB83F85BD1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A3801-B8A7-4740-9CE9-2442BE92B9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BD34CB-D9EE-9449-8D29-F84B84A58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304" y="613222"/>
            <a:ext cx="7086601" cy="50669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E2FB2A-BD43-0847-8FF4-B23DE6A0C84A}"/>
              </a:ext>
            </a:extLst>
          </p:cNvPr>
          <p:cNvSpPr txBox="1"/>
          <p:nvPr/>
        </p:nvSpPr>
        <p:spPr>
          <a:xfrm>
            <a:off x="6430434" y="5680141"/>
            <a:ext cx="5559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https://eos.org/features/visualizing-science-how-color-determines-what-we-see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6074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C04AD-2BE6-B74E-A210-F38678A3C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Chart Elements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903818-1C7C-354C-9A32-315C50BB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518"/>
            <a:ext cx="4608443" cy="443752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Chart Title(s)</a:t>
            </a:r>
          </a:p>
          <a:p>
            <a:r>
              <a:rPr lang="en-US" dirty="0"/>
              <a:t>X &amp; Y Labels</a:t>
            </a:r>
          </a:p>
          <a:p>
            <a:r>
              <a:rPr lang="en-US" dirty="0"/>
              <a:t>X &amp; Y </a:t>
            </a:r>
            <a:r>
              <a:rPr lang="en-US" dirty="0" err="1"/>
              <a:t>Tickmarks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Often automatic</a:t>
            </a:r>
          </a:p>
          <a:p>
            <a:r>
              <a:rPr lang="en-US" dirty="0"/>
              <a:t>Grid lines</a:t>
            </a:r>
          </a:p>
          <a:p>
            <a:endParaRPr lang="en-US" dirty="0"/>
          </a:p>
          <a:p>
            <a:r>
              <a:rPr lang="en-US" dirty="0"/>
              <a:t>Line/Marker color</a:t>
            </a:r>
          </a:p>
          <a:p>
            <a:r>
              <a:rPr lang="en-US" dirty="0"/>
              <a:t>Line/Marker style, width</a:t>
            </a:r>
          </a:p>
          <a:p>
            <a:r>
              <a:rPr lang="en-US" dirty="0"/>
              <a:t>Legend</a:t>
            </a:r>
          </a:p>
          <a:p>
            <a:endParaRPr lang="en-US" dirty="0"/>
          </a:p>
          <a:p>
            <a:r>
              <a:rPr lang="en-US" dirty="0"/>
              <a:t>Subplots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0F9B6B-3DB2-1544-A5EF-02AF0AADB6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5AF45F-61E9-1542-9A7E-E74C9A0510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17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86AE1E-E982-FB4C-980F-3DFE5B506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391" y="1180478"/>
            <a:ext cx="6100417" cy="4575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598DC6-F62C-0B48-BBC8-F54F2A909DB8}"/>
              </a:ext>
            </a:extLst>
          </p:cNvPr>
          <p:cNvSpPr txBox="1"/>
          <p:nvPr/>
        </p:nvSpPr>
        <p:spPr>
          <a:xfrm>
            <a:off x="2818640" y="5755791"/>
            <a:ext cx="8970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https://matplotlib.org/gallery/subplots_axes_and_figures/figure_title.html#sphx-glr-gallery-subplots-axes-and-figures-figure-title-py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5436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9983-3478-FC46-80E0-FDE0EC46D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Mini-Project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D8F15-9437-EE44-8129-75BC51380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 in your group of 3</a:t>
            </a:r>
          </a:p>
          <a:p>
            <a:r>
              <a:rPr lang="en-US" dirty="0"/>
              <a:t>Choose one or more NDBC stations</a:t>
            </a:r>
          </a:p>
          <a:p>
            <a:pPr lvl="1"/>
            <a:r>
              <a:rPr lang="en-US" dirty="0"/>
              <a:t>You can try either “</a:t>
            </a:r>
            <a:r>
              <a:rPr lang="en-US" dirty="0" err="1"/>
              <a:t>stmet</a:t>
            </a:r>
            <a:r>
              <a:rPr lang="en-US" dirty="0"/>
              <a:t>” or “ocean” </a:t>
            </a:r>
            <a:r>
              <a:rPr lang="en-US" dirty="0">
                <a:hlinkClick r:id="rId2"/>
              </a:rPr>
              <a:t>station types</a:t>
            </a:r>
            <a:endParaRPr lang="en-US" dirty="0"/>
          </a:p>
          <a:p>
            <a:r>
              <a:rPr lang="en-US" dirty="0"/>
              <a:t>Find some events (e.g. storm), processes (e.g. daily, seasonal, long-term) or other comparisons (e.g. geographic) that interest you</a:t>
            </a:r>
          </a:p>
          <a:p>
            <a:r>
              <a:rPr lang="en-US" dirty="0"/>
              <a:t>Create figures to tell a story of what you found</a:t>
            </a:r>
          </a:p>
          <a:p>
            <a:pPr lvl="1"/>
            <a:r>
              <a:rPr lang="en-US" dirty="0"/>
              <a:t>If helpful, search the web or literature for more background</a:t>
            </a:r>
          </a:p>
          <a:p>
            <a:r>
              <a:rPr lang="en-US" dirty="0"/>
              <a:t>Explain your analysis and conclusions</a:t>
            </a:r>
          </a:p>
          <a:p>
            <a:r>
              <a:rPr lang="en-US" dirty="0"/>
              <a:t>Create a ~10 min presentation where each of you can contribute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553831-121C-1D47-B991-3B3AB5BCDB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93EDAB-E6CA-3F44-99A7-2101665AE9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18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97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9983-3478-FC46-80E0-FDE0EC46D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Mid-workshop Group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D8F15-9437-EE44-8129-75BC51380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1" dirty="0"/>
              <a:t>Here are a few topics your group should think about for our report out on Monday to the full team.  Feel free to use this slide as a template.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Group members (name?)</a:t>
            </a:r>
          </a:p>
          <a:p>
            <a:r>
              <a:rPr lang="en-US" dirty="0"/>
              <a:t>What is your question?  Is it testable or more descriptive?</a:t>
            </a:r>
          </a:p>
          <a:p>
            <a:r>
              <a:rPr lang="en-US" dirty="0"/>
              <a:t>What dataset(s) will you use?</a:t>
            </a:r>
          </a:p>
          <a:p>
            <a:r>
              <a:rPr lang="en-US" dirty="0"/>
              <a:t>What analysis will you do?</a:t>
            </a:r>
          </a:p>
          <a:p>
            <a:r>
              <a:rPr lang="en-US" dirty="0"/>
              <a:t>What is your expectation of what you hope to find after analyzing the data?</a:t>
            </a:r>
          </a:p>
          <a:p>
            <a:r>
              <a:rPr lang="en-US" dirty="0"/>
              <a:t>Other things to discuss, but not needed for the report:</a:t>
            </a:r>
          </a:p>
          <a:p>
            <a:pPr lvl="1"/>
            <a:r>
              <a:rPr lang="en-US" dirty="0"/>
              <a:t>What are the tasks for each group member?  </a:t>
            </a:r>
          </a:p>
          <a:p>
            <a:pPr lvl="1"/>
            <a:r>
              <a:rPr lang="en-US" dirty="0"/>
              <a:t>What challenges do you have you may need help with?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553831-121C-1D47-B991-3B3AB5BCDB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93EDAB-E6CA-3F44-99A7-2101665AE9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880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324C6-32ED-1A49-881D-CC8C8A2D5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56BC3-521C-E64D-8E0B-12A5F5716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518"/>
            <a:ext cx="5114753" cy="4437529"/>
          </a:xfrm>
        </p:spPr>
        <p:txBody>
          <a:bodyPr>
            <a:normAutofit/>
          </a:bodyPr>
          <a:lstStyle/>
          <a:p>
            <a:r>
              <a:rPr lang="en-US" dirty="0"/>
              <a:t>Quick Intro to Data Visualization</a:t>
            </a:r>
          </a:p>
          <a:p>
            <a:r>
              <a:rPr lang="en-US" dirty="0"/>
              <a:t>Data Visualization in Python</a:t>
            </a:r>
          </a:p>
          <a:p>
            <a:pPr lvl="1"/>
            <a:r>
              <a:rPr lang="en-US" dirty="0"/>
              <a:t>Customizing Plots</a:t>
            </a:r>
          </a:p>
          <a:p>
            <a:pPr lvl="1"/>
            <a:r>
              <a:rPr lang="en-US" dirty="0"/>
              <a:t>More visualization types</a:t>
            </a:r>
          </a:p>
          <a:p>
            <a:pPr lvl="1"/>
            <a:endParaRPr lang="en-US" dirty="0"/>
          </a:p>
          <a:p>
            <a:r>
              <a:rPr lang="en-US" dirty="0"/>
              <a:t>Bonus Activity 4 – More plots</a:t>
            </a:r>
          </a:p>
          <a:p>
            <a:pPr lvl="1"/>
            <a:r>
              <a:rPr lang="en-US" dirty="0"/>
              <a:t>A new dataset – Argo Floats</a:t>
            </a:r>
          </a:p>
          <a:p>
            <a:pPr lvl="1"/>
            <a:r>
              <a:rPr lang="en-US" dirty="0"/>
              <a:t>Profile plots</a:t>
            </a:r>
          </a:p>
          <a:p>
            <a:pPr lvl="1"/>
            <a:r>
              <a:rPr lang="en-US" dirty="0"/>
              <a:t>T-S Diagrams</a:t>
            </a:r>
          </a:p>
          <a:p>
            <a:pPr lvl="1"/>
            <a:r>
              <a:rPr lang="en-US" dirty="0"/>
              <a:t>Maps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8A8CF7-5384-CC4F-A673-47C5109B1A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F9D4E3-0268-E846-AD5B-21F911EFD2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8A6061-BBBE-AA44-BACB-E9E1B849F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633" y="1519518"/>
            <a:ext cx="5988676" cy="337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13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98EC2-7D45-9143-AAAF-8AEC9E548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8404A-6FCC-FD45-B584-B4962034B4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77E2E-B5B9-7144-A5D9-4FD73E3C73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CFFE49-5C70-C945-9EF1-DD525DB759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12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Batte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9"/>
          <a:stretch/>
        </p:blipFill>
        <p:spPr bwMode="auto">
          <a:xfrm>
            <a:off x="5059680" y="1252948"/>
            <a:ext cx="6842760" cy="4773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1" name="Picture 3" descr="708seabi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13311"/>
            <a:ext cx="3154680" cy="4206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Conductivity Temperature Depth (CTD) Profiles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E6AE85-E4CD-D74D-8442-EA573A8450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6F2B9-258C-734C-9320-9F0ADD602D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87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P10101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2114789"/>
            <a:ext cx="5061861" cy="37983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5" name="Picture 3" descr="0504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r="2083"/>
          <a:stretch>
            <a:fillRect/>
          </a:stretch>
        </p:blipFill>
        <p:spPr bwMode="auto">
          <a:xfrm>
            <a:off x="5842814" y="365126"/>
            <a:ext cx="6147255" cy="55479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CAFAE4B-C5C6-DF47-B3CA-626C4D551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NY Harbor Estuary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E09107-B854-7742-83EA-6BC8606709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F9901F-0C2D-F74C-92F1-3E7ED42F0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22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2045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hr03cd_s_seg_ind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3422650" cy="4933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1" name="Picture 3" descr="hr03cd_s_s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1752600"/>
            <a:ext cx="5384800" cy="4002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6232526" y="3621088"/>
            <a:ext cx="979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Hudson</a:t>
            </a:r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9128126" y="1944688"/>
            <a:ext cx="9284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Raritan</a:t>
            </a:r>
          </a:p>
        </p:txBody>
      </p:sp>
      <p:sp>
        <p:nvSpPr>
          <p:cNvPr id="160775" name="Text Box 7"/>
          <p:cNvSpPr txBox="1">
            <a:spLocks noChangeArrowheads="1"/>
          </p:cNvSpPr>
          <p:nvPr/>
        </p:nvSpPr>
        <p:spPr bwMode="auto">
          <a:xfrm>
            <a:off x="7467600" y="4194175"/>
            <a:ext cx="1210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Schmutz?</a:t>
            </a:r>
          </a:p>
        </p:txBody>
      </p:sp>
      <p:sp>
        <p:nvSpPr>
          <p:cNvPr id="160776" name="Line 8"/>
          <p:cNvSpPr>
            <a:spLocks noChangeShapeType="1"/>
          </p:cNvSpPr>
          <p:nvPr/>
        </p:nvSpPr>
        <p:spPr bwMode="auto">
          <a:xfrm flipH="1" flipV="1">
            <a:off x="8534400" y="2286000"/>
            <a:ext cx="990600" cy="762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7" name="Line 9"/>
          <p:cNvSpPr>
            <a:spLocks noChangeShapeType="1"/>
          </p:cNvSpPr>
          <p:nvPr/>
        </p:nvSpPr>
        <p:spPr bwMode="auto">
          <a:xfrm flipV="1">
            <a:off x="6781800" y="2590800"/>
            <a:ext cx="381000" cy="1066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8" name="Line 10"/>
          <p:cNvSpPr>
            <a:spLocks noChangeShapeType="1"/>
          </p:cNvSpPr>
          <p:nvPr/>
        </p:nvSpPr>
        <p:spPr bwMode="auto">
          <a:xfrm flipH="1" flipV="1">
            <a:off x="8915400" y="2819400"/>
            <a:ext cx="838200" cy="7620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9" name="Line 11"/>
          <p:cNvSpPr>
            <a:spLocks noChangeShapeType="1"/>
          </p:cNvSpPr>
          <p:nvPr/>
        </p:nvSpPr>
        <p:spPr bwMode="auto">
          <a:xfrm flipV="1">
            <a:off x="8686800" y="3581400"/>
            <a:ext cx="1066800" cy="6858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80" name="Line 12"/>
          <p:cNvSpPr>
            <a:spLocks noChangeShapeType="1"/>
          </p:cNvSpPr>
          <p:nvPr/>
        </p:nvSpPr>
        <p:spPr bwMode="auto">
          <a:xfrm flipH="1" flipV="1">
            <a:off x="3200400" y="3429000"/>
            <a:ext cx="4267200" cy="9906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81" name="Line 13"/>
          <p:cNvSpPr>
            <a:spLocks noChangeShapeType="1"/>
          </p:cNvSpPr>
          <p:nvPr/>
        </p:nvSpPr>
        <p:spPr bwMode="auto">
          <a:xfrm flipH="1" flipV="1">
            <a:off x="3429000" y="2514600"/>
            <a:ext cx="2819400" cy="11430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5851526" y="6056313"/>
            <a:ext cx="186013" cy="36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75" tIns="46037" rIns="92075" bIns="46037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FF0000"/>
              </a:buClr>
              <a:buFont typeface="Wingdings" charset="0"/>
              <a:buNone/>
            </a:pPr>
            <a:endParaRPr lang="en-US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0783" name="Text Box 15"/>
          <p:cNvSpPr txBox="1">
            <a:spLocks noChangeArrowheads="1"/>
          </p:cNvSpPr>
          <p:nvPr/>
        </p:nvSpPr>
        <p:spPr bwMode="auto">
          <a:xfrm>
            <a:off x="8848726" y="6400801"/>
            <a:ext cx="16062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dirty="0">
                <a:solidFill>
                  <a:srgbClr val="000000"/>
                </a:solidFill>
                <a:latin typeface="Comic Sans MS" charset="0"/>
              </a:rPr>
              <a:t>Thanks Bob Chen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CDOM is conservative which allows for</a:t>
            </a:r>
            <a:br>
              <a:rPr lang="en-US" dirty="0"/>
            </a:br>
            <a:r>
              <a:rPr lang="en-US" dirty="0"/>
              <a:t>water mass discrimination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AE241-6FD0-4042-B2E7-A149F789FF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E38AD-8400-D240-AE77-9A273F134B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23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73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4" name="Line 24"/>
          <p:cNvSpPr>
            <a:spLocks noChangeShapeType="1"/>
          </p:cNvSpPr>
          <p:nvPr/>
        </p:nvSpPr>
        <p:spPr bwMode="auto">
          <a:xfrm>
            <a:off x="1938338" y="3067880"/>
            <a:ext cx="8196263" cy="0"/>
          </a:xfrm>
          <a:prstGeom prst="line">
            <a:avLst/>
          </a:prstGeom>
          <a:noFill/>
          <a:ln w="76200">
            <a:solidFill>
              <a:srgbClr val="983424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1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Visualization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?</a:t>
            </a:r>
          </a:p>
        </p:txBody>
      </p:sp>
      <p:sp>
        <p:nvSpPr>
          <p:cNvPr id="1013764" name="Rectangle 4"/>
          <p:cNvSpPr>
            <a:spLocks noChangeArrowheads="1"/>
          </p:cNvSpPr>
          <p:nvPr/>
        </p:nvSpPr>
        <p:spPr bwMode="auto">
          <a:xfrm>
            <a:off x="2855273" y="1427372"/>
            <a:ext cx="16619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Visual Analysis</a:t>
            </a:r>
          </a:p>
        </p:txBody>
      </p:sp>
      <p:sp>
        <p:nvSpPr>
          <p:cNvPr id="1013765" name="Rectangle 5"/>
          <p:cNvSpPr>
            <a:spLocks noChangeArrowheads="1"/>
          </p:cNvSpPr>
          <p:nvPr/>
        </p:nvSpPr>
        <p:spPr bwMode="auto">
          <a:xfrm>
            <a:off x="3251655" y="3721584"/>
            <a:ext cx="16373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Bioinformatics</a:t>
            </a:r>
          </a:p>
        </p:txBody>
      </p:sp>
      <p:sp>
        <p:nvSpPr>
          <p:cNvPr id="1013766" name="Rectangle 6"/>
          <p:cNvSpPr>
            <a:spLocks noChangeArrowheads="1"/>
          </p:cNvSpPr>
          <p:nvPr/>
        </p:nvSpPr>
        <p:spPr bwMode="auto">
          <a:xfrm>
            <a:off x="1563515" y="3154261"/>
            <a:ext cx="29642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Information Visualization </a:t>
            </a: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InfoVis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013768" name="Rectangle 8"/>
          <p:cNvSpPr>
            <a:spLocks noChangeArrowheads="1"/>
          </p:cNvSpPr>
          <p:nvPr/>
        </p:nvSpPr>
        <p:spPr bwMode="auto">
          <a:xfrm>
            <a:off x="5620832" y="3412436"/>
            <a:ext cx="10342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Charting</a:t>
            </a:r>
          </a:p>
        </p:txBody>
      </p:sp>
      <p:sp>
        <p:nvSpPr>
          <p:cNvPr id="1013769" name="Rectangle 9"/>
          <p:cNvSpPr>
            <a:spLocks noChangeArrowheads="1"/>
          </p:cNvSpPr>
          <p:nvPr/>
        </p:nvSpPr>
        <p:spPr bwMode="auto">
          <a:xfrm>
            <a:off x="4235976" y="4442792"/>
            <a:ext cx="10911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Graphing</a:t>
            </a:r>
          </a:p>
        </p:txBody>
      </p:sp>
      <p:sp>
        <p:nvSpPr>
          <p:cNvPr id="1013771" name="Rectangle 11"/>
          <p:cNvSpPr>
            <a:spLocks noChangeArrowheads="1"/>
          </p:cNvSpPr>
          <p:nvPr/>
        </p:nvSpPr>
        <p:spPr bwMode="auto">
          <a:xfrm>
            <a:off x="5031863" y="1367047"/>
            <a:ext cx="19704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Data Visualization</a:t>
            </a:r>
          </a:p>
        </p:txBody>
      </p:sp>
      <p:sp>
        <p:nvSpPr>
          <p:cNvPr id="1013772" name="Rectangle 12"/>
          <p:cNvSpPr>
            <a:spLocks noChangeArrowheads="1"/>
          </p:cNvSpPr>
          <p:nvPr/>
        </p:nvSpPr>
        <p:spPr bwMode="auto">
          <a:xfrm>
            <a:off x="7195837" y="3430036"/>
            <a:ext cx="10102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Data Art</a:t>
            </a:r>
          </a:p>
        </p:txBody>
      </p:sp>
      <p:sp>
        <p:nvSpPr>
          <p:cNvPr id="1013773" name="Rectangle 13"/>
          <p:cNvSpPr>
            <a:spLocks noChangeArrowheads="1"/>
          </p:cNvSpPr>
          <p:nvPr/>
        </p:nvSpPr>
        <p:spPr bwMode="auto">
          <a:xfrm>
            <a:off x="4883975" y="1962360"/>
            <a:ext cx="17445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Visual Analytics</a:t>
            </a:r>
          </a:p>
        </p:txBody>
      </p:sp>
      <p:sp>
        <p:nvSpPr>
          <p:cNvPr id="1013774" name="Rectangle 14"/>
          <p:cNvSpPr>
            <a:spLocks noChangeArrowheads="1"/>
          </p:cNvSpPr>
          <p:nvPr/>
        </p:nvSpPr>
        <p:spPr bwMode="auto">
          <a:xfrm>
            <a:off x="1828800" y="4969568"/>
            <a:ext cx="8382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1600" dirty="0"/>
              <a:t>“</a:t>
            </a:r>
            <a:r>
              <a:rPr lang="en-US" sz="1600" i="1" dirty="0"/>
              <a:t>Visual analysis is not primarily about the pictures, but about finding ways to use our powerful visual systems to analyze data. It's analysis done in a visual way. It's visual exploration, visual data analysis, and visual presentation of results</a:t>
            </a:r>
            <a:r>
              <a:rPr lang="en-US" sz="1600" dirty="0"/>
              <a:t>.</a:t>
            </a:r>
            <a:r>
              <a:rPr lang="ja-JP" altLang="en-US" sz="1600" dirty="0"/>
              <a:t>”</a:t>
            </a:r>
            <a:endParaRPr lang="en-US" sz="1600" dirty="0"/>
          </a:p>
          <a:p>
            <a:pPr algn="r"/>
            <a:r>
              <a:rPr lang="en-US" sz="1600" dirty="0"/>
              <a:t>Robert </a:t>
            </a:r>
            <a:r>
              <a:rPr lang="en-US" sz="1600" dirty="0" err="1"/>
              <a:t>Kosara</a:t>
            </a:r>
            <a:r>
              <a:rPr lang="en-US" sz="1600" dirty="0"/>
              <a:t>, </a:t>
            </a:r>
            <a:r>
              <a:rPr lang="en-US" sz="1600" dirty="0" err="1"/>
              <a:t>eagereyes.org</a:t>
            </a:r>
            <a:endParaRPr lang="en-US" sz="1600" dirty="0"/>
          </a:p>
        </p:txBody>
      </p:sp>
      <p:sp>
        <p:nvSpPr>
          <p:cNvPr id="1013775" name="Rectangle 15"/>
          <p:cNvSpPr>
            <a:spLocks noChangeArrowheads="1"/>
          </p:cNvSpPr>
          <p:nvPr/>
        </p:nvSpPr>
        <p:spPr bwMode="auto">
          <a:xfrm>
            <a:off x="1733179" y="2025300"/>
            <a:ext cx="26402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Explorative Visualization</a:t>
            </a:r>
          </a:p>
        </p:txBody>
      </p:sp>
      <p:sp>
        <p:nvSpPr>
          <p:cNvPr id="1013776" name="Rectangle 16"/>
          <p:cNvSpPr>
            <a:spLocks noChangeArrowheads="1"/>
          </p:cNvSpPr>
          <p:nvPr/>
        </p:nvSpPr>
        <p:spPr bwMode="auto">
          <a:xfrm>
            <a:off x="8330112" y="3141103"/>
            <a:ext cx="18662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Information Art</a:t>
            </a:r>
          </a:p>
        </p:txBody>
      </p:sp>
      <p:sp>
        <p:nvSpPr>
          <p:cNvPr id="1013777" name="Rectangle 17"/>
          <p:cNvSpPr>
            <a:spLocks noChangeArrowheads="1"/>
          </p:cNvSpPr>
          <p:nvPr/>
        </p:nvSpPr>
        <p:spPr bwMode="auto">
          <a:xfrm>
            <a:off x="6841284" y="1733760"/>
            <a:ext cx="20926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Information Design</a:t>
            </a:r>
          </a:p>
        </p:txBody>
      </p:sp>
      <p:sp>
        <p:nvSpPr>
          <p:cNvPr id="1013778" name="Rectangle 18"/>
          <p:cNvSpPr>
            <a:spLocks noChangeArrowheads="1"/>
          </p:cNvSpPr>
          <p:nvPr/>
        </p:nvSpPr>
        <p:spPr bwMode="auto">
          <a:xfrm>
            <a:off x="7986638" y="2193575"/>
            <a:ext cx="1415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Infographics</a:t>
            </a:r>
          </a:p>
        </p:txBody>
      </p:sp>
      <p:sp>
        <p:nvSpPr>
          <p:cNvPr id="1013779" name="Rectangle 19"/>
          <p:cNvSpPr>
            <a:spLocks noChangeArrowheads="1"/>
          </p:cNvSpPr>
          <p:nvPr/>
        </p:nvSpPr>
        <p:spPr bwMode="auto">
          <a:xfrm>
            <a:off x="8007051" y="1352760"/>
            <a:ext cx="16435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Info Aesthetics</a:t>
            </a:r>
          </a:p>
        </p:txBody>
      </p:sp>
      <p:sp>
        <p:nvSpPr>
          <p:cNvPr id="1013780" name="Rectangle 20"/>
          <p:cNvSpPr>
            <a:spLocks noChangeArrowheads="1"/>
          </p:cNvSpPr>
          <p:nvPr/>
        </p:nvSpPr>
        <p:spPr bwMode="auto">
          <a:xfrm>
            <a:off x="2038610" y="4111488"/>
            <a:ext cx="25130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Pragmatic Visualization</a:t>
            </a:r>
          </a:p>
        </p:txBody>
      </p:sp>
      <p:sp>
        <p:nvSpPr>
          <p:cNvPr id="1013781" name="Rectangle 21"/>
          <p:cNvSpPr>
            <a:spLocks noChangeArrowheads="1"/>
          </p:cNvSpPr>
          <p:nvPr/>
        </p:nvSpPr>
        <p:spPr bwMode="auto">
          <a:xfrm>
            <a:off x="7952930" y="4460392"/>
            <a:ext cx="22413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Artistic Visualization</a:t>
            </a:r>
          </a:p>
        </p:txBody>
      </p:sp>
      <p:sp>
        <p:nvSpPr>
          <p:cNvPr id="1013782" name="Rectangle 22"/>
          <p:cNvSpPr>
            <a:spLocks noChangeArrowheads="1"/>
          </p:cNvSpPr>
          <p:nvPr/>
        </p:nvSpPr>
        <p:spPr bwMode="auto">
          <a:xfrm>
            <a:off x="4071356" y="2199864"/>
            <a:ext cx="402706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Visualization</a:t>
            </a:r>
          </a:p>
        </p:txBody>
      </p:sp>
      <p:sp>
        <p:nvSpPr>
          <p:cNvPr id="1013783" name="Rectangle 23"/>
          <p:cNvSpPr>
            <a:spLocks noChangeArrowheads="1"/>
          </p:cNvSpPr>
          <p:nvPr/>
        </p:nvSpPr>
        <p:spPr bwMode="auto">
          <a:xfrm>
            <a:off x="6565225" y="3864044"/>
            <a:ext cx="10470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Mapping</a:t>
            </a:r>
          </a:p>
        </p:txBody>
      </p:sp>
      <p:sp>
        <p:nvSpPr>
          <p:cNvPr id="1013785" name="Rectangle 25"/>
          <p:cNvSpPr>
            <a:spLocks noChangeArrowheads="1"/>
          </p:cNvSpPr>
          <p:nvPr/>
        </p:nvSpPr>
        <p:spPr bwMode="auto">
          <a:xfrm>
            <a:off x="4912812" y="3914086"/>
            <a:ext cx="14068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Cartography</a:t>
            </a:r>
          </a:p>
        </p:txBody>
      </p:sp>
      <p:sp>
        <p:nvSpPr>
          <p:cNvPr id="1013787" name="Rectangle 27"/>
          <p:cNvSpPr>
            <a:spLocks noChangeArrowheads="1"/>
          </p:cNvSpPr>
          <p:nvPr/>
        </p:nvSpPr>
        <p:spPr bwMode="auto">
          <a:xfrm>
            <a:off x="8965895" y="3525080"/>
            <a:ext cx="10522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Infoporn</a:t>
            </a:r>
          </a:p>
        </p:txBody>
      </p:sp>
      <p:sp>
        <p:nvSpPr>
          <p:cNvPr id="1013789" name="Rectangle 29"/>
          <p:cNvSpPr>
            <a:spLocks noChangeArrowheads="1"/>
          </p:cNvSpPr>
          <p:nvPr/>
        </p:nvSpPr>
        <p:spPr bwMode="auto">
          <a:xfrm>
            <a:off x="7769591" y="3923680"/>
            <a:ext cx="12282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Chart Junk</a:t>
            </a:r>
          </a:p>
        </p:txBody>
      </p:sp>
      <p:sp>
        <p:nvSpPr>
          <p:cNvPr id="1013790" name="Rectangle 30"/>
          <p:cNvSpPr>
            <a:spLocks noChangeArrowheads="1"/>
          </p:cNvSpPr>
          <p:nvPr/>
        </p:nvSpPr>
        <p:spPr bwMode="auto">
          <a:xfrm>
            <a:off x="5671461" y="4377568"/>
            <a:ext cx="22373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Scientific Illustration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D97C17-4904-E544-BDC2-75497A79C1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A0610E-D2F2-AF48-ACFC-14EBC3D593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30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3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034" name="Picture 2" descr="funny_pie_chart2">
            <a:extLst>
              <a:ext uri="{FF2B5EF4-FFF2-40B4-BE49-F238E27FC236}">
                <a16:creationId xmlns:a16="http://schemas.microsoft.com/office/drawing/2014/main" id="{EFB805CF-F8C8-124A-9F32-65DC7FC10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434" y="365126"/>
            <a:ext cx="8150659" cy="53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2035" name="Rectangle 3">
            <a:extLst>
              <a:ext uri="{FF2B5EF4-FFF2-40B4-BE49-F238E27FC236}">
                <a16:creationId xmlns:a16="http://schemas.microsoft.com/office/drawing/2014/main" id="{123308F2-CF47-1646-8866-5A432B4819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1661794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The World’s </a:t>
            </a:r>
            <a:br>
              <a:rPr lang="en-US" altLang="en-US" dirty="0">
                <a:solidFill>
                  <a:schemeClr val="tx1"/>
                </a:solidFill>
              </a:rPr>
            </a:br>
            <a:r>
              <a:rPr lang="en-US" altLang="en-US" dirty="0">
                <a:solidFill>
                  <a:schemeClr val="tx1"/>
                </a:solidFill>
              </a:rPr>
              <a:t>Greatest </a:t>
            </a:r>
            <a:br>
              <a:rPr lang="en-US" altLang="en-US" dirty="0">
                <a:solidFill>
                  <a:schemeClr val="tx1"/>
                </a:solidFill>
              </a:rPr>
            </a:br>
            <a:r>
              <a:rPr lang="en-US" altLang="en-US" dirty="0">
                <a:solidFill>
                  <a:schemeClr val="tx1"/>
                </a:solidFill>
              </a:rPr>
              <a:t>Chart?</a:t>
            </a:r>
          </a:p>
        </p:txBody>
      </p:sp>
    </p:spTree>
    <p:extLst>
      <p:ext uri="{BB962C8B-B14F-4D97-AF65-F5344CB8AC3E}">
        <p14:creationId xmlns:p14="http://schemas.microsoft.com/office/powerpoint/2010/main" val="1314886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19C317-C2B5-774B-B240-01E4BFB1A1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66D16-FA8A-5146-B795-C1D819736E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5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7ED6F2-DABB-A248-B71A-791B3A89C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6372172" cy="55049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E76566-5FD9-E444-AE4F-504D81C095DC}"/>
              </a:ext>
            </a:extLst>
          </p:cNvPr>
          <p:cNvSpPr txBox="1"/>
          <p:nvPr/>
        </p:nvSpPr>
        <p:spPr>
          <a:xfrm>
            <a:off x="7345680" y="5039081"/>
            <a:ext cx="4429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Reference: </a:t>
            </a:r>
            <a:r>
              <a:rPr lang="en-US" sz="1200" dirty="0">
                <a:hlinkClick r:id="rId3"/>
              </a:rPr>
              <a:t>https://xkcd.com/388/</a:t>
            </a:r>
            <a:r>
              <a:rPr lang="en-US" sz="1200" dirty="0"/>
              <a:t> </a:t>
            </a:r>
          </a:p>
          <a:p>
            <a:endParaRPr lang="en-US" sz="1200" dirty="0"/>
          </a:p>
          <a:p>
            <a:r>
              <a:rPr lang="en-US" sz="1200" dirty="0"/>
              <a:t>Lots more </a:t>
            </a:r>
            <a:r>
              <a:rPr lang="en-US" sz="1200" dirty="0" err="1"/>
              <a:t>xkcd</a:t>
            </a:r>
            <a:r>
              <a:rPr lang="en-US" sz="1200" dirty="0"/>
              <a:t> charts:</a:t>
            </a:r>
          </a:p>
          <a:p>
            <a:r>
              <a:rPr lang="en-US" sz="1200" dirty="0">
                <a:hlinkClick r:id="rId4"/>
              </a:rPr>
              <a:t>https://www.explainxkcd.com/wiki/index.php/Category:Charts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2563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F3D6F6-A81F-E142-9C64-535A0651BB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4A756-5EFD-964C-83A7-7B3D057FA6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527241-DBF3-9843-ACAB-B2A768FFE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4367"/>
            <a:ext cx="6019800" cy="5594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6C42AC-F986-6341-A55C-6F1ADB992770}"/>
              </a:ext>
            </a:extLst>
          </p:cNvPr>
          <p:cNvSpPr txBox="1"/>
          <p:nvPr/>
        </p:nvSpPr>
        <p:spPr>
          <a:xfrm>
            <a:off x="7040880" y="5464201"/>
            <a:ext cx="4938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https://xkcd.com/2308/</a:t>
            </a:r>
            <a:endParaRPr lang="en-US" sz="1200" dirty="0"/>
          </a:p>
          <a:p>
            <a:pPr algn="r"/>
            <a:r>
              <a:rPr lang="en-US" sz="1200" dirty="0">
                <a:hlinkClick r:id="rId4"/>
              </a:rPr>
              <a:t>https://www.explainxkcd.com/wiki/index.php/2308:_Mount_St._Helens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3AF5FB-A4AE-C049-8C75-09CC0EC43B84}"/>
              </a:ext>
            </a:extLst>
          </p:cNvPr>
          <p:cNvSpPr txBox="1"/>
          <p:nvPr/>
        </p:nvSpPr>
        <p:spPr>
          <a:xfrm>
            <a:off x="7086600" y="481787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“It’s a good mountain, but it really peaked in the 80s.”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1D6305-C8E1-5040-AFF0-33F0AE7794F4}"/>
              </a:ext>
            </a:extLst>
          </p:cNvPr>
          <p:cNvSpPr txBox="1"/>
          <p:nvPr/>
        </p:nvSpPr>
        <p:spPr>
          <a:xfrm>
            <a:off x="7086600" y="4202317"/>
            <a:ext cx="334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Mount St. Helens</a:t>
            </a:r>
          </a:p>
        </p:txBody>
      </p:sp>
    </p:spTree>
    <p:extLst>
      <p:ext uri="{BB962C8B-B14F-4D97-AF65-F5344CB8AC3E}">
        <p14:creationId xmlns:p14="http://schemas.microsoft.com/office/powerpoint/2010/main" val="1744110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79871-EDB3-5648-90A4-B73DFD0A3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 Surface Temp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05902-C595-894A-A4C2-A7E331D082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22DB7-2E1F-A544-8B6A-A774AFF93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66C95A-699C-5F40-8293-9BDE0AD44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467" y="365125"/>
            <a:ext cx="6598467" cy="5591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E57A94-0E21-2648-BDF7-050D2560EF1D}"/>
              </a:ext>
            </a:extLst>
          </p:cNvPr>
          <p:cNvSpPr txBox="1"/>
          <p:nvPr/>
        </p:nvSpPr>
        <p:spPr>
          <a:xfrm>
            <a:off x="0" y="5741199"/>
            <a:ext cx="6415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https://marine.rutgers.edu/cool/sat_data/?product=sst_comp&amp;region=bigbight&amp;nothumbs=0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9673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0FEDB3-96ED-764A-986A-B6D1E4AA65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2020 REU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133310-08F7-5B41-9A3B-FD9A81B57D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613818-951B-164F-8D64-65CAE037027C}"/>
              </a:ext>
            </a:extLst>
          </p:cNvPr>
          <p:cNvSpPr txBox="1"/>
          <p:nvPr/>
        </p:nvSpPr>
        <p:spPr>
          <a:xfrm>
            <a:off x="7791824" y="5733239"/>
            <a:ext cx="4380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https://earthobservatory.nasa.gov/world-of-change/Biosphere</a:t>
            </a:r>
            <a:r>
              <a:rPr lang="en-US" sz="1200" dirty="0"/>
              <a:t>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6CD791-AEB5-9C44-BB68-23177D66D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23885" y="821634"/>
            <a:ext cx="9748689" cy="487434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3BBD2B-84A4-614C-963A-13F5BEE7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Global Biosphere</a:t>
            </a:r>
            <a:br>
              <a:rPr lang="en-US" dirty="0"/>
            </a:br>
            <a:r>
              <a:rPr lang="en-US" dirty="0"/>
              <a:t>2008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0ECDF2-6D79-E44B-883E-762E86BBBF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556" r="29505"/>
          <a:stretch/>
        </p:blipFill>
        <p:spPr>
          <a:xfrm>
            <a:off x="0" y="4999431"/>
            <a:ext cx="3846286" cy="458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69C4E8-88B2-E246-9AA3-B5D6569150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556" r="29505"/>
          <a:stretch/>
        </p:blipFill>
        <p:spPr>
          <a:xfrm>
            <a:off x="0" y="5457987"/>
            <a:ext cx="3846286" cy="45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46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C3838-E184-3641-BCB6-17B97012D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Wrangling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F3D504-C938-8B4B-AB0C-06FBD9654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0100" y="228138"/>
            <a:ext cx="7326086" cy="560165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B90D4-D4F2-1E40-A103-22D23E0ED9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- OSM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877AB-4401-264F-B76C-A52C065BD9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68E0B-0704-CD43-8D78-C181DD5BDA10}"/>
              </a:ext>
            </a:extLst>
          </p:cNvPr>
          <p:cNvSpPr txBox="1"/>
          <p:nvPr/>
        </p:nvSpPr>
        <p:spPr>
          <a:xfrm>
            <a:off x="158255" y="5135784"/>
            <a:ext cx="462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Kandel, S., et al (2011), Research directions in data wrangling: Visualizations and transformations for usable and credible data, Inf. Vis., 10(4), 271–288.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1528A2-DB55-0E49-9B89-2B50BE3F3AEF}"/>
              </a:ext>
            </a:extLst>
          </p:cNvPr>
          <p:cNvSpPr txBox="1"/>
          <p:nvPr/>
        </p:nvSpPr>
        <p:spPr>
          <a:xfrm>
            <a:off x="838200" y="1300766"/>
            <a:ext cx="3060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“linear” process?</a:t>
            </a:r>
          </a:p>
        </p:txBody>
      </p:sp>
    </p:spTree>
    <p:extLst>
      <p:ext uri="{BB962C8B-B14F-4D97-AF65-F5344CB8AC3E}">
        <p14:creationId xmlns:p14="http://schemas.microsoft.com/office/powerpoint/2010/main" val="427298252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-Cambria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13755</TotalTime>
  <Words>898</Words>
  <Application>Microsoft Macintosh PowerPoint</Application>
  <PresentationFormat>Widescreen</PresentationFormat>
  <Paragraphs>168</Paragraphs>
  <Slides>23</Slides>
  <Notes>4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Cambria</vt:lpstr>
      <vt:lpstr>Comic Sans MS</vt:lpstr>
      <vt:lpstr>HGｺﾞｼｯｸM</vt:lpstr>
      <vt:lpstr>HG明朝B</vt:lpstr>
      <vt:lpstr>Wingdings</vt:lpstr>
      <vt:lpstr>1_Office Theme</vt:lpstr>
      <vt:lpstr>A (quick) Introduction  to Using Python Notebooks for Ocean Science Research Day 2</vt:lpstr>
      <vt:lpstr>Today’s Agenda</vt:lpstr>
      <vt:lpstr>What is “Visualization”?</vt:lpstr>
      <vt:lpstr>The World’s  Greatest  Chart?</vt:lpstr>
      <vt:lpstr>PowerPoint Presentation</vt:lpstr>
      <vt:lpstr>PowerPoint Presentation</vt:lpstr>
      <vt:lpstr>Sea Surface Temp</vt:lpstr>
      <vt:lpstr>Global Biosphere 2008</vt:lpstr>
      <vt:lpstr>Data Wrangling</vt:lpstr>
      <vt:lpstr>Common Data Visualizations</vt:lpstr>
      <vt:lpstr>Data Visualization Taxonomy</vt:lpstr>
      <vt:lpstr>Visual Encodings</vt:lpstr>
      <vt:lpstr>Visual Encoding  &amp; Cognitive Research</vt:lpstr>
      <vt:lpstr>Pre-attentive Attributes</vt:lpstr>
      <vt:lpstr>Choose Appropriate Colors &amp; Colormaps</vt:lpstr>
      <vt:lpstr>New Research: Color Scaling</vt:lpstr>
      <vt:lpstr>Key Chart Elements</vt:lpstr>
      <vt:lpstr>Mini-Project Expectations</vt:lpstr>
      <vt:lpstr>Mid-workshop Group Report</vt:lpstr>
      <vt:lpstr>FIN</vt:lpstr>
      <vt:lpstr>Conductivity Temperature Depth (CTD) Profiles</vt:lpstr>
      <vt:lpstr>NY Harbor Estuary</vt:lpstr>
      <vt:lpstr>CDOM is conservative which allows for water mass discrimination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seagrinch@gmail.com</cp:lastModifiedBy>
  <cp:revision>360</cp:revision>
  <dcterms:created xsi:type="dcterms:W3CDTF">2015-11-30T20:15:52Z</dcterms:created>
  <dcterms:modified xsi:type="dcterms:W3CDTF">2020-06-10T16:09:36Z</dcterms:modified>
  <cp:category/>
</cp:coreProperties>
</file>