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5"/>
  </p:notesMasterIdLst>
  <p:sldIdLst>
    <p:sldId id="256" r:id="rId2"/>
    <p:sldId id="269" r:id="rId3"/>
    <p:sldId id="327" r:id="rId4"/>
    <p:sldId id="328" r:id="rId5"/>
    <p:sldId id="329" r:id="rId6"/>
    <p:sldId id="330" r:id="rId7"/>
    <p:sldId id="361" r:id="rId8"/>
    <p:sldId id="331" r:id="rId9"/>
    <p:sldId id="332" r:id="rId10"/>
    <p:sldId id="333" r:id="rId11"/>
    <p:sldId id="334"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295" r:id="rId43"/>
    <p:sldId id="349" r:id="rId44"/>
    <p:sldId id="36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3" r:id="rId65"/>
    <p:sldId id="350" r:id="rId66"/>
    <p:sldId id="351" r:id="rId67"/>
    <p:sldId id="352" r:id="rId68"/>
    <p:sldId id="353" r:id="rId69"/>
    <p:sldId id="354" r:id="rId70"/>
    <p:sldId id="355" r:id="rId71"/>
    <p:sldId id="356" r:id="rId72"/>
    <p:sldId id="357" r:id="rId73"/>
    <p:sldId id="358" r:id="rId74"/>
    <p:sldId id="359" r:id="rId75"/>
    <p:sldId id="277" r:id="rId76"/>
    <p:sldId id="274" r:id="rId77"/>
    <p:sldId id="296" r:id="rId78"/>
    <p:sldId id="297" r:id="rId79"/>
    <p:sldId id="298" r:id="rId80"/>
    <p:sldId id="299" r:id="rId81"/>
    <p:sldId id="300" r:id="rId82"/>
    <p:sldId id="325" r:id="rId83"/>
    <p:sldId id="27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0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1803" autoAdjust="0"/>
  </p:normalViewPr>
  <p:slideViewPr>
    <p:cSldViewPr snapToGrid="0" snapToObjects="1">
      <p:cViewPr varScale="1">
        <p:scale>
          <a:sx n="92" d="100"/>
          <a:sy n="92" d="100"/>
        </p:scale>
        <p:origin x="-1976" y="-10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7F2CE-0593-0B4A-9E94-883CA58ED7E3}"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00839E7-7D05-2A4D-9D2E-0F870E65154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Invitation</a:t>
          </a:r>
          <a:endParaRPr lang="en-US" dirty="0"/>
        </a:p>
      </dgm:t>
    </dgm:pt>
    <dgm:pt modelId="{9C48773C-041B-2D4D-8D16-4FC955B4E37F}" type="parTrans" cxnId="{57A73D0E-E768-4548-82BA-3C6A1641B89B}">
      <dgm:prSet/>
      <dgm:spPr/>
      <dgm:t>
        <a:bodyPr/>
        <a:lstStyle/>
        <a:p>
          <a:endParaRPr lang="en-US"/>
        </a:p>
      </dgm:t>
    </dgm:pt>
    <dgm:pt modelId="{B352C8D3-3F14-494A-A16C-027F238487DF}" type="sibTrans" cxnId="{57A73D0E-E768-4548-82BA-3C6A1641B89B}">
      <dgm:prSet/>
      <dgm:spPr/>
      <dgm:t>
        <a:bodyPr/>
        <a:lstStyle/>
        <a:p>
          <a:endParaRPr lang="en-US"/>
        </a:p>
      </dgm:t>
    </dgm:pt>
    <dgm:pt modelId="{28BB11C5-F388-4448-AFF7-D3E33EAD415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Exploration</a:t>
          </a:r>
          <a:endParaRPr lang="en-US" dirty="0"/>
        </a:p>
      </dgm:t>
    </dgm:pt>
    <dgm:pt modelId="{4B45B457-BE56-AE4C-8E89-340B44FB3CC8}" type="parTrans" cxnId="{3A5046B2-26E6-F840-9219-33FA2BBD9A7C}">
      <dgm:prSet/>
      <dgm:spPr/>
      <dgm:t>
        <a:bodyPr/>
        <a:lstStyle/>
        <a:p>
          <a:endParaRPr lang="en-US"/>
        </a:p>
      </dgm:t>
    </dgm:pt>
    <dgm:pt modelId="{72A2E2AA-3E6A-0B40-BBCA-8015366B12A3}" type="sibTrans" cxnId="{3A5046B2-26E6-F840-9219-33FA2BBD9A7C}">
      <dgm:prSet/>
      <dgm:spPr/>
      <dgm:t>
        <a:bodyPr/>
        <a:lstStyle/>
        <a:p>
          <a:endParaRPr lang="en-US"/>
        </a:p>
      </dgm:t>
    </dgm:pt>
    <dgm:pt modelId="{6EF56DD6-CC20-B44E-81EA-24E4EC67914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Concept Invention</a:t>
          </a:r>
          <a:endParaRPr lang="en-US" dirty="0"/>
        </a:p>
      </dgm:t>
    </dgm:pt>
    <dgm:pt modelId="{18F08021-F9F8-FB43-9161-676335240988}" type="parTrans" cxnId="{58C31CD7-C531-0349-8AB1-3F0BFC5EA3B4}">
      <dgm:prSet/>
      <dgm:spPr/>
      <dgm:t>
        <a:bodyPr/>
        <a:lstStyle/>
        <a:p>
          <a:endParaRPr lang="en-US"/>
        </a:p>
      </dgm:t>
    </dgm:pt>
    <dgm:pt modelId="{CA43EAAE-84C8-1646-8EBA-70A331F7E813}" type="sibTrans" cxnId="{58C31CD7-C531-0349-8AB1-3F0BFC5EA3B4}">
      <dgm:prSet/>
      <dgm:spPr/>
      <dgm:t>
        <a:bodyPr/>
        <a:lstStyle/>
        <a:p>
          <a:endParaRPr lang="en-US"/>
        </a:p>
      </dgm:t>
    </dgm:pt>
    <dgm:pt modelId="{18988990-8A2C-7E40-BB0E-2710ACB5E7E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Application</a:t>
          </a:r>
          <a:endParaRPr lang="en-US" dirty="0"/>
        </a:p>
      </dgm:t>
    </dgm:pt>
    <dgm:pt modelId="{C3B749D3-7D1F-CB48-9F76-24EEC02EE014}" type="parTrans" cxnId="{CF72160E-762F-CF45-8768-5451D3022FB2}">
      <dgm:prSet/>
      <dgm:spPr/>
      <dgm:t>
        <a:bodyPr/>
        <a:lstStyle/>
        <a:p>
          <a:endParaRPr lang="en-US"/>
        </a:p>
      </dgm:t>
    </dgm:pt>
    <dgm:pt modelId="{BCDD7B25-391C-D748-B55B-E796C097F78D}" type="sibTrans" cxnId="{CF72160E-762F-CF45-8768-5451D3022FB2}">
      <dgm:prSet/>
      <dgm:spPr/>
      <dgm:t>
        <a:bodyPr/>
        <a:lstStyle/>
        <a:p>
          <a:endParaRPr lang="en-US"/>
        </a:p>
      </dgm:t>
    </dgm:pt>
    <dgm:pt modelId="{713135B3-27BF-8440-BE92-DF4672BCE7E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Reflection</a:t>
          </a:r>
          <a:endParaRPr lang="en-US" dirty="0"/>
        </a:p>
      </dgm:t>
    </dgm:pt>
    <dgm:pt modelId="{B823A8B5-9DD3-7141-BF7E-8B445B725310}" type="parTrans" cxnId="{45B7AABF-1DAB-6F46-A0C1-D1E75DDC3E3D}">
      <dgm:prSet/>
      <dgm:spPr/>
      <dgm:t>
        <a:bodyPr/>
        <a:lstStyle/>
        <a:p>
          <a:endParaRPr lang="en-US"/>
        </a:p>
      </dgm:t>
    </dgm:pt>
    <dgm:pt modelId="{5F77CE43-5B36-DA49-9B74-783B7E0EB351}" type="sibTrans" cxnId="{45B7AABF-1DAB-6F46-A0C1-D1E75DDC3E3D}">
      <dgm:prSet/>
      <dgm:spPr/>
      <dgm:t>
        <a:bodyPr/>
        <a:lstStyle/>
        <a:p>
          <a:endParaRPr lang="en-US"/>
        </a:p>
      </dgm:t>
    </dgm:pt>
    <dgm:pt modelId="{66B2EAC7-EC39-9B4E-8DC6-C671D1810D0D}" type="pres">
      <dgm:prSet presAssocID="{C517F2CE-0593-0B4A-9E94-883CA58ED7E3}" presName="cycle" presStyleCnt="0">
        <dgm:presLayoutVars>
          <dgm:dir/>
          <dgm:resizeHandles val="exact"/>
        </dgm:presLayoutVars>
      </dgm:prSet>
      <dgm:spPr/>
      <dgm:t>
        <a:bodyPr/>
        <a:lstStyle/>
        <a:p>
          <a:endParaRPr lang="en-US"/>
        </a:p>
      </dgm:t>
    </dgm:pt>
    <dgm:pt modelId="{70F2C4FA-8866-AA4B-8D4B-F4C196D7565A}" type="pres">
      <dgm:prSet presAssocID="{B00839E7-7D05-2A4D-9D2E-0F870E65154E}" presName="node" presStyleLbl="node1" presStyleIdx="0" presStyleCnt="5">
        <dgm:presLayoutVars>
          <dgm:bulletEnabled val="1"/>
        </dgm:presLayoutVars>
      </dgm:prSet>
      <dgm:spPr/>
      <dgm:t>
        <a:bodyPr/>
        <a:lstStyle/>
        <a:p>
          <a:endParaRPr lang="en-US"/>
        </a:p>
      </dgm:t>
    </dgm:pt>
    <dgm:pt modelId="{24C01795-81BC-F542-A682-002CA3EB8194}" type="pres">
      <dgm:prSet presAssocID="{B00839E7-7D05-2A4D-9D2E-0F870E65154E}" presName="spNode" presStyleCnt="0"/>
      <dgm:spPr/>
    </dgm:pt>
    <dgm:pt modelId="{1AC0D5EF-E9E0-4944-A4CB-A94DBD86B0BC}" type="pres">
      <dgm:prSet presAssocID="{B352C8D3-3F14-494A-A16C-027F238487DF}" presName="sibTrans" presStyleLbl="sibTrans1D1" presStyleIdx="0" presStyleCnt="5"/>
      <dgm:spPr/>
      <dgm:t>
        <a:bodyPr/>
        <a:lstStyle/>
        <a:p>
          <a:endParaRPr lang="en-US"/>
        </a:p>
      </dgm:t>
    </dgm:pt>
    <dgm:pt modelId="{E02A00EA-8B3A-6A4D-ABFB-619DAAAAEFC2}" type="pres">
      <dgm:prSet presAssocID="{28BB11C5-F388-4448-AFF7-D3E33EAD4151}" presName="node" presStyleLbl="node1" presStyleIdx="1" presStyleCnt="5">
        <dgm:presLayoutVars>
          <dgm:bulletEnabled val="1"/>
        </dgm:presLayoutVars>
      </dgm:prSet>
      <dgm:spPr/>
      <dgm:t>
        <a:bodyPr/>
        <a:lstStyle/>
        <a:p>
          <a:endParaRPr lang="en-US"/>
        </a:p>
      </dgm:t>
    </dgm:pt>
    <dgm:pt modelId="{B82294A1-84ED-0542-9127-9DA0AACBAF2D}" type="pres">
      <dgm:prSet presAssocID="{28BB11C5-F388-4448-AFF7-D3E33EAD4151}" presName="spNode" presStyleCnt="0"/>
      <dgm:spPr/>
    </dgm:pt>
    <dgm:pt modelId="{DD5E8A4D-CA2A-114C-AE16-04701EE66D1C}" type="pres">
      <dgm:prSet presAssocID="{72A2E2AA-3E6A-0B40-BBCA-8015366B12A3}" presName="sibTrans" presStyleLbl="sibTrans1D1" presStyleIdx="1" presStyleCnt="5"/>
      <dgm:spPr/>
      <dgm:t>
        <a:bodyPr/>
        <a:lstStyle/>
        <a:p>
          <a:endParaRPr lang="en-US"/>
        </a:p>
      </dgm:t>
    </dgm:pt>
    <dgm:pt modelId="{F1ADB613-BB59-EE4D-860A-5F452479C554}" type="pres">
      <dgm:prSet presAssocID="{6EF56DD6-CC20-B44E-81EA-24E4EC679147}" presName="node" presStyleLbl="node1" presStyleIdx="2" presStyleCnt="5">
        <dgm:presLayoutVars>
          <dgm:bulletEnabled val="1"/>
        </dgm:presLayoutVars>
      </dgm:prSet>
      <dgm:spPr/>
      <dgm:t>
        <a:bodyPr/>
        <a:lstStyle/>
        <a:p>
          <a:endParaRPr lang="en-US"/>
        </a:p>
      </dgm:t>
    </dgm:pt>
    <dgm:pt modelId="{0CA11BCA-1538-5041-82CE-8A0E1096EEA0}" type="pres">
      <dgm:prSet presAssocID="{6EF56DD6-CC20-B44E-81EA-24E4EC679147}" presName="spNode" presStyleCnt="0"/>
      <dgm:spPr/>
    </dgm:pt>
    <dgm:pt modelId="{9AF0C568-4F26-784A-B80F-20C8E6FD2355}" type="pres">
      <dgm:prSet presAssocID="{CA43EAAE-84C8-1646-8EBA-70A331F7E813}" presName="sibTrans" presStyleLbl="sibTrans1D1" presStyleIdx="2" presStyleCnt="5"/>
      <dgm:spPr/>
      <dgm:t>
        <a:bodyPr/>
        <a:lstStyle/>
        <a:p>
          <a:endParaRPr lang="en-US"/>
        </a:p>
      </dgm:t>
    </dgm:pt>
    <dgm:pt modelId="{BA011D27-F0E9-184D-A11A-2FE00887B1F5}" type="pres">
      <dgm:prSet presAssocID="{18988990-8A2C-7E40-BB0E-2710ACB5E7E1}" presName="node" presStyleLbl="node1" presStyleIdx="3" presStyleCnt="5">
        <dgm:presLayoutVars>
          <dgm:bulletEnabled val="1"/>
        </dgm:presLayoutVars>
      </dgm:prSet>
      <dgm:spPr/>
      <dgm:t>
        <a:bodyPr/>
        <a:lstStyle/>
        <a:p>
          <a:endParaRPr lang="en-US"/>
        </a:p>
      </dgm:t>
    </dgm:pt>
    <dgm:pt modelId="{2F5E5038-AE86-C741-B469-34B9C704667D}" type="pres">
      <dgm:prSet presAssocID="{18988990-8A2C-7E40-BB0E-2710ACB5E7E1}" presName="spNode" presStyleCnt="0"/>
      <dgm:spPr/>
    </dgm:pt>
    <dgm:pt modelId="{425BBC4E-8492-6E44-A0D3-047E4F74CA5C}" type="pres">
      <dgm:prSet presAssocID="{BCDD7B25-391C-D748-B55B-E796C097F78D}" presName="sibTrans" presStyleLbl="sibTrans1D1" presStyleIdx="3" presStyleCnt="5"/>
      <dgm:spPr/>
      <dgm:t>
        <a:bodyPr/>
        <a:lstStyle/>
        <a:p>
          <a:endParaRPr lang="en-US"/>
        </a:p>
      </dgm:t>
    </dgm:pt>
    <dgm:pt modelId="{DB84D7E1-9F50-E64F-93AC-FEAFAF5ECC02}" type="pres">
      <dgm:prSet presAssocID="{713135B3-27BF-8440-BE92-DF4672BCE7E6}" presName="node" presStyleLbl="node1" presStyleIdx="4" presStyleCnt="5">
        <dgm:presLayoutVars>
          <dgm:bulletEnabled val="1"/>
        </dgm:presLayoutVars>
      </dgm:prSet>
      <dgm:spPr/>
      <dgm:t>
        <a:bodyPr/>
        <a:lstStyle/>
        <a:p>
          <a:endParaRPr lang="en-US"/>
        </a:p>
      </dgm:t>
    </dgm:pt>
    <dgm:pt modelId="{DEE1480E-D698-B04B-A5D7-9F037229C80B}" type="pres">
      <dgm:prSet presAssocID="{713135B3-27BF-8440-BE92-DF4672BCE7E6}" presName="spNode" presStyleCnt="0"/>
      <dgm:spPr/>
    </dgm:pt>
    <dgm:pt modelId="{42BC33C0-FD9D-3341-A70A-DB6024B456B3}" type="pres">
      <dgm:prSet presAssocID="{5F77CE43-5B36-DA49-9B74-783B7E0EB351}" presName="sibTrans" presStyleLbl="sibTrans1D1" presStyleIdx="4" presStyleCnt="5"/>
      <dgm:spPr/>
      <dgm:t>
        <a:bodyPr/>
        <a:lstStyle/>
        <a:p>
          <a:endParaRPr lang="en-US"/>
        </a:p>
      </dgm:t>
    </dgm:pt>
  </dgm:ptLst>
  <dgm:cxnLst>
    <dgm:cxn modelId="{2C4CE6D5-4005-604B-A61B-4F77AB07A94C}" type="presOf" srcId="{CA43EAAE-84C8-1646-8EBA-70A331F7E813}" destId="{9AF0C568-4F26-784A-B80F-20C8E6FD2355}" srcOrd="0" destOrd="0" presId="urn:microsoft.com/office/officeart/2005/8/layout/cycle5"/>
    <dgm:cxn modelId="{7AB2C81C-CFF1-AB44-A971-2265A4BFC852}" type="presOf" srcId="{B352C8D3-3F14-494A-A16C-027F238487DF}" destId="{1AC0D5EF-E9E0-4944-A4CB-A94DBD86B0BC}" srcOrd="0" destOrd="0" presId="urn:microsoft.com/office/officeart/2005/8/layout/cycle5"/>
    <dgm:cxn modelId="{7077CE43-758F-5049-A6C4-9A3E61DE029A}" type="presOf" srcId="{28BB11C5-F388-4448-AFF7-D3E33EAD4151}" destId="{E02A00EA-8B3A-6A4D-ABFB-619DAAAAEFC2}" srcOrd="0" destOrd="0" presId="urn:microsoft.com/office/officeart/2005/8/layout/cycle5"/>
    <dgm:cxn modelId="{BB5D7321-6BFF-CB49-8672-089510212C67}" type="presOf" srcId="{BCDD7B25-391C-D748-B55B-E796C097F78D}" destId="{425BBC4E-8492-6E44-A0D3-047E4F74CA5C}" srcOrd="0" destOrd="0" presId="urn:microsoft.com/office/officeart/2005/8/layout/cycle5"/>
    <dgm:cxn modelId="{9A536C0D-2249-9D4B-B45B-63451D45E872}" type="presOf" srcId="{C517F2CE-0593-0B4A-9E94-883CA58ED7E3}" destId="{66B2EAC7-EC39-9B4E-8DC6-C671D1810D0D}" srcOrd="0" destOrd="0" presId="urn:microsoft.com/office/officeart/2005/8/layout/cycle5"/>
    <dgm:cxn modelId="{CF72160E-762F-CF45-8768-5451D3022FB2}" srcId="{C517F2CE-0593-0B4A-9E94-883CA58ED7E3}" destId="{18988990-8A2C-7E40-BB0E-2710ACB5E7E1}" srcOrd="3" destOrd="0" parTransId="{C3B749D3-7D1F-CB48-9F76-24EEC02EE014}" sibTransId="{BCDD7B25-391C-D748-B55B-E796C097F78D}"/>
    <dgm:cxn modelId="{58C31CD7-C531-0349-8AB1-3F0BFC5EA3B4}" srcId="{C517F2CE-0593-0B4A-9E94-883CA58ED7E3}" destId="{6EF56DD6-CC20-B44E-81EA-24E4EC679147}" srcOrd="2" destOrd="0" parTransId="{18F08021-F9F8-FB43-9161-676335240988}" sibTransId="{CA43EAAE-84C8-1646-8EBA-70A331F7E813}"/>
    <dgm:cxn modelId="{3A5046B2-26E6-F840-9219-33FA2BBD9A7C}" srcId="{C517F2CE-0593-0B4A-9E94-883CA58ED7E3}" destId="{28BB11C5-F388-4448-AFF7-D3E33EAD4151}" srcOrd="1" destOrd="0" parTransId="{4B45B457-BE56-AE4C-8E89-340B44FB3CC8}" sibTransId="{72A2E2AA-3E6A-0B40-BBCA-8015366B12A3}"/>
    <dgm:cxn modelId="{0106AD60-0A6E-614F-8EBE-D2EE50E33747}" type="presOf" srcId="{5F77CE43-5B36-DA49-9B74-783B7E0EB351}" destId="{42BC33C0-FD9D-3341-A70A-DB6024B456B3}" srcOrd="0" destOrd="0" presId="urn:microsoft.com/office/officeart/2005/8/layout/cycle5"/>
    <dgm:cxn modelId="{9D513349-CFD4-DD41-9588-54A19940E11E}" type="presOf" srcId="{713135B3-27BF-8440-BE92-DF4672BCE7E6}" destId="{DB84D7E1-9F50-E64F-93AC-FEAFAF5ECC02}" srcOrd="0" destOrd="0" presId="urn:microsoft.com/office/officeart/2005/8/layout/cycle5"/>
    <dgm:cxn modelId="{45B7AABF-1DAB-6F46-A0C1-D1E75DDC3E3D}" srcId="{C517F2CE-0593-0B4A-9E94-883CA58ED7E3}" destId="{713135B3-27BF-8440-BE92-DF4672BCE7E6}" srcOrd="4" destOrd="0" parTransId="{B823A8B5-9DD3-7141-BF7E-8B445B725310}" sibTransId="{5F77CE43-5B36-DA49-9B74-783B7E0EB351}"/>
    <dgm:cxn modelId="{65DB899C-2C36-5340-B259-DBD6272E67EA}" type="presOf" srcId="{6EF56DD6-CC20-B44E-81EA-24E4EC679147}" destId="{F1ADB613-BB59-EE4D-860A-5F452479C554}" srcOrd="0" destOrd="0" presId="urn:microsoft.com/office/officeart/2005/8/layout/cycle5"/>
    <dgm:cxn modelId="{57A73D0E-E768-4548-82BA-3C6A1641B89B}" srcId="{C517F2CE-0593-0B4A-9E94-883CA58ED7E3}" destId="{B00839E7-7D05-2A4D-9D2E-0F870E65154E}" srcOrd="0" destOrd="0" parTransId="{9C48773C-041B-2D4D-8D16-4FC955B4E37F}" sibTransId="{B352C8D3-3F14-494A-A16C-027F238487DF}"/>
    <dgm:cxn modelId="{D7B3FF58-3D02-CA4D-9047-51C43238E786}" type="presOf" srcId="{B00839E7-7D05-2A4D-9D2E-0F870E65154E}" destId="{70F2C4FA-8866-AA4B-8D4B-F4C196D7565A}" srcOrd="0" destOrd="0" presId="urn:microsoft.com/office/officeart/2005/8/layout/cycle5"/>
    <dgm:cxn modelId="{14811670-27CE-CD4A-80AD-0331A88F45AD}" type="presOf" srcId="{72A2E2AA-3E6A-0B40-BBCA-8015366B12A3}" destId="{DD5E8A4D-CA2A-114C-AE16-04701EE66D1C}" srcOrd="0" destOrd="0" presId="urn:microsoft.com/office/officeart/2005/8/layout/cycle5"/>
    <dgm:cxn modelId="{BF30BD4F-7B4A-6C45-B5BB-63E7D7CAABC7}" type="presOf" srcId="{18988990-8A2C-7E40-BB0E-2710ACB5E7E1}" destId="{BA011D27-F0E9-184D-A11A-2FE00887B1F5}" srcOrd="0" destOrd="0" presId="urn:microsoft.com/office/officeart/2005/8/layout/cycle5"/>
    <dgm:cxn modelId="{160DEBDD-9BB1-2A4D-82F0-C739D85D3488}" type="presParOf" srcId="{66B2EAC7-EC39-9B4E-8DC6-C671D1810D0D}" destId="{70F2C4FA-8866-AA4B-8D4B-F4C196D7565A}" srcOrd="0" destOrd="0" presId="urn:microsoft.com/office/officeart/2005/8/layout/cycle5"/>
    <dgm:cxn modelId="{2F75828A-260F-F746-84DD-7E5C33655409}" type="presParOf" srcId="{66B2EAC7-EC39-9B4E-8DC6-C671D1810D0D}" destId="{24C01795-81BC-F542-A682-002CA3EB8194}" srcOrd="1" destOrd="0" presId="urn:microsoft.com/office/officeart/2005/8/layout/cycle5"/>
    <dgm:cxn modelId="{FA40C0B8-BF51-6140-AF2A-0A7B9A3D59D0}" type="presParOf" srcId="{66B2EAC7-EC39-9B4E-8DC6-C671D1810D0D}" destId="{1AC0D5EF-E9E0-4944-A4CB-A94DBD86B0BC}" srcOrd="2" destOrd="0" presId="urn:microsoft.com/office/officeart/2005/8/layout/cycle5"/>
    <dgm:cxn modelId="{31C30B48-3268-3341-BF9E-FC54AF747F37}" type="presParOf" srcId="{66B2EAC7-EC39-9B4E-8DC6-C671D1810D0D}" destId="{E02A00EA-8B3A-6A4D-ABFB-619DAAAAEFC2}" srcOrd="3" destOrd="0" presId="urn:microsoft.com/office/officeart/2005/8/layout/cycle5"/>
    <dgm:cxn modelId="{21B9CFDA-89F5-D244-B0BD-33EA3EAD0955}" type="presParOf" srcId="{66B2EAC7-EC39-9B4E-8DC6-C671D1810D0D}" destId="{B82294A1-84ED-0542-9127-9DA0AACBAF2D}" srcOrd="4" destOrd="0" presId="urn:microsoft.com/office/officeart/2005/8/layout/cycle5"/>
    <dgm:cxn modelId="{7935F9B3-2A39-EA4E-94F5-5A91959F5874}" type="presParOf" srcId="{66B2EAC7-EC39-9B4E-8DC6-C671D1810D0D}" destId="{DD5E8A4D-CA2A-114C-AE16-04701EE66D1C}" srcOrd="5" destOrd="0" presId="urn:microsoft.com/office/officeart/2005/8/layout/cycle5"/>
    <dgm:cxn modelId="{BB329DAA-5B33-D346-AAD0-E4CE020F951F}" type="presParOf" srcId="{66B2EAC7-EC39-9B4E-8DC6-C671D1810D0D}" destId="{F1ADB613-BB59-EE4D-860A-5F452479C554}" srcOrd="6" destOrd="0" presId="urn:microsoft.com/office/officeart/2005/8/layout/cycle5"/>
    <dgm:cxn modelId="{88D14E99-1E4E-844D-B4FB-079657BC4776}" type="presParOf" srcId="{66B2EAC7-EC39-9B4E-8DC6-C671D1810D0D}" destId="{0CA11BCA-1538-5041-82CE-8A0E1096EEA0}" srcOrd="7" destOrd="0" presId="urn:microsoft.com/office/officeart/2005/8/layout/cycle5"/>
    <dgm:cxn modelId="{8D024C8A-DDA8-8A42-86FB-765EE6CAC967}" type="presParOf" srcId="{66B2EAC7-EC39-9B4E-8DC6-C671D1810D0D}" destId="{9AF0C568-4F26-784A-B80F-20C8E6FD2355}" srcOrd="8" destOrd="0" presId="urn:microsoft.com/office/officeart/2005/8/layout/cycle5"/>
    <dgm:cxn modelId="{9F50C5C4-1FEF-DB4B-A500-1920B2E4D47B}" type="presParOf" srcId="{66B2EAC7-EC39-9B4E-8DC6-C671D1810D0D}" destId="{BA011D27-F0E9-184D-A11A-2FE00887B1F5}" srcOrd="9" destOrd="0" presId="urn:microsoft.com/office/officeart/2005/8/layout/cycle5"/>
    <dgm:cxn modelId="{A1DC4ABB-8B65-D949-B0E5-D1FF525228F8}" type="presParOf" srcId="{66B2EAC7-EC39-9B4E-8DC6-C671D1810D0D}" destId="{2F5E5038-AE86-C741-B469-34B9C704667D}" srcOrd="10" destOrd="0" presId="urn:microsoft.com/office/officeart/2005/8/layout/cycle5"/>
    <dgm:cxn modelId="{01550835-2B69-9D49-9C24-BC4763387A56}" type="presParOf" srcId="{66B2EAC7-EC39-9B4E-8DC6-C671D1810D0D}" destId="{425BBC4E-8492-6E44-A0D3-047E4F74CA5C}" srcOrd="11" destOrd="0" presId="urn:microsoft.com/office/officeart/2005/8/layout/cycle5"/>
    <dgm:cxn modelId="{83C101DE-DEE9-8A4A-8C7E-C22C04FF93E6}" type="presParOf" srcId="{66B2EAC7-EC39-9B4E-8DC6-C671D1810D0D}" destId="{DB84D7E1-9F50-E64F-93AC-FEAFAF5ECC02}" srcOrd="12" destOrd="0" presId="urn:microsoft.com/office/officeart/2005/8/layout/cycle5"/>
    <dgm:cxn modelId="{0264D57C-8228-4C45-9601-86D22F3B13BE}" type="presParOf" srcId="{66B2EAC7-EC39-9B4E-8DC6-C671D1810D0D}" destId="{DEE1480E-D698-B04B-A5D7-9F037229C80B}" srcOrd="13" destOrd="0" presId="urn:microsoft.com/office/officeart/2005/8/layout/cycle5"/>
    <dgm:cxn modelId="{FA75897C-3D19-9046-93B4-736813CB2584}" type="presParOf" srcId="{66B2EAC7-EC39-9B4E-8DC6-C671D1810D0D}" destId="{42BC33C0-FD9D-3341-A70A-DB6024B456B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7F2CE-0593-0B4A-9E94-883CA58ED7E3}"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B00839E7-7D05-2A4D-9D2E-0F870E65154E}">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Invitation</a:t>
          </a:r>
          <a:endParaRPr lang="en-US" dirty="0"/>
        </a:p>
      </dgm:t>
    </dgm:pt>
    <dgm:pt modelId="{9C48773C-041B-2D4D-8D16-4FC955B4E37F}" type="parTrans" cxnId="{57A73D0E-E768-4548-82BA-3C6A1641B89B}">
      <dgm:prSet/>
      <dgm:spPr/>
      <dgm:t>
        <a:bodyPr/>
        <a:lstStyle/>
        <a:p>
          <a:endParaRPr lang="en-US"/>
        </a:p>
      </dgm:t>
    </dgm:pt>
    <dgm:pt modelId="{B352C8D3-3F14-494A-A16C-027F238487DF}" type="sibTrans" cxnId="{57A73D0E-E768-4548-82BA-3C6A1641B89B}">
      <dgm:prSet/>
      <dgm:spPr/>
      <dgm:t>
        <a:bodyPr/>
        <a:lstStyle/>
        <a:p>
          <a:endParaRPr lang="en-US"/>
        </a:p>
      </dgm:t>
    </dgm:pt>
    <dgm:pt modelId="{28BB11C5-F388-4448-AFF7-D3E33EAD415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Exploration</a:t>
          </a:r>
          <a:endParaRPr lang="en-US" dirty="0"/>
        </a:p>
      </dgm:t>
    </dgm:pt>
    <dgm:pt modelId="{4B45B457-BE56-AE4C-8E89-340B44FB3CC8}" type="parTrans" cxnId="{3A5046B2-26E6-F840-9219-33FA2BBD9A7C}">
      <dgm:prSet/>
      <dgm:spPr/>
      <dgm:t>
        <a:bodyPr/>
        <a:lstStyle/>
        <a:p>
          <a:endParaRPr lang="en-US"/>
        </a:p>
      </dgm:t>
    </dgm:pt>
    <dgm:pt modelId="{72A2E2AA-3E6A-0B40-BBCA-8015366B12A3}" type="sibTrans" cxnId="{3A5046B2-26E6-F840-9219-33FA2BBD9A7C}">
      <dgm:prSet/>
      <dgm:spPr/>
      <dgm:t>
        <a:bodyPr/>
        <a:lstStyle/>
        <a:p>
          <a:endParaRPr lang="en-US"/>
        </a:p>
      </dgm:t>
    </dgm:pt>
    <dgm:pt modelId="{6EF56DD6-CC20-B44E-81EA-24E4EC679147}">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Concept Invention</a:t>
          </a:r>
          <a:endParaRPr lang="en-US" dirty="0"/>
        </a:p>
      </dgm:t>
    </dgm:pt>
    <dgm:pt modelId="{18F08021-F9F8-FB43-9161-676335240988}" type="parTrans" cxnId="{58C31CD7-C531-0349-8AB1-3F0BFC5EA3B4}">
      <dgm:prSet/>
      <dgm:spPr/>
      <dgm:t>
        <a:bodyPr/>
        <a:lstStyle/>
        <a:p>
          <a:endParaRPr lang="en-US"/>
        </a:p>
      </dgm:t>
    </dgm:pt>
    <dgm:pt modelId="{CA43EAAE-84C8-1646-8EBA-70A331F7E813}" type="sibTrans" cxnId="{58C31CD7-C531-0349-8AB1-3F0BFC5EA3B4}">
      <dgm:prSet/>
      <dgm:spPr/>
      <dgm:t>
        <a:bodyPr/>
        <a:lstStyle/>
        <a:p>
          <a:endParaRPr lang="en-US"/>
        </a:p>
      </dgm:t>
    </dgm:pt>
    <dgm:pt modelId="{18988990-8A2C-7E40-BB0E-2710ACB5E7E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Application</a:t>
          </a:r>
          <a:endParaRPr lang="en-US" dirty="0"/>
        </a:p>
      </dgm:t>
    </dgm:pt>
    <dgm:pt modelId="{C3B749D3-7D1F-CB48-9F76-24EEC02EE014}" type="parTrans" cxnId="{CF72160E-762F-CF45-8768-5451D3022FB2}">
      <dgm:prSet/>
      <dgm:spPr/>
      <dgm:t>
        <a:bodyPr/>
        <a:lstStyle/>
        <a:p>
          <a:endParaRPr lang="en-US"/>
        </a:p>
      </dgm:t>
    </dgm:pt>
    <dgm:pt modelId="{BCDD7B25-391C-D748-B55B-E796C097F78D}" type="sibTrans" cxnId="{CF72160E-762F-CF45-8768-5451D3022FB2}">
      <dgm:prSet/>
      <dgm:spPr/>
      <dgm:t>
        <a:bodyPr/>
        <a:lstStyle/>
        <a:p>
          <a:endParaRPr lang="en-US"/>
        </a:p>
      </dgm:t>
    </dgm:pt>
    <dgm:pt modelId="{713135B3-27BF-8440-BE92-DF4672BCE7E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smtClean="0"/>
            <a:t>Reflection</a:t>
          </a:r>
          <a:endParaRPr lang="en-US" dirty="0"/>
        </a:p>
      </dgm:t>
    </dgm:pt>
    <dgm:pt modelId="{B823A8B5-9DD3-7141-BF7E-8B445B725310}" type="parTrans" cxnId="{45B7AABF-1DAB-6F46-A0C1-D1E75DDC3E3D}">
      <dgm:prSet/>
      <dgm:spPr/>
      <dgm:t>
        <a:bodyPr/>
        <a:lstStyle/>
        <a:p>
          <a:endParaRPr lang="en-US"/>
        </a:p>
      </dgm:t>
    </dgm:pt>
    <dgm:pt modelId="{5F77CE43-5B36-DA49-9B74-783B7E0EB351}" type="sibTrans" cxnId="{45B7AABF-1DAB-6F46-A0C1-D1E75DDC3E3D}">
      <dgm:prSet/>
      <dgm:spPr/>
      <dgm:t>
        <a:bodyPr/>
        <a:lstStyle/>
        <a:p>
          <a:endParaRPr lang="en-US"/>
        </a:p>
      </dgm:t>
    </dgm:pt>
    <dgm:pt modelId="{66B2EAC7-EC39-9B4E-8DC6-C671D1810D0D}" type="pres">
      <dgm:prSet presAssocID="{C517F2CE-0593-0B4A-9E94-883CA58ED7E3}" presName="cycle" presStyleCnt="0">
        <dgm:presLayoutVars>
          <dgm:dir/>
          <dgm:resizeHandles val="exact"/>
        </dgm:presLayoutVars>
      </dgm:prSet>
      <dgm:spPr/>
      <dgm:t>
        <a:bodyPr/>
        <a:lstStyle/>
        <a:p>
          <a:endParaRPr lang="en-US"/>
        </a:p>
      </dgm:t>
    </dgm:pt>
    <dgm:pt modelId="{70F2C4FA-8866-AA4B-8D4B-F4C196D7565A}" type="pres">
      <dgm:prSet presAssocID="{B00839E7-7D05-2A4D-9D2E-0F870E65154E}" presName="node" presStyleLbl="node1" presStyleIdx="0" presStyleCnt="5">
        <dgm:presLayoutVars>
          <dgm:bulletEnabled val="1"/>
        </dgm:presLayoutVars>
      </dgm:prSet>
      <dgm:spPr/>
      <dgm:t>
        <a:bodyPr/>
        <a:lstStyle/>
        <a:p>
          <a:endParaRPr lang="en-US"/>
        </a:p>
      </dgm:t>
    </dgm:pt>
    <dgm:pt modelId="{24C01795-81BC-F542-A682-002CA3EB8194}" type="pres">
      <dgm:prSet presAssocID="{B00839E7-7D05-2A4D-9D2E-0F870E65154E}" presName="spNode" presStyleCnt="0"/>
      <dgm:spPr/>
    </dgm:pt>
    <dgm:pt modelId="{1AC0D5EF-E9E0-4944-A4CB-A94DBD86B0BC}" type="pres">
      <dgm:prSet presAssocID="{B352C8D3-3F14-494A-A16C-027F238487DF}" presName="sibTrans" presStyleLbl="sibTrans1D1" presStyleIdx="0" presStyleCnt="5"/>
      <dgm:spPr/>
      <dgm:t>
        <a:bodyPr/>
        <a:lstStyle/>
        <a:p>
          <a:endParaRPr lang="en-US"/>
        </a:p>
      </dgm:t>
    </dgm:pt>
    <dgm:pt modelId="{E02A00EA-8B3A-6A4D-ABFB-619DAAAAEFC2}" type="pres">
      <dgm:prSet presAssocID="{28BB11C5-F388-4448-AFF7-D3E33EAD4151}" presName="node" presStyleLbl="node1" presStyleIdx="1" presStyleCnt="5">
        <dgm:presLayoutVars>
          <dgm:bulletEnabled val="1"/>
        </dgm:presLayoutVars>
      </dgm:prSet>
      <dgm:spPr/>
      <dgm:t>
        <a:bodyPr/>
        <a:lstStyle/>
        <a:p>
          <a:endParaRPr lang="en-US"/>
        </a:p>
      </dgm:t>
    </dgm:pt>
    <dgm:pt modelId="{B82294A1-84ED-0542-9127-9DA0AACBAF2D}" type="pres">
      <dgm:prSet presAssocID="{28BB11C5-F388-4448-AFF7-D3E33EAD4151}" presName="spNode" presStyleCnt="0"/>
      <dgm:spPr/>
    </dgm:pt>
    <dgm:pt modelId="{DD5E8A4D-CA2A-114C-AE16-04701EE66D1C}" type="pres">
      <dgm:prSet presAssocID="{72A2E2AA-3E6A-0B40-BBCA-8015366B12A3}" presName="sibTrans" presStyleLbl="sibTrans1D1" presStyleIdx="1" presStyleCnt="5"/>
      <dgm:spPr/>
      <dgm:t>
        <a:bodyPr/>
        <a:lstStyle/>
        <a:p>
          <a:endParaRPr lang="en-US"/>
        </a:p>
      </dgm:t>
    </dgm:pt>
    <dgm:pt modelId="{F1ADB613-BB59-EE4D-860A-5F452479C554}" type="pres">
      <dgm:prSet presAssocID="{6EF56DD6-CC20-B44E-81EA-24E4EC679147}" presName="node" presStyleLbl="node1" presStyleIdx="2" presStyleCnt="5">
        <dgm:presLayoutVars>
          <dgm:bulletEnabled val="1"/>
        </dgm:presLayoutVars>
      </dgm:prSet>
      <dgm:spPr/>
      <dgm:t>
        <a:bodyPr/>
        <a:lstStyle/>
        <a:p>
          <a:endParaRPr lang="en-US"/>
        </a:p>
      </dgm:t>
    </dgm:pt>
    <dgm:pt modelId="{0CA11BCA-1538-5041-82CE-8A0E1096EEA0}" type="pres">
      <dgm:prSet presAssocID="{6EF56DD6-CC20-B44E-81EA-24E4EC679147}" presName="spNode" presStyleCnt="0"/>
      <dgm:spPr/>
    </dgm:pt>
    <dgm:pt modelId="{9AF0C568-4F26-784A-B80F-20C8E6FD2355}" type="pres">
      <dgm:prSet presAssocID="{CA43EAAE-84C8-1646-8EBA-70A331F7E813}" presName="sibTrans" presStyleLbl="sibTrans1D1" presStyleIdx="2" presStyleCnt="5"/>
      <dgm:spPr/>
      <dgm:t>
        <a:bodyPr/>
        <a:lstStyle/>
        <a:p>
          <a:endParaRPr lang="en-US"/>
        </a:p>
      </dgm:t>
    </dgm:pt>
    <dgm:pt modelId="{BA011D27-F0E9-184D-A11A-2FE00887B1F5}" type="pres">
      <dgm:prSet presAssocID="{18988990-8A2C-7E40-BB0E-2710ACB5E7E1}" presName="node" presStyleLbl="node1" presStyleIdx="3" presStyleCnt="5">
        <dgm:presLayoutVars>
          <dgm:bulletEnabled val="1"/>
        </dgm:presLayoutVars>
      </dgm:prSet>
      <dgm:spPr/>
      <dgm:t>
        <a:bodyPr/>
        <a:lstStyle/>
        <a:p>
          <a:endParaRPr lang="en-US"/>
        </a:p>
      </dgm:t>
    </dgm:pt>
    <dgm:pt modelId="{2F5E5038-AE86-C741-B469-34B9C704667D}" type="pres">
      <dgm:prSet presAssocID="{18988990-8A2C-7E40-BB0E-2710ACB5E7E1}" presName="spNode" presStyleCnt="0"/>
      <dgm:spPr/>
    </dgm:pt>
    <dgm:pt modelId="{425BBC4E-8492-6E44-A0D3-047E4F74CA5C}" type="pres">
      <dgm:prSet presAssocID="{BCDD7B25-391C-D748-B55B-E796C097F78D}" presName="sibTrans" presStyleLbl="sibTrans1D1" presStyleIdx="3" presStyleCnt="5"/>
      <dgm:spPr/>
      <dgm:t>
        <a:bodyPr/>
        <a:lstStyle/>
        <a:p>
          <a:endParaRPr lang="en-US"/>
        </a:p>
      </dgm:t>
    </dgm:pt>
    <dgm:pt modelId="{DB84D7E1-9F50-E64F-93AC-FEAFAF5ECC02}" type="pres">
      <dgm:prSet presAssocID="{713135B3-27BF-8440-BE92-DF4672BCE7E6}" presName="node" presStyleLbl="node1" presStyleIdx="4" presStyleCnt="5">
        <dgm:presLayoutVars>
          <dgm:bulletEnabled val="1"/>
        </dgm:presLayoutVars>
      </dgm:prSet>
      <dgm:spPr/>
      <dgm:t>
        <a:bodyPr/>
        <a:lstStyle/>
        <a:p>
          <a:endParaRPr lang="en-US"/>
        </a:p>
      </dgm:t>
    </dgm:pt>
    <dgm:pt modelId="{DEE1480E-D698-B04B-A5D7-9F037229C80B}" type="pres">
      <dgm:prSet presAssocID="{713135B3-27BF-8440-BE92-DF4672BCE7E6}" presName="spNode" presStyleCnt="0"/>
      <dgm:spPr/>
    </dgm:pt>
    <dgm:pt modelId="{42BC33C0-FD9D-3341-A70A-DB6024B456B3}" type="pres">
      <dgm:prSet presAssocID="{5F77CE43-5B36-DA49-9B74-783B7E0EB351}" presName="sibTrans" presStyleLbl="sibTrans1D1" presStyleIdx="4" presStyleCnt="5"/>
      <dgm:spPr/>
      <dgm:t>
        <a:bodyPr/>
        <a:lstStyle/>
        <a:p>
          <a:endParaRPr lang="en-US"/>
        </a:p>
      </dgm:t>
    </dgm:pt>
  </dgm:ptLst>
  <dgm:cxnLst>
    <dgm:cxn modelId="{05C6AC16-A15D-CC45-8D72-AAA5B5CBBAAB}" type="presOf" srcId="{28BB11C5-F388-4448-AFF7-D3E33EAD4151}" destId="{E02A00EA-8B3A-6A4D-ABFB-619DAAAAEFC2}" srcOrd="0" destOrd="0" presId="urn:microsoft.com/office/officeart/2005/8/layout/cycle5"/>
    <dgm:cxn modelId="{2B1EE482-5975-9E44-81F6-26985F8B69BC}" type="presOf" srcId="{713135B3-27BF-8440-BE92-DF4672BCE7E6}" destId="{DB84D7E1-9F50-E64F-93AC-FEAFAF5ECC02}" srcOrd="0" destOrd="0" presId="urn:microsoft.com/office/officeart/2005/8/layout/cycle5"/>
    <dgm:cxn modelId="{D5D40215-22E4-204A-8266-8CAE95D10CCB}" type="presOf" srcId="{BCDD7B25-391C-D748-B55B-E796C097F78D}" destId="{425BBC4E-8492-6E44-A0D3-047E4F74CA5C}" srcOrd="0" destOrd="0" presId="urn:microsoft.com/office/officeart/2005/8/layout/cycle5"/>
    <dgm:cxn modelId="{45B7AABF-1DAB-6F46-A0C1-D1E75DDC3E3D}" srcId="{C517F2CE-0593-0B4A-9E94-883CA58ED7E3}" destId="{713135B3-27BF-8440-BE92-DF4672BCE7E6}" srcOrd="4" destOrd="0" parTransId="{B823A8B5-9DD3-7141-BF7E-8B445B725310}" sibTransId="{5F77CE43-5B36-DA49-9B74-783B7E0EB351}"/>
    <dgm:cxn modelId="{F197F95F-6E99-0C4B-9E50-536CE005DAE7}" type="presOf" srcId="{C517F2CE-0593-0B4A-9E94-883CA58ED7E3}" destId="{66B2EAC7-EC39-9B4E-8DC6-C671D1810D0D}" srcOrd="0" destOrd="0" presId="urn:microsoft.com/office/officeart/2005/8/layout/cycle5"/>
    <dgm:cxn modelId="{4B9458CA-67A9-5346-99B9-592BC13044E1}" type="presOf" srcId="{B00839E7-7D05-2A4D-9D2E-0F870E65154E}" destId="{70F2C4FA-8866-AA4B-8D4B-F4C196D7565A}" srcOrd="0" destOrd="0" presId="urn:microsoft.com/office/officeart/2005/8/layout/cycle5"/>
    <dgm:cxn modelId="{57A73D0E-E768-4548-82BA-3C6A1641B89B}" srcId="{C517F2CE-0593-0B4A-9E94-883CA58ED7E3}" destId="{B00839E7-7D05-2A4D-9D2E-0F870E65154E}" srcOrd="0" destOrd="0" parTransId="{9C48773C-041B-2D4D-8D16-4FC955B4E37F}" sibTransId="{B352C8D3-3F14-494A-A16C-027F238487DF}"/>
    <dgm:cxn modelId="{CF72160E-762F-CF45-8768-5451D3022FB2}" srcId="{C517F2CE-0593-0B4A-9E94-883CA58ED7E3}" destId="{18988990-8A2C-7E40-BB0E-2710ACB5E7E1}" srcOrd="3" destOrd="0" parTransId="{C3B749D3-7D1F-CB48-9F76-24EEC02EE014}" sibTransId="{BCDD7B25-391C-D748-B55B-E796C097F78D}"/>
    <dgm:cxn modelId="{D56F235C-0389-964E-ABA3-771965988488}" type="presOf" srcId="{CA43EAAE-84C8-1646-8EBA-70A331F7E813}" destId="{9AF0C568-4F26-784A-B80F-20C8E6FD2355}" srcOrd="0" destOrd="0" presId="urn:microsoft.com/office/officeart/2005/8/layout/cycle5"/>
    <dgm:cxn modelId="{93841B4F-1526-3547-804D-7342B4A38EFF}" type="presOf" srcId="{5F77CE43-5B36-DA49-9B74-783B7E0EB351}" destId="{42BC33C0-FD9D-3341-A70A-DB6024B456B3}" srcOrd="0" destOrd="0" presId="urn:microsoft.com/office/officeart/2005/8/layout/cycle5"/>
    <dgm:cxn modelId="{7C084A5B-A063-C34F-B6D6-F7B9C4E3FFDE}" type="presOf" srcId="{18988990-8A2C-7E40-BB0E-2710ACB5E7E1}" destId="{BA011D27-F0E9-184D-A11A-2FE00887B1F5}" srcOrd="0" destOrd="0" presId="urn:microsoft.com/office/officeart/2005/8/layout/cycle5"/>
    <dgm:cxn modelId="{C8079F03-9577-744C-B3A5-626CB52635A5}" type="presOf" srcId="{B352C8D3-3F14-494A-A16C-027F238487DF}" destId="{1AC0D5EF-E9E0-4944-A4CB-A94DBD86B0BC}" srcOrd="0" destOrd="0" presId="urn:microsoft.com/office/officeart/2005/8/layout/cycle5"/>
    <dgm:cxn modelId="{58C31CD7-C531-0349-8AB1-3F0BFC5EA3B4}" srcId="{C517F2CE-0593-0B4A-9E94-883CA58ED7E3}" destId="{6EF56DD6-CC20-B44E-81EA-24E4EC679147}" srcOrd="2" destOrd="0" parTransId="{18F08021-F9F8-FB43-9161-676335240988}" sibTransId="{CA43EAAE-84C8-1646-8EBA-70A331F7E813}"/>
    <dgm:cxn modelId="{9419E723-DEFA-9447-A4B0-5AD0436D224A}" type="presOf" srcId="{6EF56DD6-CC20-B44E-81EA-24E4EC679147}" destId="{F1ADB613-BB59-EE4D-860A-5F452479C554}" srcOrd="0" destOrd="0" presId="urn:microsoft.com/office/officeart/2005/8/layout/cycle5"/>
    <dgm:cxn modelId="{3A5046B2-26E6-F840-9219-33FA2BBD9A7C}" srcId="{C517F2CE-0593-0B4A-9E94-883CA58ED7E3}" destId="{28BB11C5-F388-4448-AFF7-D3E33EAD4151}" srcOrd="1" destOrd="0" parTransId="{4B45B457-BE56-AE4C-8E89-340B44FB3CC8}" sibTransId="{72A2E2AA-3E6A-0B40-BBCA-8015366B12A3}"/>
    <dgm:cxn modelId="{9BAFEC54-DDC3-BB4D-8B22-EF3700F8DCA5}" type="presOf" srcId="{72A2E2AA-3E6A-0B40-BBCA-8015366B12A3}" destId="{DD5E8A4D-CA2A-114C-AE16-04701EE66D1C}" srcOrd="0" destOrd="0" presId="urn:microsoft.com/office/officeart/2005/8/layout/cycle5"/>
    <dgm:cxn modelId="{E5D7A4BE-B5F3-DE46-8EFF-256C5542B6C5}" type="presParOf" srcId="{66B2EAC7-EC39-9B4E-8DC6-C671D1810D0D}" destId="{70F2C4FA-8866-AA4B-8D4B-F4C196D7565A}" srcOrd="0" destOrd="0" presId="urn:microsoft.com/office/officeart/2005/8/layout/cycle5"/>
    <dgm:cxn modelId="{DB9B10DC-0174-6548-9612-6C080069BE37}" type="presParOf" srcId="{66B2EAC7-EC39-9B4E-8DC6-C671D1810D0D}" destId="{24C01795-81BC-F542-A682-002CA3EB8194}" srcOrd="1" destOrd="0" presId="urn:microsoft.com/office/officeart/2005/8/layout/cycle5"/>
    <dgm:cxn modelId="{AD7B5FFD-9F15-324A-B639-C6AC1F98F036}" type="presParOf" srcId="{66B2EAC7-EC39-9B4E-8DC6-C671D1810D0D}" destId="{1AC0D5EF-E9E0-4944-A4CB-A94DBD86B0BC}" srcOrd="2" destOrd="0" presId="urn:microsoft.com/office/officeart/2005/8/layout/cycle5"/>
    <dgm:cxn modelId="{509985BA-8D15-8140-BF62-2FED363E1490}" type="presParOf" srcId="{66B2EAC7-EC39-9B4E-8DC6-C671D1810D0D}" destId="{E02A00EA-8B3A-6A4D-ABFB-619DAAAAEFC2}" srcOrd="3" destOrd="0" presId="urn:microsoft.com/office/officeart/2005/8/layout/cycle5"/>
    <dgm:cxn modelId="{C28C9AFF-EDE6-CC46-BBC8-0594AECC3A04}" type="presParOf" srcId="{66B2EAC7-EC39-9B4E-8DC6-C671D1810D0D}" destId="{B82294A1-84ED-0542-9127-9DA0AACBAF2D}" srcOrd="4" destOrd="0" presId="urn:microsoft.com/office/officeart/2005/8/layout/cycle5"/>
    <dgm:cxn modelId="{DF0BACF2-4149-9D48-A440-57C3D2C529A4}" type="presParOf" srcId="{66B2EAC7-EC39-9B4E-8DC6-C671D1810D0D}" destId="{DD5E8A4D-CA2A-114C-AE16-04701EE66D1C}" srcOrd="5" destOrd="0" presId="urn:microsoft.com/office/officeart/2005/8/layout/cycle5"/>
    <dgm:cxn modelId="{F16FFDBC-F6A9-3F41-957F-759347E2A96F}" type="presParOf" srcId="{66B2EAC7-EC39-9B4E-8DC6-C671D1810D0D}" destId="{F1ADB613-BB59-EE4D-860A-5F452479C554}" srcOrd="6" destOrd="0" presId="urn:microsoft.com/office/officeart/2005/8/layout/cycle5"/>
    <dgm:cxn modelId="{A245CDEE-E7E2-D64F-9182-872B9B362825}" type="presParOf" srcId="{66B2EAC7-EC39-9B4E-8DC6-C671D1810D0D}" destId="{0CA11BCA-1538-5041-82CE-8A0E1096EEA0}" srcOrd="7" destOrd="0" presId="urn:microsoft.com/office/officeart/2005/8/layout/cycle5"/>
    <dgm:cxn modelId="{33A4898C-6283-A448-AEB1-C99092810579}" type="presParOf" srcId="{66B2EAC7-EC39-9B4E-8DC6-C671D1810D0D}" destId="{9AF0C568-4F26-784A-B80F-20C8E6FD2355}" srcOrd="8" destOrd="0" presId="urn:microsoft.com/office/officeart/2005/8/layout/cycle5"/>
    <dgm:cxn modelId="{FE0513A4-6636-8341-BAE1-490F4D473596}" type="presParOf" srcId="{66B2EAC7-EC39-9B4E-8DC6-C671D1810D0D}" destId="{BA011D27-F0E9-184D-A11A-2FE00887B1F5}" srcOrd="9" destOrd="0" presId="urn:microsoft.com/office/officeart/2005/8/layout/cycle5"/>
    <dgm:cxn modelId="{D2EF3EB7-8B82-824F-9607-328B2ABF9B8A}" type="presParOf" srcId="{66B2EAC7-EC39-9B4E-8DC6-C671D1810D0D}" destId="{2F5E5038-AE86-C741-B469-34B9C704667D}" srcOrd="10" destOrd="0" presId="urn:microsoft.com/office/officeart/2005/8/layout/cycle5"/>
    <dgm:cxn modelId="{5567E5C0-C8A6-7E4C-99BE-206C15B1A2DF}" type="presParOf" srcId="{66B2EAC7-EC39-9B4E-8DC6-C671D1810D0D}" destId="{425BBC4E-8492-6E44-A0D3-047E4F74CA5C}" srcOrd="11" destOrd="0" presId="urn:microsoft.com/office/officeart/2005/8/layout/cycle5"/>
    <dgm:cxn modelId="{AB1B8F6C-401B-4E48-BD8E-42C833E942D3}" type="presParOf" srcId="{66B2EAC7-EC39-9B4E-8DC6-C671D1810D0D}" destId="{DB84D7E1-9F50-E64F-93AC-FEAFAF5ECC02}" srcOrd="12" destOrd="0" presId="urn:microsoft.com/office/officeart/2005/8/layout/cycle5"/>
    <dgm:cxn modelId="{3843DE5A-FBB2-3D4A-82CD-88A0B9C47866}" type="presParOf" srcId="{66B2EAC7-EC39-9B4E-8DC6-C671D1810D0D}" destId="{DEE1480E-D698-B04B-A5D7-9F037229C80B}" srcOrd="13" destOrd="0" presId="urn:microsoft.com/office/officeart/2005/8/layout/cycle5"/>
    <dgm:cxn modelId="{4D36015C-3EEF-2E49-924C-88BB2AA362C1}" type="presParOf" srcId="{66B2EAC7-EC39-9B4E-8DC6-C671D1810D0D}" destId="{42BC33C0-FD9D-3341-A70A-DB6024B456B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5F2E9-DC7D-B547-90D5-2F0CAFFA35EB}" type="datetimeFigureOut">
              <a:rPr lang="en-US" smtClean="0"/>
              <a:t>9/1/16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A705C-87C4-2F4F-AB65-74A5800E07B1}" type="slidenum">
              <a:rPr lang="en-US" smtClean="0"/>
              <a:t>‹#›</a:t>
            </a:fld>
            <a:endParaRPr lang="en-US"/>
          </a:p>
        </p:txBody>
      </p:sp>
    </p:spTree>
    <p:extLst>
      <p:ext uri="{BB962C8B-B14F-4D97-AF65-F5344CB8AC3E}">
        <p14:creationId xmlns:p14="http://schemas.microsoft.com/office/powerpoint/2010/main" val="7111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hands-on workshop focused on developing effective teaching with data practices using OOI </a:t>
            </a:r>
          </a:p>
          <a:p>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6</a:t>
            </a:fld>
            <a:endParaRPr lang="en-US"/>
          </a:p>
        </p:txBody>
      </p:sp>
    </p:spTree>
    <p:extLst>
      <p:ext uri="{BB962C8B-B14F-4D97-AF65-F5344CB8AC3E}">
        <p14:creationId xmlns:p14="http://schemas.microsoft.com/office/powerpoint/2010/main" val="274696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Saturday</a:t>
            </a:r>
            <a:r>
              <a:rPr lang="en-US" baseline="0" dirty="0" smtClean="0"/>
              <a:t> 9:15am</a:t>
            </a:r>
          </a:p>
          <a:p>
            <a:r>
              <a:rPr lang="en-US" dirty="0" smtClean="0"/>
              <a:t>When looking at Chapter 13, there are three subsections in which OOI data could be used,</a:t>
            </a:r>
            <a:r>
              <a:rPr lang="en-US" baseline="0" dirty="0" smtClean="0"/>
              <a:t> so now it was time to find the data…</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16</a:t>
            </a:fld>
            <a:endParaRPr lang="en-US"/>
          </a:p>
        </p:txBody>
      </p:sp>
    </p:spTree>
    <p:extLst>
      <p:ext uri="{BB962C8B-B14F-4D97-AF65-F5344CB8AC3E}">
        <p14:creationId xmlns:p14="http://schemas.microsoft.com/office/powerpoint/2010/main" val="84508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9:15am</a:t>
            </a:r>
          </a:p>
          <a:p>
            <a:r>
              <a:rPr lang="en-US" baseline="0" dirty="0" smtClean="0"/>
              <a:t>…to develop activities to augment the students understanding of the concepts while also building data literacy skills, we then dove into the OOI data portal to determine what data there was…</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17</a:t>
            </a:fld>
            <a:endParaRPr lang="en-US"/>
          </a:p>
        </p:txBody>
      </p:sp>
    </p:spTree>
    <p:extLst>
      <p:ext uri="{BB962C8B-B14F-4D97-AF65-F5344CB8AC3E}">
        <p14:creationId xmlns:p14="http://schemas.microsoft.com/office/powerpoint/2010/main" val="202957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9:15am</a:t>
            </a:r>
          </a:p>
          <a:p>
            <a:r>
              <a:rPr lang="en-US" baseline="0" dirty="0" smtClean="0"/>
              <a:t>…there are four instruments that collect data relevant to primary productivity. </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18</a:t>
            </a:fld>
            <a:endParaRPr lang="en-US"/>
          </a:p>
        </p:txBody>
      </p:sp>
    </p:spTree>
    <p:extLst>
      <p:ext uri="{BB962C8B-B14F-4D97-AF65-F5344CB8AC3E}">
        <p14:creationId xmlns:p14="http://schemas.microsoft.com/office/powerpoint/2010/main" val="202957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9:15am</a:t>
            </a:r>
          </a:p>
          <a:p>
            <a:r>
              <a:rPr lang="en-US" baseline="0" dirty="0" smtClean="0"/>
              <a:t>Due to data availability and the topics we were trying to develop activities around, we chose the 3-wavelength </a:t>
            </a:r>
            <a:r>
              <a:rPr lang="en-US" baseline="0" dirty="0" err="1" smtClean="0"/>
              <a:t>flourometer</a:t>
            </a:r>
            <a:r>
              <a:rPr lang="en-US" baseline="0" dirty="0" smtClean="0"/>
              <a:t> as the instrument we would use data from for the activities.</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19</a:t>
            </a:fld>
            <a:endParaRPr lang="en-US"/>
          </a:p>
        </p:txBody>
      </p:sp>
    </p:spTree>
    <p:extLst>
      <p:ext uri="{BB962C8B-B14F-4D97-AF65-F5344CB8AC3E}">
        <p14:creationId xmlns:p14="http://schemas.microsoft.com/office/powerpoint/2010/main" val="202957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dirty="0" smtClean="0"/>
              <a:t>We are about to explore the developed data activities, but a</a:t>
            </a:r>
            <a:r>
              <a:rPr lang="en-US" baseline="0" dirty="0" smtClean="0"/>
              <a:t> few notes before we dive into them…</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20</a:t>
            </a:fld>
            <a:endParaRPr lang="en-US"/>
          </a:p>
        </p:txBody>
      </p:sp>
    </p:spTree>
    <p:extLst>
      <p:ext uri="{BB962C8B-B14F-4D97-AF65-F5344CB8AC3E}">
        <p14:creationId xmlns:p14="http://schemas.microsoft.com/office/powerpoint/2010/main" val="322838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dirty="0" smtClean="0"/>
              <a:t>The data activities</a:t>
            </a:r>
            <a:r>
              <a:rPr lang="en-US" baseline="0" dirty="0" smtClean="0"/>
              <a:t> are all using authentic data (binned to the hour to make the data sets manageable) to act as data exposures, meaning the data is actually messy…it does not present a pretty picture of a clearly found concept, but rather is true to form of what data actually are</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21</a:t>
            </a:fld>
            <a:endParaRPr lang="en-US"/>
          </a:p>
        </p:txBody>
      </p:sp>
    </p:spTree>
    <p:extLst>
      <p:ext uri="{BB962C8B-B14F-4D97-AF65-F5344CB8AC3E}">
        <p14:creationId xmlns:p14="http://schemas.microsoft.com/office/powerpoint/2010/main" val="322838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dirty="0" smtClean="0"/>
              <a:t>They were designed</a:t>
            </a:r>
            <a:r>
              <a:rPr lang="en-US" baseline="0" dirty="0" smtClean="0"/>
              <a:t> for students to engage with the data and answer a few prompting questions to assist the students in their exploration and analysis of the data</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22</a:t>
            </a:fld>
            <a:endParaRPr lang="en-US"/>
          </a:p>
        </p:txBody>
      </p:sp>
    </p:spTree>
    <p:extLst>
      <p:ext uri="{BB962C8B-B14F-4D97-AF65-F5344CB8AC3E}">
        <p14:creationId xmlns:p14="http://schemas.microsoft.com/office/powerpoint/2010/main" val="322838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dirty="0" smtClean="0"/>
              <a:t>They should also be completed</a:t>
            </a:r>
            <a:r>
              <a:rPr lang="en-US" baseline="0" dirty="0" smtClean="0"/>
              <a:t> in a collaborative and cooperative space among the users so to foster as much success and engagement with the data. This is true if they are being used as an in-class drop-in activity or as a homework assignment. Students working through their understanding of the data together is important.</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23</a:t>
            </a:fld>
            <a:endParaRPr lang="en-US"/>
          </a:p>
        </p:txBody>
      </p:sp>
    </p:spTree>
    <p:extLst>
      <p:ext uri="{BB962C8B-B14F-4D97-AF65-F5344CB8AC3E}">
        <p14:creationId xmlns:p14="http://schemas.microsoft.com/office/powerpoint/2010/main" val="322838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dirty="0" smtClean="0"/>
              <a:t>And finally, these are not stand alone</a:t>
            </a:r>
            <a:r>
              <a:rPr lang="en-US" baseline="0" dirty="0" smtClean="0"/>
              <a:t> activities to teach an entire concept. There is background information and skills that your students will need to know before they can do them successfully. They do not present a conclusion about a concept, but rather push students to look at data and ask questions about a concept in deepen their understanding of the concept. Therefore, in whatever form you use the activities – be it in class or as homework – you will need to develop and provide a surround and supports for your students. You know your students best and the way in which you will implement the activity, so this way you get to tailor the surround to work best for your situation and students, while we have done the data lift for you.</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24</a:t>
            </a:fld>
            <a:endParaRPr lang="en-US"/>
          </a:p>
        </p:txBody>
      </p:sp>
    </p:spTree>
    <p:extLst>
      <p:ext uri="{BB962C8B-B14F-4D97-AF65-F5344CB8AC3E}">
        <p14:creationId xmlns:p14="http://schemas.microsoft.com/office/powerpoint/2010/main" val="322838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sz="1200" i="0" kern="1200" dirty="0" smtClean="0">
                <a:solidFill>
                  <a:schemeClr val="tx1"/>
                </a:solidFill>
                <a:effectLst/>
                <a:latin typeface="+mn-lt"/>
                <a:ea typeface="+mn-ea"/>
                <a:cs typeface="+mn-cs"/>
              </a:rPr>
              <a:t>We will split into four groups. One will focus on the Measurement of Primary Productivity (13.1.1), another on Productivity in Middle Latitude Oceans (13.3.3), another on Productivity in Polar Oceans (13.3.1), and one is on Comparing Regional Productivity (13.3.4). All four use a interactive data tools to explore the data, and thus concept. We will work</a:t>
            </a:r>
            <a:r>
              <a:rPr lang="en-US" sz="1200" i="0" kern="1200" baseline="0" dirty="0" smtClean="0">
                <a:solidFill>
                  <a:schemeClr val="tx1"/>
                </a:solidFill>
                <a:effectLst/>
                <a:latin typeface="+mn-lt"/>
                <a:ea typeface="+mn-ea"/>
                <a:cs typeface="+mn-cs"/>
              </a:rPr>
              <a:t> in small groups to do all of</a:t>
            </a:r>
            <a:r>
              <a:rPr lang="en-US" sz="1200" i="0" kern="1200" dirty="0" smtClean="0">
                <a:solidFill>
                  <a:schemeClr val="tx1"/>
                </a:solidFill>
                <a:effectLst/>
                <a:latin typeface="+mn-lt"/>
                <a:ea typeface="+mn-ea"/>
                <a:cs typeface="+mn-cs"/>
              </a:rPr>
              <a:t> data activities first as learners, to mimic our learners, and then afterwards will share with one another what the activity</a:t>
            </a:r>
            <a:r>
              <a:rPr lang="en-US" sz="1200" i="0" kern="1200" baseline="0" dirty="0" smtClean="0">
                <a:solidFill>
                  <a:schemeClr val="tx1"/>
                </a:solidFill>
                <a:effectLst/>
                <a:latin typeface="+mn-lt"/>
                <a:ea typeface="+mn-ea"/>
                <a:cs typeface="+mn-cs"/>
              </a:rPr>
              <a:t> entailed so that everyone has an idea of all four activities</a:t>
            </a:r>
            <a:r>
              <a:rPr lang="en-US" sz="1200" i="0" kern="1200" dirty="0" smtClean="0">
                <a:solidFill>
                  <a:schemeClr val="tx1"/>
                </a:solidFill>
                <a:effectLst/>
                <a:latin typeface="+mn-lt"/>
                <a:ea typeface="+mn-ea"/>
                <a:cs typeface="+mn-cs"/>
              </a:rPr>
              <a:t>. We</a:t>
            </a:r>
            <a:r>
              <a:rPr lang="en-US" sz="1200" i="0" kern="1200" baseline="0" dirty="0" smtClean="0">
                <a:solidFill>
                  <a:schemeClr val="tx1"/>
                </a:solidFill>
                <a:effectLst/>
                <a:latin typeface="+mn-lt"/>
                <a:ea typeface="+mn-ea"/>
                <a:cs typeface="+mn-cs"/>
              </a:rPr>
              <a:t> will spend a lot of time later today talking about how we would use and modify these as instructors, so now is our chance to dive in like our students do.</a:t>
            </a:r>
            <a:r>
              <a:rPr lang="en-US" i="0" dirty="0" smtClean="0">
                <a:effectLst/>
              </a:rPr>
              <a:t> </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25</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8:30am</a:t>
            </a:r>
            <a:endParaRPr lang="en-US" dirty="0" smtClean="0"/>
          </a:p>
          <a:p>
            <a:r>
              <a:rPr lang="en-US" dirty="0" smtClean="0"/>
              <a:t>We started</a:t>
            </a:r>
            <a:r>
              <a:rPr lang="en-US" baseline="0" dirty="0" smtClean="0"/>
              <a:t> some great conversations last night of the many components and challenges that we face in teaching with data, but also with a great articulation of our large scale goals…. We want to take a few moments to explain the scope and goals of the data activities that we developed using OOI data and that we will spend the majority of today talking about. </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8</a:t>
            </a:fld>
            <a:endParaRPr lang="en-US"/>
          </a:p>
        </p:txBody>
      </p:sp>
    </p:spTree>
    <p:extLst>
      <p:ext uri="{BB962C8B-B14F-4D97-AF65-F5344CB8AC3E}">
        <p14:creationId xmlns:p14="http://schemas.microsoft.com/office/powerpoint/2010/main" val="425354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10:00am</a:t>
            </a:r>
          </a:p>
          <a:p>
            <a:r>
              <a:rPr lang="en-US" i="0" dirty="0" smtClean="0">
                <a:effectLst/>
              </a:rPr>
              <a:t>So we need to make</a:t>
            </a:r>
            <a:r>
              <a:rPr lang="en-US" i="0" baseline="0" dirty="0" smtClean="0">
                <a:effectLst/>
              </a:rPr>
              <a:t> 4 groups of 2-3 people each and then assign data activity to each group. Then go to this website to find the activity.</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26</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10:30am</a:t>
            </a:r>
          </a:p>
          <a:p>
            <a:r>
              <a:rPr lang="en-US" sz="1200" i="0" kern="1200" dirty="0" smtClean="0">
                <a:solidFill>
                  <a:schemeClr val="tx1"/>
                </a:solidFill>
                <a:effectLst/>
                <a:latin typeface="+mn-lt"/>
                <a:ea typeface="+mn-ea"/>
                <a:cs typeface="+mn-cs"/>
              </a:rPr>
              <a:t>Now that we have each had the opportunity to walk through the activity as our learners would, let’s share with one another what the different data activities are and start to think about how using such activities could help students develop their own understanding about the topic through data rather than us telling them about the pattern in a lecture or reading.</a:t>
            </a:r>
            <a:r>
              <a:rPr lang="en-US" i="0" dirty="0" smtClean="0">
                <a:effectLst/>
              </a:rPr>
              <a:t> Each group will</a:t>
            </a:r>
            <a:r>
              <a:rPr lang="en-US" i="0" baseline="0" dirty="0" smtClean="0">
                <a:effectLst/>
              </a:rPr>
              <a:t> have roughly 10 minutes to explain the activity, provide initial thoughts about it and answer questions from peers.</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27</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77A6B7C2-174F-C749-8A19-099393AB0734}" type="slidenum">
              <a:rPr lang="en-US" smtClean="0"/>
              <a:t>28</a:t>
            </a:fld>
            <a:endParaRPr lang="en-US"/>
          </a:p>
        </p:txBody>
      </p:sp>
    </p:spTree>
    <p:extLst>
      <p:ext uri="{BB962C8B-B14F-4D97-AF65-F5344CB8AC3E}">
        <p14:creationId xmlns:p14="http://schemas.microsoft.com/office/powerpoint/2010/main" val="217657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29</a:t>
            </a:fld>
            <a:endParaRPr lang="en-US"/>
          </a:p>
        </p:txBody>
      </p:sp>
    </p:spTree>
    <p:extLst>
      <p:ext uri="{BB962C8B-B14F-4D97-AF65-F5344CB8AC3E}">
        <p14:creationId xmlns:p14="http://schemas.microsoft.com/office/powerpoint/2010/main" val="826101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Take a few responses </a:t>
            </a: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31</a:t>
            </a:fld>
            <a:endParaRPr lang="en-US"/>
          </a:p>
        </p:txBody>
      </p:sp>
    </p:spTree>
    <p:extLst>
      <p:ext uri="{BB962C8B-B14F-4D97-AF65-F5344CB8AC3E}">
        <p14:creationId xmlns:p14="http://schemas.microsoft.com/office/powerpoint/2010/main" val="884633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smtClean="0"/>
              <a:t>Finish slide 5 within</a:t>
            </a:r>
            <a:r>
              <a:rPr lang="en-US" baseline="0" dirty="0" smtClean="0"/>
              <a:t> 10 minutes</a:t>
            </a:r>
            <a:endParaRPr lang="en-US"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Point out any patterns or similarities that you notice. Many of the things just mentioned are</a:t>
            </a:r>
            <a:r>
              <a:rPr lang="en-US" b="1" dirty="0" smtClean="0"/>
              <a:t> </a:t>
            </a:r>
            <a:r>
              <a:rPr lang="en-US" dirty="0" smtClean="0"/>
              <a:t>examples of accepted principles for designing effective learning</a:t>
            </a:r>
            <a:r>
              <a:rPr lang="en-US" b="1" dirty="0" smtClean="0"/>
              <a:t> </a:t>
            </a:r>
            <a:r>
              <a:rPr lang="en-US" dirty="0" smtClean="0"/>
              <a:t>experiences.</a:t>
            </a:r>
            <a:r>
              <a:rPr lang="en-US" b="1" dirty="0" smtClean="0"/>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We are living in an era when a lot is known from extensive research about how people learn.</a:t>
            </a:r>
            <a:r>
              <a:rPr lang="en-US" baseline="0" dirty="0" smtClean="0"/>
              <a:t> </a:t>
            </a:r>
            <a:r>
              <a:rPr lang="en-US" dirty="0" smtClean="0"/>
              <a:t>As educators we can use these understandings to inform the way we design learning experiences. </a:t>
            </a:r>
          </a:p>
          <a:p>
            <a:pPr marL="228600" lvl="0" indent="-228600">
              <a:buFont typeface="+mj-lt"/>
              <a:buAutoNum type="arabicPeriod"/>
            </a:pPr>
            <a:r>
              <a:rPr lang="en-US" dirty="0" smtClean="0"/>
              <a:t>It can be very useful to think about and plan for the stages of learning when we're designing lessons for students.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32</a:t>
            </a:fld>
            <a:endParaRPr lang="en-US"/>
          </a:p>
        </p:txBody>
      </p:sp>
    </p:spTree>
    <p:extLst>
      <p:ext uri="{BB962C8B-B14F-4D97-AF65-F5344CB8AC3E}">
        <p14:creationId xmlns:p14="http://schemas.microsoft.com/office/powerpoint/2010/main" val="122422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Start this</a:t>
            </a:r>
            <a:r>
              <a:rPr lang="en-US" baseline="0" dirty="0" smtClean="0"/>
              <a:t> slide within 10 minutes of </a:t>
            </a:r>
            <a:r>
              <a:rPr lang="en-US" baseline="0" smtClean="0"/>
              <a:t>starting session</a:t>
            </a:r>
            <a:endParaRPr lang="en-US" dirty="0" smtClean="0"/>
          </a:p>
          <a:p>
            <a:pPr marL="171450" indent="-171450">
              <a:buFontTx/>
              <a:buChar char="-"/>
            </a:pPr>
            <a:r>
              <a:rPr lang="en-US" dirty="0" smtClean="0"/>
              <a:t>Remind participants</a:t>
            </a:r>
            <a:r>
              <a:rPr lang="en-US" baseline="0" dirty="0" smtClean="0"/>
              <a:t> that the data activities were designed to be student-driven, but there are a variety of ways the instructor could assign/intro/support them and provide more opportunities for meaning-making.</a:t>
            </a:r>
            <a:endParaRPr lang="en-US" dirty="0"/>
          </a:p>
        </p:txBody>
      </p:sp>
      <p:sp>
        <p:nvSpPr>
          <p:cNvPr id="4" name="Slide Number Placeholder 3"/>
          <p:cNvSpPr>
            <a:spLocks noGrp="1"/>
          </p:cNvSpPr>
          <p:nvPr>
            <p:ph type="sldNum" sz="quarter" idx="10"/>
          </p:nvPr>
        </p:nvSpPr>
        <p:spPr/>
        <p:txBody>
          <a:bodyPr/>
          <a:lstStyle/>
          <a:p>
            <a:fld id="{E184A239-C0AD-334B-BBEA-9422441F1C45}" type="slidenum">
              <a:rPr lang="en-US" smtClean="0"/>
              <a:t>33</a:t>
            </a:fld>
            <a:endParaRPr lang="en-US" dirty="0"/>
          </a:p>
        </p:txBody>
      </p:sp>
    </p:spTree>
    <p:extLst>
      <p:ext uri="{BB962C8B-B14F-4D97-AF65-F5344CB8AC3E}">
        <p14:creationId xmlns:p14="http://schemas.microsoft.com/office/powerpoint/2010/main" val="115171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Tell them they don’t have to try to get all 4 activities in order at once.</a:t>
            </a:r>
          </a:p>
          <a:p>
            <a:pPr marL="228600" indent="-228600">
              <a:buFont typeface="+mj-lt"/>
              <a:buAutoNum type="arabicPeriod"/>
            </a:pPr>
            <a:r>
              <a:rPr lang="en-US" dirty="0" smtClean="0"/>
              <a:t>Brief share-out – push on the reasons</a:t>
            </a:r>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dirty="0" smtClean="0"/>
              <a:t>During debrief</a:t>
            </a:r>
            <a:r>
              <a:rPr lang="en-US" b="0" baseline="0" dirty="0" smtClean="0"/>
              <a:t> – an affordance would be to incorporate different types of activities into class</a:t>
            </a:r>
            <a:endParaRPr lang="en-US" b="0" dirty="0" smtClean="0"/>
          </a:p>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b="0" dirty="0" smtClean="0"/>
              <a:t>Explain that others have also thought a lot about the ideal sequencing of science learning activities &amp; the associated</a:t>
            </a:r>
            <a:r>
              <a:rPr lang="en-US" b="0" baseline="0" dirty="0" smtClean="0"/>
              <a:t> learning goals,</a:t>
            </a:r>
            <a:r>
              <a:rPr lang="en-US" b="0" dirty="0" smtClean="0"/>
              <a:t> and developed a useful model for teaching.</a:t>
            </a: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34</a:t>
            </a:fld>
            <a:endParaRPr lang="en-US"/>
          </a:p>
        </p:txBody>
      </p:sp>
    </p:spTree>
    <p:extLst>
      <p:ext uri="{BB962C8B-B14F-4D97-AF65-F5344CB8AC3E}">
        <p14:creationId xmlns:p14="http://schemas.microsoft.com/office/powerpoint/2010/main" val="285732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Distribute handout. Explain that others have also thought a lot about the ideal sequencing of science learning activities &amp; the associated</a:t>
            </a:r>
            <a:r>
              <a:rPr lang="en-US" b="0" baseline="0" dirty="0" smtClean="0"/>
              <a:t> learning goals,</a:t>
            </a:r>
            <a:r>
              <a:rPr lang="en-US" b="0" dirty="0" smtClean="0"/>
              <a:t> and developed a useful model for teaching.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lvl="0"/>
            <a:endParaRPr lang="en-US" dirty="0" smtClean="0"/>
          </a:p>
          <a:p>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35</a:t>
            </a:fld>
            <a:endParaRPr lang="en-US"/>
          </a:p>
        </p:txBody>
      </p:sp>
    </p:spTree>
    <p:extLst>
      <p:ext uri="{BB962C8B-B14F-4D97-AF65-F5344CB8AC3E}">
        <p14:creationId xmlns:p14="http://schemas.microsoft.com/office/powerpoint/2010/main" val="137912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Briefly</a:t>
            </a:r>
            <a:r>
              <a:rPr lang="en-US" b="0" baseline="0" dirty="0" smtClean="0"/>
              <a:t> e</a:t>
            </a:r>
            <a:r>
              <a:rPr lang="en-US" b="0" dirty="0" smtClean="0"/>
              <a:t>xplain each phase, referring to their handout.</a:t>
            </a:r>
          </a:p>
        </p:txBody>
      </p:sp>
      <p:sp>
        <p:nvSpPr>
          <p:cNvPr id="4" name="Slide Number Placeholder 3"/>
          <p:cNvSpPr>
            <a:spLocks noGrp="1"/>
          </p:cNvSpPr>
          <p:nvPr>
            <p:ph type="sldNum" sz="quarter" idx="10"/>
          </p:nvPr>
        </p:nvSpPr>
        <p:spPr/>
        <p:txBody>
          <a:bodyPr/>
          <a:lstStyle/>
          <a:p>
            <a:fld id="{77A6B7C2-174F-C749-8A19-099393AB0734}" type="slidenum">
              <a:rPr lang="en-US" smtClean="0"/>
              <a:t>36</a:t>
            </a:fld>
            <a:endParaRPr lang="en-US"/>
          </a:p>
        </p:txBody>
      </p:sp>
    </p:spTree>
    <p:extLst>
      <p:ext uri="{BB962C8B-B14F-4D97-AF65-F5344CB8AC3E}">
        <p14:creationId xmlns:p14="http://schemas.microsoft.com/office/powerpoint/2010/main" val="79540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8:30am</a:t>
            </a:r>
            <a:endParaRPr lang="en-US" dirty="0" smtClean="0"/>
          </a:p>
          <a:p>
            <a:r>
              <a:rPr lang="en-US" dirty="0" smtClean="0"/>
              <a:t>…so that students will…</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9</a:t>
            </a:fld>
            <a:endParaRPr lang="en-US"/>
          </a:p>
        </p:txBody>
      </p:sp>
    </p:spTree>
    <p:extLst>
      <p:ext uri="{BB962C8B-B14F-4D97-AF65-F5344CB8AC3E}">
        <p14:creationId xmlns:p14="http://schemas.microsoft.com/office/powerpoint/2010/main" val="4253541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trying</a:t>
            </a:r>
            <a:r>
              <a:rPr lang="en-US" baseline="0" dirty="0" smtClean="0"/>
              <a:t> to match each of the 4 data activities with the learning cycle phase it best illustrates, we have some more prompts that may help us to recognize each phase.</a:t>
            </a:r>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37</a:t>
            </a:fld>
            <a:endParaRPr lang="en-US"/>
          </a:p>
        </p:txBody>
      </p:sp>
    </p:spTree>
    <p:extLst>
      <p:ext uri="{BB962C8B-B14F-4D97-AF65-F5344CB8AC3E}">
        <p14:creationId xmlns:p14="http://schemas.microsoft.com/office/powerpoint/2010/main" val="1940714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First column provides more prompts to help us in the match-up. Quickly</a:t>
            </a:r>
            <a:r>
              <a:rPr lang="en-US" baseline="0" dirty="0" smtClean="0"/>
              <a:t> r</a:t>
            </a:r>
            <a:r>
              <a:rPr lang="en-US" dirty="0" smtClean="0"/>
              <a:t>ead each cell. Remind them to work with their group of 2-3p</a:t>
            </a:r>
            <a:r>
              <a:rPr lang="en-US" baseline="0" dirty="0" smtClean="0"/>
              <a:t> that engaged in the same data activity and to match the activities they did into the phase it best represents. </a:t>
            </a:r>
            <a:r>
              <a:rPr lang="en-US" dirty="0" smtClean="0"/>
              <a:t>In column 2 we’ll put the name of the activity and what</a:t>
            </a:r>
            <a:r>
              <a:rPr lang="en-US" baseline="0" dirty="0" smtClean="0"/>
              <a:t> they engaged in while doing the activity that accomplished the goal of that phase. </a:t>
            </a:r>
            <a:endParaRPr lang="en-US"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dirty="0" smtClean="0"/>
              <a:t>Elicit participant ideas before showing next slide.</a:t>
            </a:r>
            <a:r>
              <a:rPr lang="en-US" baseline="0" dirty="0" smtClean="0"/>
              <a:t> </a:t>
            </a:r>
            <a:r>
              <a:rPr lang="en-US" dirty="0" smtClean="0"/>
              <a:t>During debrief ask:</a:t>
            </a:r>
            <a:r>
              <a:rPr lang="en-US" baseline="0" dirty="0" smtClean="0"/>
              <a:t> </a:t>
            </a:r>
            <a:r>
              <a:rPr lang="en-US" dirty="0" smtClean="0"/>
              <a:t>Do you agree that the activity accomplishes the goals for the </a:t>
            </a:r>
            <a:r>
              <a:rPr lang="en-US" i="1" dirty="0" smtClean="0"/>
              <a:t>_________</a:t>
            </a:r>
            <a:r>
              <a:rPr lang="en-US" i="0" dirty="0" smtClean="0"/>
              <a:t>phase</a:t>
            </a:r>
            <a:r>
              <a:rPr lang="en-US" dirty="0" smtClean="0"/>
              <a:t> of learning? If not, why?</a:t>
            </a:r>
            <a:r>
              <a:rPr lang="en-US" baseline="0" dirty="0" smtClean="0"/>
              <a:t> </a:t>
            </a:r>
            <a:r>
              <a:rPr lang="en-US" dirty="0" smtClean="0"/>
              <a:t>Ask for reasoning, encourage participation in discussion, and probe for alternative ideas. Focus the discussion on their reasons.</a:t>
            </a:r>
          </a:p>
          <a:p>
            <a:pPr lvl="0"/>
            <a:endParaRPr lang="en-US"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Franklin Gothic Book"/>
              <a:cs typeface="Franklin Gothic Book"/>
            </a:endParaRP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38</a:t>
            </a:fld>
            <a:endParaRPr lang="en-US"/>
          </a:p>
        </p:txBody>
      </p:sp>
    </p:spTree>
    <p:extLst>
      <p:ext uri="{BB962C8B-B14F-4D97-AF65-F5344CB8AC3E}">
        <p14:creationId xmlns:p14="http://schemas.microsoft.com/office/powerpoint/2010/main" val="662210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we do in the activities that reflects the goals of the phase?</a:t>
            </a:r>
          </a:p>
          <a:p>
            <a:r>
              <a:rPr lang="en-US" dirty="0" smtClean="0"/>
              <a:t>Activities might include:</a:t>
            </a:r>
          </a:p>
          <a:p>
            <a:r>
              <a:rPr lang="en-US" b="1" dirty="0" smtClean="0"/>
              <a:t>For exploration activity</a:t>
            </a:r>
            <a:r>
              <a:rPr lang="en-US" dirty="0" smtClean="0"/>
              <a:t>: learners explore a challenge question, a model and ideas with peers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For concept invention activity</a:t>
            </a:r>
            <a:r>
              <a:rPr lang="en-US" dirty="0" smtClean="0"/>
              <a:t>: </a:t>
            </a:r>
            <a:r>
              <a:rPr lang="en-US" dirty="0" smtClean="0">
                <a:latin typeface="Franklin Gothic Book"/>
                <a:cs typeface="Franklin Gothic Book"/>
              </a:rPr>
              <a:t>Instructor provides</a:t>
            </a:r>
            <a:r>
              <a:rPr lang="en-US" baseline="0" dirty="0" smtClean="0">
                <a:latin typeface="Franklin Gothic Book"/>
                <a:cs typeface="Franklin Gothic Book"/>
              </a:rPr>
              <a:t> directions for talking with peers, </a:t>
            </a:r>
            <a:r>
              <a:rPr lang="en-US" dirty="0" smtClean="0">
                <a:latin typeface="Franklin Gothic Book"/>
                <a:cs typeface="Franklin Gothic Book"/>
              </a:rPr>
              <a:t>guides observations &amp; provides reading.</a:t>
            </a:r>
            <a:r>
              <a:rPr lang="en-US" baseline="0" dirty="0" smtClean="0">
                <a:latin typeface="Franklin Gothic Book"/>
                <a:cs typeface="Franklin Gothic Book"/>
              </a:rPr>
              <a:t> Volunteer explains &amp; instructor probes for evidence and alternative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latin typeface="Franklin Gothic Book"/>
                <a:cs typeface="Franklin Gothic Book"/>
              </a:rPr>
              <a:t>For application activity: </a:t>
            </a:r>
            <a:r>
              <a:rPr lang="en-US" baseline="0" dirty="0" smtClean="0">
                <a:latin typeface="Franklin Gothic Book"/>
                <a:cs typeface="Franklin Gothic Book"/>
              </a:rPr>
              <a:t>w</a:t>
            </a:r>
            <a:r>
              <a:rPr lang="en-US" dirty="0" smtClean="0">
                <a:latin typeface="Franklin Gothic Book"/>
                <a:cs typeface="Franklin Gothic Book"/>
              </a:rPr>
              <a:t>here might this phenomena occur in the natural world? What did you learn about the concept of 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Franklin Gothic Book"/>
              <a:cs typeface="Franklin Gothic Book"/>
            </a:endParaRP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39</a:t>
            </a:fld>
            <a:endParaRPr lang="en-US"/>
          </a:p>
        </p:txBody>
      </p:sp>
    </p:spTree>
    <p:extLst>
      <p:ext uri="{BB962C8B-B14F-4D97-AF65-F5344CB8AC3E}">
        <p14:creationId xmlns:p14="http://schemas.microsoft.com/office/powerpoint/2010/main" val="27454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 do you think faculty</a:t>
            </a:r>
            <a:r>
              <a:rPr lang="en-US" baseline="0" dirty="0" smtClean="0"/>
              <a:t> are most often comfortable with?</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Different kinds of activities can</a:t>
            </a:r>
            <a:r>
              <a:rPr lang="en-US" baseline="0" dirty="0" smtClean="0"/>
              <a:t> be used to </a:t>
            </a:r>
            <a:r>
              <a:rPr lang="en-US" dirty="0" smtClean="0"/>
              <a:t>capture their interest, connect to prior knowledge, explain their understanding, and increase their persistence to make sense of the phenomenon. </a:t>
            </a: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40</a:t>
            </a:fld>
            <a:endParaRPr lang="en-US"/>
          </a:p>
        </p:txBody>
      </p:sp>
    </p:spTree>
    <p:extLst>
      <p:ext uri="{BB962C8B-B14F-4D97-AF65-F5344CB8AC3E}">
        <p14:creationId xmlns:p14="http://schemas.microsoft.com/office/powerpoint/2010/main" val="1377613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Sometimes an activity doesn’t work as effectively as it might because the learning cycle wasn’t taken into account.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may be most familiar with concept invention from our years of schooling, and as you might surmise, many educators focus on the area of the learning cycle with which they are most comfortable. Which one do you think faculty</a:t>
            </a:r>
            <a:r>
              <a:rPr lang="en-US" baseline="0" dirty="0" smtClean="0"/>
              <a:t> are most often comfortable with?</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Introducing</a:t>
            </a:r>
            <a:r>
              <a:rPr lang="en-US" baseline="0" dirty="0" smtClean="0"/>
              <a:t> concepts and vocabulary too early means that t</a:t>
            </a:r>
            <a:r>
              <a:rPr lang="en-US" dirty="0" smtClean="0"/>
              <a:t>he students are then memorizing words that they aren’t interested in and don’t understand.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Remind participants that there is nothing</a:t>
            </a:r>
            <a:r>
              <a:rPr lang="en-US" baseline="0" dirty="0" smtClean="0"/>
              <a:t> explicit associated with the activities that reminds/encourages instructors to facilitate student learning or meaning making while engaging in the data activities. </a:t>
            </a:r>
            <a:r>
              <a:rPr lang="en-US" sz="1200" kern="1200" dirty="0" smtClean="0">
                <a:solidFill>
                  <a:schemeClr val="tx1"/>
                </a:solidFill>
                <a:effectLst/>
                <a:latin typeface="+mn-lt"/>
                <a:ea typeface="+mn-ea"/>
                <a:cs typeface="+mn-cs"/>
              </a:rPr>
              <a:t>Tell them that they will have time later today and again on Sunday to tailor the data activities, add more surround and place them within the context of their classroom and</a:t>
            </a:r>
            <a:r>
              <a:rPr lang="en-US" sz="1200" kern="1200" baseline="0" dirty="0" smtClean="0">
                <a:solidFill>
                  <a:schemeClr val="tx1"/>
                </a:solidFill>
                <a:effectLst/>
                <a:latin typeface="+mn-lt"/>
                <a:ea typeface="+mn-ea"/>
                <a:cs typeface="+mn-cs"/>
              </a:rPr>
              <a:t> teaching about primary prod.</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41</a:t>
            </a:fld>
            <a:endParaRPr lang="en-US"/>
          </a:p>
        </p:txBody>
      </p:sp>
    </p:spTree>
    <p:extLst>
      <p:ext uri="{BB962C8B-B14F-4D97-AF65-F5344CB8AC3E}">
        <p14:creationId xmlns:p14="http://schemas.microsoft.com/office/powerpoint/2010/main" val="941654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12:15pm</a:t>
            </a:r>
          </a:p>
          <a:p>
            <a:r>
              <a:rPr lang="en-US" sz="1200" i="0" kern="1200" dirty="0" smtClean="0">
                <a:solidFill>
                  <a:schemeClr val="tx1"/>
                </a:solidFill>
                <a:effectLst/>
                <a:latin typeface="+mn-lt"/>
                <a:ea typeface="+mn-ea"/>
                <a:cs typeface="+mn-cs"/>
              </a:rPr>
              <a:t>In</a:t>
            </a:r>
            <a:r>
              <a:rPr lang="en-US" sz="1200" i="0" kern="1200" baseline="0" dirty="0" smtClean="0">
                <a:solidFill>
                  <a:schemeClr val="tx1"/>
                </a:solidFill>
                <a:effectLst/>
                <a:latin typeface="+mn-lt"/>
                <a:ea typeface="+mn-ea"/>
                <a:cs typeface="+mn-cs"/>
              </a:rPr>
              <a:t> designing the activities with the learning cycle in mind, this was how we mapped it out. However, it is important to note that while we developed at least one activity for each stage of the learning cycle, the activities do not need to all be used together. </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42</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Allow participants a few minutes to quietly reflect on and write about what they learned from the session.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Optional</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econd prompt: D</a:t>
            </a:r>
            <a:r>
              <a:rPr lang="en-US" dirty="0" smtClean="0"/>
              <a:t>escribe specific things you can do to make your teaching more learning cycle-based.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43</a:t>
            </a:fld>
            <a:endParaRPr lang="en-US"/>
          </a:p>
        </p:txBody>
      </p:sp>
    </p:spTree>
    <p:extLst>
      <p:ext uri="{BB962C8B-B14F-4D97-AF65-F5344CB8AC3E}">
        <p14:creationId xmlns:p14="http://schemas.microsoft.com/office/powerpoint/2010/main" val="1170839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E06EC5-D9A8-1144-B31A-472564BDDDA7}" type="slidenum">
              <a:rPr lang="en-US"/>
              <a:t>50</a:t>
            </a:fld>
            <a:endParaRPr lang="en-US"/>
          </a:p>
        </p:txBody>
      </p:sp>
    </p:spTree>
    <p:extLst>
      <p:ext uri="{BB962C8B-B14F-4D97-AF65-F5344CB8AC3E}">
        <p14:creationId xmlns:p14="http://schemas.microsoft.com/office/powerpoint/2010/main" val="285249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http://education.oceanobservatories.org</a:t>
            </a:r>
          </a:p>
          <a:p>
            <a:r>
              <a:rPr lang="en-US"/>
              <a:t>username: epetest</a:t>
            </a:r>
          </a:p>
          <a:p>
            <a:r>
              <a:rPr lang="en-US"/>
              <a:t>password:</a:t>
            </a:r>
            <a:r>
              <a:rPr lang="en-US" baseline="0"/>
              <a:t> eperocks</a:t>
            </a:r>
            <a:endParaRPr lang="en-US"/>
          </a:p>
          <a:p>
            <a:endParaRPr lang="en-US"/>
          </a:p>
        </p:txBody>
      </p:sp>
      <p:sp>
        <p:nvSpPr>
          <p:cNvPr id="4" name="Slide Number Placeholder 3"/>
          <p:cNvSpPr>
            <a:spLocks noGrp="1"/>
          </p:cNvSpPr>
          <p:nvPr>
            <p:ph type="sldNum" sz="quarter" idx="10"/>
          </p:nvPr>
        </p:nvSpPr>
        <p:spPr/>
        <p:txBody>
          <a:bodyPr/>
          <a:lstStyle/>
          <a:p>
            <a:fld id="{4EE06EC5-D9A8-1144-B31A-472564BDDDA7}" type="slidenum">
              <a:t>51</a:t>
            </a:fld>
            <a:endParaRPr lang="en-US"/>
          </a:p>
        </p:txBody>
      </p:sp>
    </p:spTree>
    <p:extLst>
      <p:ext uri="{BB962C8B-B14F-4D97-AF65-F5344CB8AC3E}">
        <p14:creationId xmlns:p14="http://schemas.microsoft.com/office/powerpoint/2010/main" val="1305501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spcBef>
                <a:spcPct val="0"/>
              </a:spcBef>
            </a:pPr>
            <a:r>
              <a:rPr lang="en-US" sz="2000" dirty="0" smtClean="0">
                <a:latin typeface="Calibri" pitchFamily="1" charset="0"/>
                <a:ea typeface="ＭＳ Ｐゴシック" pitchFamily="1" charset="-128"/>
                <a:cs typeface="ＭＳ Ｐゴシック" pitchFamily="1" charset="-128"/>
              </a:rPr>
              <a:t>We will focus today on how we have translated research about learning into classroom practice. </a:t>
            </a:r>
            <a:endParaRPr lang="en-US" sz="2000" dirty="0">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07556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a:t>
            </a:r>
            <a:r>
              <a:rPr lang="en-US" baseline="0" dirty="0" smtClean="0"/>
              <a:t> 8:30am</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a:t>
            </a:r>
            <a:r>
              <a:rPr lang="en-US" baseline="0" dirty="0" smtClean="0"/>
              <a:t>of the many things that are needed in teaching with data, we are focusing on these three aspects…</a:t>
            </a:r>
            <a:endParaRPr lang="en-US" dirty="0" smtClean="0"/>
          </a:p>
        </p:txBody>
      </p:sp>
      <p:sp>
        <p:nvSpPr>
          <p:cNvPr id="4" name="Slide Number Placeholder 3"/>
          <p:cNvSpPr>
            <a:spLocks noGrp="1"/>
          </p:cNvSpPr>
          <p:nvPr>
            <p:ph type="sldNum" sz="quarter" idx="10"/>
          </p:nvPr>
        </p:nvSpPr>
        <p:spPr/>
        <p:txBody>
          <a:bodyPr/>
          <a:lstStyle/>
          <a:p>
            <a:fld id="{D40A705C-87C4-2F4F-AB65-74A5800E07B1}" type="slidenum">
              <a:rPr lang="en-US" smtClean="0"/>
              <a:t>10</a:t>
            </a:fld>
            <a:endParaRPr lang="en-US"/>
          </a:p>
        </p:txBody>
      </p:sp>
    </p:spTree>
    <p:extLst>
      <p:ext uri="{BB962C8B-B14F-4D97-AF65-F5344CB8AC3E}">
        <p14:creationId xmlns:p14="http://schemas.microsoft.com/office/powerpoint/2010/main" val="4253541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D68C53-3839-8C42-A8DE-94C1C7C37047}" type="slidenum">
              <a:rPr lang="en-US" smtClean="0"/>
              <a:pPr/>
              <a:t>66</a:t>
            </a:fld>
            <a:endParaRPr lang="en-US"/>
          </a:p>
        </p:txBody>
      </p:sp>
    </p:spTree>
    <p:extLst>
      <p:ext uri="{BB962C8B-B14F-4D97-AF65-F5344CB8AC3E}">
        <p14:creationId xmlns:p14="http://schemas.microsoft.com/office/powerpoint/2010/main" val="229650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these foundational ideas</a:t>
            </a:r>
            <a:r>
              <a:rPr lang="en-US" baseline="0" dirty="0" smtClean="0"/>
              <a:t> on learning. Have them keep them in mind for the next part of the activity (the jigsaw)</a:t>
            </a:r>
          </a:p>
          <a:p>
            <a:endParaRPr lang="en-US" baseline="0" dirty="0" smtClean="0"/>
          </a:p>
        </p:txBody>
      </p:sp>
      <p:sp>
        <p:nvSpPr>
          <p:cNvPr id="4" name="Slide Number Placeholder 3"/>
          <p:cNvSpPr>
            <a:spLocks noGrp="1"/>
          </p:cNvSpPr>
          <p:nvPr>
            <p:ph type="sldNum" sz="quarter" idx="10"/>
          </p:nvPr>
        </p:nvSpPr>
        <p:spPr/>
        <p:txBody>
          <a:bodyPr/>
          <a:lstStyle/>
          <a:p>
            <a:fld id="{DFD68C53-3839-8C42-A8DE-94C1C7C37047}" type="slidenum">
              <a:rPr lang="en-US" smtClean="0"/>
              <a:pPr/>
              <a:t>67</a:t>
            </a:fld>
            <a:endParaRPr lang="en-US"/>
          </a:p>
        </p:txBody>
      </p:sp>
    </p:spTree>
    <p:extLst>
      <p:ext uri="{BB962C8B-B14F-4D97-AF65-F5344CB8AC3E}">
        <p14:creationId xmlns:p14="http://schemas.microsoft.com/office/powerpoint/2010/main" val="319170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1. Explain Discussion Jigsaw and Research Cards and break participants up into expert groups. </a:t>
            </a:r>
            <a:r>
              <a:rPr lang="en-US" sz="1200" kern="1200" dirty="0" smtClean="0">
                <a:solidFill>
                  <a:schemeClr val="tx1"/>
                </a:solidFill>
                <a:latin typeface="+mn-lt"/>
                <a:ea typeface="+mn-ea"/>
                <a:cs typeface="+mn-cs"/>
              </a:rPr>
              <a:t>Let them know there are three bodies of literature represented in the Research Cards; two students in each group will be assigned to review and discuss the same research card in depth with each other and become “experts.”  After the expert group discussions, everyone in the small group of six will then discuss all three sections of the Research Cards. The “experts” will lead the discussion for their respective sections. </a:t>
            </a:r>
          </a:p>
          <a:p>
            <a:r>
              <a:rPr lang="en-US" sz="1200" b="1" kern="1200" dirty="0" smtClean="0">
                <a:solidFill>
                  <a:schemeClr val="tx1"/>
                </a:solidFill>
                <a:latin typeface="+mn-lt"/>
                <a:ea typeface="+mn-ea"/>
                <a:cs typeface="+mn-cs"/>
              </a:rPr>
              <a:t>2. Distribute Research Cards and assign groups. </a:t>
            </a:r>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3. Participants read section individually.</a:t>
            </a:r>
            <a:r>
              <a:rPr lang="en-US" sz="1200" kern="1200" dirty="0" smtClean="0">
                <a:solidFill>
                  <a:schemeClr val="tx1"/>
                </a:solidFill>
                <a:latin typeface="+mn-lt"/>
                <a:ea typeface="+mn-ea"/>
                <a:cs typeface="+mn-cs"/>
              </a:rPr>
              <a:t> Tell them they will have about 5 minutes to individually read their assigned section before discussing the ideas with their partner. Suggest they might circle parts they wonder about, underline those ideas they think are important, and write questions in the margin.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7A6B7C2-174F-C749-8A19-099393AB0734}" type="slidenum">
              <a:rPr lang="en-US" smtClean="0"/>
              <a:pPr/>
              <a:t>68</a:t>
            </a:fld>
            <a:endParaRPr lang="en-US"/>
          </a:p>
        </p:txBody>
      </p:sp>
    </p:spTree>
    <p:extLst>
      <p:ext uri="{BB962C8B-B14F-4D97-AF65-F5344CB8AC3E}">
        <p14:creationId xmlns:p14="http://schemas.microsoft.com/office/powerpoint/2010/main" val="1251681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them of learning cycle</a:t>
            </a:r>
            <a:r>
              <a:rPr lang="en-US" baseline="0" dirty="0" smtClean="0"/>
              <a:t> very briefly</a:t>
            </a:r>
            <a:endParaRPr lang="en-US" dirty="0" smtClean="0"/>
          </a:p>
        </p:txBody>
      </p:sp>
      <p:sp>
        <p:nvSpPr>
          <p:cNvPr id="4" name="Slide Number Placeholder 3"/>
          <p:cNvSpPr>
            <a:spLocks noGrp="1"/>
          </p:cNvSpPr>
          <p:nvPr>
            <p:ph type="sldNum" sz="quarter" idx="10"/>
          </p:nvPr>
        </p:nvSpPr>
        <p:spPr/>
        <p:txBody>
          <a:bodyPr/>
          <a:lstStyle/>
          <a:p>
            <a:fld id="{8A2BA648-1585-BF48-9B37-FBEA915A43AC}" type="slidenum">
              <a:rPr lang="en-US" smtClean="0"/>
              <a:t>71</a:t>
            </a:fld>
            <a:endParaRPr lang="en-US"/>
          </a:p>
        </p:txBody>
      </p:sp>
    </p:spTree>
    <p:extLst>
      <p:ext uri="{BB962C8B-B14F-4D97-AF65-F5344CB8AC3E}">
        <p14:creationId xmlns:p14="http://schemas.microsoft.com/office/powerpoint/2010/main" val="3956221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there is nothing</a:t>
            </a:r>
            <a:r>
              <a:rPr lang="en-US" baseline="0" dirty="0" smtClean="0"/>
              <a:t> explicit associated with the activities that reminds/encourages instructors to facilitate student learning or meaning making while engaging in the data activities. Perhaps they would like to add a surround to the activities to push on this idea that meaning-making can occur during each phase, or add a more explicit role for the instructor as a facilitator, or more opportunities for students to explain their ideas to each other. [Next slide provides some examples].</a:t>
            </a:r>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72</a:t>
            </a:fld>
            <a:endParaRPr lang="en-US"/>
          </a:p>
        </p:txBody>
      </p:sp>
    </p:spTree>
    <p:extLst>
      <p:ext uri="{BB962C8B-B14F-4D97-AF65-F5344CB8AC3E}">
        <p14:creationId xmlns:p14="http://schemas.microsoft.com/office/powerpoint/2010/main" val="1410265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It's clear from research that students must actively create their own conceptual understanding.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Learning does not occur through passive transmission from instructor to student. In other words, if an instructor tells a piece of information, the information cannot be simply passed on from the instructor's brain to the student's.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Students must actively compare new ideas, and in some cases combine them, with their own prior knowledge, ideas, and pre-conceptions. </a:t>
            </a:r>
          </a:p>
          <a:p>
            <a:endParaRPr lang="en-US" dirty="0"/>
          </a:p>
        </p:txBody>
      </p:sp>
      <p:sp>
        <p:nvSpPr>
          <p:cNvPr id="4" name="Slide Number Placeholder 3"/>
          <p:cNvSpPr>
            <a:spLocks noGrp="1"/>
          </p:cNvSpPr>
          <p:nvPr>
            <p:ph type="sldNum" sz="quarter" idx="10"/>
          </p:nvPr>
        </p:nvSpPr>
        <p:spPr/>
        <p:txBody>
          <a:bodyPr/>
          <a:lstStyle/>
          <a:p>
            <a:fld id="{77A6B7C2-174F-C749-8A19-099393AB0734}" type="slidenum">
              <a:rPr lang="en-US" smtClean="0"/>
              <a:t>73</a:t>
            </a:fld>
            <a:endParaRPr lang="en-US"/>
          </a:p>
        </p:txBody>
      </p:sp>
    </p:spTree>
    <p:extLst>
      <p:ext uri="{BB962C8B-B14F-4D97-AF65-F5344CB8AC3E}">
        <p14:creationId xmlns:p14="http://schemas.microsoft.com/office/powerpoint/2010/main" val="1786315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a line under your quick write and write additional ideas or revisions under the line – things you</a:t>
            </a:r>
            <a:r>
              <a:rPr lang="en-US" baseline="0" dirty="0" smtClean="0"/>
              <a:t> want to remember.</a:t>
            </a:r>
            <a:endParaRPr lang="en-US" dirty="0"/>
          </a:p>
        </p:txBody>
      </p:sp>
      <p:sp>
        <p:nvSpPr>
          <p:cNvPr id="4" name="Slide Number Placeholder 3"/>
          <p:cNvSpPr>
            <a:spLocks noGrp="1"/>
          </p:cNvSpPr>
          <p:nvPr>
            <p:ph type="sldNum" sz="quarter" idx="10"/>
          </p:nvPr>
        </p:nvSpPr>
        <p:spPr/>
        <p:txBody>
          <a:bodyPr/>
          <a:lstStyle/>
          <a:p>
            <a:fld id="{DFD68C53-3839-8C42-A8DE-94C1C7C37047}" type="slidenum">
              <a:rPr lang="en-US" smtClean="0"/>
              <a:pPr/>
              <a:t>74</a:t>
            </a:fld>
            <a:endParaRPr lang="en-US"/>
          </a:p>
        </p:txBody>
      </p:sp>
    </p:spTree>
    <p:extLst>
      <p:ext uri="{BB962C8B-B14F-4D97-AF65-F5344CB8AC3E}">
        <p14:creationId xmlns:p14="http://schemas.microsoft.com/office/powerpoint/2010/main" val="1766843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2:45pm</a:t>
            </a:r>
          </a:p>
          <a:p>
            <a:r>
              <a:rPr lang="en-US" sz="1200" i="0" kern="1200" dirty="0" smtClean="0">
                <a:solidFill>
                  <a:schemeClr val="tx1"/>
                </a:solidFill>
                <a:effectLst/>
                <a:latin typeface="+mn-lt"/>
                <a:ea typeface="+mn-ea"/>
                <a:cs typeface="+mn-cs"/>
              </a:rPr>
              <a:t>There was a method to the madness</a:t>
            </a:r>
            <a:r>
              <a:rPr lang="en-US" sz="1200" i="0" kern="1200" baseline="0" dirty="0" smtClean="0">
                <a:solidFill>
                  <a:schemeClr val="tx1"/>
                </a:solidFill>
                <a:effectLst/>
                <a:latin typeface="+mn-lt"/>
                <a:ea typeface="+mn-ea"/>
                <a:cs typeface="+mn-cs"/>
              </a:rPr>
              <a:t> in how we designed the activities and what features we included to help the students engage with the data in a supported way…</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77</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2:45pm</a:t>
            </a:r>
          </a:p>
          <a:p>
            <a:r>
              <a:rPr lang="en-US" sz="1200" i="0" kern="1200" dirty="0" smtClean="0">
                <a:solidFill>
                  <a:schemeClr val="tx1"/>
                </a:solidFill>
                <a:effectLst/>
                <a:latin typeface="+mn-lt"/>
                <a:ea typeface="+mn-ea"/>
                <a:cs typeface="+mn-cs"/>
              </a:rPr>
              <a:t>… for</a:t>
            </a:r>
            <a:r>
              <a:rPr lang="en-US" sz="1200" i="0" kern="1200" baseline="0" dirty="0" smtClean="0">
                <a:solidFill>
                  <a:schemeClr val="tx1"/>
                </a:solidFill>
                <a:effectLst/>
                <a:latin typeface="+mn-lt"/>
                <a:ea typeface="+mn-ea"/>
                <a:cs typeface="+mn-cs"/>
              </a:rPr>
              <a:t> example for the exploration data activity we incorporated aspects such as these to provide a </a:t>
            </a:r>
            <a:r>
              <a:rPr lang="en-US" sz="1200" i="0" kern="1200" baseline="0" dirty="0" err="1" smtClean="0">
                <a:solidFill>
                  <a:schemeClr val="tx1"/>
                </a:solidFill>
                <a:effectLst/>
                <a:latin typeface="+mn-lt"/>
                <a:ea typeface="+mn-ea"/>
                <a:cs typeface="+mn-cs"/>
              </a:rPr>
              <a:t>scaffolded</a:t>
            </a:r>
            <a:r>
              <a:rPr lang="en-US" sz="1200" i="0" kern="1200" baseline="0" dirty="0" smtClean="0">
                <a:solidFill>
                  <a:schemeClr val="tx1"/>
                </a:solidFill>
                <a:effectLst/>
                <a:latin typeface="+mn-lt"/>
                <a:ea typeface="+mn-ea"/>
                <a:cs typeface="+mn-cs"/>
              </a:rPr>
              <a:t> experience to the student to help them start to understand the data.</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78</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2:45pm</a:t>
            </a:r>
          </a:p>
          <a:p>
            <a:r>
              <a:rPr lang="en-US" sz="1200" i="0" kern="1200" dirty="0" smtClean="0">
                <a:solidFill>
                  <a:schemeClr val="tx1"/>
                </a:solidFill>
                <a:effectLst/>
                <a:latin typeface="+mn-lt"/>
                <a:ea typeface="+mn-ea"/>
                <a:cs typeface="+mn-cs"/>
              </a:rPr>
              <a:t>… whereas for the concept invention</a:t>
            </a:r>
            <a:r>
              <a:rPr lang="en-US" sz="1200" i="0" kern="1200" baseline="0" dirty="0" smtClean="0">
                <a:solidFill>
                  <a:schemeClr val="tx1"/>
                </a:solidFill>
                <a:effectLst/>
                <a:latin typeface="+mn-lt"/>
                <a:ea typeface="+mn-ea"/>
                <a:cs typeface="+mn-cs"/>
              </a:rPr>
              <a:t> we incorporated these aspects to help the students take their understanding to the next level…</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79</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9:15am</a:t>
            </a:r>
          </a:p>
          <a:p>
            <a:r>
              <a:rPr lang="en-US" dirty="0" smtClean="0"/>
              <a:t>The</a:t>
            </a:r>
            <a:r>
              <a:rPr lang="en-US" baseline="0" dirty="0" smtClean="0"/>
              <a:t> primary objective of the data activities is to augment/complement what you all as professors of your classes are already doing in terms of teaching the content and science </a:t>
            </a:r>
            <a:r>
              <a:rPr lang="en-US" baseline="0" smtClean="0"/>
              <a:t>practice skills. </a:t>
            </a:r>
            <a:r>
              <a:rPr lang="en-US" baseline="0" dirty="0" smtClean="0"/>
              <a:t>For this workshop there is less of an emphasis on students using authentic data to mimic the process of science in its entirety, but rather we are offering the opportunities for students to engage with user-friendly interactive graphs of authentic data to encourage critical thinking, expose them to real messy data, and broaden their understanding of data and data skills. This is the first workshop that is 100% OOI data, and while that is a big feat, it is also important to note that we therefore will not be using any learner-generated data as part of the data activities.</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11</a:t>
            </a:fld>
            <a:endParaRPr lang="en-US"/>
          </a:p>
        </p:txBody>
      </p:sp>
    </p:spTree>
    <p:extLst>
      <p:ext uri="{BB962C8B-B14F-4D97-AF65-F5344CB8AC3E}">
        <p14:creationId xmlns:p14="http://schemas.microsoft.com/office/powerpoint/2010/main" val="314904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2:45pm</a:t>
            </a:r>
          </a:p>
          <a:p>
            <a:r>
              <a:rPr lang="en-US" sz="1200" i="0" kern="1200" dirty="0" smtClean="0">
                <a:solidFill>
                  <a:schemeClr val="tx1"/>
                </a:solidFill>
                <a:effectLst/>
                <a:latin typeface="+mn-lt"/>
                <a:ea typeface="+mn-ea"/>
                <a:cs typeface="+mn-cs"/>
              </a:rPr>
              <a:t>… and finally</a:t>
            </a:r>
            <a:r>
              <a:rPr lang="en-US" sz="1200" i="0" kern="1200" baseline="0" dirty="0" smtClean="0">
                <a:solidFill>
                  <a:schemeClr val="tx1"/>
                </a:solidFill>
                <a:effectLst/>
                <a:latin typeface="+mn-lt"/>
                <a:ea typeface="+mn-ea"/>
                <a:cs typeface="+mn-cs"/>
              </a:rPr>
              <a:t> for the application data activity we incorporated aspects such as these to provide opportunities for students to demonstrate their learned comfort with the data and to determine based on their interests which aspects of the concept they are interested in pursuing further.</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80</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2:45pm</a:t>
            </a:r>
          </a:p>
          <a:p>
            <a:r>
              <a:rPr lang="en-US" sz="1200" i="0" kern="1200" dirty="0" smtClean="0">
                <a:solidFill>
                  <a:schemeClr val="tx1"/>
                </a:solidFill>
                <a:effectLst/>
                <a:latin typeface="+mn-lt"/>
                <a:ea typeface="+mn-ea"/>
                <a:cs typeface="+mn-cs"/>
              </a:rPr>
              <a:t>These data activities were</a:t>
            </a:r>
            <a:r>
              <a:rPr lang="en-US" sz="1200" i="0" kern="1200" baseline="0" dirty="0" smtClean="0">
                <a:solidFill>
                  <a:schemeClr val="tx1"/>
                </a:solidFill>
                <a:effectLst/>
                <a:latin typeface="+mn-lt"/>
                <a:ea typeface="+mn-ea"/>
                <a:cs typeface="+mn-cs"/>
              </a:rPr>
              <a:t> designed to be flexible and adaptable for the needs of the users. Now we get to dive in and make suggestions of how to adjust the activities to make them enhanced/better versions for you to use with your students. We are going to work again in the small groups that we were in previously and here are paper copies of the activities to mark up and write your ideas on to make sure they are captured so we can make the changes next week. We will work until 3:45 or so and then after the break will come back together to share with one another how it went and what modifications were suggested (5 minutes per group).</a:t>
            </a:r>
            <a:endParaRPr lang="en-US" i="0" dirty="0"/>
          </a:p>
        </p:txBody>
      </p:sp>
      <p:sp>
        <p:nvSpPr>
          <p:cNvPr id="4" name="Slide Number Placeholder 3"/>
          <p:cNvSpPr>
            <a:spLocks noGrp="1"/>
          </p:cNvSpPr>
          <p:nvPr>
            <p:ph type="sldNum" sz="quarter" idx="10"/>
          </p:nvPr>
        </p:nvSpPr>
        <p:spPr/>
        <p:txBody>
          <a:bodyPr/>
          <a:lstStyle/>
          <a:p>
            <a:fld id="{D40A705C-87C4-2F4F-AB65-74A5800E07B1}" type="slidenum">
              <a:rPr lang="en-US" smtClean="0"/>
              <a:t>81</a:t>
            </a:fld>
            <a:endParaRPr lang="en-US"/>
          </a:p>
        </p:txBody>
      </p:sp>
    </p:spTree>
    <p:extLst>
      <p:ext uri="{BB962C8B-B14F-4D97-AF65-F5344CB8AC3E}">
        <p14:creationId xmlns:p14="http://schemas.microsoft.com/office/powerpoint/2010/main" val="25286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9:15 am</a:t>
            </a:r>
          </a:p>
          <a:p>
            <a:r>
              <a:rPr lang="en-US" dirty="0" smtClean="0"/>
              <a:t>Now that we have talked about why it is important to teach</a:t>
            </a:r>
            <a:r>
              <a:rPr lang="en-US" baseline="0" dirty="0" smtClean="0"/>
              <a:t> with data as well as the common struggles we all face with using data with our students, let’s step into what we will be doing this weekend. We wanted to take a moment to explain how we got to where we are today.</a:t>
            </a:r>
          </a:p>
          <a:p>
            <a:r>
              <a:rPr lang="en-US" baseline="0" dirty="0" smtClean="0"/>
              <a:t>As Sage mentioned last night, one of the objectives of the OOI is to provide authentic data for use in undergraduate teaching…</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12</a:t>
            </a:fld>
            <a:endParaRPr lang="en-US"/>
          </a:p>
        </p:txBody>
      </p:sp>
    </p:spTree>
    <p:extLst>
      <p:ext uri="{BB962C8B-B14F-4D97-AF65-F5344CB8AC3E}">
        <p14:creationId xmlns:p14="http://schemas.microsoft.com/office/powerpoint/2010/main" val="74493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9:15 am</a:t>
            </a:r>
          </a:p>
          <a:p>
            <a:r>
              <a:rPr lang="en-US" dirty="0" smtClean="0"/>
              <a:t>…but</a:t>
            </a:r>
            <a:r>
              <a:rPr lang="en-US" baseline="0" dirty="0" smtClean="0"/>
              <a:t> the question is how to add it into what is already being done in our courses…</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13</a:t>
            </a:fld>
            <a:endParaRPr lang="en-US"/>
          </a:p>
        </p:txBody>
      </p:sp>
    </p:spTree>
    <p:extLst>
      <p:ext uri="{BB962C8B-B14F-4D97-AF65-F5344CB8AC3E}">
        <p14:creationId xmlns:p14="http://schemas.microsoft.com/office/powerpoint/2010/main" val="74493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9:15 am</a:t>
            </a:r>
          </a:p>
          <a:p>
            <a:r>
              <a:rPr lang="en-US" dirty="0" smtClean="0"/>
              <a:t>…so we started</a:t>
            </a:r>
            <a:r>
              <a:rPr lang="en-US" baseline="0" dirty="0" smtClean="0"/>
              <a:t> from the beginning and looked through all of the subsections and topics in an Introduction to Oceanography course and mapped out where OOI data could potentially be added into a course. But there are 16 Chapters in the book and OOI data is relevant to components of 12 of them, so we needed to narrow it down some more…</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14</a:t>
            </a:fld>
            <a:endParaRPr lang="en-US"/>
          </a:p>
        </p:txBody>
      </p:sp>
    </p:spTree>
    <p:extLst>
      <p:ext uri="{BB962C8B-B14F-4D97-AF65-F5344CB8AC3E}">
        <p14:creationId xmlns:p14="http://schemas.microsoft.com/office/powerpoint/2010/main" val="74493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Saturday 9:15 am</a:t>
            </a:r>
          </a:p>
          <a:p>
            <a:r>
              <a:rPr lang="en-US" dirty="0" smtClean="0"/>
              <a:t>…we chose the to focus on biological productivity for</a:t>
            </a:r>
            <a:r>
              <a:rPr lang="en-US" baseline="0" dirty="0" smtClean="0"/>
              <a:t> this effort in integrating OOI data into Introduction to Oceanography courses for two main reasons: (1) although we sometimes don’t like to admit it living things catch the attention of the general public and thus our undergraduate students more than physical aspects of our planet, and (2) there is an inaccurate presumption by some that the OOI is only delivering physical oceanography data. Additionally, and selfishly, Janice and I both have backgrounds in biological oceanography/marine biology so it fit well there too </a:t>
            </a:r>
            <a:r>
              <a:rPr lang="en-US" baseline="0" dirty="0" smtClean="0">
                <a:sym typeface="Wingdings"/>
              </a:rPr>
              <a:t></a:t>
            </a:r>
            <a:endParaRPr lang="en-US" dirty="0"/>
          </a:p>
        </p:txBody>
      </p:sp>
      <p:sp>
        <p:nvSpPr>
          <p:cNvPr id="4" name="Slide Number Placeholder 3"/>
          <p:cNvSpPr>
            <a:spLocks noGrp="1"/>
          </p:cNvSpPr>
          <p:nvPr>
            <p:ph type="sldNum" sz="quarter" idx="10"/>
          </p:nvPr>
        </p:nvSpPr>
        <p:spPr/>
        <p:txBody>
          <a:bodyPr/>
          <a:lstStyle/>
          <a:p>
            <a:fld id="{D40A705C-87C4-2F4F-AB65-74A5800E07B1}" type="slidenum">
              <a:rPr lang="en-US" smtClean="0"/>
              <a:t>15</a:t>
            </a:fld>
            <a:endParaRPr lang="en-US"/>
          </a:p>
        </p:txBody>
      </p:sp>
    </p:spTree>
    <p:extLst>
      <p:ext uri="{BB962C8B-B14F-4D97-AF65-F5344CB8AC3E}">
        <p14:creationId xmlns:p14="http://schemas.microsoft.com/office/powerpoint/2010/main" val="74493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6250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31668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108978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3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342663" y="6275326"/>
            <a:ext cx="244225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8" name="Slide Number Placeholder 5"/>
          <p:cNvSpPr>
            <a:spLocks noGrp="1"/>
          </p:cNvSpPr>
          <p:nvPr>
            <p:ph type="sldNum" sz="quarter" idx="4"/>
          </p:nvPr>
        </p:nvSpPr>
        <p:spPr>
          <a:xfrm>
            <a:off x="6457950" y="6275326"/>
            <a:ext cx="2057400" cy="365125"/>
          </a:xfrm>
          <a:prstGeom prst="rect">
            <a:avLst/>
          </a:prstGeom>
        </p:spPr>
        <p:txBody>
          <a:bodyPr vert="horz" lIns="91440" tIns="45720" rIns="91440" bIns="45720" rtlCol="0" anchor="ctr"/>
          <a:lstStyle>
            <a:lvl1pPr algn="r">
              <a:defRPr sz="1200">
                <a:solidFill>
                  <a:schemeClr val="bg1"/>
                </a:solidFill>
              </a:defRPr>
            </a:lvl1pPr>
          </a:lstStyle>
          <a:p>
            <a:fld id="{4AF7C8E4-50F1-D440-8CC5-A0CA68E42642}" type="slidenum">
              <a:rPr lang="en-US" smtClean="0"/>
              <a:pPr/>
              <a:t>‹#›</a:t>
            </a:fld>
            <a:endParaRPr lang="en-US"/>
          </a:p>
        </p:txBody>
      </p:sp>
    </p:spTree>
    <p:extLst>
      <p:ext uri="{BB962C8B-B14F-4D97-AF65-F5344CB8AC3E}">
        <p14:creationId xmlns:p14="http://schemas.microsoft.com/office/powerpoint/2010/main" val="98350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89814"/>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369539"/>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6297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62583"/>
            <a:ext cx="3886200" cy="42942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562583"/>
            <a:ext cx="3886200" cy="4294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189116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398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3980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204999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2976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19762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24587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7C8E4-50F1-D440-8CC5-A0CA68E42642}" type="slidenum">
              <a:rPr lang="en-US" smtClean="0"/>
              <a:t>‹#›</a:t>
            </a:fld>
            <a:endParaRPr lang="en-US"/>
          </a:p>
        </p:txBody>
      </p:sp>
    </p:spTree>
    <p:extLst>
      <p:ext uri="{BB962C8B-B14F-4D97-AF65-F5344CB8AC3E}">
        <p14:creationId xmlns:p14="http://schemas.microsoft.com/office/powerpoint/2010/main" val="6031081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766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39433"/>
            <a:ext cx="7886700" cy="4352081"/>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342663" y="6275326"/>
            <a:ext cx="244225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275326"/>
            <a:ext cx="2057400" cy="365125"/>
          </a:xfrm>
          <a:prstGeom prst="rect">
            <a:avLst/>
          </a:prstGeom>
        </p:spPr>
        <p:txBody>
          <a:bodyPr vert="horz" lIns="91440" tIns="45720" rIns="91440" bIns="45720" rtlCol="0" anchor="ctr"/>
          <a:lstStyle>
            <a:lvl1pPr algn="r">
              <a:defRPr sz="1200">
                <a:solidFill>
                  <a:schemeClr val="bg1"/>
                </a:solidFill>
              </a:defRPr>
            </a:lvl1pPr>
          </a:lstStyle>
          <a:p>
            <a:fld id="{4AF7C8E4-50F1-D440-8CC5-A0CA68E42642}" type="slidenum">
              <a:rPr lang="en-US" smtClean="0"/>
              <a:pPr/>
              <a:t>‹#›</a:t>
            </a:fld>
            <a:endParaRPr lang="en-US"/>
          </a:p>
        </p:txBody>
      </p:sp>
    </p:spTree>
    <p:extLst>
      <p:ext uri="{BB962C8B-B14F-4D97-AF65-F5344CB8AC3E}">
        <p14:creationId xmlns:p14="http://schemas.microsoft.com/office/powerpoint/2010/main" val="1429990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ation.oceanobservatories.org/node/3882"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OOI Teaching with Data Workshop</a:t>
            </a:r>
            <a:endParaRPr lang="en-US" dirty="0"/>
          </a:p>
        </p:txBody>
      </p:sp>
      <p:sp>
        <p:nvSpPr>
          <p:cNvPr id="3" name="Subtitle 2"/>
          <p:cNvSpPr>
            <a:spLocks noGrp="1"/>
          </p:cNvSpPr>
          <p:nvPr>
            <p:ph type="subTitle" idx="1"/>
          </p:nvPr>
        </p:nvSpPr>
        <p:spPr>
          <a:xfrm>
            <a:off x="1143000" y="3602037"/>
            <a:ext cx="6858000" cy="2119511"/>
          </a:xfrm>
        </p:spPr>
        <p:txBody>
          <a:bodyPr>
            <a:normAutofit fontScale="92500" lnSpcReduction="20000"/>
          </a:bodyPr>
          <a:lstStyle/>
          <a:p>
            <a:r>
              <a:rPr lang="en-US" dirty="0" smtClean="0"/>
              <a:t>Janice McDonnell, Kristin Hunter-Thomson &amp;  Sage </a:t>
            </a:r>
            <a:r>
              <a:rPr lang="en-US" dirty="0" err="1" smtClean="0"/>
              <a:t>Lichtenwalner</a:t>
            </a:r>
            <a:r>
              <a:rPr lang="en-US" dirty="0" smtClean="0"/>
              <a:t>, Rutgers University</a:t>
            </a:r>
          </a:p>
          <a:p>
            <a:r>
              <a:rPr lang="en-US" dirty="0" smtClean="0"/>
              <a:t>Annette </a:t>
            </a:r>
            <a:r>
              <a:rPr lang="en-US" dirty="0" err="1" smtClean="0"/>
              <a:t>deCharon</a:t>
            </a:r>
            <a:r>
              <a:rPr lang="en-US" dirty="0" smtClean="0"/>
              <a:t>, University of Maine</a:t>
            </a:r>
          </a:p>
          <a:p>
            <a:r>
              <a:rPr lang="en-US" dirty="0" smtClean="0"/>
              <a:t>Al Trujillo,  Palomar Community College</a:t>
            </a:r>
          </a:p>
          <a:p>
            <a:r>
              <a:rPr lang="en-US" dirty="0" smtClean="0"/>
              <a:t>Catherine </a:t>
            </a:r>
            <a:r>
              <a:rPr lang="en-US" dirty="0" err="1" smtClean="0"/>
              <a:t>Halversen</a:t>
            </a:r>
            <a:r>
              <a:rPr lang="en-US" dirty="0" smtClean="0"/>
              <a:t>, Lawrence Hall of Science</a:t>
            </a:r>
          </a:p>
          <a:p>
            <a:r>
              <a:rPr lang="en-US" dirty="0" smtClean="0"/>
              <a:t>Erin </a:t>
            </a:r>
            <a:r>
              <a:rPr lang="en-US" dirty="0" err="1" smtClean="0"/>
              <a:t>Bardar</a:t>
            </a:r>
            <a:r>
              <a:rPr lang="en-US" dirty="0" smtClean="0"/>
              <a:t>, EDC</a:t>
            </a:r>
            <a:endParaRPr lang="en-US" dirty="0"/>
          </a:p>
        </p:txBody>
      </p:sp>
    </p:spTree>
    <p:extLst>
      <p:ext uri="{BB962C8B-B14F-4D97-AF65-F5344CB8AC3E}">
        <p14:creationId xmlns:p14="http://schemas.microsoft.com/office/powerpoint/2010/main" val="887480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part are we focusing on?</a:t>
            </a:r>
            <a:endParaRPr lang="en-US" dirty="0"/>
          </a:p>
        </p:txBody>
      </p:sp>
      <p:sp>
        <p:nvSpPr>
          <p:cNvPr id="7" name="Content Placeholder 2"/>
          <p:cNvSpPr>
            <a:spLocks noGrp="1"/>
          </p:cNvSpPr>
          <p:nvPr>
            <p:ph idx="1"/>
          </p:nvPr>
        </p:nvSpPr>
        <p:spPr>
          <a:xfrm>
            <a:off x="406401" y="1539433"/>
            <a:ext cx="2705099" cy="4352081"/>
          </a:xfrm>
        </p:spPr>
        <p:txBody>
          <a:bodyPr anchor="ctr">
            <a:normAutofit/>
          </a:bodyPr>
          <a:lstStyle/>
          <a:p>
            <a:r>
              <a:rPr lang="en-US" dirty="0"/>
              <a:t>Be data literate citizens</a:t>
            </a:r>
          </a:p>
          <a:p>
            <a:r>
              <a:rPr lang="en-US" dirty="0"/>
              <a:t>Obtain skills needed for STEM </a:t>
            </a:r>
            <a:r>
              <a:rPr lang="en-US" dirty="0" smtClean="0"/>
              <a:t>workforce</a:t>
            </a:r>
            <a:endParaRPr lang="en-US" dirty="0"/>
          </a:p>
        </p:txBody>
      </p:sp>
      <p:sp>
        <p:nvSpPr>
          <p:cNvPr id="8" name="Content Placeholder 2"/>
          <p:cNvSpPr txBox="1">
            <a:spLocks/>
          </p:cNvSpPr>
          <p:nvPr/>
        </p:nvSpPr>
        <p:spPr>
          <a:xfrm>
            <a:off x="3406775" y="1441813"/>
            <a:ext cx="2705099" cy="43520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Increase data literacy</a:t>
            </a:r>
          </a:p>
          <a:p>
            <a:r>
              <a:rPr lang="en-US" dirty="0"/>
              <a:t>Increase interest in STEM</a:t>
            </a:r>
          </a:p>
          <a:p>
            <a:r>
              <a:rPr lang="en-US" dirty="0"/>
              <a:t>Deeper understanding of </a:t>
            </a:r>
            <a:r>
              <a:rPr lang="en-US" dirty="0" smtClean="0"/>
              <a:t>concepts</a:t>
            </a:r>
            <a:endParaRPr lang="en-US" dirty="0"/>
          </a:p>
        </p:txBody>
      </p:sp>
      <p:sp>
        <p:nvSpPr>
          <p:cNvPr id="5" name="Right Brace 4"/>
          <p:cNvSpPr/>
          <p:nvPr/>
        </p:nvSpPr>
        <p:spPr>
          <a:xfrm>
            <a:off x="2873375" y="1539433"/>
            <a:ext cx="587375" cy="4096192"/>
          </a:xfrm>
          <a:prstGeom prst="rightBrace">
            <a:avLst/>
          </a:prstGeom>
          <a:ln w="38100" cmpd="sng">
            <a:solidFill>
              <a:srgbClr val="1F4E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593587" y="1441813"/>
            <a:ext cx="587375" cy="4096192"/>
          </a:xfrm>
          <a:prstGeom prst="rightBrace">
            <a:avLst/>
          </a:prstGeom>
          <a:ln w="38100" cmpd="sng">
            <a:solidFill>
              <a:srgbClr val="1F4E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Content Placeholder 2"/>
          <p:cNvSpPr txBox="1">
            <a:spLocks/>
          </p:cNvSpPr>
          <p:nvPr/>
        </p:nvSpPr>
        <p:spPr>
          <a:xfrm>
            <a:off x="6067425" y="1441813"/>
            <a:ext cx="2705099" cy="4352081"/>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Using authentic data in teaching</a:t>
            </a:r>
          </a:p>
          <a:p>
            <a:r>
              <a:rPr lang="en-US" dirty="0"/>
              <a:t>Visualizing data in a user friendly way</a:t>
            </a:r>
          </a:p>
          <a:p>
            <a:r>
              <a:rPr lang="en-US" dirty="0"/>
              <a:t>Enabling students to interactively engage with data in learning</a:t>
            </a:r>
          </a:p>
        </p:txBody>
      </p:sp>
    </p:spTree>
    <p:extLst>
      <p:ext uri="{BB962C8B-B14F-4D97-AF65-F5344CB8AC3E}">
        <p14:creationId xmlns:p14="http://schemas.microsoft.com/office/powerpoint/2010/main" val="36986195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objective = to augment/complement what you are already doing to teach the content</a:t>
            </a:r>
            <a:endParaRPr lang="en-US" dirty="0"/>
          </a:p>
        </p:txBody>
      </p:sp>
    </p:spTree>
    <p:extLst>
      <p:ext uri="{BB962C8B-B14F-4D97-AF65-F5344CB8AC3E}">
        <p14:creationId xmlns:p14="http://schemas.microsoft.com/office/powerpoint/2010/main" val="38402381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here…</a:t>
            </a:r>
            <a:endParaRPr lang="en-US" dirty="0"/>
          </a:p>
        </p:txBody>
      </p:sp>
      <p:pic>
        <p:nvPicPr>
          <p:cNvPr id="5" name="Picture 4" descr="io_0007s_0005_logostripcopy5_me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0" y="1441813"/>
            <a:ext cx="2664966" cy="2981325"/>
          </a:xfrm>
          <a:prstGeom prst="rect">
            <a:avLst/>
          </a:prstGeom>
        </p:spPr>
      </p:pic>
    </p:spTree>
    <p:extLst>
      <p:ext uri="{BB962C8B-B14F-4D97-AF65-F5344CB8AC3E}">
        <p14:creationId xmlns:p14="http://schemas.microsoft.com/office/powerpoint/2010/main" val="42680570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here…</a:t>
            </a:r>
            <a:endParaRPr lang="en-US" dirty="0"/>
          </a:p>
        </p:txBody>
      </p:sp>
      <p:pic>
        <p:nvPicPr>
          <p:cNvPr id="4" name="Picture 3" descr="Cover_EO12_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0" y="1441813"/>
            <a:ext cx="2647950" cy="2981325"/>
          </a:xfrm>
          <a:prstGeom prst="rect">
            <a:avLst/>
          </a:prstGeom>
        </p:spPr>
      </p:pic>
      <p:pic>
        <p:nvPicPr>
          <p:cNvPr id="5" name="Picture 4" descr="io_0007s_0005_logostripcopy5_m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0" y="1441813"/>
            <a:ext cx="2664966" cy="2981325"/>
          </a:xfrm>
          <a:prstGeom prst="rect">
            <a:avLst/>
          </a:prstGeom>
        </p:spPr>
      </p:pic>
    </p:spTree>
    <p:extLst>
      <p:ext uri="{BB962C8B-B14F-4D97-AF65-F5344CB8AC3E}">
        <p14:creationId xmlns:p14="http://schemas.microsoft.com/office/powerpoint/2010/main" val="21902649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here…</a:t>
            </a:r>
            <a:endParaRPr lang="en-US" dirty="0"/>
          </a:p>
        </p:txBody>
      </p:sp>
      <p:pic>
        <p:nvPicPr>
          <p:cNvPr id="4" name="Picture 3" descr="Cover_EO12_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0" y="1441813"/>
            <a:ext cx="2647950" cy="2981325"/>
          </a:xfrm>
          <a:prstGeom prst="rect">
            <a:avLst/>
          </a:prstGeom>
        </p:spPr>
      </p:pic>
      <p:pic>
        <p:nvPicPr>
          <p:cNvPr id="5" name="Picture 4" descr="io_0007s_0005_logostripcopy5_m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0" y="1441813"/>
            <a:ext cx="2664966" cy="2981325"/>
          </a:xfrm>
          <a:prstGeom prst="rect">
            <a:avLst/>
          </a:prstGeom>
        </p:spPr>
      </p:pic>
      <p:cxnSp>
        <p:nvCxnSpPr>
          <p:cNvPr id="8" name="Straight Connector 7"/>
          <p:cNvCxnSpPr/>
          <p:nvPr/>
        </p:nvCxnSpPr>
        <p:spPr>
          <a:xfrm>
            <a:off x="3293616" y="2442908"/>
            <a:ext cx="2573784"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574869" y="2442908"/>
            <a:ext cx="15300" cy="2039861"/>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68264" y="4482769"/>
            <a:ext cx="6413209" cy="523220"/>
          </a:xfrm>
          <a:prstGeom prst="rect">
            <a:avLst/>
          </a:prstGeom>
          <a:noFill/>
        </p:spPr>
        <p:txBody>
          <a:bodyPr wrap="none" rtlCol="0">
            <a:spAutoFit/>
          </a:bodyPr>
          <a:lstStyle/>
          <a:p>
            <a:r>
              <a:rPr lang="en-US" sz="2800" dirty="0" smtClean="0"/>
              <a:t>Table of Contents Crosswalk with OOI data</a:t>
            </a:r>
            <a:endParaRPr lang="en-US" sz="2800" dirty="0"/>
          </a:p>
        </p:txBody>
      </p:sp>
    </p:spTree>
    <p:extLst>
      <p:ext uri="{BB962C8B-B14F-4D97-AF65-F5344CB8AC3E}">
        <p14:creationId xmlns:p14="http://schemas.microsoft.com/office/powerpoint/2010/main" val="8306299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got here…</a:t>
            </a:r>
            <a:endParaRPr lang="en-US" dirty="0"/>
          </a:p>
        </p:txBody>
      </p:sp>
      <p:pic>
        <p:nvPicPr>
          <p:cNvPr id="4" name="Picture 3" descr="Cover_EO12_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67400" y="1441813"/>
            <a:ext cx="2647950" cy="2981325"/>
          </a:xfrm>
          <a:prstGeom prst="rect">
            <a:avLst/>
          </a:prstGeom>
        </p:spPr>
      </p:pic>
      <p:pic>
        <p:nvPicPr>
          <p:cNvPr id="5" name="Picture 4" descr="io_0007s_0005_logostripcopy5_med.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8650" y="1441813"/>
            <a:ext cx="2664966" cy="2981325"/>
          </a:xfrm>
          <a:prstGeom prst="rect">
            <a:avLst/>
          </a:prstGeom>
        </p:spPr>
      </p:pic>
      <p:cxnSp>
        <p:nvCxnSpPr>
          <p:cNvPr id="8" name="Straight Connector 7"/>
          <p:cNvCxnSpPr/>
          <p:nvPr/>
        </p:nvCxnSpPr>
        <p:spPr>
          <a:xfrm>
            <a:off x="3293616" y="2442908"/>
            <a:ext cx="2573784" cy="0"/>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574869" y="2442908"/>
            <a:ext cx="15300" cy="2039861"/>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368264" y="4482769"/>
            <a:ext cx="6413209" cy="523220"/>
          </a:xfrm>
          <a:prstGeom prst="rect">
            <a:avLst/>
          </a:prstGeom>
          <a:noFill/>
        </p:spPr>
        <p:txBody>
          <a:bodyPr wrap="none" rtlCol="0">
            <a:spAutoFit/>
          </a:bodyPr>
          <a:lstStyle/>
          <a:p>
            <a:r>
              <a:rPr lang="en-US" sz="2800" dirty="0" smtClean="0"/>
              <a:t>Table of Contents Crosswalk with OOI data</a:t>
            </a:r>
            <a:endParaRPr lang="en-US" sz="2800" dirty="0"/>
          </a:p>
        </p:txBody>
      </p:sp>
      <p:sp>
        <p:nvSpPr>
          <p:cNvPr id="3" name="TextBox 2"/>
          <p:cNvSpPr txBox="1"/>
          <p:nvPr/>
        </p:nvSpPr>
        <p:spPr>
          <a:xfrm>
            <a:off x="486321" y="5261506"/>
            <a:ext cx="8207696" cy="523220"/>
          </a:xfrm>
          <a:prstGeom prst="rect">
            <a:avLst/>
          </a:prstGeom>
          <a:noFill/>
        </p:spPr>
        <p:txBody>
          <a:bodyPr wrap="none" rtlCol="0">
            <a:spAutoFit/>
          </a:bodyPr>
          <a:lstStyle/>
          <a:p>
            <a:r>
              <a:rPr lang="en-US" sz="2800" dirty="0" smtClean="0"/>
              <a:t>Chapter 13. Biological Productivity and Energy Transfer</a:t>
            </a:r>
            <a:endParaRPr lang="en-US" sz="2800" dirty="0"/>
          </a:p>
        </p:txBody>
      </p:sp>
      <p:cxnSp>
        <p:nvCxnSpPr>
          <p:cNvPr id="9" name="Straight Arrow Connector 8"/>
          <p:cNvCxnSpPr/>
          <p:nvPr/>
        </p:nvCxnSpPr>
        <p:spPr>
          <a:xfrm flipH="1">
            <a:off x="4574263" y="4960092"/>
            <a:ext cx="606" cy="423236"/>
          </a:xfrm>
          <a:prstGeom prst="straightConnector1">
            <a:avLst/>
          </a:prstGeom>
          <a:ln w="6350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4217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13. Biological Productivity and </a:t>
            </a:r>
            <a:r>
              <a:rPr lang="en-US" dirty="0" smtClean="0"/>
              <a:t>Energy Transfer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What </a:t>
            </a:r>
            <a:r>
              <a:rPr lang="en-US" b="1" dirty="0"/>
              <a:t>is primary productivity</a:t>
            </a:r>
            <a:r>
              <a:rPr lang="en-US" b="1" dirty="0" smtClean="0"/>
              <a:t>?</a:t>
            </a:r>
          </a:p>
          <a:p>
            <a:pPr marL="514350" indent="-514350">
              <a:buFont typeface="+mj-lt"/>
              <a:buAutoNum type="arabicPeriod"/>
            </a:pPr>
            <a:r>
              <a:rPr lang="en-US" dirty="0" smtClean="0"/>
              <a:t>What </a:t>
            </a:r>
            <a:r>
              <a:rPr lang="en-US" dirty="0"/>
              <a:t>kinds of photosynthetic marine organisms exist</a:t>
            </a:r>
            <a:r>
              <a:rPr lang="en-US" dirty="0" smtClean="0"/>
              <a:t>?</a:t>
            </a:r>
          </a:p>
          <a:p>
            <a:pPr marL="514350" indent="-514350">
              <a:buFont typeface="+mj-lt"/>
              <a:buAutoNum type="arabicPeriod"/>
            </a:pPr>
            <a:r>
              <a:rPr lang="en-US" b="1" dirty="0" smtClean="0"/>
              <a:t>How </a:t>
            </a:r>
            <a:r>
              <a:rPr lang="en-US" b="1" dirty="0"/>
              <a:t>does regional primary productivity vary? </a:t>
            </a:r>
            <a:endParaRPr lang="en-US" b="1" dirty="0" smtClean="0"/>
          </a:p>
          <a:p>
            <a:pPr marL="514350" indent="-514350">
              <a:buFont typeface="+mj-lt"/>
              <a:buAutoNum type="arabicPeriod"/>
            </a:pPr>
            <a:r>
              <a:rPr lang="en-US" b="1" dirty="0" smtClean="0"/>
              <a:t>How </a:t>
            </a:r>
            <a:r>
              <a:rPr lang="en-US" b="1" dirty="0"/>
              <a:t>are energy and nutrients passed along in marine ecosystems</a:t>
            </a:r>
            <a:r>
              <a:rPr lang="en-US" b="1" dirty="0" smtClean="0"/>
              <a:t>?</a:t>
            </a:r>
          </a:p>
          <a:p>
            <a:pPr marL="514350" indent="-514350">
              <a:buFont typeface="+mj-lt"/>
              <a:buAutoNum type="arabicPeriod"/>
            </a:pPr>
            <a:r>
              <a:rPr lang="en-US" dirty="0" smtClean="0"/>
              <a:t>What </a:t>
            </a:r>
            <a:r>
              <a:rPr lang="en-US" dirty="0"/>
              <a:t>issues affect marine fisheries? </a:t>
            </a:r>
          </a:p>
        </p:txBody>
      </p:sp>
    </p:spTree>
    <p:extLst>
      <p:ext uri="{BB962C8B-B14F-4D97-AF65-F5344CB8AC3E}">
        <p14:creationId xmlns:p14="http://schemas.microsoft.com/office/powerpoint/2010/main" val="30729542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found the data…</a:t>
            </a:r>
            <a:endParaRPr lang="en-US" dirty="0"/>
          </a:p>
        </p:txBody>
      </p:sp>
      <p:pic>
        <p:nvPicPr>
          <p:cNvPr id="4" name="Picture 3" descr="Screen Shot 2016-05-20 at 11.55.1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13597"/>
            <a:ext cx="9144000" cy="4425747"/>
          </a:xfrm>
          <a:prstGeom prst="rect">
            <a:avLst/>
          </a:prstGeom>
        </p:spPr>
      </p:pic>
    </p:spTree>
    <p:extLst>
      <p:ext uri="{BB962C8B-B14F-4D97-AF65-F5344CB8AC3E}">
        <p14:creationId xmlns:p14="http://schemas.microsoft.com/office/powerpoint/2010/main" val="13027055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found the data…</a:t>
            </a:r>
            <a:endParaRPr lang="en-US" dirty="0"/>
          </a:p>
        </p:txBody>
      </p:sp>
      <p:pic>
        <p:nvPicPr>
          <p:cNvPr id="4" name="Picture 3" descr="Screen Shot 2016-05-20 at 11.55.1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13597"/>
            <a:ext cx="9144000" cy="4425747"/>
          </a:xfrm>
          <a:prstGeom prst="rect">
            <a:avLst/>
          </a:prstGeom>
        </p:spPr>
      </p:pic>
      <p:sp>
        <p:nvSpPr>
          <p:cNvPr id="3" name="TextBox 2"/>
          <p:cNvSpPr txBox="1"/>
          <p:nvPr/>
        </p:nvSpPr>
        <p:spPr>
          <a:xfrm>
            <a:off x="1606559" y="2838738"/>
            <a:ext cx="7007046" cy="2062103"/>
          </a:xfrm>
          <a:prstGeom prst="rect">
            <a:avLst/>
          </a:prstGeom>
          <a:solidFill>
            <a:schemeClr val="bg1">
              <a:alpha val="63000"/>
            </a:schemeClr>
          </a:solidFill>
        </p:spPr>
        <p:txBody>
          <a:bodyPr wrap="none" rtlCol="0">
            <a:spAutoFit/>
          </a:bodyPr>
          <a:lstStyle/>
          <a:p>
            <a:pPr marL="457200" indent="-457200">
              <a:buFont typeface="Arial"/>
              <a:buChar char="•"/>
            </a:pPr>
            <a:r>
              <a:rPr lang="en-US" sz="3200" dirty="0" smtClean="0"/>
              <a:t>3-wavelength </a:t>
            </a:r>
            <a:r>
              <a:rPr lang="en-US" sz="3200" dirty="0" err="1" smtClean="0"/>
              <a:t>Fluorometer</a:t>
            </a:r>
            <a:endParaRPr lang="en-US" sz="3200" dirty="0" smtClean="0"/>
          </a:p>
          <a:p>
            <a:pPr marL="457200" indent="-457200">
              <a:buFont typeface="Arial"/>
              <a:buChar char="•"/>
            </a:pPr>
            <a:r>
              <a:rPr lang="en-US" sz="3200" dirty="0" smtClean="0"/>
              <a:t>2-wavelength </a:t>
            </a:r>
            <a:r>
              <a:rPr lang="en-US" sz="3200" dirty="0" err="1"/>
              <a:t>Fluorometer</a:t>
            </a:r>
            <a:endParaRPr lang="en-US" sz="3200" dirty="0" smtClean="0"/>
          </a:p>
          <a:p>
            <a:pPr marL="457200" indent="-457200">
              <a:buFont typeface="Arial"/>
              <a:buChar char="•"/>
            </a:pPr>
            <a:r>
              <a:rPr lang="en-US" sz="3200" dirty="0" err="1" smtClean="0"/>
              <a:t>Photosynthetically</a:t>
            </a:r>
            <a:r>
              <a:rPr lang="en-US" sz="3200" dirty="0" smtClean="0"/>
              <a:t> Available Radiation</a:t>
            </a:r>
          </a:p>
          <a:p>
            <a:pPr marL="457200" indent="-457200">
              <a:buFont typeface="Arial"/>
              <a:buChar char="•"/>
            </a:pPr>
            <a:r>
              <a:rPr lang="en-US" sz="3200" dirty="0" smtClean="0"/>
              <a:t>Nitrate</a:t>
            </a:r>
            <a:endParaRPr lang="en-US" sz="3200" dirty="0"/>
          </a:p>
        </p:txBody>
      </p:sp>
    </p:spTree>
    <p:extLst>
      <p:ext uri="{BB962C8B-B14F-4D97-AF65-F5344CB8AC3E}">
        <p14:creationId xmlns:p14="http://schemas.microsoft.com/office/powerpoint/2010/main" val="35503794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found the data…</a:t>
            </a:r>
            <a:endParaRPr lang="en-US" dirty="0"/>
          </a:p>
        </p:txBody>
      </p:sp>
      <p:pic>
        <p:nvPicPr>
          <p:cNvPr id="4" name="Picture 3" descr="Screen Shot 2016-05-20 at 11.55.1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13597"/>
            <a:ext cx="9144000" cy="4425747"/>
          </a:xfrm>
          <a:prstGeom prst="rect">
            <a:avLst/>
          </a:prstGeom>
        </p:spPr>
      </p:pic>
      <p:sp>
        <p:nvSpPr>
          <p:cNvPr id="3" name="TextBox 2"/>
          <p:cNvSpPr txBox="1"/>
          <p:nvPr/>
        </p:nvSpPr>
        <p:spPr>
          <a:xfrm>
            <a:off x="1606559" y="2838738"/>
            <a:ext cx="7007046" cy="2062103"/>
          </a:xfrm>
          <a:prstGeom prst="rect">
            <a:avLst/>
          </a:prstGeom>
          <a:solidFill>
            <a:schemeClr val="bg1">
              <a:alpha val="63000"/>
            </a:schemeClr>
          </a:solidFill>
        </p:spPr>
        <p:txBody>
          <a:bodyPr wrap="none" rtlCol="0">
            <a:spAutoFit/>
          </a:bodyPr>
          <a:lstStyle/>
          <a:p>
            <a:pPr marL="457200" indent="-457200">
              <a:buFont typeface="Arial"/>
              <a:buChar char="•"/>
            </a:pPr>
            <a:r>
              <a:rPr lang="en-US" sz="3200" b="1" dirty="0" smtClean="0">
                <a:solidFill>
                  <a:srgbClr val="FF0000"/>
                </a:solidFill>
              </a:rPr>
              <a:t>3-wavelength </a:t>
            </a:r>
            <a:r>
              <a:rPr lang="en-US" sz="3200" b="1" dirty="0" err="1" smtClean="0">
                <a:solidFill>
                  <a:srgbClr val="FF0000"/>
                </a:solidFill>
              </a:rPr>
              <a:t>Fluorometer</a:t>
            </a:r>
            <a:endParaRPr lang="en-US" sz="3200" b="1" dirty="0" smtClean="0">
              <a:solidFill>
                <a:srgbClr val="FF0000"/>
              </a:solidFill>
            </a:endParaRPr>
          </a:p>
          <a:p>
            <a:pPr marL="457200" indent="-457200">
              <a:buFont typeface="Arial"/>
              <a:buChar char="•"/>
            </a:pPr>
            <a:r>
              <a:rPr lang="en-US" sz="3200" dirty="0" smtClean="0"/>
              <a:t>2-wavelength </a:t>
            </a:r>
            <a:r>
              <a:rPr lang="en-US" sz="3200" dirty="0" err="1"/>
              <a:t>Fluorometer</a:t>
            </a:r>
            <a:endParaRPr lang="en-US" sz="3200" dirty="0" smtClean="0"/>
          </a:p>
          <a:p>
            <a:pPr marL="457200" indent="-457200">
              <a:buFont typeface="Arial"/>
              <a:buChar char="•"/>
            </a:pPr>
            <a:r>
              <a:rPr lang="en-US" sz="3200" dirty="0" err="1" smtClean="0"/>
              <a:t>Photosynthetically</a:t>
            </a:r>
            <a:r>
              <a:rPr lang="en-US" sz="3200" dirty="0" smtClean="0"/>
              <a:t> Available Radiation</a:t>
            </a:r>
          </a:p>
          <a:p>
            <a:pPr marL="457200" indent="-457200">
              <a:buFont typeface="Arial"/>
              <a:buChar char="•"/>
            </a:pPr>
            <a:r>
              <a:rPr lang="en-US" sz="3200" dirty="0" smtClean="0"/>
              <a:t>Nitrate</a:t>
            </a:r>
            <a:endParaRPr lang="en-US" sz="3200" dirty="0"/>
          </a:p>
        </p:txBody>
      </p:sp>
      <p:pic>
        <p:nvPicPr>
          <p:cNvPr id="5" name="Picture 4" descr="eco-triplet.jpg_0.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19605" y="260638"/>
            <a:ext cx="2794000" cy="2578100"/>
          </a:xfrm>
          <a:prstGeom prst="rect">
            <a:avLst/>
          </a:prstGeom>
        </p:spPr>
      </p:pic>
    </p:spTree>
    <p:extLst>
      <p:ext uri="{BB962C8B-B14F-4D97-AF65-F5344CB8AC3E}">
        <p14:creationId xmlns:p14="http://schemas.microsoft.com/office/powerpoint/2010/main" val="26501519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Saturday: Welcome Back! </a:t>
            </a:r>
            <a:endParaRPr lang="en-US" dirty="0"/>
          </a:p>
        </p:txBody>
      </p:sp>
      <p:sp>
        <p:nvSpPr>
          <p:cNvPr id="3" name="Content Placeholder 2"/>
          <p:cNvSpPr>
            <a:spLocks noGrp="1"/>
          </p:cNvSpPr>
          <p:nvPr>
            <p:ph idx="1"/>
          </p:nvPr>
        </p:nvSpPr>
        <p:spPr>
          <a:xfrm>
            <a:off x="325594" y="1397305"/>
            <a:ext cx="3599706" cy="4352081"/>
          </a:xfrm>
        </p:spPr>
        <p:txBody>
          <a:bodyPr/>
          <a:lstStyle/>
          <a:p>
            <a:r>
              <a:rPr lang="en-US" dirty="0" smtClean="0"/>
              <a:t>Review agenda for today</a:t>
            </a:r>
          </a:p>
          <a:p>
            <a:r>
              <a:rPr lang="en-US" dirty="0" smtClean="0"/>
              <a:t>Dinner this evening at Old Man Rafferty’s in the City of New Brunswick, NJ</a:t>
            </a:r>
          </a:p>
          <a:p>
            <a:r>
              <a:rPr lang="en-US" dirty="0" smtClean="0"/>
              <a:t>Meet at 6:00 pm for cab rides over to the restaurant</a:t>
            </a:r>
            <a:endParaRPr lang="en-US" dirty="0"/>
          </a:p>
        </p:txBody>
      </p:sp>
      <p:pic>
        <p:nvPicPr>
          <p:cNvPr id="4" name="Picture 3"/>
          <p:cNvPicPr>
            <a:picLocks noChangeAspect="1"/>
          </p:cNvPicPr>
          <p:nvPr/>
        </p:nvPicPr>
        <p:blipFill>
          <a:blip r:embed="rId2"/>
          <a:stretch>
            <a:fillRect/>
          </a:stretch>
        </p:blipFill>
        <p:spPr>
          <a:xfrm>
            <a:off x="3925300" y="1571686"/>
            <a:ext cx="4876270" cy="3652496"/>
          </a:xfrm>
          <a:prstGeom prst="rect">
            <a:avLst/>
          </a:prstGeom>
        </p:spPr>
      </p:pic>
    </p:spTree>
    <p:extLst>
      <p:ext uri="{BB962C8B-B14F-4D97-AF65-F5344CB8AC3E}">
        <p14:creationId xmlns:p14="http://schemas.microsoft.com/office/powerpoint/2010/main" val="17456527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Primary Productivity with Data – Data Activity Context</a:t>
            </a:r>
            <a:endParaRPr lang="en-US" dirty="0"/>
          </a:p>
        </p:txBody>
      </p:sp>
    </p:spTree>
    <p:extLst>
      <p:ext uri="{BB962C8B-B14F-4D97-AF65-F5344CB8AC3E}">
        <p14:creationId xmlns:p14="http://schemas.microsoft.com/office/powerpoint/2010/main" val="4157520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Primary Productivity with Data – </a:t>
            </a:r>
            <a:r>
              <a:rPr lang="en-US" dirty="0"/>
              <a:t>Data Activity Context</a:t>
            </a:r>
          </a:p>
        </p:txBody>
      </p:sp>
      <p:sp>
        <p:nvSpPr>
          <p:cNvPr id="3" name="Content Placeholder 2"/>
          <p:cNvSpPr>
            <a:spLocks noGrp="1"/>
          </p:cNvSpPr>
          <p:nvPr>
            <p:ph idx="1"/>
          </p:nvPr>
        </p:nvSpPr>
        <p:spPr/>
        <p:txBody>
          <a:bodyPr/>
          <a:lstStyle/>
          <a:p>
            <a:r>
              <a:rPr lang="en-US" dirty="0" smtClean="0"/>
              <a:t>Authentic data exposure</a:t>
            </a:r>
            <a:endParaRPr lang="en-US" dirty="0"/>
          </a:p>
        </p:txBody>
      </p:sp>
      <p:pic>
        <p:nvPicPr>
          <p:cNvPr id="4" name="Picture 3" descr="DataActivity1_screenshot.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0699" y="2126628"/>
            <a:ext cx="6478054" cy="3545917"/>
          </a:xfrm>
          <a:prstGeom prst="rect">
            <a:avLst/>
          </a:prstGeom>
        </p:spPr>
      </p:pic>
    </p:spTree>
    <p:extLst>
      <p:ext uri="{BB962C8B-B14F-4D97-AF65-F5344CB8AC3E}">
        <p14:creationId xmlns:p14="http://schemas.microsoft.com/office/powerpoint/2010/main" val="9928350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Primary Productivity with Data – </a:t>
            </a:r>
            <a:r>
              <a:rPr lang="en-US" dirty="0"/>
              <a:t>Data Activity Context</a:t>
            </a:r>
          </a:p>
        </p:txBody>
      </p:sp>
      <p:sp>
        <p:nvSpPr>
          <p:cNvPr id="3" name="Content Placeholder 2"/>
          <p:cNvSpPr>
            <a:spLocks noGrp="1"/>
          </p:cNvSpPr>
          <p:nvPr>
            <p:ph idx="1"/>
          </p:nvPr>
        </p:nvSpPr>
        <p:spPr/>
        <p:txBody>
          <a:bodyPr/>
          <a:lstStyle/>
          <a:p>
            <a:r>
              <a:rPr lang="en-US" dirty="0" smtClean="0"/>
              <a:t>Authentic data exposure</a:t>
            </a:r>
          </a:p>
          <a:p>
            <a:r>
              <a:rPr lang="en-US" dirty="0" smtClean="0"/>
              <a:t>Designed to be used for 15-20 minutes</a:t>
            </a:r>
            <a:endParaRPr lang="en-US" dirty="0"/>
          </a:p>
        </p:txBody>
      </p:sp>
      <p:pic>
        <p:nvPicPr>
          <p:cNvPr id="4" name="Picture 3" descr="BU00945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13993">
            <a:off x="6107788" y="2187802"/>
            <a:ext cx="2438400" cy="3121152"/>
          </a:xfrm>
          <a:prstGeom prst="rect">
            <a:avLst/>
          </a:prstGeom>
        </p:spPr>
      </p:pic>
    </p:spTree>
    <p:extLst>
      <p:ext uri="{BB962C8B-B14F-4D97-AF65-F5344CB8AC3E}">
        <p14:creationId xmlns:p14="http://schemas.microsoft.com/office/powerpoint/2010/main" val="7836951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Primary Productivity with Data – </a:t>
            </a:r>
            <a:r>
              <a:rPr lang="en-US" dirty="0"/>
              <a:t>Data Activity Context</a:t>
            </a:r>
          </a:p>
        </p:txBody>
      </p:sp>
      <p:sp>
        <p:nvSpPr>
          <p:cNvPr id="3" name="Content Placeholder 2"/>
          <p:cNvSpPr>
            <a:spLocks noGrp="1"/>
          </p:cNvSpPr>
          <p:nvPr>
            <p:ph idx="1"/>
          </p:nvPr>
        </p:nvSpPr>
        <p:spPr/>
        <p:txBody>
          <a:bodyPr/>
          <a:lstStyle/>
          <a:p>
            <a:r>
              <a:rPr lang="en-US" dirty="0" smtClean="0"/>
              <a:t>Authentic data exposure</a:t>
            </a:r>
          </a:p>
          <a:p>
            <a:r>
              <a:rPr lang="en-US" dirty="0" smtClean="0"/>
              <a:t>Designed to be used for 15-20 minutes</a:t>
            </a:r>
          </a:p>
          <a:p>
            <a:r>
              <a:rPr lang="en-US" dirty="0" smtClean="0"/>
              <a:t>Collaborative/cooperative application</a:t>
            </a:r>
          </a:p>
          <a:p>
            <a:endParaRPr lang="en-US" dirty="0"/>
          </a:p>
        </p:txBody>
      </p:sp>
      <p:pic>
        <p:nvPicPr>
          <p:cNvPr id="5" name="Picture 4" descr="graphic-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1096" y="3064744"/>
            <a:ext cx="3969274" cy="2643176"/>
          </a:xfrm>
          <a:prstGeom prst="rect">
            <a:avLst/>
          </a:prstGeom>
        </p:spPr>
      </p:pic>
    </p:spTree>
    <p:extLst>
      <p:ext uri="{BB962C8B-B14F-4D97-AF65-F5344CB8AC3E}">
        <p14:creationId xmlns:p14="http://schemas.microsoft.com/office/powerpoint/2010/main" val="26237051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Exploring Primary Productivity with Data – </a:t>
            </a:r>
            <a:r>
              <a:rPr lang="en-US" dirty="0"/>
              <a:t>Data Activity Context</a:t>
            </a:r>
          </a:p>
        </p:txBody>
      </p:sp>
      <p:sp>
        <p:nvSpPr>
          <p:cNvPr id="3" name="Content Placeholder 2"/>
          <p:cNvSpPr>
            <a:spLocks noGrp="1"/>
          </p:cNvSpPr>
          <p:nvPr>
            <p:ph idx="1"/>
          </p:nvPr>
        </p:nvSpPr>
        <p:spPr/>
        <p:txBody>
          <a:bodyPr/>
          <a:lstStyle/>
          <a:p>
            <a:r>
              <a:rPr lang="en-US" dirty="0" smtClean="0"/>
              <a:t>Authentic data exposure</a:t>
            </a:r>
          </a:p>
          <a:p>
            <a:r>
              <a:rPr lang="en-US" dirty="0" smtClean="0"/>
              <a:t>Designed to be used for 15-20 minutes</a:t>
            </a:r>
          </a:p>
          <a:p>
            <a:r>
              <a:rPr lang="en-US" dirty="0" smtClean="0"/>
              <a:t>Collaborative/cooperative application</a:t>
            </a:r>
          </a:p>
          <a:p>
            <a:r>
              <a:rPr lang="en-US" dirty="0" smtClean="0"/>
              <a:t>Need surround/supports </a:t>
            </a:r>
          </a:p>
          <a:p>
            <a:pPr marL="0" indent="0">
              <a:buNone/>
            </a:pPr>
            <a:r>
              <a:rPr lang="en-US" dirty="0" smtClean="0"/>
              <a:t>from you!</a:t>
            </a:r>
          </a:p>
          <a:p>
            <a:endParaRPr lang="en-US" dirty="0"/>
          </a:p>
        </p:txBody>
      </p:sp>
      <p:pic>
        <p:nvPicPr>
          <p:cNvPr id="4" name="Picture 3" descr="6340_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8587" y="3122868"/>
            <a:ext cx="3810000" cy="2527300"/>
          </a:xfrm>
          <a:prstGeom prst="rect">
            <a:avLst/>
          </a:prstGeom>
        </p:spPr>
      </p:pic>
    </p:spTree>
    <p:extLst>
      <p:ext uri="{BB962C8B-B14F-4D97-AF65-F5344CB8AC3E}">
        <p14:creationId xmlns:p14="http://schemas.microsoft.com/office/powerpoint/2010/main" val="11571928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641"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719"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0834"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9140"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4941"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650" y="3803651"/>
            <a:ext cx="2143649" cy="1371600"/>
          </a:xfrm>
          <a:prstGeom prst="rect">
            <a:avLst/>
          </a:prstGeom>
          <a:ln>
            <a:solidFill>
              <a:srgbClr val="000000"/>
            </a:solidFill>
          </a:ln>
        </p:spPr>
      </p:pic>
      <p:sp>
        <p:nvSpPr>
          <p:cNvPr id="10" name="TextBox 9"/>
          <p:cNvSpPr txBox="1"/>
          <p:nvPr/>
        </p:nvSpPr>
        <p:spPr>
          <a:xfrm>
            <a:off x="3684263" y="2844635"/>
            <a:ext cx="1612378" cy="369332"/>
          </a:xfrm>
          <a:prstGeom prst="rect">
            <a:avLst/>
          </a:prstGeom>
          <a:noFill/>
        </p:spPr>
        <p:txBody>
          <a:bodyPr wrap="none" rtlCol="0">
            <a:spAutoFit/>
          </a:bodyPr>
          <a:lstStyle/>
          <a:p>
            <a:r>
              <a:rPr lang="en-US" dirty="0" smtClean="0"/>
              <a:t>Concept Map 1</a:t>
            </a:r>
            <a:endParaRPr lang="en-US" dirty="0"/>
          </a:p>
        </p:txBody>
      </p:sp>
      <p:sp>
        <p:nvSpPr>
          <p:cNvPr id="11" name="TextBox 10"/>
          <p:cNvSpPr txBox="1"/>
          <p:nvPr/>
        </p:nvSpPr>
        <p:spPr>
          <a:xfrm>
            <a:off x="6381125" y="3290035"/>
            <a:ext cx="1545315" cy="369332"/>
          </a:xfrm>
          <a:prstGeom prst="rect">
            <a:avLst/>
          </a:prstGeom>
          <a:noFill/>
        </p:spPr>
        <p:txBody>
          <a:bodyPr wrap="none" rtlCol="0">
            <a:spAutoFit/>
          </a:bodyPr>
          <a:lstStyle/>
          <a:p>
            <a:r>
              <a:rPr lang="en-US" dirty="0" smtClean="0"/>
              <a:t>Data Activity 1</a:t>
            </a:r>
            <a:endParaRPr lang="en-US" dirty="0"/>
          </a:p>
        </p:txBody>
      </p:sp>
      <p:sp>
        <p:nvSpPr>
          <p:cNvPr id="13" name="TextBox 12"/>
          <p:cNvSpPr txBox="1"/>
          <p:nvPr/>
        </p:nvSpPr>
        <p:spPr>
          <a:xfrm>
            <a:off x="6586289" y="5175251"/>
            <a:ext cx="1545315" cy="369332"/>
          </a:xfrm>
          <a:prstGeom prst="rect">
            <a:avLst/>
          </a:prstGeom>
          <a:noFill/>
        </p:spPr>
        <p:txBody>
          <a:bodyPr wrap="none" rtlCol="0">
            <a:spAutoFit/>
          </a:bodyPr>
          <a:lstStyle/>
          <a:p>
            <a:r>
              <a:rPr lang="en-US" dirty="0" smtClean="0"/>
              <a:t>Data Activity 2</a:t>
            </a:r>
            <a:endParaRPr lang="en-US" dirty="0"/>
          </a:p>
        </p:txBody>
      </p:sp>
      <p:sp>
        <p:nvSpPr>
          <p:cNvPr id="14" name="TextBox 13"/>
          <p:cNvSpPr txBox="1"/>
          <p:nvPr/>
        </p:nvSpPr>
        <p:spPr>
          <a:xfrm>
            <a:off x="3717795" y="5516176"/>
            <a:ext cx="1545315" cy="369332"/>
          </a:xfrm>
          <a:prstGeom prst="rect">
            <a:avLst/>
          </a:prstGeom>
          <a:noFill/>
        </p:spPr>
        <p:txBody>
          <a:bodyPr wrap="none" rtlCol="0">
            <a:spAutoFit/>
          </a:bodyPr>
          <a:lstStyle/>
          <a:p>
            <a:r>
              <a:rPr lang="en-US" dirty="0" smtClean="0"/>
              <a:t>Data Activity 3</a:t>
            </a:r>
            <a:endParaRPr lang="en-US" dirty="0"/>
          </a:p>
        </p:txBody>
      </p:sp>
      <p:sp>
        <p:nvSpPr>
          <p:cNvPr id="15" name="TextBox 14"/>
          <p:cNvSpPr txBox="1"/>
          <p:nvPr/>
        </p:nvSpPr>
        <p:spPr>
          <a:xfrm>
            <a:off x="927817" y="5175251"/>
            <a:ext cx="1545315" cy="369332"/>
          </a:xfrm>
          <a:prstGeom prst="rect">
            <a:avLst/>
          </a:prstGeom>
          <a:noFill/>
        </p:spPr>
        <p:txBody>
          <a:bodyPr wrap="none" rtlCol="0">
            <a:spAutoFit/>
          </a:bodyPr>
          <a:lstStyle/>
          <a:p>
            <a:r>
              <a:rPr lang="en-US" dirty="0" smtClean="0"/>
              <a:t>Data Activity 4</a:t>
            </a:r>
            <a:endParaRPr lang="en-US" dirty="0"/>
          </a:p>
        </p:txBody>
      </p:sp>
      <p:sp>
        <p:nvSpPr>
          <p:cNvPr id="16" name="TextBox 15"/>
          <p:cNvSpPr txBox="1"/>
          <p:nvPr/>
        </p:nvSpPr>
        <p:spPr>
          <a:xfrm>
            <a:off x="805323" y="3303405"/>
            <a:ext cx="1612378" cy="369332"/>
          </a:xfrm>
          <a:prstGeom prst="rect">
            <a:avLst/>
          </a:prstGeom>
          <a:noFill/>
        </p:spPr>
        <p:txBody>
          <a:bodyPr wrap="none" rtlCol="0">
            <a:spAutoFit/>
          </a:bodyPr>
          <a:lstStyle/>
          <a:p>
            <a:r>
              <a:rPr lang="en-US" dirty="0" smtClean="0"/>
              <a:t>Concept Map 2</a:t>
            </a:r>
            <a:endParaRPr lang="en-US" dirty="0"/>
          </a:p>
        </p:txBody>
      </p:sp>
    </p:spTree>
    <p:extLst>
      <p:ext uri="{BB962C8B-B14F-4D97-AF65-F5344CB8AC3E}">
        <p14:creationId xmlns:p14="http://schemas.microsoft.com/office/powerpoint/2010/main" val="25017239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641"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719"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0834"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9140"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4941"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650" y="3803651"/>
            <a:ext cx="2143649" cy="1371600"/>
          </a:xfrm>
          <a:prstGeom prst="rect">
            <a:avLst/>
          </a:prstGeom>
          <a:ln>
            <a:solidFill>
              <a:srgbClr val="000000"/>
            </a:solidFill>
          </a:ln>
        </p:spPr>
      </p:pic>
      <p:sp>
        <p:nvSpPr>
          <p:cNvPr id="10" name="TextBox 9"/>
          <p:cNvSpPr txBox="1"/>
          <p:nvPr/>
        </p:nvSpPr>
        <p:spPr>
          <a:xfrm>
            <a:off x="3684263" y="2844635"/>
            <a:ext cx="1612378" cy="369332"/>
          </a:xfrm>
          <a:prstGeom prst="rect">
            <a:avLst/>
          </a:prstGeom>
          <a:noFill/>
        </p:spPr>
        <p:txBody>
          <a:bodyPr wrap="none" rtlCol="0">
            <a:spAutoFit/>
          </a:bodyPr>
          <a:lstStyle/>
          <a:p>
            <a:r>
              <a:rPr lang="en-US" dirty="0" smtClean="0"/>
              <a:t>Concept Map 1</a:t>
            </a:r>
            <a:endParaRPr lang="en-US" dirty="0"/>
          </a:p>
        </p:txBody>
      </p:sp>
      <p:sp>
        <p:nvSpPr>
          <p:cNvPr id="11" name="TextBox 10"/>
          <p:cNvSpPr txBox="1"/>
          <p:nvPr/>
        </p:nvSpPr>
        <p:spPr>
          <a:xfrm>
            <a:off x="6381125" y="3290035"/>
            <a:ext cx="1545315" cy="369332"/>
          </a:xfrm>
          <a:prstGeom prst="rect">
            <a:avLst/>
          </a:prstGeom>
          <a:noFill/>
        </p:spPr>
        <p:txBody>
          <a:bodyPr wrap="none" rtlCol="0">
            <a:spAutoFit/>
          </a:bodyPr>
          <a:lstStyle/>
          <a:p>
            <a:r>
              <a:rPr lang="en-US" dirty="0" smtClean="0"/>
              <a:t>Data Activity 1</a:t>
            </a:r>
            <a:endParaRPr lang="en-US" dirty="0"/>
          </a:p>
        </p:txBody>
      </p:sp>
      <p:sp>
        <p:nvSpPr>
          <p:cNvPr id="13" name="TextBox 12"/>
          <p:cNvSpPr txBox="1"/>
          <p:nvPr/>
        </p:nvSpPr>
        <p:spPr>
          <a:xfrm>
            <a:off x="6586289" y="5175251"/>
            <a:ext cx="1545315" cy="369332"/>
          </a:xfrm>
          <a:prstGeom prst="rect">
            <a:avLst/>
          </a:prstGeom>
          <a:noFill/>
        </p:spPr>
        <p:txBody>
          <a:bodyPr wrap="none" rtlCol="0">
            <a:spAutoFit/>
          </a:bodyPr>
          <a:lstStyle/>
          <a:p>
            <a:r>
              <a:rPr lang="en-US" dirty="0" smtClean="0"/>
              <a:t>Data Activity 2</a:t>
            </a:r>
            <a:endParaRPr lang="en-US" dirty="0"/>
          </a:p>
        </p:txBody>
      </p:sp>
      <p:sp>
        <p:nvSpPr>
          <p:cNvPr id="14" name="TextBox 13"/>
          <p:cNvSpPr txBox="1"/>
          <p:nvPr/>
        </p:nvSpPr>
        <p:spPr>
          <a:xfrm>
            <a:off x="3717795" y="5516176"/>
            <a:ext cx="1545315" cy="369332"/>
          </a:xfrm>
          <a:prstGeom prst="rect">
            <a:avLst/>
          </a:prstGeom>
          <a:noFill/>
        </p:spPr>
        <p:txBody>
          <a:bodyPr wrap="none" rtlCol="0">
            <a:spAutoFit/>
          </a:bodyPr>
          <a:lstStyle/>
          <a:p>
            <a:r>
              <a:rPr lang="en-US" dirty="0" smtClean="0"/>
              <a:t>Data Activity 3</a:t>
            </a:r>
            <a:endParaRPr lang="en-US" dirty="0"/>
          </a:p>
        </p:txBody>
      </p:sp>
      <p:sp>
        <p:nvSpPr>
          <p:cNvPr id="15" name="TextBox 14"/>
          <p:cNvSpPr txBox="1"/>
          <p:nvPr/>
        </p:nvSpPr>
        <p:spPr>
          <a:xfrm>
            <a:off x="927817" y="5175251"/>
            <a:ext cx="1545315" cy="369332"/>
          </a:xfrm>
          <a:prstGeom prst="rect">
            <a:avLst/>
          </a:prstGeom>
          <a:noFill/>
        </p:spPr>
        <p:txBody>
          <a:bodyPr wrap="none" rtlCol="0">
            <a:spAutoFit/>
          </a:bodyPr>
          <a:lstStyle/>
          <a:p>
            <a:r>
              <a:rPr lang="en-US" dirty="0" smtClean="0"/>
              <a:t>Data Activity 4</a:t>
            </a:r>
            <a:endParaRPr lang="en-US" dirty="0"/>
          </a:p>
        </p:txBody>
      </p:sp>
      <p:sp>
        <p:nvSpPr>
          <p:cNvPr id="16" name="TextBox 15"/>
          <p:cNvSpPr txBox="1"/>
          <p:nvPr/>
        </p:nvSpPr>
        <p:spPr>
          <a:xfrm>
            <a:off x="805323" y="3303405"/>
            <a:ext cx="1612378" cy="369332"/>
          </a:xfrm>
          <a:prstGeom prst="rect">
            <a:avLst/>
          </a:prstGeom>
          <a:noFill/>
        </p:spPr>
        <p:txBody>
          <a:bodyPr wrap="none" rtlCol="0">
            <a:spAutoFit/>
          </a:bodyPr>
          <a:lstStyle/>
          <a:p>
            <a:r>
              <a:rPr lang="en-US" dirty="0" smtClean="0"/>
              <a:t>Concept Map 2</a:t>
            </a:r>
            <a:endParaRPr lang="en-US" dirty="0"/>
          </a:p>
        </p:txBody>
      </p:sp>
      <p:sp>
        <p:nvSpPr>
          <p:cNvPr id="17" name="TextBox 16"/>
          <p:cNvSpPr txBox="1"/>
          <p:nvPr/>
        </p:nvSpPr>
        <p:spPr>
          <a:xfrm>
            <a:off x="190615" y="2580334"/>
            <a:ext cx="8846281" cy="1938992"/>
          </a:xfrm>
          <a:prstGeom prst="rect">
            <a:avLst/>
          </a:prstGeom>
          <a:solidFill>
            <a:srgbClr val="FFFFFF"/>
          </a:solidFill>
        </p:spPr>
        <p:txBody>
          <a:bodyPr wrap="square" rtlCol="0">
            <a:spAutoFit/>
          </a:bodyPr>
          <a:lstStyle/>
          <a:p>
            <a:pPr algn="ctr"/>
            <a:r>
              <a:rPr lang="en-US" sz="4000" b="1" dirty="0">
                <a:solidFill>
                  <a:srgbClr val="FF0000"/>
                </a:solidFill>
              </a:rPr>
              <a:t>http://</a:t>
            </a:r>
            <a:r>
              <a:rPr lang="en-US" sz="4000" b="1" dirty="0" err="1">
                <a:solidFill>
                  <a:srgbClr val="FF0000"/>
                </a:solidFill>
              </a:rPr>
              <a:t>education.oceanobservatories.org</a:t>
            </a:r>
            <a:r>
              <a:rPr lang="en-US" sz="4000" b="1" dirty="0">
                <a:solidFill>
                  <a:srgbClr val="FF0000"/>
                </a:solidFill>
              </a:rPr>
              <a:t>/</a:t>
            </a:r>
            <a:r>
              <a:rPr lang="en-US" sz="4000" b="1" dirty="0" smtClean="0">
                <a:solidFill>
                  <a:srgbClr val="FF0000"/>
                </a:solidFill>
              </a:rPr>
              <a:t>productivity</a:t>
            </a:r>
            <a:r>
              <a:rPr lang="en-US" sz="4000" b="1" dirty="0">
                <a:solidFill>
                  <a:srgbClr val="FF0000"/>
                </a:solidFill>
              </a:rPr>
              <a:t>/</a:t>
            </a:r>
          </a:p>
        </p:txBody>
      </p:sp>
    </p:spTree>
    <p:extLst>
      <p:ext uri="{BB962C8B-B14F-4D97-AF65-F5344CB8AC3E}">
        <p14:creationId xmlns:p14="http://schemas.microsoft.com/office/powerpoint/2010/main" val="34612175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641"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7719"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50834"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9140"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34941"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8650" y="3803651"/>
            <a:ext cx="2143649" cy="1371600"/>
          </a:xfrm>
          <a:prstGeom prst="rect">
            <a:avLst/>
          </a:prstGeom>
          <a:ln>
            <a:solidFill>
              <a:srgbClr val="000000"/>
            </a:solidFill>
          </a:ln>
        </p:spPr>
      </p:pic>
      <p:sp>
        <p:nvSpPr>
          <p:cNvPr id="10" name="TextBox 9"/>
          <p:cNvSpPr txBox="1"/>
          <p:nvPr/>
        </p:nvSpPr>
        <p:spPr>
          <a:xfrm>
            <a:off x="3684263" y="2844635"/>
            <a:ext cx="1612378" cy="369332"/>
          </a:xfrm>
          <a:prstGeom prst="rect">
            <a:avLst/>
          </a:prstGeom>
          <a:noFill/>
        </p:spPr>
        <p:txBody>
          <a:bodyPr wrap="none" rtlCol="0">
            <a:spAutoFit/>
          </a:bodyPr>
          <a:lstStyle/>
          <a:p>
            <a:r>
              <a:rPr lang="en-US" dirty="0" smtClean="0"/>
              <a:t>Concept Map 1</a:t>
            </a:r>
            <a:endParaRPr lang="en-US" dirty="0"/>
          </a:p>
        </p:txBody>
      </p:sp>
      <p:sp>
        <p:nvSpPr>
          <p:cNvPr id="11" name="TextBox 10"/>
          <p:cNvSpPr txBox="1"/>
          <p:nvPr/>
        </p:nvSpPr>
        <p:spPr>
          <a:xfrm>
            <a:off x="6381125" y="3290035"/>
            <a:ext cx="1545315" cy="369332"/>
          </a:xfrm>
          <a:prstGeom prst="rect">
            <a:avLst/>
          </a:prstGeom>
          <a:noFill/>
        </p:spPr>
        <p:txBody>
          <a:bodyPr wrap="none" rtlCol="0">
            <a:spAutoFit/>
          </a:bodyPr>
          <a:lstStyle/>
          <a:p>
            <a:r>
              <a:rPr lang="en-US" dirty="0" smtClean="0"/>
              <a:t>Data Activity 1</a:t>
            </a:r>
            <a:endParaRPr lang="en-US" dirty="0"/>
          </a:p>
        </p:txBody>
      </p:sp>
      <p:sp>
        <p:nvSpPr>
          <p:cNvPr id="13" name="TextBox 12"/>
          <p:cNvSpPr txBox="1"/>
          <p:nvPr/>
        </p:nvSpPr>
        <p:spPr>
          <a:xfrm>
            <a:off x="6586289" y="5175251"/>
            <a:ext cx="1545315" cy="369332"/>
          </a:xfrm>
          <a:prstGeom prst="rect">
            <a:avLst/>
          </a:prstGeom>
          <a:noFill/>
        </p:spPr>
        <p:txBody>
          <a:bodyPr wrap="none" rtlCol="0">
            <a:spAutoFit/>
          </a:bodyPr>
          <a:lstStyle/>
          <a:p>
            <a:r>
              <a:rPr lang="en-US" dirty="0" smtClean="0"/>
              <a:t>Data Activity 2</a:t>
            </a:r>
            <a:endParaRPr lang="en-US" dirty="0"/>
          </a:p>
        </p:txBody>
      </p:sp>
      <p:sp>
        <p:nvSpPr>
          <p:cNvPr id="14" name="TextBox 13"/>
          <p:cNvSpPr txBox="1"/>
          <p:nvPr/>
        </p:nvSpPr>
        <p:spPr>
          <a:xfrm>
            <a:off x="3717795" y="5516176"/>
            <a:ext cx="1545315" cy="369332"/>
          </a:xfrm>
          <a:prstGeom prst="rect">
            <a:avLst/>
          </a:prstGeom>
          <a:noFill/>
        </p:spPr>
        <p:txBody>
          <a:bodyPr wrap="none" rtlCol="0">
            <a:spAutoFit/>
          </a:bodyPr>
          <a:lstStyle/>
          <a:p>
            <a:r>
              <a:rPr lang="en-US" dirty="0" smtClean="0"/>
              <a:t>Data Activity 3</a:t>
            </a:r>
            <a:endParaRPr lang="en-US" dirty="0"/>
          </a:p>
        </p:txBody>
      </p:sp>
      <p:sp>
        <p:nvSpPr>
          <p:cNvPr id="15" name="TextBox 14"/>
          <p:cNvSpPr txBox="1"/>
          <p:nvPr/>
        </p:nvSpPr>
        <p:spPr>
          <a:xfrm>
            <a:off x="927817" y="5175251"/>
            <a:ext cx="1545315" cy="369332"/>
          </a:xfrm>
          <a:prstGeom prst="rect">
            <a:avLst/>
          </a:prstGeom>
          <a:noFill/>
        </p:spPr>
        <p:txBody>
          <a:bodyPr wrap="none" rtlCol="0">
            <a:spAutoFit/>
          </a:bodyPr>
          <a:lstStyle/>
          <a:p>
            <a:r>
              <a:rPr lang="en-US" dirty="0" smtClean="0"/>
              <a:t>Data Activity 4</a:t>
            </a:r>
            <a:endParaRPr lang="en-US" dirty="0"/>
          </a:p>
        </p:txBody>
      </p:sp>
      <p:sp>
        <p:nvSpPr>
          <p:cNvPr id="16" name="TextBox 15"/>
          <p:cNvSpPr txBox="1"/>
          <p:nvPr/>
        </p:nvSpPr>
        <p:spPr>
          <a:xfrm>
            <a:off x="805323" y="3303405"/>
            <a:ext cx="1612378" cy="369332"/>
          </a:xfrm>
          <a:prstGeom prst="rect">
            <a:avLst/>
          </a:prstGeom>
          <a:noFill/>
        </p:spPr>
        <p:txBody>
          <a:bodyPr wrap="none" rtlCol="0">
            <a:spAutoFit/>
          </a:bodyPr>
          <a:lstStyle/>
          <a:p>
            <a:r>
              <a:rPr lang="en-US" dirty="0" smtClean="0"/>
              <a:t>Concept Map 2</a:t>
            </a:r>
            <a:endParaRPr lang="en-US" dirty="0"/>
          </a:p>
        </p:txBody>
      </p:sp>
    </p:spTree>
    <p:extLst>
      <p:ext uri="{BB962C8B-B14F-4D97-AF65-F5344CB8AC3E}">
        <p14:creationId xmlns:p14="http://schemas.microsoft.com/office/powerpoint/2010/main" val="8724641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841"/>
            <a:ext cx="7772400" cy="1470025"/>
          </a:xfrm>
        </p:spPr>
        <p:txBody>
          <a:bodyPr>
            <a:normAutofit fontScale="90000"/>
          </a:bodyPr>
          <a:lstStyle/>
          <a:p>
            <a:r>
              <a:rPr lang="en-US" b="1" dirty="0" smtClean="0">
                <a:effectLst/>
              </a:rPr>
              <a:t>Designing instruction based on how people learn</a:t>
            </a:r>
            <a:endParaRPr lang="en-US" dirty="0"/>
          </a:p>
        </p:txBody>
      </p:sp>
      <p:sp>
        <p:nvSpPr>
          <p:cNvPr id="3" name="Subtitle 2"/>
          <p:cNvSpPr>
            <a:spLocks noGrp="1"/>
          </p:cNvSpPr>
          <p:nvPr>
            <p:ph type="subTitle" idx="1"/>
          </p:nvPr>
        </p:nvSpPr>
        <p:spPr>
          <a:xfrm>
            <a:off x="1371600" y="3430952"/>
            <a:ext cx="6400800" cy="1752600"/>
          </a:xfrm>
        </p:spPr>
        <p:txBody>
          <a:bodyPr>
            <a:normAutofit/>
          </a:bodyPr>
          <a:lstStyle/>
          <a:p>
            <a:endParaRPr lang="en-US" sz="2400" dirty="0"/>
          </a:p>
        </p:txBody>
      </p:sp>
      <p:pic>
        <p:nvPicPr>
          <p:cNvPr id="4" name="Picture 3" descr="green-vertical-no-tag.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940" y="5689338"/>
            <a:ext cx="1205392" cy="923994"/>
          </a:xfrm>
          <a:prstGeom prst="rect">
            <a:avLst/>
          </a:prstGeom>
        </p:spPr>
      </p:pic>
      <p:pic>
        <p:nvPicPr>
          <p:cNvPr id="7" name="Picture 6" descr="cal_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516" y="5862905"/>
            <a:ext cx="724699" cy="576860"/>
          </a:xfrm>
          <a:prstGeom prst="rect">
            <a:avLst/>
          </a:prstGeom>
        </p:spPr>
      </p:pic>
    </p:spTree>
    <p:extLst>
      <p:ext uri="{BB962C8B-B14F-4D97-AF65-F5344CB8AC3E}">
        <p14:creationId xmlns:p14="http://schemas.microsoft.com/office/powerpoint/2010/main" val="18153635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5" name="Content Placeholder 4"/>
          <p:cNvSpPr>
            <a:spLocks noGrp="1"/>
          </p:cNvSpPr>
          <p:nvPr>
            <p:ph idx="1"/>
          </p:nvPr>
        </p:nvSpPr>
        <p:spPr/>
        <p:txBody>
          <a:bodyPr>
            <a:normAutofit/>
          </a:bodyPr>
          <a:lstStyle/>
          <a:p>
            <a:r>
              <a:rPr lang="en-US" dirty="0" smtClean="0"/>
              <a:t>Reflect on the common </a:t>
            </a:r>
            <a:r>
              <a:rPr lang="en-US" dirty="0"/>
              <a:t>experiences </a:t>
            </a:r>
            <a:r>
              <a:rPr lang="en-US" dirty="0" smtClean="0"/>
              <a:t>we just engaged in that placed us </a:t>
            </a:r>
            <a:r>
              <a:rPr lang="en-US" dirty="0"/>
              <a:t>in </a:t>
            </a:r>
            <a:r>
              <a:rPr lang="en-US" dirty="0" smtClean="0"/>
              <a:t>“learner” role</a:t>
            </a:r>
            <a:endParaRPr lang="en-US" dirty="0"/>
          </a:p>
          <a:p>
            <a:r>
              <a:rPr lang="en-US" dirty="0"/>
              <a:t>Share </a:t>
            </a:r>
            <a:r>
              <a:rPr lang="en-US" dirty="0" smtClean="0"/>
              <a:t>a model for designing instruction used </a:t>
            </a:r>
            <a:r>
              <a:rPr lang="en-US" dirty="0"/>
              <a:t>across diverse professional learning experiences</a:t>
            </a:r>
          </a:p>
          <a:p>
            <a:r>
              <a:rPr lang="en-US" dirty="0" smtClean="0"/>
              <a:t>Focus </a:t>
            </a:r>
            <a:r>
              <a:rPr lang="en-US" dirty="0"/>
              <a:t>on learning research as underpinning of effective </a:t>
            </a:r>
            <a:r>
              <a:rPr lang="en-US" dirty="0" smtClean="0"/>
              <a:t>teaching &amp; lesson design</a:t>
            </a:r>
          </a:p>
          <a:p>
            <a:r>
              <a:rPr lang="en-US" dirty="0" smtClean="0"/>
              <a:t>Reflect on what you might take away for your own practice.</a:t>
            </a:r>
            <a:endParaRPr lang="en-US" dirty="0"/>
          </a:p>
        </p:txBody>
      </p:sp>
    </p:spTree>
    <p:extLst>
      <p:ext uri="{BB962C8B-B14F-4D97-AF65-F5344CB8AC3E}">
        <p14:creationId xmlns:p14="http://schemas.microsoft.com/office/powerpoint/2010/main" val="726060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the Workshop: Background</a:t>
            </a:r>
            <a:endParaRPr lang="en-US" dirty="0"/>
          </a:p>
        </p:txBody>
      </p:sp>
      <p:sp>
        <p:nvSpPr>
          <p:cNvPr id="3" name="Content Placeholder 2"/>
          <p:cNvSpPr>
            <a:spLocks noGrp="1"/>
          </p:cNvSpPr>
          <p:nvPr>
            <p:ph idx="1"/>
          </p:nvPr>
        </p:nvSpPr>
        <p:spPr/>
        <p:txBody>
          <a:bodyPr/>
          <a:lstStyle/>
          <a:p>
            <a:r>
              <a:rPr lang="en-US" dirty="0" smtClean="0"/>
              <a:t>Long history of interest in teaching with data</a:t>
            </a:r>
            <a:endParaRPr lang="en-US" dirty="0"/>
          </a:p>
        </p:txBody>
      </p:sp>
      <p:pic>
        <p:nvPicPr>
          <p:cNvPr id="4" name="Picture 3"/>
          <p:cNvPicPr>
            <a:picLocks noChangeAspect="1"/>
          </p:cNvPicPr>
          <p:nvPr/>
        </p:nvPicPr>
        <p:blipFill>
          <a:blip r:embed="rId2"/>
          <a:stretch>
            <a:fillRect/>
          </a:stretch>
        </p:blipFill>
        <p:spPr>
          <a:xfrm>
            <a:off x="3600643" y="2175853"/>
            <a:ext cx="5185951" cy="3370868"/>
          </a:xfrm>
          <a:prstGeom prst="rect">
            <a:avLst/>
          </a:prstGeom>
        </p:spPr>
      </p:pic>
      <p:pic>
        <p:nvPicPr>
          <p:cNvPr id="5" name="Picture 4"/>
          <p:cNvPicPr>
            <a:picLocks noChangeAspect="1"/>
          </p:cNvPicPr>
          <p:nvPr/>
        </p:nvPicPr>
        <p:blipFill>
          <a:blip r:embed="rId3"/>
          <a:stretch>
            <a:fillRect/>
          </a:stretch>
        </p:blipFill>
        <p:spPr>
          <a:xfrm>
            <a:off x="280720" y="2175853"/>
            <a:ext cx="3048666" cy="3048666"/>
          </a:xfrm>
          <a:prstGeom prst="rect">
            <a:avLst/>
          </a:prstGeom>
        </p:spPr>
      </p:pic>
    </p:spTree>
    <p:extLst>
      <p:ext uri="{BB962C8B-B14F-4D97-AF65-F5344CB8AC3E}">
        <p14:creationId xmlns:p14="http://schemas.microsoft.com/office/powerpoint/2010/main" val="9259294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558"/>
            <a:ext cx="8229600" cy="1143000"/>
          </a:xfrm>
        </p:spPr>
        <p:txBody>
          <a:bodyPr>
            <a:normAutofit fontScale="90000"/>
          </a:bodyPr>
          <a:lstStyle/>
          <a:p>
            <a:r>
              <a:rPr lang="en-US" dirty="0"/>
              <a:t>How can experiences be designed to support learning?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473177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Content Placeholder 2"/>
          <p:cNvSpPr>
            <a:spLocks noGrp="1"/>
          </p:cNvSpPr>
          <p:nvPr>
            <p:ph idx="1"/>
          </p:nvPr>
        </p:nvSpPr>
        <p:spPr/>
        <p:txBody>
          <a:bodyPr/>
          <a:lstStyle/>
          <a:p>
            <a:pPr lvl="0"/>
            <a:r>
              <a:rPr lang="en-US" dirty="0"/>
              <a:t>Think about a time you really learned </a:t>
            </a:r>
            <a:r>
              <a:rPr lang="en-US" dirty="0" smtClean="0"/>
              <a:t>something</a:t>
            </a:r>
          </a:p>
          <a:p>
            <a:pPr lvl="1"/>
            <a:r>
              <a:rPr lang="en-US" dirty="0" smtClean="0"/>
              <a:t>How did you learn it?</a:t>
            </a:r>
          </a:p>
          <a:p>
            <a:pPr lvl="1"/>
            <a:r>
              <a:rPr lang="en-US" dirty="0" smtClean="0"/>
              <a:t>What </a:t>
            </a:r>
            <a:r>
              <a:rPr lang="en-US" dirty="0"/>
              <a:t>did it take for you to really learn </a:t>
            </a:r>
            <a:r>
              <a:rPr lang="en-US" dirty="0" smtClean="0"/>
              <a:t>it? </a:t>
            </a:r>
          </a:p>
          <a:p>
            <a:pPr lvl="1"/>
            <a:r>
              <a:rPr lang="en-US" dirty="0" smtClean="0"/>
              <a:t>What </a:t>
            </a:r>
            <a:r>
              <a:rPr lang="en-US" dirty="0"/>
              <a:t>was it about this prior learning experience that made it work for you? </a:t>
            </a:r>
          </a:p>
          <a:p>
            <a:endParaRPr lang="en-US" dirty="0"/>
          </a:p>
        </p:txBody>
      </p:sp>
    </p:spTree>
    <p:extLst>
      <p:ext uri="{BB962C8B-B14F-4D97-AF65-F5344CB8AC3E}">
        <p14:creationId xmlns:p14="http://schemas.microsoft.com/office/powerpoint/2010/main" val="37711046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multi-faceted </a:t>
            </a:r>
            <a:r>
              <a:rPr lang="en-US" dirty="0"/>
              <a:t>experiences - provided more than one opportunity to learn, different approaches were used</a:t>
            </a:r>
          </a:p>
          <a:p>
            <a:pPr lvl="0"/>
            <a:r>
              <a:rPr lang="en-US" dirty="0"/>
              <a:t>creating a desire or will to learn about something</a:t>
            </a:r>
          </a:p>
          <a:p>
            <a:pPr lvl="0"/>
            <a:r>
              <a:rPr lang="en-US" dirty="0"/>
              <a:t>teaching a topic to someone else </a:t>
            </a:r>
          </a:p>
          <a:p>
            <a:pPr lvl="0"/>
            <a:r>
              <a:rPr lang="en-US" dirty="0"/>
              <a:t>having the chance to practice and extend the learning </a:t>
            </a:r>
          </a:p>
          <a:p>
            <a:pPr lvl="0"/>
            <a:r>
              <a:rPr lang="en-US" dirty="0"/>
              <a:t>delaying providing an answer </a:t>
            </a:r>
            <a:r>
              <a:rPr lang="en-US" dirty="0" smtClean="0"/>
              <a:t>to help keep </a:t>
            </a:r>
            <a:r>
              <a:rPr lang="en-US" dirty="0"/>
              <a:t>learner curious</a:t>
            </a:r>
          </a:p>
          <a:p>
            <a:pPr lvl="0"/>
            <a:r>
              <a:rPr lang="en-US" dirty="0"/>
              <a:t>touching or doing something</a:t>
            </a:r>
          </a:p>
          <a:p>
            <a:pPr lvl="0"/>
            <a:r>
              <a:rPr lang="en-US" dirty="0"/>
              <a:t>sharing thoughts and discussing ideas with others</a:t>
            </a:r>
          </a:p>
          <a:p>
            <a:pPr lvl="0"/>
            <a:r>
              <a:rPr lang="en-US" dirty="0"/>
              <a:t>accessing and connecting to prior knowledge</a:t>
            </a:r>
          </a:p>
          <a:p>
            <a:endParaRPr lang="en-US" dirty="0"/>
          </a:p>
        </p:txBody>
      </p:sp>
    </p:spTree>
    <p:extLst>
      <p:ext uri="{BB962C8B-B14F-4D97-AF65-F5344CB8AC3E}">
        <p14:creationId xmlns:p14="http://schemas.microsoft.com/office/powerpoint/2010/main" val="8713484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&amp; Talk</a:t>
            </a:r>
            <a:endParaRPr lang="en-US" dirty="0"/>
          </a:p>
        </p:txBody>
      </p:sp>
      <p:sp>
        <p:nvSpPr>
          <p:cNvPr id="3" name="Content Placeholder 2"/>
          <p:cNvSpPr>
            <a:spLocks noGrp="1"/>
          </p:cNvSpPr>
          <p:nvPr>
            <p:ph idx="1"/>
          </p:nvPr>
        </p:nvSpPr>
        <p:spPr>
          <a:xfrm>
            <a:off x="457200" y="1417638"/>
            <a:ext cx="8229600" cy="4805362"/>
          </a:xfrm>
        </p:spPr>
        <p:txBody>
          <a:bodyPr>
            <a:normAutofit/>
          </a:bodyPr>
          <a:lstStyle/>
          <a:p>
            <a:r>
              <a:rPr lang="en-US" dirty="0" smtClean="0"/>
              <a:t>Think for a moment about the data activity you engaged in &amp; then turn to someone that experienced the </a:t>
            </a:r>
            <a:r>
              <a:rPr lang="en-US" b="1" dirty="0" smtClean="0"/>
              <a:t>same</a:t>
            </a:r>
            <a:r>
              <a:rPr lang="en-US" dirty="0" smtClean="0"/>
              <a:t> activity &amp; discuss:</a:t>
            </a:r>
          </a:p>
          <a:p>
            <a:pPr lvl="1"/>
            <a:r>
              <a:rPr lang="en-US" dirty="0"/>
              <a:t>W</a:t>
            </a:r>
            <a:r>
              <a:rPr lang="en-US" dirty="0" smtClean="0"/>
              <a:t>hat do you think the instructor’s learning goals would be for engaging students in the activity?</a:t>
            </a:r>
            <a:endParaRPr lang="en-US" dirty="0"/>
          </a:p>
          <a:p>
            <a:pPr lvl="1"/>
            <a:r>
              <a:rPr lang="en-US" dirty="0" smtClean="0"/>
              <a:t>How would you describe what the role(s) of the instructor could be in the activity</a:t>
            </a:r>
            <a:r>
              <a:rPr lang="en-US" smtClean="0"/>
              <a:t>? </a:t>
            </a:r>
            <a:endParaRPr lang="en-US" sz="1300" dirty="0" smtClean="0"/>
          </a:p>
          <a:p>
            <a:r>
              <a:rPr lang="en-US" dirty="0" smtClean="0"/>
              <a:t>Be ready to share something from your discussion</a:t>
            </a:r>
          </a:p>
        </p:txBody>
      </p:sp>
    </p:spTree>
    <p:extLst>
      <p:ext uri="{BB962C8B-B14F-4D97-AF65-F5344CB8AC3E}">
        <p14:creationId xmlns:p14="http://schemas.microsoft.com/office/powerpoint/2010/main" val="7991932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a:t>
            </a:r>
            <a:endParaRPr lang="en-US" dirty="0"/>
          </a:p>
        </p:txBody>
      </p:sp>
      <p:sp>
        <p:nvSpPr>
          <p:cNvPr id="3" name="Content Placeholder 2"/>
          <p:cNvSpPr>
            <a:spLocks noGrp="1"/>
          </p:cNvSpPr>
          <p:nvPr>
            <p:ph idx="1"/>
          </p:nvPr>
        </p:nvSpPr>
        <p:spPr/>
        <p:txBody>
          <a:bodyPr/>
          <a:lstStyle/>
          <a:p>
            <a:r>
              <a:rPr lang="en-US" dirty="0" smtClean="0"/>
              <a:t>Join a group of 4 composed of 1p from each </a:t>
            </a:r>
            <a:r>
              <a:rPr lang="en-US" b="1" dirty="0" smtClean="0"/>
              <a:t>different </a:t>
            </a:r>
            <a:r>
              <a:rPr lang="en-US" dirty="0" smtClean="0"/>
              <a:t>activity.</a:t>
            </a:r>
          </a:p>
          <a:p>
            <a:r>
              <a:rPr lang="en-US" dirty="0" smtClean="0"/>
              <a:t>Think about </a:t>
            </a:r>
            <a:r>
              <a:rPr lang="en-US" dirty="0"/>
              <a:t>the data activity you </a:t>
            </a:r>
            <a:r>
              <a:rPr lang="en-US" dirty="0" smtClean="0"/>
              <a:t>engaged </a:t>
            </a:r>
            <a:r>
              <a:rPr lang="en-US" dirty="0"/>
              <a:t>in &amp; then </a:t>
            </a:r>
            <a:r>
              <a:rPr lang="en-US" dirty="0" smtClean="0"/>
              <a:t>discuss with your group:</a:t>
            </a:r>
            <a:endParaRPr lang="en-US" dirty="0"/>
          </a:p>
          <a:p>
            <a:pPr lvl="1"/>
            <a:r>
              <a:rPr lang="en-US" dirty="0" smtClean="0"/>
              <a:t>Would you put the activities into a sequence/order?</a:t>
            </a:r>
          </a:p>
          <a:p>
            <a:pPr lvl="2"/>
            <a:r>
              <a:rPr lang="en-US" dirty="0" smtClean="0"/>
              <a:t>Why or why not? What are the affordances &amp; challenges of doing so?</a:t>
            </a:r>
          </a:p>
          <a:p>
            <a:pPr lvl="1"/>
            <a:r>
              <a:rPr lang="en-US" dirty="0" smtClean="0"/>
              <a:t> What order would you put the activities in?</a:t>
            </a:r>
          </a:p>
          <a:p>
            <a:pPr lvl="2"/>
            <a:r>
              <a:rPr lang="en-US" dirty="0" smtClean="0"/>
              <a:t>What </a:t>
            </a:r>
            <a:r>
              <a:rPr lang="en-US" dirty="0"/>
              <a:t>were some of the reasons you thought about for putting the activities in a particular order? </a:t>
            </a:r>
          </a:p>
          <a:p>
            <a:endParaRPr lang="en-US" dirty="0"/>
          </a:p>
        </p:txBody>
      </p:sp>
    </p:spTree>
    <p:extLst>
      <p:ext uri="{BB962C8B-B14F-4D97-AF65-F5344CB8AC3E}">
        <p14:creationId xmlns:p14="http://schemas.microsoft.com/office/powerpoint/2010/main" val="41902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Cycle</a:t>
            </a:r>
            <a:endParaRPr lang="en-US" dirty="0"/>
          </a:p>
        </p:txBody>
      </p:sp>
      <p:sp>
        <p:nvSpPr>
          <p:cNvPr id="3" name="Content Placeholder 2"/>
          <p:cNvSpPr>
            <a:spLocks noGrp="1"/>
          </p:cNvSpPr>
          <p:nvPr>
            <p:ph idx="1"/>
          </p:nvPr>
        </p:nvSpPr>
        <p:spPr/>
        <p:txBody>
          <a:bodyPr/>
          <a:lstStyle/>
          <a:p>
            <a:pPr lvl="0"/>
            <a:r>
              <a:rPr lang="en-US" dirty="0" smtClean="0"/>
              <a:t>The </a:t>
            </a:r>
            <a:r>
              <a:rPr lang="en-US" dirty="0"/>
              <a:t>learning cycle is based on research about how people learn, and has been used for decades to design science and other learning activities in ways that help students to learn.</a:t>
            </a:r>
          </a:p>
          <a:p>
            <a:endParaRPr lang="en-US" dirty="0"/>
          </a:p>
        </p:txBody>
      </p:sp>
    </p:spTree>
    <p:extLst>
      <p:ext uri="{BB962C8B-B14F-4D97-AF65-F5344CB8AC3E}">
        <p14:creationId xmlns:p14="http://schemas.microsoft.com/office/powerpoint/2010/main" val="26223404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Learning Cycle</a:t>
            </a:r>
            <a:endParaRPr lang="en-US" dirty="0"/>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24527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 up a data activity with a phase of the learning cycle</a:t>
            </a:r>
            <a:endParaRPr lang="en-US" dirty="0"/>
          </a:p>
        </p:txBody>
      </p:sp>
      <p:sp>
        <p:nvSpPr>
          <p:cNvPr id="3" name="Content Placeholder 2"/>
          <p:cNvSpPr>
            <a:spLocks noGrp="1"/>
          </p:cNvSpPr>
          <p:nvPr>
            <p:ph idx="1"/>
          </p:nvPr>
        </p:nvSpPr>
        <p:spPr>
          <a:xfrm>
            <a:off x="457200" y="1859280"/>
            <a:ext cx="8229600" cy="4525963"/>
          </a:xfrm>
        </p:spPr>
        <p:txBody>
          <a:bodyPr>
            <a:normAutofit/>
          </a:bodyPr>
          <a:lstStyle/>
          <a:p>
            <a:pPr lvl="0"/>
            <a:r>
              <a:rPr lang="en-US" dirty="0" smtClean="0"/>
              <a:t>Work with your group of 2-3p that engaged in the </a:t>
            </a:r>
            <a:r>
              <a:rPr lang="en-US" b="1" dirty="0" smtClean="0"/>
              <a:t>same</a:t>
            </a:r>
            <a:r>
              <a:rPr lang="en-US" dirty="0" smtClean="0"/>
              <a:t> data activity.</a:t>
            </a:r>
          </a:p>
          <a:p>
            <a:pPr lvl="1"/>
            <a:r>
              <a:rPr lang="en-US" dirty="0" smtClean="0"/>
              <a:t>Which phase does the activity you engaged in match up with?</a:t>
            </a:r>
            <a:endParaRPr lang="en-US" dirty="0"/>
          </a:p>
          <a:p>
            <a:pPr lvl="1"/>
            <a:r>
              <a:rPr lang="en-US" dirty="0" smtClean="0"/>
              <a:t>How does the activity accomplish </a:t>
            </a:r>
            <a:r>
              <a:rPr lang="en-US" dirty="0"/>
              <a:t>the goals of </a:t>
            </a:r>
            <a:r>
              <a:rPr lang="en-US" dirty="0" smtClean="0"/>
              <a:t>that phase</a:t>
            </a:r>
            <a:r>
              <a:rPr lang="en-US" dirty="0"/>
              <a:t>? </a:t>
            </a:r>
            <a:endParaRPr lang="en-US" dirty="0" smtClean="0"/>
          </a:p>
          <a:p>
            <a:pPr lvl="1"/>
            <a:r>
              <a:rPr lang="en-US" dirty="0" smtClean="0"/>
              <a:t>Which phase would you say is a good match with the concept map?</a:t>
            </a:r>
            <a:endParaRPr lang="en-US" dirty="0"/>
          </a:p>
          <a:p>
            <a:endParaRPr lang="en-US" dirty="0"/>
          </a:p>
        </p:txBody>
      </p:sp>
    </p:spTree>
    <p:extLst>
      <p:ext uri="{BB962C8B-B14F-4D97-AF65-F5344CB8AC3E}">
        <p14:creationId xmlns:p14="http://schemas.microsoft.com/office/powerpoint/2010/main" val="17281637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472440"/>
          </a:xfrm>
        </p:spPr>
        <p:txBody>
          <a:bodyPr>
            <a:normAutofit fontScale="90000"/>
          </a:bodyPr>
          <a:lstStyle/>
          <a:p>
            <a:r>
              <a:rPr lang="en-US" dirty="0" smtClean="0"/>
              <a:t>Design of data activities </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67340724"/>
              </p:ext>
            </p:extLst>
          </p:nvPr>
        </p:nvGraphicFramePr>
        <p:xfrm>
          <a:off x="-15240" y="605952"/>
          <a:ext cx="9144000" cy="6099648"/>
        </p:xfrm>
        <a:graphic>
          <a:graphicData uri="http://schemas.openxmlformats.org/drawingml/2006/table">
            <a:tbl>
              <a:tblPr firstRow="1" bandRow="1">
                <a:tableStyleId>{5C22544A-7EE6-4342-B048-85BDC9FD1C3A}</a:tableStyleId>
              </a:tblPr>
              <a:tblGrid>
                <a:gridCol w="1386840"/>
                <a:gridCol w="3185160"/>
                <a:gridCol w="4572000"/>
              </a:tblGrid>
              <a:tr h="916252">
                <a:tc>
                  <a:txBody>
                    <a:bodyPr/>
                    <a:lstStyle/>
                    <a:p>
                      <a:pPr algn="ctr"/>
                      <a:endParaRPr lang="en-US" sz="2400" b="0" dirty="0">
                        <a:latin typeface="Franklin Gothic Book"/>
                        <a:cs typeface="Franklin Gothic Book"/>
                      </a:endParaRPr>
                    </a:p>
                  </a:txBody>
                  <a:tcPr marT="45713" marB="45713"/>
                </a:tc>
                <a:tc>
                  <a:txBody>
                    <a:bodyPr/>
                    <a:lstStyle/>
                    <a:p>
                      <a:pPr algn="ctr"/>
                      <a:r>
                        <a:rPr lang="en-US" sz="1800" b="0" dirty="0" smtClean="0">
                          <a:latin typeface="Franklin Gothic Book"/>
                          <a:cs typeface="Franklin Gothic Book"/>
                        </a:rPr>
                        <a:t>Questions to ask about the goals of the activity</a:t>
                      </a:r>
                      <a:endParaRPr lang="en-US" sz="1800" b="0" dirty="0">
                        <a:latin typeface="Franklin Gothic Book"/>
                        <a:cs typeface="Franklin Gothic Book"/>
                      </a:endParaRPr>
                    </a:p>
                  </a:txBody>
                  <a:tcPr marT="45713" marB="45713"/>
                </a:tc>
                <a:tc>
                  <a:txBody>
                    <a:bodyPr/>
                    <a:lstStyle/>
                    <a:p>
                      <a:pPr algn="ctr"/>
                      <a:r>
                        <a:rPr lang="en-US" sz="1800" b="0" dirty="0" smtClean="0">
                          <a:latin typeface="Franklin Gothic Book"/>
                          <a:cs typeface="Franklin Gothic Book"/>
                        </a:rPr>
                        <a:t>Name of Data</a:t>
                      </a:r>
                      <a:r>
                        <a:rPr lang="en-US" sz="1800" b="0" baseline="0" dirty="0" smtClean="0">
                          <a:latin typeface="Franklin Gothic Book"/>
                          <a:cs typeface="Franklin Gothic Book"/>
                        </a:rPr>
                        <a:t> Activity – what did we do? Which phase does it match up with? How does it accomplish the goals of that phase?</a:t>
                      </a:r>
                      <a:endParaRPr lang="en-US" sz="1800" b="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Invitation</a:t>
                      </a:r>
                      <a:endParaRPr lang="en-US" sz="2000" b="0" dirty="0">
                        <a:latin typeface="Franklin Gothic Book"/>
                        <a:cs typeface="Franklin Gothic Book"/>
                      </a:endParaRPr>
                    </a:p>
                  </a:txBody>
                  <a:tcPr marT="45713" marB="45713"/>
                </a:tc>
                <a:tc>
                  <a:txBody>
                    <a:bodyPr/>
                    <a:lstStyle/>
                    <a:p>
                      <a:r>
                        <a:rPr lang="en-US" sz="1600" dirty="0" smtClean="0"/>
                        <a:t>How does it get students interested in learning about the topic? How does it help them access their prior knowledge?</a:t>
                      </a:r>
                      <a:endParaRPr lang="en-US" sz="1600" dirty="0"/>
                    </a:p>
                  </a:txBody>
                  <a:tcPr marT="45713" marB="45713"/>
                </a:tc>
                <a:tc>
                  <a:txBody>
                    <a:bodyPr/>
                    <a:lstStyle/>
                    <a:p>
                      <a:endParaRPr lang="en-US" sz="160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Exploration</a:t>
                      </a:r>
                      <a:endParaRPr lang="en-US" sz="2000" b="0" dirty="0">
                        <a:latin typeface="Franklin Gothic Book"/>
                        <a:cs typeface="Franklin Gothic Book"/>
                      </a:endParaRPr>
                    </a:p>
                  </a:txBody>
                  <a:tcPr marT="45713" marB="45713"/>
                </a:tc>
                <a:tc>
                  <a:txBody>
                    <a:bodyPr/>
                    <a:lstStyle/>
                    <a:p>
                      <a:r>
                        <a:rPr lang="en-US" sz="1600" dirty="0" smtClean="0"/>
                        <a:t>How will learners have experiences that provide concrete observations and discoveries to help them make sense of the topic?</a:t>
                      </a:r>
                    </a:p>
                  </a:txBody>
                  <a:tcPr marT="45713" marB="45713"/>
                </a:tc>
                <a:tc>
                  <a:txBody>
                    <a:bodyPr/>
                    <a:lstStyle/>
                    <a:p>
                      <a:endParaRPr lang="en-US" sz="160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Concept</a:t>
                      </a:r>
                      <a:r>
                        <a:rPr lang="en-US" sz="2000" b="0" baseline="0" dirty="0" smtClean="0">
                          <a:latin typeface="Franklin Gothic Book"/>
                          <a:cs typeface="Franklin Gothic Book"/>
                        </a:rPr>
                        <a:t> Invention</a:t>
                      </a:r>
                      <a:endParaRPr lang="en-US" sz="2000" b="0" dirty="0">
                        <a:latin typeface="Franklin Gothic Book"/>
                        <a:cs typeface="Franklin Gothic Book"/>
                      </a:endParaRPr>
                    </a:p>
                  </a:txBody>
                  <a:tcPr marT="45713" marB="45713"/>
                </a:tc>
                <a:tc>
                  <a:txBody>
                    <a:bodyPr/>
                    <a:lstStyle/>
                    <a:p>
                      <a:r>
                        <a:rPr lang="en-US" sz="1600" dirty="0" smtClean="0"/>
                        <a:t>How will learners be encouraged to struggle with their understanding and negotiate their ideas with others?</a:t>
                      </a:r>
                    </a:p>
                  </a:txBody>
                  <a:tcPr marT="45713" marB="45713"/>
                </a:tc>
                <a:tc>
                  <a:txBody>
                    <a:bodyPr/>
                    <a:lstStyle/>
                    <a:p>
                      <a:endParaRPr lang="en-US" sz="160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Application</a:t>
                      </a:r>
                      <a:endParaRPr lang="en-US" sz="2000" b="0" dirty="0">
                        <a:latin typeface="Franklin Gothic Book"/>
                        <a:cs typeface="Franklin Gothic Book"/>
                      </a:endParaRPr>
                    </a:p>
                  </a:txBody>
                  <a:tcPr marT="45713" marB="45713"/>
                </a:tc>
                <a:tc>
                  <a:txBody>
                    <a:bodyPr/>
                    <a:lstStyle/>
                    <a:p>
                      <a:r>
                        <a:rPr lang="en-US" sz="1600" dirty="0" smtClean="0"/>
                        <a:t>How will learners authentically apply what they've learned to a new situation or context?</a:t>
                      </a:r>
                    </a:p>
                  </a:txBody>
                  <a:tcPr marT="45713" marB="45713"/>
                </a:tc>
                <a:tc>
                  <a:txBody>
                    <a:bodyPr/>
                    <a:lstStyle/>
                    <a:p>
                      <a:endParaRPr lang="en-US" sz="160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Reflection</a:t>
                      </a:r>
                      <a:endParaRPr lang="en-US" sz="2000" b="0" dirty="0">
                        <a:latin typeface="Franklin Gothic Book"/>
                        <a:cs typeface="Franklin Gothic Book"/>
                      </a:endParaRPr>
                    </a:p>
                  </a:txBody>
                  <a:tcPr marT="45713" marB="45713"/>
                </a:tc>
                <a:tc>
                  <a:txBody>
                    <a:bodyPr/>
                    <a:lstStyle/>
                    <a:p>
                      <a:r>
                        <a:rPr lang="en-US" sz="1600" dirty="0" smtClean="0"/>
                        <a:t>How will learners think back on the learning process to help reinforce their understandings, and make them better learners in the future?</a:t>
                      </a:r>
                      <a:endParaRPr lang="en-US" sz="1600" dirty="0"/>
                    </a:p>
                  </a:txBody>
                  <a:tcPr marT="45713" marB="45713"/>
                </a:tc>
                <a:tc>
                  <a:txBody>
                    <a:bodyPr/>
                    <a:lstStyle/>
                    <a:p>
                      <a:endParaRPr lang="en-US" sz="1600" dirty="0">
                        <a:latin typeface="Franklin Gothic Book"/>
                        <a:cs typeface="Franklin Gothic Book"/>
                      </a:endParaRPr>
                    </a:p>
                  </a:txBody>
                  <a:tcPr marT="45713" marB="45713"/>
                </a:tc>
              </a:tr>
            </a:tbl>
          </a:graphicData>
        </a:graphic>
      </p:graphicFrame>
    </p:spTree>
    <p:extLst>
      <p:ext uri="{BB962C8B-B14F-4D97-AF65-F5344CB8AC3E}">
        <p14:creationId xmlns:p14="http://schemas.microsoft.com/office/powerpoint/2010/main" val="19546935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670560"/>
          </a:xfrm>
        </p:spPr>
        <p:txBody>
          <a:bodyPr>
            <a:normAutofit fontScale="90000"/>
          </a:bodyPr>
          <a:lstStyle/>
          <a:p>
            <a:r>
              <a:rPr lang="en-US" dirty="0" smtClean="0"/>
              <a:t>Design of data activities </a:t>
            </a:r>
            <a:endParaRPr lang="en-US" dirty="0"/>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244521383"/>
              </p:ext>
            </p:extLst>
          </p:nvPr>
        </p:nvGraphicFramePr>
        <p:xfrm>
          <a:off x="0" y="716280"/>
          <a:ext cx="9144000" cy="6099648"/>
        </p:xfrm>
        <a:graphic>
          <a:graphicData uri="http://schemas.openxmlformats.org/drawingml/2006/table">
            <a:tbl>
              <a:tblPr firstRow="1" bandRow="1">
                <a:tableStyleId>{5C22544A-7EE6-4342-B048-85BDC9FD1C3A}</a:tableStyleId>
              </a:tblPr>
              <a:tblGrid>
                <a:gridCol w="1386840"/>
                <a:gridCol w="3185160"/>
                <a:gridCol w="4572000"/>
              </a:tblGrid>
              <a:tr h="916252">
                <a:tc>
                  <a:txBody>
                    <a:bodyPr/>
                    <a:lstStyle/>
                    <a:p>
                      <a:pPr algn="ctr"/>
                      <a:endParaRPr lang="en-US" sz="2400" b="0" dirty="0">
                        <a:latin typeface="Franklin Gothic Book"/>
                        <a:cs typeface="Franklin Gothic Book"/>
                      </a:endParaRPr>
                    </a:p>
                  </a:txBody>
                  <a:tcPr marT="45713" marB="45713"/>
                </a:tc>
                <a:tc>
                  <a:txBody>
                    <a:bodyPr/>
                    <a:lstStyle/>
                    <a:p>
                      <a:pPr algn="ctr"/>
                      <a:r>
                        <a:rPr lang="en-US" sz="1800" b="0" dirty="0" smtClean="0">
                          <a:latin typeface="Franklin Gothic Book"/>
                          <a:cs typeface="Franklin Gothic Book"/>
                        </a:rPr>
                        <a:t>Questions to ask about the activity</a:t>
                      </a:r>
                      <a:endParaRPr lang="en-US" sz="1800" b="0" dirty="0">
                        <a:latin typeface="Franklin Gothic Book"/>
                        <a:cs typeface="Franklin Gothic Book"/>
                      </a:endParaRPr>
                    </a:p>
                  </a:txBody>
                  <a:tcPr marT="45713" marB="45713"/>
                </a:tc>
                <a:tc>
                  <a:txBody>
                    <a:bodyPr/>
                    <a:lstStyle/>
                    <a:p>
                      <a:pPr algn="ctr"/>
                      <a:r>
                        <a:rPr lang="en-US" sz="1800" b="0" dirty="0" smtClean="0">
                          <a:latin typeface="Franklin Gothic Book"/>
                          <a:cs typeface="Franklin Gothic Book"/>
                        </a:rPr>
                        <a:t>Name of Data</a:t>
                      </a:r>
                      <a:r>
                        <a:rPr lang="en-US" sz="1800" b="0" baseline="0" dirty="0" smtClean="0">
                          <a:latin typeface="Franklin Gothic Book"/>
                          <a:cs typeface="Franklin Gothic Book"/>
                        </a:rPr>
                        <a:t> Activity – what did we do? Which phase does it match up with? How does it accomplish the goals of that phase?</a:t>
                      </a:r>
                      <a:endParaRPr lang="en-US" sz="1800" b="0" dirty="0">
                        <a:latin typeface="Franklin Gothic Book"/>
                        <a:cs typeface="Franklin Gothic Book"/>
                      </a:endParaRPr>
                    </a:p>
                  </a:txBody>
                  <a:tcPr marT="45713" marB="45713"/>
                </a:tc>
              </a:tr>
              <a:tr h="916252">
                <a:tc>
                  <a:txBody>
                    <a:bodyPr/>
                    <a:lstStyle/>
                    <a:p>
                      <a:r>
                        <a:rPr lang="en-US" sz="2000" b="0" dirty="0" smtClean="0">
                          <a:latin typeface="Franklin Gothic Book"/>
                          <a:cs typeface="Franklin Gothic Book"/>
                        </a:rPr>
                        <a:t>Invitation</a:t>
                      </a:r>
                      <a:endParaRPr lang="en-US" sz="2000" b="0" dirty="0">
                        <a:latin typeface="Franklin Gothic Book"/>
                        <a:cs typeface="Franklin Gothic Book"/>
                      </a:endParaRPr>
                    </a:p>
                  </a:txBody>
                  <a:tcPr marT="45713" marB="45713"/>
                </a:tc>
                <a:tc>
                  <a:txBody>
                    <a:bodyPr/>
                    <a:lstStyle/>
                    <a:p>
                      <a:r>
                        <a:rPr lang="en-US" sz="1600" dirty="0" smtClean="0"/>
                        <a:t>How does it access students prior knowledge and get them interested in learning about the topic? </a:t>
                      </a:r>
                      <a:endParaRPr lang="en-US" sz="1600" dirty="0"/>
                    </a:p>
                  </a:txBody>
                  <a:tcPr marT="45713" marB="45713"/>
                </a:tc>
                <a:tc>
                  <a:txBody>
                    <a:bodyPr/>
                    <a:lstStyle/>
                    <a:p>
                      <a:r>
                        <a:rPr lang="en-US" sz="1600" kern="1200" dirty="0" smtClean="0">
                          <a:solidFill>
                            <a:srgbClr val="FF0000"/>
                          </a:solidFill>
                          <a:latin typeface="+mn-lt"/>
                          <a:ea typeface="Franklin Gothic Book" charset="0"/>
                          <a:cs typeface="Franklin Gothic Book" charset="0"/>
                        </a:rPr>
                        <a:t>Create a concept map of </a:t>
                      </a:r>
                      <a:r>
                        <a:rPr lang="en-US" sz="1600" i="1" kern="1200" dirty="0" smtClean="0">
                          <a:solidFill>
                            <a:srgbClr val="FF0000"/>
                          </a:solidFill>
                          <a:latin typeface="+mn-lt"/>
                          <a:ea typeface="Franklin Gothic Book" charset="0"/>
                          <a:cs typeface="Franklin Gothic Book" charset="0"/>
                        </a:rPr>
                        <a:t>primary productivity</a:t>
                      </a:r>
                      <a:r>
                        <a:rPr lang="en-US" sz="1600" i="0" kern="1200" baseline="0" dirty="0" smtClean="0">
                          <a:solidFill>
                            <a:srgbClr val="FF0000"/>
                          </a:solidFill>
                          <a:latin typeface="+mn-lt"/>
                          <a:ea typeface="Franklin Gothic Book" charset="0"/>
                          <a:cs typeface="Franklin Gothic Book" charset="0"/>
                        </a:rPr>
                        <a:t> </a:t>
                      </a:r>
                      <a:r>
                        <a:rPr lang="en-US" sz="1600" i="0" kern="1200" baseline="0" dirty="0" smtClean="0">
                          <a:solidFill>
                            <a:schemeClr val="dk1"/>
                          </a:solidFill>
                          <a:latin typeface="+mn-lt"/>
                          <a:ea typeface="Franklin Gothic Book" charset="0"/>
                          <a:cs typeface="Franklin Gothic Book" charset="0"/>
                        </a:rPr>
                        <a:t>to access and connect to prior knowledge.</a:t>
                      </a:r>
                      <a:endParaRPr lang="en-US" sz="1600" dirty="0">
                        <a:latin typeface="+mn-lt"/>
                        <a:ea typeface="Franklin Gothic Book" charset="0"/>
                        <a:cs typeface="Franklin Gothic Book" charset="0"/>
                      </a:endParaRPr>
                    </a:p>
                  </a:txBody>
                  <a:tcPr marT="45713" marB="45713"/>
                </a:tc>
              </a:tr>
              <a:tr h="916252">
                <a:tc>
                  <a:txBody>
                    <a:bodyPr/>
                    <a:lstStyle/>
                    <a:p>
                      <a:r>
                        <a:rPr lang="en-US" sz="2000" b="0" dirty="0" smtClean="0">
                          <a:latin typeface="Franklin Gothic Book"/>
                          <a:cs typeface="Franklin Gothic Book"/>
                        </a:rPr>
                        <a:t>Exploration</a:t>
                      </a:r>
                      <a:endParaRPr lang="en-US" sz="2000" b="0" dirty="0">
                        <a:latin typeface="Franklin Gothic Book"/>
                        <a:cs typeface="Franklin Gothic Book"/>
                      </a:endParaRPr>
                    </a:p>
                  </a:txBody>
                  <a:tcPr marT="45713" marB="45713"/>
                </a:tc>
                <a:tc>
                  <a:txBody>
                    <a:bodyPr/>
                    <a:lstStyle/>
                    <a:p>
                      <a:r>
                        <a:rPr lang="en-US" sz="1600" dirty="0" smtClean="0"/>
                        <a:t>How will learners have experiences that provide concrete observations and discoveries to help them make sense of the topic?</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mn-lt"/>
                          <a:cs typeface="Franklin Gothic Book"/>
                        </a:rPr>
                        <a:t>Data figures of measurements of primary productivity. </a:t>
                      </a:r>
                      <a:r>
                        <a:rPr lang="en-US" sz="1600" dirty="0" smtClean="0">
                          <a:latin typeface="+mn-lt"/>
                          <a:cs typeface="Franklin Gothic Book"/>
                        </a:rPr>
                        <a:t>User changes time &amp; four variables to make general observations &amp; ask questions to try to make sense of the patterns.</a:t>
                      </a:r>
                    </a:p>
                  </a:txBody>
                  <a:tcPr marT="45713" marB="45713"/>
                </a:tc>
              </a:tr>
              <a:tr h="916252">
                <a:tc>
                  <a:txBody>
                    <a:bodyPr/>
                    <a:lstStyle/>
                    <a:p>
                      <a:r>
                        <a:rPr lang="en-US" sz="2000" b="0" dirty="0" smtClean="0">
                          <a:latin typeface="Franklin Gothic Book"/>
                          <a:cs typeface="Franklin Gothic Book"/>
                        </a:rPr>
                        <a:t>Concept</a:t>
                      </a:r>
                      <a:r>
                        <a:rPr lang="en-US" sz="2000" b="0" baseline="0" dirty="0" smtClean="0">
                          <a:latin typeface="Franklin Gothic Book"/>
                          <a:cs typeface="Franklin Gothic Book"/>
                        </a:rPr>
                        <a:t> Invention</a:t>
                      </a:r>
                      <a:endParaRPr lang="en-US" sz="2000" b="0" dirty="0">
                        <a:latin typeface="Franklin Gothic Book"/>
                        <a:cs typeface="Franklin Gothic Book"/>
                      </a:endParaRPr>
                    </a:p>
                  </a:txBody>
                  <a:tcPr marT="45713" marB="45713"/>
                </a:tc>
                <a:tc>
                  <a:txBody>
                    <a:bodyPr/>
                    <a:lstStyle/>
                    <a:p>
                      <a:r>
                        <a:rPr lang="en-US" sz="1600" dirty="0" smtClean="0"/>
                        <a:t>How will learners be encouraged to struggle with their understanding &amp; negotiate their ideas with others?</a:t>
                      </a:r>
                    </a:p>
                  </a:txBody>
                  <a:tcPr marT="45713" marB="45713"/>
                </a:tc>
                <a:tc>
                  <a:txBody>
                    <a:bodyPr/>
                    <a:lstStyle/>
                    <a:p>
                      <a:r>
                        <a:rPr lang="en-US" sz="1600" dirty="0" smtClean="0">
                          <a:solidFill>
                            <a:srgbClr val="FF0000"/>
                          </a:solidFill>
                          <a:latin typeface="+mn-lt"/>
                          <a:cs typeface="Franklin Gothic Book"/>
                        </a:rPr>
                        <a:t>Data figures of primary productivity at different</a:t>
                      </a:r>
                      <a:r>
                        <a:rPr lang="en-US" sz="1600" baseline="0" dirty="0" smtClean="0">
                          <a:solidFill>
                            <a:srgbClr val="FF0000"/>
                          </a:solidFill>
                          <a:latin typeface="+mn-lt"/>
                          <a:cs typeface="Franklin Gothic Book"/>
                        </a:rPr>
                        <a:t> latitudes (2 activities). </a:t>
                      </a:r>
                      <a:r>
                        <a:rPr lang="en-US" sz="1600" baseline="0" dirty="0" smtClean="0">
                          <a:latin typeface="+mn-lt"/>
                          <a:cs typeface="Franklin Gothic Book"/>
                        </a:rPr>
                        <a:t>Users are given two data sets to observe &amp; are challenged to interpret patterns w/in a defined location &amp; time (with other users).</a:t>
                      </a:r>
                      <a:endParaRPr lang="en-US" sz="1600" dirty="0">
                        <a:latin typeface="+mn-lt"/>
                        <a:cs typeface="Franklin Gothic Book"/>
                      </a:endParaRPr>
                    </a:p>
                  </a:txBody>
                  <a:tcPr marT="45713" marB="45713"/>
                </a:tc>
              </a:tr>
              <a:tr h="916252">
                <a:tc>
                  <a:txBody>
                    <a:bodyPr/>
                    <a:lstStyle/>
                    <a:p>
                      <a:r>
                        <a:rPr lang="en-US" sz="2000" b="0" dirty="0" smtClean="0">
                          <a:latin typeface="Franklin Gothic Book"/>
                          <a:cs typeface="Franklin Gothic Book"/>
                        </a:rPr>
                        <a:t>Application</a:t>
                      </a:r>
                      <a:endParaRPr lang="en-US" sz="2000" b="0" dirty="0">
                        <a:latin typeface="Franklin Gothic Book"/>
                        <a:cs typeface="Franklin Gothic Book"/>
                      </a:endParaRPr>
                    </a:p>
                  </a:txBody>
                  <a:tcPr marT="45713" marB="45713"/>
                </a:tc>
                <a:tc>
                  <a:txBody>
                    <a:bodyPr/>
                    <a:lstStyle/>
                    <a:p>
                      <a:r>
                        <a:rPr lang="en-US" sz="1600" dirty="0" smtClean="0"/>
                        <a:t>How will learners authentically apply what they've learned to a new situation or context?</a:t>
                      </a:r>
                    </a:p>
                  </a:txBody>
                  <a:tcPr marT="45713" marB="45713"/>
                </a:tc>
                <a:tc>
                  <a:txBody>
                    <a:bodyPr/>
                    <a:lstStyle/>
                    <a:p>
                      <a:r>
                        <a:rPr lang="en-US" sz="1600" dirty="0" smtClean="0">
                          <a:solidFill>
                            <a:srgbClr val="FF0000"/>
                          </a:solidFill>
                          <a:latin typeface="+mn-lt"/>
                          <a:cs typeface="Franklin Gothic Book"/>
                        </a:rPr>
                        <a:t>Data figures of primary productivity from different regions. </a:t>
                      </a:r>
                      <a:r>
                        <a:rPr lang="en-US" sz="1600" dirty="0" smtClean="0">
                          <a:latin typeface="+mn-lt"/>
                          <a:cs typeface="Franklin Gothic Book"/>
                        </a:rPr>
                        <a:t>User provided choices &amp;</a:t>
                      </a:r>
                      <a:r>
                        <a:rPr lang="en-US" sz="1600" baseline="0" dirty="0" smtClean="0">
                          <a:latin typeface="+mn-lt"/>
                          <a:cs typeface="Franklin Gothic Book"/>
                        </a:rPr>
                        <a:t> makes own </a:t>
                      </a:r>
                      <a:r>
                        <a:rPr lang="en-US" sz="1600" dirty="0" smtClean="0">
                          <a:latin typeface="+mn-lt"/>
                          <a:cs typeface="Franklin Gothic Book"/>
                        </a:rPr>
                        <a:t>determination</a:t>
                      </a:r>
                      <a:r>
                        <a:rPr lang="en-US" sz="1600" baseline="0" dirty="0" smtClean="0">
                          <a:latin typeface="+mn-lt"/>
                          <a:cs typeface="Franklin Gothic Book"/>
                        </a:rPr>
                        <a:t> about</a:t>
                      </a:r>
                      <a:r>
                        <a:rPr lang="en-US" sz="1600" dirty="0" smtClean="0">
                          <a:latin typeface="+mn-lt"/>
                          <a:cs typeface="Franklin Gothic Book"/>
                        </a:rPr>
                        <a:t> how to explore the data to understand differences in</a:t>
                      </a:r>
                      <a:r>
                        <a:rPr lang="en-US" sz="1600" baseline="0" dirty="0" smtClean="0">
                          <a:latin typeface="+mn-lt"/>
                          <a:cs typeface="Franklin Gothic Book"/>
                        </a:rPr>
                        <a:t> primary productivity.</a:t>
                      </a:r>
                      <a:endParaRPr lang="en-US" sz="1600" dirty="0">
                        <a:latin typeface="+mn-lt"/>
                        <a:cs typeface="Franklin Gothic Book"/>
                      </a:endParaRPr>
                    </a:p>
                  </a:txBody>
                  <a:tcPr marT="45713" marB="45713"/>
                </a:tc>
              </a:tr>
              <a:tr h="916252">
                <a:tc>
                  <a:txBody>
                    <a:bodyPr/>
                    <a:lstStyle/>
                    <a:p>
                      <a:r>
                        <a:rPr lang="en-US" sz="2000" b="0" dirty="0" smtClean="0">
                          <a:latin typeface="Franklin Gothic Book"/>
                          <a:cs typeface="Franklin Gothic Book"/>
                        </a:rPr>
                        <a:t>Reflection</a:t>
                      </a:r>
                      <a:endParaRPr lang="en-US" sz="2000" b="0" dirty="0">
                        <a:latin typeface="Franklin Gothic Book"/>
                        <a:cs typeface="Franklin Gothic Book"/>
                      </a:endParaRPr>
                    </a:p>
                  </a:txBody>
                  <a:tcPr marT="45713" marB="45713"/>
                </a:tc>
                <a:tc>
                  <a:txBody>
                    <a:bodyPr/>
                    <a:lstStyle/>
                    <a:p>
                      <a:r>
                        <a:rPr lang="en-US" sz="1600" dirty="0" smtClean="0"/>
                        <a:t>How will learners think back on the learning process to help reinforce their understandings, and make them better learners in the future?</a:t>
                      </a:r>
                      <a:endParaRPr lang="en-US" sz="1600" dirty="0"/>
                    </a:p>
                  </a:txBody>
                  <a:tcPr marT="45713" marB="45713"/>
                </a:tc>
                <a:tc>
                  <a:txBody>
                    <a:bodyPr/>
                    <a:lstStyle/>
                    <a:p>
                      <a:r>
                        <a:rPr lang="en-US" sz="1600" kern="1200" dirty="0" smtClean="0">
                          <a:solidFill>
                            <a:srgbClr val="FF0000"/>
                          </a:solidFill>
                          <a:latin typeface="+mn-lt"/>
                          <a:ea typeface="+mn-ea"/>
                          <a:cs typeface="+mn-cs"/>
                        </a:rPr>
                        <a:t>Revise original concept map of </a:t>
                      </a:r>
                      <a:r>
                        <a:rPr lang="en-US" sz="1600" i="1" kern="1200" dirty="0" smtClean="0">
                          <a:solidFill>
                            <a:srgbClr val="FF0000"/>
                          </a:solidFill>
                          <a:latin typeface="+mn-lt"/>
                          <a:ea typeface="+mn-ea"/>
                          <a:cs typeface="+mn-cs"/>
                        </a:rPr>
                        <a:t>primary productivity</a:t>
                      </a:r>
                      <a:r>
                        <a:rPr lang="en-US" sz="1600" i="0" kern="1200" dirty="0" smtClean="0">
                          <a:solidFill>
                            <a:schemeClr val="dk1"/>
                          </a:solidFill>
                          <a:latin typeface="+mn-lt"/>
                          <a:ea typeface="+mn-ea"/>
                          <a:cs typeface="+mn-cs"/>
                        </a:rPr>
                        <a:t>. Compare how ideas have changed</a:t>
                      </a:r>
                      <a:r>
                        <a:rPr lang="en-US" sz="1600" i="0" kern="1200" baseline="0" dirty="0" smtClean="0">
                          <a:solidFill>
                            <a:schemeClr val="dk1"/>
                          </a:solidFill>
                          <a:latin typeface="+mn-lt"/>
                          <a:ea typeface="+mn-ea"/>
                          <a:cs typeface="+mn-cs"/>
                        </a:rPr>
                        <a:t> and discuss what helped to deepen their understanding of how to teach/connect primary productivity concepts/topics.</a:t>
                      </a:r>
                      <a:endParaRPr lang="en-US" sz="1600" dirty="0">
                        <a:latin typeface="Franklin Gothic Book"/>
                        <a:cs typeface="Franklin Gothic Book"/>
                      </a:endParaRPr>
                    </a:p>
                  </a:txBody>
                  <a:tcPr marT="45713" marB="45713"/>
                </a:tc>
              </a:tr>
            </a:tbl>
          </a:graphicData>
        </a:graphic>
      </p:graphicFrame>
    </p:spTree>
    <p:extLst>
      <p:ext uri="{BB962C8B-B14F-4D97-AF65-F5344CB8AC3E}">
        <p14:creationId xmlns:p14="http://schemas.microsoft.com/office/powerpoint/2010/main" val="2233028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Ocean Observation Lab</a:t>
            </a:r>
            <a:endParaRPr lang="en-US" dirty="0"/>
          </a:p>
        </p:txBody>
      </p:sp>
      <p:pic>
        <p:nvPicPr>
          <p:cNvPr id="4" name="Picture 3"/>
          <p:cNvPicPr>
            <a:picLocks noChangeAspect="1"/>
          </p:cNvPicPr>
          <p:nvPr/>
        </p:nvPicPr>
        <p:blipFill>
          <a:blip r:embed="rId2"/>
          <a:stretch>
            <a:fillRect/>
          </a:stretch>
        </p:blipFill>
        <p:spPr>
          <a:xfrm>
            <a:off x="0" y="1441813"/>
            <a:ext cx="9144000" cy="3390900"/>
          </a:xfrm>
          <a:prstGeom prst="rect">
            <a:avLst/>
          </a:prstGeom>
        </p:spPr>
      </p:pic>
    </p:spTree>
    <p:extLst>
      <p:ext uri="{BB962C8B-B14F-4D97-AF65-F5344CB8AC3E}">
        <p14:creationId xmlns:p14="http://schemas.microsoft.com/office/powerpoint/2010/main" val="28916878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Drawbacks of focusing on only </a:t>
            </a:r>
            <a:br>
              <a:rPr lang="en-US" b="1" dirty="0" smtClean="0"/>
            </a:br>
            <a:r>
              <a:rPr lang="en-US" b="1" dirty="0" smtClean="0"/>
              <a:t>one phase</a:t>
            </a:r>
            <a:endParaRPr lang="en-US" b="1" dirty="0"/>
          </a:p>
        </p:txBody>
      </p:sp>
      <p:sp>
        <p:nvSpPr>
          <p:cNvPr id="3" name="Content Placeholder 2"/>
          <p:cNvSpPr>
            <a:spLocks noGrp="1"/>
          </p:cNvSpPr>
          <p:nvPr>
            <p:ph idx="1"/>
          </p:nvPr>
        </p:nvSpPr>
        <p:spPr/>
        <p:txBody>
          <a:bodyPr>
            <a:normAutofit lnSpcReduction="10000"/>
          </a:bodyPr>
          <a:lstStyle/>
          <a:p>
            <a:r>
              <a:rPr lang="en-US" dirty="0" smtClean="0"/>
              <a:t>Many educators focus on the area of the Learning Cycle with which they are most comfortable</a:t>
            </a:r>
          </a:p>
          <a:p>
            <a:r>
              <a:rPr lang="en-US" dirty="0" smtClean="0"/>
              <a:t>Focusing solely on one phase of the cycle may mean neglecting or rushing other important phases of the cycle</a:t>
            </a:r>
          </a:p>
          <a:p>
            <a:r>
              <a:rPr lang="en-US" dirty="0" smtClean="0"/>
              <a:t>Leads to fewer opportunities for students to engage in different kinds of activities</a:t>
            </a:r>
            <a:r>
              <a:rPr lang="en-US" dirty="0"/>
              <a:t> </a:t>
            </a:r>
            <a:r>
              <a:rPr lang="en-US" dirty="0" smtClean="0"/>
              <a:t>that can be used to</a:t>
            </a:r>
          </a:p>
          <a:p>
            <a:pPr lvl="1"/>
            <a:r>
              <a:rPr lang="en-US" dirty="0" smtClean="0"/>
              <a:t>capture student interest, connect to prior knowledge, explain their understanding, and increase persistence to make sense of the phenomenon. </a:t>
            </a:r>
          </a:p>
        </p:txBody>
      </p:sp>
    </p:spTree>
    <p:extLst>
      <p:ext uri="{BB962C8B-B14F-4D97-AF65-F5344CB8AC3E}">
        <p14:creationId xmlns:p14="http://schemas.microsoft.com/office/powerpoint/2010/main" val="63841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Reminders for designing effective lessons using the learning cycle</a:t>
            </a:r>
            <a:endParaRPr lang="en-US" dirty="0"/>
          </a:p>
        </p:txBody>
      </p:sp>
      <p:sp>
        <p:nvSpPr>
          <p:cNvPr id="3" name="Content Placeholder 2"/>
          <p:cNvSpPr>
            <a:spLocks noGrp="1"/>
          </p:cNvSpPr>
          <p:nvPr>
            <p:ph idx="1"/>
          </p:nvPr>
        </p:nvSpPr>
        <p:spPr>
          <a:xfrm>
            <a:off x="457200" y="1661160"/>
            <a:ext cx="8229600" cy="4525963"/>
          </a:xfrm>
        </p:spPr>
        <p:txBody>
          <a:bodyPr>
            <a:normAutofit/>
          </a:bodyPr>
          <a:lstStyle/>
          <a:p>
            <a:pPr lvl="0"/>
            <a:r>
              <a:rPr lang="en-US" smtClean="0"/>
              <a:t>Start </a:t>
            </a:r>
            <a:r>
              <a:rPr lang="en-US" dirty="0" smtClean="0"/>
              <a:t>off with invitation rather than with concept invention</a:t>
            </a:r>
            <a:endParaRPr lang="en-US" dirty="0"/>
          </a:p>
          <a:p>
            <a:pPr lvl="0"/>
            <a:r>
              <a:rPr lang="en-US" dirty="0" smtClean="0"/>
              <a:t>Allow </a:t>
            </a:r>
            <a:r>
              <a:rPr lang="en-US" dirty="0"/>
              <a:t>students to think about and explore a topic before introducing concepts and vocabulary</a:t>
            </a:r>
          </a:p>
          <a:p>
            <a:r>
              <a:rPr lang="en-US" dirty="0"/>
              <a:t>Make sure to include time for application &amp; reflection (even if it happens after class).</a:t>
            </a:r>
          </a:p>
          <a:p>
            <a:pPr lvl="0"/>
            <a:r>
              <a:rPr lang="en-US" dirty="0" smtClean="0"/>
              <a:t>Include opportunities throughout for students to engage in meaning-making about phenomenon.</a:t>
            </a:r>
          </a:p>
        </p:txBody>
      </p:sp>
    </p:spTree>
    <p:extLst>
      <p:ext uri="{BB962C8B-B14F-4D97-AF65-F5344CB8AC3E}">
        <p14:creationId xmlns:p14="http://schemas.microsoft.com/office/powerpoint/2010/main" val="20128893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 &amp; the Learning Cycle</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707"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63"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5339"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337"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0697"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759" y="3803651"/>
            <a:ext cx="2143649" cy="1371600"/>
          </a:xfrm>
          <a:prstGeom prst="rect">
            <a:avLst/>
          </a:prstGeom>
          <a:ln>
            <a:solidFill>
              <a:srgbClr val="000000"/>
            </a:solidFill>
          </a:ln>
        </p:spPr>
      </p:pic>
      <p:sp>
        <p:nvSpPr>
          <p:cNvPr id="10" name="TextBox 9"/>
          <p:cNvSpPr txBox="1"/>
          <p:nvPr/>
        </p:nvSpPr>
        <p:spPr>
          <a:xfrm>
            <a:off x="3427743" y="2844635"/>
            <a:ext cx="2391550" cy="369332"/>
          </a:xfrm>
          <a:prstGeom prst="rect">
            <a:avLst/>
          </a:prstGeom>
          <a:noFill/>
        </p:spPr>
        <p:txBody>
          <a:bodyPr wrap="none" rtlCol="0">
            <a:spAutoFit/>
          </a:bodyPr>
          <a:lstStyle/>
          <a:p>
            <a:r>
              <a:rPr lang="en-US" dirty="0" smtClean="0"/>
              <a:t>Invitation Concept Map</a:t>
            </a:r>
            <a:endParaRPr lang="en-US" dirty="0"/>
          </a:p>
        </p:txBody>
      </p:sp>
      <p:sp>
        <p:nvSpPr>
          <p:cNvPr id="11" name="TextBox 10"/>
          <p:cNvSpPr txBox="1"/>
          <p:nvPr/>
        </p:nvSpPr>
        <p:spPr>
          <a:xfrm>
            <a:off x="6048467" y="3290035"/>
            <a:ext cx="2499640" cy="369332"/>
          </a:xfrm>
          <a:prstGeom prst="rect">
            <a:avLst/>
          </a:prstGeom>
          <a:noFill/>
        </p:spPr>
        <p:txBody>
          <a:bodyPr wrap="none" rtlCol="0">
            <a:spAutoFit/>
          </a:bodyPr>
          <a:lstStyle/>
          <a:p>
            <a:r>
              <a:rPr lang="en-US" dirty="0" smtClean="0"/>
              <a:t>Exploration Data Activity</a:t>
            </a:r>
            <a:endParaRPr lang="en-US" dirty="0"/>
          </a:p>
        </p:txBody>
      </p:sp>
      <p:sp>
        <p:nvSpPr>
          <p:cNvPr id="13" name="TextBox 12"/>
          <p:cNvSpPr txBox="1"/>
          <p:nvPr/>
        </p:nvSpPr>
        <p:spPr>
          <a:xfrm>
            <a:off x="5906013" y="5148431"/>
            <a:ext cx="3318261" cy="369332"/>
          </a:xfrm>
          <a:prstGeom prst="rect">
            <a:avLst/>
          </a:prstGeom>
          <a:noFill/>
        </p:spPr>
        <p:txBody>
          <a:bodyPr wrap="none" rtlCol="0">
            <a:spAutoFit/>
          </a:bodyPr>
          <a:lstStyle/>
          <a:p>
            <a:r>
              <a:rPr lang="en-US" dirty="0" smtClean="0"/>
              <a:t>Concept Invention Data Activity 1</a:t>
            </a:r>
            <a:endParaRPr lang="en-US" dirty="0"/>
          </a:p>
        </p:txBody>
      </p:sp>
      <p:sp>
        <p:nvSpPr>
          <p:cNvPr id="14" name="TextBox 13"/>
          <p:cNvSpPr txBox="1"/>
          <p:nvPr/>
        </p:nvSpPr>
        <p:spPr>
          <a:xfrm>
            <a:off x="2977078" y="5516176"/>
            <a:ext cx="3318261" cy="369332"/>
          </a:xfrm>
          <a:prstGeom prst="rect">
            <a:avLst/>
          </a:prstGeom>
          <a:noFill/>
        </p:spPr>
        <p:txBody>
          <a:bodyPr wrap="none" rtlCol="0">
            <a:spAutoFit/>
          </a:bodyPr>
          <a:lstStyle/>
          <a:p>
            <a:r>
              <a:rPr lang="en-US" dirty="0" smtClean="0"/>
              <a:t>Concept Invention Data Activity 2</a:t>
            </a:r>
            <a:endParaRPr lang="en-US" dirty="0"/>
          </a:p>
        </p:txBody>
      </p:sp>
      <p:sp>
        <p:nvSpPr>
          <p:cNvPr id="15" name="TextBox 14"/>
          <p:cNvSpPr txBox="1"/>
          <p:nvPr/>
        </p:nvSpPr>
        <p:spPr>
          <a:xfrm>
            <a:off x="484088" y="5175251"/>
            <a:ext cx="2492990" cy="369332"/>
          </a:xfrm>
          <a:prstGeom prst="rect">
            <a:avLst/>
          </a:prstGeom>
          <a:noFill/>
        </p:spPr>
        <p:txBody>
          <a:bodyPr wrap="none" rtlCol="0">
            <a:spAutoFit/>
          </a:bodyPr>
          <a:lstStyle/>
          <a:p>
            <a:r>
              <a:rPr lang="en-US" dirty="0" smtClean="0"/>
              <a:t>Application Data Activity</a:t>
            </a:r>
            <a:endParaRPr lang="en-US" dirty="0"/>
          </a:p>
        </p:txBody>
      </p:sp>
      <p:sp>
        <p:nvSpPr>
          <p:cNvPr id="16" name="TextBox 15"/>
          <p:cNvSpPr txBox="1"/>
          <p:nvPr/>
        </p:nvSpPr>
        <p:spPr>
          <a:xfrm>
            <a:off x="391947" y="3303405"/>
            <a:ext cx="2441819" cy="369332"/>
          </a:xfrm>
          <a:prstGeom prst="rect">
            <a:avLst/>
          </a:prstGeom>
          <a:noFill/>
        </p:spPr>
        <p:txBody>
          <a:bodyPr wrap="none" rtlCol="0">
            <a:spAutoFit/>
          </a:bodyPr>
          <a:lstStyle/>
          <a:p>
            <a:r>
              <a:rPr lang="en-US" dirty="0" smtClean="0"/>
              <a:t>Reflection Concept Map</a:t>
            </a:r>
            <a:endParaRPr lang="en-US" dirty="0"/>
          </a:p>
        </p:txBody>
      </p:sp>
      <p:cxnSp>
        <p:nvCxnSpPr>
          <p:cNvPr id="21" name="Straight Arrow Connector 20"/>
          <p:cNvCxnSpPr/>
          <p:nvPr/>
        </p:nvCxnSpPr>
        <p:spPr>
          <a:xfrm>
            <a:off x="7298287" y="3613470"/>
            <a:ext cx="15383" cy="486796"/>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559969" y="3641273"/>
            <a:ext cx="0" cy="44588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6" idx="1"/>
          </p:cNvCxnSpPr>
          <p:nvPr/>
        </p:nvCxnSpPr>
        <p:spPr>
          <a:xfrm>
            <a:off x="5636041" y="1931805"/>
            <a:ext cx="659298" cy="68580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636041" y="4252667"/>
            <a:ext cx="873225" cy="78086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2662298" y="4252667"/>
            <a:ext cx="902026" cy="537470"/>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4287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Reflect on the session</a:t>
            </a:r>
            <a:endParaRPr lang="en-US" dirty="0"/>
          </a:p>
        </p:txBody>
      </p:sp>
      <p:sp>
        <p:nvSpPr>
          <p:cNvPr id="3" name="Content Placeholder 2"/>
          <p:cNvSpPr>
            <a:spLocks noGrp="1"/>
          </p:cNvSpPr>
          <p:nvPr>
            <p:ph idx="1"/>
          </p:nvPr>
        </p:nvSpPr>
        <p:spPr/>
        <p:txBody>
          <a:bodyPr/>
          <a:lstStyle/>
          <a:p>
            <a:r>
              <a:rPr lang="en-US" dirty="0" smtClean="0"/>
              <a:t>Write </a:t>
            </a:r>
            <a:r>
              <a:rPr lang="en-US" dirty="0"/>
              <a:t>about </a:t>
            </a:r>
            <a:r>
              <a:rPr lang="en-US" dirty="0" smtClean="0"/>
              <a:t>something you would like to remember about designing </a:t>
            </a:r>
            <a:r>
              <a:rPr lang="en-US" dirty="0"/>
              <a:t>learning experiences according to the learning </a:t>
            </a:r>
            <a:r>
              <a:rPr lang="en-US" dirty="0" smtClean="0"/>
              <a:t>cycle.</a:t>
            </a:r>
            <a:endParaRPr lang="en-US" dirty="0"/>
          </a:p>
          <a:p>
            <a:endParaRPr lang="en-US" dirty="0"/>
          </a:p>
        </p:txBody>
      </p:sp>
    </p:spTree>
    <p:extLst>
      <p:ext uri="{BB962C8B-B14F-4D97-AF65-F5344CB8AC3E}">
        <p14:creationId xmlns:p14="http://schemas.microsoft.com/office/powerpoint/2010/main" val="338208335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 </a:t>
            </a:r>
            <a:r>
              <a:rPr lang="en-US" dirty="0" smtClean="0">
                <a:sym typeface="Wingdings"/>
              </a:rPr>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726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4210"/>
            <a:ext cx="7772400" cy="147002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Demonstration of OOI Vocabulary Navigator </a:t>
            </a:r>
            <a:r>
              <a:rPr lang="en-US"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Subtitle 2"/>
          <p:cNvSpPr>
            <a:spLocks noGrp="1"/>
          </p:cNvSpPr>
          <p:nvPr>
            <p:ph type="subTitle" idx="1"/>
          </p:nvPr>
        </p:nvSpPr>
        <p:spPr>
          <a:xfrm>
            <a:off x="0" y="3597737"/>
            <a:ext cx="9144001" cy="1115920"/>
          </a:xfrm>
        </p:spPr>
        <p:txBody>
          <a:bodyPr/>
          <a:lstStyle/>
          <a:p>
            <a:r>
              <a:rPr lang="en-US" dirty="0"/>
              <a:t>Annette </a:t>
            </a:r>
            <a:r>
              <a:rPr lang="en-US" dirty="0" err="1"/>
              <a:t>deCharon</a:t>
            </a:r>
            <a:r>
              <a:rPr lang="en-US" dirty="0"/>
              <a:t>, University of Maine</a:t>
            </a:r>
          </a:p>
          <a:p>
            <a:r>
              <a:rPr lang="en-US" sz="2000" dirty="0" err="1"/>
              <a:t>annette.decharon@maine.edu</a:t>
            </a:r>
            <a:endParaRPr lang="en-US" sz="2000" dirty="0"/>
          </a:p>
        </p:txBody>
      </p:sp>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6" name="TextBox 5"/>
          <p:cNvSpPr txBox="1"/>
          <p:nvPr/>
        </p:nvSpPr>
        <p:spPr>
          <a:xfrm>
            <a:off x="235679" y="4809850"/>
            <a:ext cx="8707012" cy="923330"/>
          </a:xfrm>
          <a:prstGeom prst="rect">
            <a:avLst/>
          </a:prstGeom>
          <a:noFill/>
        </p:spPr>
        <p:txBody>
          <a:bodyPr wrap="square" rtlCol="0">
            <a:spAutoFit/>
          </a:bodyPr>
          <a:lstStyle/>
          <a:p>
            <a:pPr algn="ctr"/>
            <a:r>
              <a:rPr lang="en-US" dirty="0" err="1">
                <a:solidFill>
                  <a:schemeClr val="bg1">
                    <a:lumMod val="65000"/>
                  </a:schemeClr>
                </a:solidFill>
              </a:rPr>
              <a:t>deCharon</a:t>
            </a:r>
            <a:r>
              <a:rPr lang="en-US" dirty="0">
                <a:solidFill>
                  <a:schemeClr val="bg1">
                    <a:lumMod val="65000"/>
                  </a:schemeClr>
                </a:solidFill>
              </a:rPr>
              <a:t>, A., L. Smith, and C. Companion. 2015. </a:t>
            </a:r>
            <a:r>
              <a:rPr lang="en-US" i="1" dirty="0">
                <a:solidFill>
                  <a:schemeClr val="bg1">
                    <a:lumMod val="65000"/>
                  </a:schemeClr>
                </a:solidFill>
              </a:rPr>
              <a:t>Characterizing Complex Marine Systems &amp; Technology Using Visualized Vocabularies</a:t>
            </a:r>
            <a:r>
              <a:rPr lang="en-US" dirty="0">
                <a:solidFill>
                  <a:schemeClr val="bg1">
                    <a:lumMod val="65000"/>
                  </a:schemeClr>
                </a:solidFill>
              </a:rPr>
              <a:t>. </a:t>
            </a:r>
            <a:r>
              <a:rPr lang="en-US" u="sng" dirty="0">
                <a:solidFill>
                  <a:schemeClr val="bg1">
                    <a:lumMod val="65000"/>
                  </a:schemeClr>
                </a:solidFill>
              </a:rPr>
              <a:t>Marine Technology Society Journal</a:t>
            </a:r>
            <a:r>
              <a:rPr lang="en-US" dirty="0">
                <a:solidFill>
                  <a:schemeClr val="bg1">
                    <a:lumMod val="65000"/>
                  </a:schemeClr>
                </a:solidFill>
              </a:rPr>
              <a:t> 49(4): 53-63, http://</a:t>
            </a:r>
            <a:r>
              <a:rPr lang="en-US" dirty="0" err="1">
                <a:solidFill>
                  <a:schemeClr val="bg1">
                    <a:lumMod val="65000"/>
                  </a:schemeClr>
                </a:solidFill>
              </a:rPr>
              <a:t>dx.doi.org</a:t>
            </a:r>
            <a:r>
              <a:rPr lang="en-US" dirty="0">
                <a:solidFill>
                  <a:schemeClr val="bg1">
                    <a:lumMod val="65000"/>
                  </a:schemeClr>
                </a:solidFill>
              </a:rPr>
              <a:t>/10.4031/MTSJ.49.4.2.</a:t>
            </a:r>
          </a:p>
        </p:txBody>
      </p:sp>
    </p:spTree>
    <p:extLst>
      <p:ext uri="{BB962C8B-B14F-4D97-AF65-F5344CB8AC3E}">
        <p14:creationId xmlns:p14="http://schemas.microsoft.com/office/powerpoint/2010/main" val="96515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3" name="Content Placeholder 2"/>
          <p:cNvSpPr>
            <a:spLocks noGrp="1"/>
          </p:cNvSpPr>
          <p:nvPr>
            <p:ph idx="1"/>
          </p:nvPr>
        </p:nvSpPr>
        <p:spPr>
          <a:xfrm>
            <a:off x="457200" y="1600200"/>
            <a:ext cx="8229600" cy="3454097"/>
          </a:xfrm>
        </p:spPr>
        <p:txBody>
          <a:bodyPr/>
          <a:lstStyle/>
          <a:p>
            <a:pPr marL="0" indent="0">
              <a:buNone/>
            </a:pPr>
            <a:r>
              <a:rPr lang="en-US" dirty="0"/>
              <a:t>To help make sense of a very complicated marine system, a computer sciences-based organizational structure (i.e., ontology) has been employed to characterize the Ocean Observatories Initiative (OOI)</a:t>
            </a:r>
          </a:p>
        </p:txBody>
      </p:sp>
      <p:sp>
        <p:nvSpPr>
          <p:cNvPr id="6" name="Title 5"/>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Background</a:t>
            </a:r>
            <a:endParaRPr lang="en-US"/>
          </a:p>
        </p:txBody>
      </p:sp>
      <p:pic>
        <p:nvPicPr>
          <p:cNvPr id="4" name="Picture 3" descr="Screen Shot 2016-05-20 at 10.00.06 AM.png"/>
          <p:cNvPicPr>
            <a:picLocks noChangeAspect="1"/>
          </p:cNvPicPr>
          <p:nvPr/>
        </p:nvPicPr>
        <p:blipFill rotWithShape="1">
          <a:blip r:embed="rId3" cstate="screen">
            <a:extLst>
              <a:ext uri="{28A0092B-C50C-407E-A947-70E740481C1C}">
                <a14:useLocalDpi xmlns:a14="http://schemas.microsoft.com/office/drawing/2010/main"/>
              </a:ext>
            </a:extLst>
          </a:blip>
          <a:srcRect t="10912"/>
          <a:stretch/>
        </p:blipFill>
        <p:spPr>
          <a:xfrm>
            <a:off x="0" y="4255561"/>
            <a:ext cx="9144000" cy="2248900"/>
          </a:xfrm>
          <a:prstGeom prst="rect">
            <a:avLst/>
          </a:prstGeom>
        </p:spPr>
      </p:pic>
    </p:spTree>
    <p:extLst>
      <p:ext uri="{BB962C8B-B14F-4D97-AF65-F5344CB8AC3E}">
        <p14:creationId xmlns:p14="http://schemas.microsoft.com/office/powerpoint/2010/main" val="1325196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3" name="Content Placeholder 2"/>
          <p:cNvSpPr>
            <a:spLocks noGrp="1"/>
          </p:cNvSpPr>
          <p:nvPr>
            <p:ph idx="1"/>
          </p:nvPr>
        </p:nvSpPr>
        <p:spPr>
          <a:xfrm>
            <a:off x="457200" y="1600200"/>
            <a:ext cx="8229600" cy="3454097"/>
          </a:xfrm>
        </p:spPr>
        <p:txBody>
          <a:bodyPr/>
          <a:lstStyle/>
          <a:p>
            <a:pPr marL="0" indent="0">
              <a:buNone/>
            </a:pPr>
            <a:r>
              <a:rPr lang="en-US" dirty="0"/>
              <a:t>To help make sense of a very complicated marine system, a computer sciences-based organizational structure (i.e., ontology) has been employed to characterize the Ocean Observatories Initiative (OOI)</a:t>
            </a:r>
          </a:p>
        </p:txBody>
      </p:sp>
      <p:sp>
        <p:nvSpPr>
          <p:cNvPr id="6" name="Title 5"/>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Background</a:t>
            </a:r>
            <a:endParaRPr lang="en-US"/>
          </a:p>
        </p:txBody>
      </p:sp>
      <p:pic>
        <p:nvPicPr>
          <p:cNvPr id="2" name="Picture 1" descr="Screen Shot 2016-05-20 at 10.00.1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617" y="4142762"/>
            <a:ext cx="7258571" cy="2623579"/>
          </a:xfrm>
          <a:prstGeom prst="rect">
            <a:avLst/>
          </a:prstGeom>
        </p:spPr>
      </p:pic>
    </p:spTree>
    <p:extLst>
      <p:ext uri="{BB962C8B-B14F-4D97-AF65-F5344CB8AC3E}">
        <p14:creationId xmlns:p14="http://schemas.microsoft.com/office/powerpoint/2010/main" val="2262711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Background</a:t>
            </a:r>
            <a:endParaRPr lang="en-US"/>
          </a:p>
        </p:txBody>
      </p:sp>
      <p:sp>
        <p:nvSpPr>
          <p:cNvPr id="3" name="Content Placeholder 2"/>
          <p:cNvSpPr>
            <a:spLocks noGrp="1"/>
          </p:cNvSpPr>
          <p:nvPr>
            <p:ph idx="1"/>
          </p:nvPr>
        </p:nvSpPr>
        <p:spPr>
          <a:xfrm>
            <a:off x="457199" y="1600200"/>
            <a:ext cx="8229601" cy="4525963"/>
          </a:xfrm>
        </p:spPr>
        <p:txBody>
          <a:bodyPr/>
          <a:lstStyle/>
          <a:p>
            <a:pPr marL="0" indent="0">
              <a:buNone/>
            </a:pPr>
            <a:r>
              <a:rPr lang="en-US" dirty="0"/>
              <a:t>We have constructed five linked vocabularies that include </a:t>
            </a:r>
            <a:r>
              <a:rPr lang="en-US" i="1" dirty="0"/>
              <a:t>terms</a:t>
            </a:r>
            <a:r>
              <a:rPr lang="en-US" dirty="0"/>
              <a:t>, </a:t>
            </a:r>
            <a:r>
              <a:rPr lang="en-US" i="1" dirty="0"/>
              <a:t>descriptions</a:t>
            </a:r>
            <a:r>
              <a:rPr lang="en-US" dirty="0"/>
              <a:t>, and </a:t>
            </a:r>
            <a:r>
              <a:rPr lang="en-US" i="1" dirty="0"/>
              <a:t>images</a:t>
            </a:r>
            <a:r>
              <a:rPr lang="en-US" dirty="0"/>
              <a:t>, </a:t>
            </a:r>
            <a:r>
              <a:rPr lang="en-US" i="1" dirty="0"/>
              <a:t>define the overall system</a:t>
            </a:r>
            <a:endParaRPr lang="en-US" dirty="0">
              <a:effectLst/>
            </a:endParaRPr>
          </a:p>
        </p:txBody>
      </p:sp>
      <p:sp>
        <p:nvSpPr>
          <p:cNvPr id="5" name="Title 1"/>
          <p:cNvSpPr txBox="1">
            <a:spLocks/>
          </p:cNvSpPr>
          <p:nvPr/>
        </p:nvSpPr>
        <p:spPr>
          <a:xfrm>
            <a:off x="0" y="0"/>
            <a:ext cx="9144000" cy="15700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50800" dist="38100" dir="2700000" algn="tl" rotWithShape="0">
                  <a:prstClr val="black">
                    <a:alpha val="40000"/>
                  </a:prstClr>
                </a:outerShdw>
              </a:effectLst>
            </a:endParaRPr>
          </a:p>
        </p:txBody>
      </p:sp>
      <p:pic>
        <p:nvPicPr>
          <p:cNvPr id="10" name="Picture 9" descr="Screen Shot 2016-05-20 at 10.08.43 AM.png"/>
          <p:cNvPicPr>
            <a:picLocks noChangeAspect="1"/>
          </p:cNvPicPr>
          <p:nvPr/>
        </p:nvPicPr>
        <p:blipFill rotWithShape="1">
          <a:blip r:embed="rId3" cstate="screen">
            <a:extLst>
              <a:ext uri="{28A0092B-C50C-407E-A947-70E740481C1C}">
                <a14:useLocalDpi xmlns:a14="http://schemas.microsoft.com/office/drawing/2010/main"/>
              </a:ext>
            </a:extLst>
          </a:blip>
          <a:srcRect r="1199"/>
          <a:stretch/>
        </p:blipFill>
        <p:spPr>
          <a:xfrm>
            <a:off x="0" y="3466752"/>
            <a:ext cx="9144000" cy="2444713"/>
          </a:xfrm>
          <a:prstGeom prst="rect">
            <a:avLst/>
          </a:prstGeom>
        </p:spPr>
      </p:pic>
    </p:spTree>
    <p:extLst>
      <p:ext uri="{BB962C8B-B14F-4D97-AF65-F5344CB8AC3E}">
        <p14:creationId xmlns:p14="http://schemas.microsoft.com/office/powerpoint/2010/main" val="2566391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Background</a:t>
            </a:r>
            <a:endParaRPr lang="en-US"/>
          </a:p>
        </p:txBody>
      </p:sp>
      <p:sp>
        <p:nvSpPr>
          <p:cNvPr id="3" name="Content Placeholder 2"/>
          <p:cNvSpPr>
            <a:spLocks noGrp="1"/>
          </p:cNvSpPr>
          <p:nvPr>
            <p:ph idx="1"/>
          </p:nvPr>
        </p:nvSpPr>
        <p:spPr>
          <a:xfrm>
            <a:off x="457199" y="1600200"/>
            <a:ext cx="8367653" cy="4525963"/>
          </a:xfrm>
        </p:spPr>
        <p:txBody>
          <a:bodyPr/>
          <a:lstStyle/>
          <a:p>
            <a:pPr marL="0" indent="0">
              <a:buNone/>
            </a:pPr>
            <a:r>
              <a:rPr lang="en-US" dirty="0"/>
              <a:t>Given the importance of visual representations in learning, an associated interactive “</a:t>
            </a:r>
            <a:r>
              <a:rPr lang="en-US" i="1" dirty="0"/>
              <a:t>Vocabulary Navigator</a:t>
            </a:r>
            <a:r>
              <a:rPr lang="en-US" dirty="0"/>
              <a:t>” has been developed</a:t>
            </a:r>
          </a:p>
        </p:txBody>
      </p:sp>
      <p:sp>
        <p:nvSpPr>
          <p:cNvPr id="5" name="Title 1"/>
          <p:cNvSpPr txBox="1">
            <a:spLocks/>
          </p:cNvSpPr>
          <p:nvPr/>
        </p:nvSpPr>
        <p:spPr>
          <a:xfrm>
            <a:off x="0" y="0"/>
            <a:ext cx="9144000" cy="15700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50800" dist="38100" dir="2700000" algn="tl" rotWithShape="0">
                  <a:prstClr val="black">
                    <a:alpha val="40000"/>
                  </a:prstClr>
                </a:outerShdw>
              </a:effectLst>
            </a:endParaRPr>
          </a:p>
        </p:txBody>
      </p:sp>
      <p:pic>
        <p:nvPicPr>
          <p:cNvPr id="6" name="Picture 5" descr="Screen Shot 2016-05-20 at 9.57.41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883" y="3103286"/>
            <a:ext cx="5173869" cy="3754714"/>
          </a:xfrm>
          <a:prstGeom prst="rect">
            <a:avLst/>
          </a:prstGeom>
        </p:spPr>
      </p:pic>
    </p:spTree>
    <p:extLst>
      <p:ext uri="{BB962C8B-B14F-4D97-AF65-F5344CB8AC3E}">
        <p14:creationId xmlns:p14="http://schemas.microsoft.com/office/powerpoint/2010/main" val="282323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Ocean Observation Lab</a:t>
            </a:r>
            <a:endParaRPr lang="en-US" dirty="0"/>
          </a:p>
        </p:txBody>
      </p:sp>
      <p:pic>
        <p:nvPicPr>
          <p:cNvPr id="4" name="Picture 3"/>
          <p:cNvPicPr>
            <a:picLocks noChangeAspect="1"/>
          </p:cNvPicPr>
          <p:nvPr/>
        </p:nvPicPr>
        <p:blipFill>
          <a:blip r:embed="rId2"/>
          <a:stretch>
            <a:fillRect/>
          </a:stretch>
        </p:blipFill>
        <p:spPr>
          <a:xfrm>
            <a:off x="762000" y="1397000"/>
            <a:ext cx="7620000" cy="4064000"/>
          </a:xfrm>
          <a:prstGeom prst="rect">
            <a:avLst/>
          </a:prstGeom>
        </p:spPr>
      </p:pic>
    </p:spTree>
    <p:extLst>
      <p:ext uri="{BB962C8B-B14F-4D97-AF65-F5344CB8AC3E}">
        <p14:creationId xmlns:p14="http://schemas.microsoft.com/office/powerpoint/2010/main" val="252828457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e_l2_banner_bk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Background</a:t>
            </a:r>
            <a:endParaRPr lang="en-US"/>
          </a:p>
        </p:txBody>
      </p:sp>
      <p:sp>
        <p:nvSpPr>
          <p:cNvPr id="3" name="Content Placeholder 2"/>
          <p:cNvSpPr>
            <a:spLocks noGrp="1"/>
          </p:cNvSpPr>
          <p:nvPr>
            <p:ph idx="1"/>
          </p:nvPr>
        </p:nvSpPr>
        <p:spPr>
          <a:xfrm>
            <a:off x="457200" y="1600200"/>
            <a:ext cx="8229600" cy="2668951"/>
          </a:xfrm>
        </p:spPr>
        <p:txBody>
          <a:bodyPr/>
          <a:lstStyle/>
          <a:p>
            <a:pPr marL="0" indent="0">
              <a:buNone/>
            </a:pPr>
            <a:r>
              <a:rPr lang="en-US" dirty="0"/>
              <a:t>Design of the </a:t>
            </a:r>
            <a:r>
              <a:rPr lang="en-US" i="1" dirty="0"/>
              <a:t>vocabularies</a:t>
            </a:r>
            <a:r>
              <a:rPr lang="en-US" dirty="0"/>
              <a:t> and their </a:t>
            </a:r>
            <a:r>
              <a:rPr lang="en-US" i="1" dirty="0"/>
              <a:t>visualizer</a:t>
            </a:r>
            <a:r>
              <a:rPr lang="en-US" dirty="0"/>
              <a:t> are based on principles related to the needs of the target audience (undergraduate students) such as placing information in a </a:t>
            </a:r>
            <a:r>
              <a:rPr lang="en-US" i="1" dirty="0"/>
              <a:t>broader context</a:t>
            </a:r>
            <a:r>
              <a:rPr lang="en-US" dirty="0"/>
              <a:t> and </a:t>
            </a:r>
            <a:r>
              <a:rPr lang="en-US" i="1" dirty="0"/>
              <a:t>promoting self-directed discovery</a:t>
            </a:r>
          </a:p>
        </p:txBody>
      </p:sp>
      <p:sp>
        <p:nvSpPr>
          <p:cNvPr id="5" name="Title 1"/>
          <p:cNvSpPr txBox="1">
            <a:spLocks/>
          </p:cNvSpPr>
          <p:nvPr/>
        </p:nvSpPr>
        <p:spPr>
          <a:xfrm>
            <a:off x="0" y="0"/>
            <a:ext cx="9144000" cy="15700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a:solidFill>
                <a:schemeClr val="bg1"/>
              </a:solidFill>
              <a:effectLst>
                <a:outerShdw blurRad="50800" dist="38100" dir="2700000" algn="tl" rotWithShape="0">
                  <a:prstClr val="black">
                    <a:alpha val="40000"/>
                  </a:prstClr>
                </a:outerShdw>
              </a:effectLst>
            </a:endParaRPr>
          </a:p>
        </p:txBody>
      </p:sp>
      <p:sp>
        <p:nvSpPr>
          <p:cNvPr id="6" name="TextBox 5"/>
          <p:cNvSpPr txBox="1"/>
          <p:nvPr/>
        </p:nvSpPr>
        <p:spPr>
          <a:xfrm>
            <a:off x="635047" y="4837794"/>
            <a:ext cx="7701633" cy="954107"/>
          </a:xfrm>
          <a:prstGeom prst="rect">
            <a:avLst/>
          </a:prstGeom>
          <a:noFill/>
        </p:spPr>
        <p:txBody>
          <a:bodyPr wrap="square" rtlCol="0">
            <a:spAutoFit/>
          </a:bodyPr>
          <a:lstStyle/>
          <a:p>
            <a:pPr algn="ctr"/>
            <a:r>
              <a:rPr lang="en-US" sz="2800" i="1"/>
              <a:t>Speaking of discovery... let's learn how to navigate OOI Vocabularies!</a:t>
            </a:r>
            <a:r>
              <a:rPr lang="en-US" i="1"/>
              <a:t> </a:t>
            </a:r>
          </a:p>
        </p:txBody>
      </p:sp>
    </p:spTree>
    <p:extLst>
      <p:ext uri="{BB962C8B-B14F-4D97-AF65-F5344CB8AC3E}">
        <p14:creationId xmlns:p14="http://schemas.microsoft.com/office/powerpoint/2010/main" val="2951226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e_l2_banner_bk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Let's Get Started...</a:t>
            </a:r>
            <a:endParaRPr lang="en-US"/>
          </a:p>
        </p:txBody>
      </p:sp>
      <p:sp>
        <p:nvSpPr>
          <p:cNvPr id="3" name="Content Placeholder 2"/>
          <p:cNvSpPr>
            <a:spLocks noGrp="1"/>
          </p:cNvSpPr>
          <p:nvPr>
            <p:ph idx="1"/>
          </p:nvPr>
        </p:nvSpPr>
        <p:spPr/>
        <p:txBody>
          <a:bodyPr/>
          <a:lstStyle/>
          <a:p>
            <a:r>
              <a:rPr lang="en-US"/>
              <a:t>http://education.oceanobservatories.org</a:t>
            </a:r>
          </a:p>
          <a:p>
            <a:r>
              <a:rPr lang="en-US"/>
              <a:t>Log in</a:t>
            </a:r>
          </a:p>
          <a:p>
            <a:r>
              <a:rPr lang="en-US"/>
              <a:t>Use pull-down menu to "Create a Concept Map"</a:t>
            </a:r>
          </a:p>
          <a:p>
            <a:r>
              <a:rPr lang="en-US"/>
              <a:t>Click on "Vocabulary Navigator" at top and enter the search term, "Primary Production" </a:t>
            </a:r>
          </a:p>
        </p:txBody>
      </p:sp>
    </p:spTree>
    <p:extLst>
      <p:ext uri="{BB962C8B-B14F-4D97-AF65-F5344CB8AC3E}">
        <p14:creationId xmlns:p14="http://schemas.microsoft.com/office/powerpoint/2010/main" val="2889330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Primary (1°) Production</a:t>
            </a:r>
            <a:endParaRPr lang="en-US"/>
          </a:p>
        </p:txBody>
      </p:sp>
      <p:pic>
        <p:nvPicPr>
          <p:cNvPr id="3" name="Picture 2" descr="Screen Shot 2016-05-19 at 3.22.4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674" y="1601802"/>
            <a:ext cx="5488219" cy="5256197"/>
          </a:xfrm>
          <a:prstGeom prst="rect">
            <a:avLst/>
          </a:prstGeom>
        </p:spPr>
      </p:pic>
      <p:sp>
        <p:nvSpPr>
          <p:cNvPr id="6" name="Left Arrow 5"/>
          <p:cNvSpPr/>
          <p:nvPr/>
        </p:nvSpPr>
        <p:spPr>
          <a:xfrm>
            <a:off x="1725529" y="1829254"/>
            <a:ext cx="6738685"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This map pulls info from two vocabularies: Science &amp; Data Products</a:t>
            </a:r>
          </a:p>
        </p:txBody>
      </p:sp>
    </p:spTree>
    <p:extLst>
      <p:ext uri="{BB962C8B-B14F-4D97-AF65-F5344CB8AC3E}">
        <p14:creationId xmlns:p14="http://schemas.microsoft.com/office/powerpoint/2010/main" val="193906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1° Production: Description</a:t>
            </a:r>
            <a:endParaRPr lang="en-US"/>
          </a:p>
        </p:txBody>
      </p:sp>
      <p:pic>
        <p:nvPicPr>
          <p:cNvPr id="10" name="Picture 9" descr="Screen Shot 2016-05-19 at 3.22.4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674" y="1601802"/>
            <a:ext cx="5488219" cy="5256197"/>
          </a:xfrm>
          <a:prstGeom prst="rect">
            <a:avLst/>
          </a:prstGeom>
        </p:spPr>
      </p:pic>
      <p:pic>
        <p:nvPicPr>
          <p:cNvPr id="8" name="Picture 7" descr="Screen Shot 2016-05-19 at 3.23.4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1791" y="4382638"/>
            <a:ext cx="3085430" cy="1916264"/>
          </a:xfrm>
          <a:prstGeom prst="rect">
            <a:avLst/>
          </a:prstGeom>
        </p:spPr>
      </p:pic>
      <p:sp>
        <p:nvSpPr>
          <p:cNvPr id="6" name="Left Arrow 5"/>
          <p:cNvSpPr/>
          <p:nvPr/>
        </p:nvSpPr>
        <p:spPr>
          <a:xfrm rot="20236460">
            <a:off x="2843839" y="2911312"/>
            <a:ext cx="6452870"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camera icon to reveal image(s) attached to the concept</a:t>
            </a:r>
          </a:p>
        </p:txBody>
      </p:sp>
      <p:sp>
        <p:nvSpPr>
          <p:cNvPr id="11" name="Right Arrow 10"/>
          <p:cNvSpPr/>
          <p:nvPr/>
        </p:nvSpPr>
        <p:spPr>
          <a:xfrm>
            <a:off x="104746" y="4517442"/>
            <a:ext cx="2805817" cy="6475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"i" for description</a:t>
            </a:r>
          </a:p>
        </p:txBody>
      </p:sp>
    </p:spTree>
    <p:extLst>
      <p:ext uri="{BB962C8B-B14F-4D97-AF65-F5344CB8AC3E}">
        <p14:creationId xmlns:p14="http://schemas.microsoft.com/office/powerpoint/2010/main" val="103151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1° Production: Image</a:t>
            </a:r>
            <a:endParaRPr lang="en-US"/>
          </a:p>
        </p:txBody>
      </p:sp>
      <p:sp>
        <p:nvSpPr>
          <p:cNvPr id="3" name="Content Placeholder 2"/>
          <p:cNvSpPr>
            <a:spLocks noGrp="1"/>
          </p:cNvSpPr>
          <p:nvPr>
            <p:ph idx="1"/>
          </p:nvPr>
        </p:nvSpPr>
        <p:spPr>
          <a:xfrm>
            <a:off x="457200" y="1600200"/>
            <a:ext cx="8229600" cy="4525963"/>
          </a:xfrm>
        </p:spPr>
        <p:txBody>
          <a:bodyPr/>
          <a:lstStyle/>
          <a:p>
            <a:r>
              <a:rPr lang="en-US"/>
              <a:t>"Read more" reveals detail (e.g., full caption)</a:t>
            </a:r>
          </a:p>
          <a:p>
            <a:r>
              <a:rPr lang="en-US"/>
              <a:t>"Stand Alone" button shows image in full screen mode</a:t>
            </a:r>
          </a:p>
        </p:txBody>
      </p:sp>
      <p:pic>
        <p:nvPicPr>
          <p:cNvPr id="6" name="Picture 5" descr="Screen Shot 2016-05-20 at 10.23.3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1888" y="2825023"/>
            <a:ext cx="4649740" cy="4059165"/>
          </a:xfrm>
          <a:prstGeom prst="rect">
            <a:avLst/>
          </a:prstGeom>
        </p:spPr>
      </p:pic>
      <p:pic>
        <p:nvPicPr>
          <p:cNvPr id="7" name="Picture 6" descr="Screen Shot 2016-05-20 at 10.28.39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72" y="3464219"/>
            <a:ext cx="4333866" cy="1722731"/>
          </a:xfrm>
          <a:prstGeom prst="rect">
            <a:avLst/>
          </a:prstGeom>
        </p:spPr>
      </p:pic>
      <p:sp>
        <p:nvSpPr>
          <p:cNvPr id="8" name="Right Arrow 7"/>
          <p:cNvSpPr/>
          <p:nvPr/>
        </p:nvSpPr>
        <p:spPr>
          <a:xfrm rot="20384184">
            <a:off x="519749" y="5023013"/>
            <a:ext cx="1690093" cy="663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"Read more"</a:t>
            </a:r>
          </a:p>
        </p:txBody>
      </p:sp>
      <p:sp>
        <p:nvSpPr>
          <p:cNvPr id="9" name="Left Arrow 8"/>
          <p:cNvSpPr/>
          <p:nvPr/>
        </p:nvSpPr>
        <p:spPr>
          <a:xfrm>
            <a:off x="6177896" y="3339435"/>
            <a:ext cx="1925398"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"Stand Alone"</a:t>
            </a:r>
          </a:p>
        </p:txBody>
      </p:sp>
    </p:spTree>
    <p:extLst>
      <p:ext uri="{BB962C8B-B14F-4D97-AF65-F5344CB8AC3E}">
        <p14:creationId xmlns:p14="http://schemas.microsoft.com/office/powerpoint/2010/main" val="2670752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Bread Crumbs</a:t>
            </a:r>
            <a:endParaRPr lang="en-US"/>
          </a:p>
        </p:txBody>
      </p:sp>
      <p:sp>
        <p:nvSpPr>
          <p:cNvPr id="3" name="Content Placeholder 2"/>
          <p:cNvSpPr>
            <a:spLocks noGrp="1"/>
          </p:cNvSpPr>
          <p:nvPr>
            <p:ph idx="1"/>
          </p:nvPr>
        </p:nvSpPr>
        <p:spPr/>
        <p:txBody>
          <a:bodyPr/>
          <a:lstStyle/>
          <a:p>
            <a:r>
              <a:rPr lang="en-US"/>
              <a:t>Click on "Chlorophyll" to recenter map</a:t>
            </a:r>
          </a:p>
        </p:txBody>
      </p:sp>
      <p:pic>
        <p:nvPicPr>
          <p:cNvPr id="4" name="Picture 3" descr="Screen Shot 2016-05-19 at 3.27.12 PM.png"/>
          <p:cNvPicPr>
            <a:picLocks noChangeAspect="1"/>
          </p:cNvPicPr>
          <p:nvPr/>
        </p:nvPicPr>
        <p:blipFill rotWithShape="1">
          <a:blip r:embed="rId3" cstate="screen">
            <a:extLst>
              <a:ext uri="{28A0092B-C50C-407E-A947-70E740481C1C}">
                <a14:useLocalDpi xmlns:a14="http://schemas.microsoft.com/office/drawing/2010/main"/>
              </a:ext>
            </a:extLst>
          </a:blip>
          <a:srcRect b="298"/>
          <a:stretch/>
        </p:blipFill>
        <p:spPr>
          <a:xfrm>
            <a:off x="234200" y="2171810"/>
            <a:ext cx="6821953" cy="4699700"/>
          </a:xfrm>
          <a:prstGeom prst="rect">
            <a:avLst/>
          </a:prstGeom>
        </p:spPr>
      </p:pic>
      <p:sp>
        <p:nvSpPr>
          <p:cNvPr id="5" name="Left Arrow 4"/>
          <p:cNvSpPr/>
          <p:nvPr/>
        </p:nvSpPr>
        <p:spPr>
          <a:xfrm>
            <a:off x="7069666" y="2534356"/>
            <a:ext cx="1925398"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Bread crumbs</a:t>
            </a:r>
          </a:p>
        </p:txBody>
      </p:sp>
      <p:sp>
        <p:nvSpPr>
          <p:cNvPr id="6" name="Left Arrow 5"/>
          <p:cNvSpPr/>
          <p:nvPr/>
        </p:nvSpPr>
        <p:spPr>
          <a:xfrm>
            <a:off x="2242000" y="2739031"/>
            <a:ext cx="3466658"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New vocabulary: Instruments</a:t>
            </a:r>
          </a:p>
        </p:txBody>
      </p:sp>
      <p:sp>
        <p:nvSpPr>
          <p:cNvPr id="7" name="Left Arrow 6"/>
          <p:cNvSpPr/>
          <p:nvPr/>
        </p:nvSpPr>
        <p:spPr>
          <a:xfrm>
            <a:off x="4167081" y="6184565"/>
            <a:ext cx="4574824" cy="592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on "Fluorometer" to re-center map</a:t>
            </a:r>
          </a:p>
        </p:txBody>
      </p:sp>
    </p:spTree>
    <p:extLst>
      <p:ext uri="{BB962C8B-B14F-4D97-AF65-F5344CB8AC3E}">
        <p14:creationId xmlns:p14="http://schemas.microsoft.com/office/powerpoint/2010/main" val="22102433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Fluorometer</a:t>
            </a:r>
            <a:endParaRPr lang="en-US"/>
          </a:p>
        </p:txBody>
      </p:sp>
      <p:pic>
        <p:nvPicPr>
          <p:cNvPr id="4" name="Content Placeholder 3" descr="Screen Shot 2016-05-19 at 3.29.47 PM.png"/>
          <p:cNvPicPr>
            <a:picLocks noGrp="1" noChangeAspect="1"/>
          </p:cNvPicPr>
          <p:nvPr>
            <p:ph idx="1"/>
          </p:nvPr>
        </p:nvPicPr>
        <p:blipFill>
          <a:blip r:embed="rId3" cstate="screen">
            <a:extLst>
              <a:ext uri="{28A0092B-C50C-407E-A947-70E740481C1C}">
                <a14:useLocalDpi xmlns:a14="http://schemas.microsoft.com/office/drawing/2010/main"/>
              </a:ext>
            </a:extLst>
          </a:blip>
          <a:srcRect l="-19646" r="-19646"/>
          <a:stretch>
            <a:fillRect/>
          </a:stretch>
        </p:blipFill>
        <p:spPr>
          <a:xfrm>
            <a:off x="-1094019" y="1802850"/>
            <a:ext cx="9092906" cy="5000748"/>
          </a:xfrm>
        </p:spPr>
      </p:pic>
      <p:sp>
        <p:nvSpPr>
          <p:cNvPr id="5" name="Left Arrow 4"/>
          <p:cNvSpPr/>
          <p:nvPr/>
        </p:nvSpPr>
        <p:spPr>
          <a:xfrm>
            <a:off x="5602184" y="2789029"/>
            <a:ext cx="3273778" cy="10868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OOI products related to fluorometer data</a:t>
            </a:r>
          </a:p>
        </p:txBody>
      </p:sp>
      <p:sp>
        <p:nvSpPr>
          <p:cNvPr id="6" name="TextBox 5"/>
          <p:cNvSpPr txBox="1"/>
          <p:nvPr/>
        </p:nvSpPr>
        <p:spPr>
          <a:xfrm>
            <a:off x="6753621" y="3772225"/>
            <a:ext cx="2309307" cy="1938992"/>
          </a:xfrm>
          <a:prstGeom prst="rect">
            <a:avLst/>
          </a:prstGeom>
          <a:noFill/>
        </p:spPr>
        <p:txBody>
          <a:bodyPr wrap="square" rtlCol="0">
            <a:spAutoFit/>
          </a:bodyPr>
          <a:lstStyle/>
          <a:p>
            <a:pPr algn="ctr"/>
            <a:r>
              <a:rPr lang="en-US" sz="2400" i="1" dirty="0"/>
              <a:t>This view shows the diversity of OOI instruments that include a </a:t>
            </a:r>
            <a:r>
              <a:rPr lang="en-US" sz="2400" i="1" dirty="0" err="1"/>
              <a:t>fluorometer</a:t>
            </a:r>
            <a:endParaRPr lang="en-US" sz="2400" i="1" dirty="0"/>
          </a:p>
        </p:txBody>
      </p:sp>
    </p:spTree>
    <p:extLst>
      <p:ext uri="{BB962C8B-B14F-4D97-AF65-F5344CB8AC3E}">
        <p14:creationId xmlns:p14="http://schemas.microsoft.com/office/powerpoint/2010/main" val="2792643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Copy into a Concept Map</a:t>
            </a:r>
            <a:endParaRPr lang="en-US"/>
          </a:p>
        </p:txBody>
      </p:sp>
      <p:pic>
        <p:nvPicPr>
          <p:cNvPr id="7" name="Content Placeholder 3" descr="Screen Shot 2016-05-19 at 3.29.47 PM.png"/>
          <p:cNvPicPr>
            <a:picLocks noChangeAspect="1"/>
          </p:cNvPicPr>
          <p:nvPr/>
        </p:nvPicPr>
        <p:blipFill>
          <a:blip r:embed="rId3" cstate="screen">
            <a:extLst>
              <a:ext uri="{28A0092B-C50C-407E-A947-70E740481C1C}">
                <a14:useLocalDpi xmlns:a14="http://schemas.microsoft.com/office/drawing/2010/main"/>
              </a:ext>
            </a:extLst>
          </a:blip>
          <a:srcRect l="-19646" r="-19646"/>
          <a:stretch>
            <a:fillRect/>
          </a:stretch>
        </p:blipFill>
        <p:spPr>
          <a:xfrm>
            <a:off x="-1094019" y="1802850"/>
            <a:ext cx="9092906" cy="5000748"/>
          </a:xfrm>
          <a:prstGeom prst="rect">
            <a:avLst/>
          </a:prstGeom>
        </p:spPr>
      </p:pic>
      <p:sp>
        <p:nvSpPr>
          <p:cNvPr id="5" name="Left Arrow 4"/>
          <p:cNvSpPr/>
          <p:nvPr/>
        </p:nvSpPr>
        <p:spPr>
          <a:xfrm>
            <a:off x="882432" y="2006783"/>
            <a:ext cx="8234544" cy="5926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a:t>Click "Back to Your Map"</a:t>
            </a:r>
          </a:p>
        </p:txBody>
      </p:sp>
    </p:spTree>
    <p:extLst>
      <p:ext uri="{BB962C8B-B14F-4D97-AF65-F5344CB8AC3E}">
        <p14:creationId xmlns:p14="http://schemas.microsoft.com/office/powerpoint/2010/main" val="3281931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Copy into a Concept Map</a:t>
            </a:r>
            <a:endParaRPr lang="en-US"/>
          </a:p>
        </p:txBody>
      </p:sp>
      <p:pic>
        <p:nvPicPr>
          <p:cNvPr id="4" name="Content Placeholder 3" descr="Screen Shot 2016-05-19 at 3.33.17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450" r="3450" b="8673"/>
          <a:stretch/>
        </p:blipFill>
        <p:spPr>
          <a:xfrm>
            <a:off x="81918" y="1600202"/>
            <a:ext cx="6282193" cy="3155308"/>
          </a:xfrm>
        </p:spPr>
      </p:pic>
      <p:sp>
        <p:nvSpPr>
          <p:cNvPr id="5" name="TextBox 4"/>
          <p:cNvSpPr txBox="1"/>
          <p:nvPr/>
        </p:nvSpPr>
        <p:spPr>
          <a:xfrm>
            <a:off x="6533445" y="1749778"/>
            <a:ext cx="2286000" cy="2677656"/>
          </a:xfrm>
          <a:prstGeom prst="rect">
            <a:avLst/>
          </a:prstGeom>
          <a:noFill/>
        </p:spPr>
        <p:txBody>
          <a:bodyPr wrap="square" rtlCol="0">
            <a:spAutoFit/>
          </a:bodyPr>
          <a:lstStyle/>
          <a:p>
            <a:pPr algn="ctr"/>
            <a:r>
              <a:rPr lang="en-US" sz="2400" i="1"/>
              <a:t>You now have a "clean slate" to create a concept map that starts with a pre-populated vocabulary map!</a:t>
            </a:r>
          </a:p>
        </p:txBody>
      </p:sp>
      <p:sp>
        <p:nvSpPr>
          <p:cNvPr id="6" name="Content Placeholder 2"/>
          <p:cNvSpPr txBox="1">
            <a:spLocks/>
          </p:cNvSpPr>
          <p:nvPr/>
        </p:nvSpPr>
        <p:spPr>
          <a:xfrm>
            <a:off x="457200" y="4858772"/>
            <a:ext cx="8229600" cy="12821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Click and drag on the breadcrumb that you'd like to import into your map space...</a:t>
            </a:r>
          </a:p>
        </p:txBody>
      </p:sp>
      <p:sp>
        <p:nvSpPr>
          <p:cNvPr id="7" name="Right Arrow 6"/>
          <p:cNvSpPr/>
          <p:nvPr/>
        </p:nvSpPr>
        <p:spPr>
          <a:xfrm>
            <a:off x="3429001" y="2046112"/>
            <a:ext cx="2088444" cy="6067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and drag</a:t>
            </a:r>
          </a:p>
        </p:txBody>
      </p:sp>
    </p:spTree>
    <p:extLst>
      <p:ext uri="{BB962C8B-B14F-4D97-AF65-F5344CB8AC3E}">
        <p14:creationId xmlns:p14="http://schemas.microsoft.com/office/powerpoint/2010/main" val="1062141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Copy into a Concept Map</a:t>
            </a:r>
            <a:endParaRPr lang="en-US"/>
          </a:p>
        </p:txBody>
      </p:sp>
      <p:pic>
        <p:nvPicPr>
          <p:cNvPr id="4" name="Content Placeholder 3" descr="Screen Shot 2016-05-19 at 3.35.35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921" r="-14921" b="7837"/>
          <a:stretch/>
        </p:blipFill>
        <p:spPr>
          <a:xfrm>
            <a:off x="-811701" y="1601802"/>
            <a:ext cx="9955701" cy="5046133"/>
          </a:xfrm>
        </p:spPr>
      </p:pic>
      <p:sp>
        <p:nvSpPr>
          <p:cNvPr id="5" name="Left Arrow 4"/>
          <p:cNvSpPr/>
          <p:nvPr/>
        </p:nvSpPr>
        <p:spPr>
          <a:xfrm>
            <a:off x="4571999" y="5843603"/>
            <a:ext cx="4114801" cy="63339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"Accept" to save as a Concept Map</a:t>
            </a:r>
          </a:p>
        </p:txBody>
      </p:sp>
    </p:spTree>
    <p:extLst>
      <p:ext uri="{BB962C8B-B14F-4D97-AF65-F5344CB8AC3E}">
        <p14:creationId xmlns:p14="http://schemas.microsoft.com/office/powerpoint/2010/main" val="3570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a:xfrm>
            <a:off x="628650" y="1283080"/>
            <a:ext cx="7886700" cy="4352081"/>
          </a:xfrm>
        </p:spPr>
        <p:txBody>
          <a:bodyPr>
            <a:normAutofit fontScale="92500"/>
          </a:bodyPr>
          <a:lstStyle/>
          <a:p>
            <a:pPr lvl="0"/>
            <a:r>
              <a:rPr lang="en-US" b="1" dirty="0"/>
              <a:t>Crosswalk OOI Science themes presented in popular introductory textbooks used in oceanography courses</a:t>
            </a:r>
            <a:r>
              <a:rPr lang="en-US" dirty="0"/>
              <a:t>. C</a:t>
            </a:r>
            <a:r>
              <a:rPr lang="en-US" dirty="0" smtClean="0"/>
              <a:t>ompare </a:t>
            </a:r>
            <a:r>
              <a:rPr lang="en-US" dirty="0"/>
              <a:t>themes and concepts in the OOI scientific themes document and popular published textbooks to triangulate where OOI data investigations/activities can be woven into existing courses.</a:t>
            </a:r>
          </a:p>
          <a:p>
            <a:pPr lvl="0"/>
            <a:r>
              <a:rPr lang="en-US" b="1" dirty="0"/>
              <a:t>Develop </a:t>
            </a:r>
            <a:r>
              <a:rPr lang="en-US" b="1" dirty="0" smtClean="0"/>
              <a:t>sample activities using OOI data/data </a:t>
            </a:r>
            <a:r>
              <a:rPr lang="en-US" b="1" dirty="0" err="1" smtClean="0"/>
              <a:t>viz</a:t>
            </a:r>
            <a:r>
              <a:rPr lang="en-US" b="1" dirty="0" smtClean="0"/>
              <a:t> tools </a:t>
            </a:r>
            <a:r>
              <a:rPr lang="en-US" dirty="0" smtClean="0"/>
              <a:t>and vet them with undergraduate professors.</a:t>
            </a:r>
            <a:endParaRPr lang="en-US" dirty="0"/>
          </a:p>
          <a:p>
            <a:pPr lvl="0"/>
            <a:r>
              <a:rPr lang="en-US" b="1" dirty="0"/>
              <a:t>Brainstorm </a:t>
            </a:r>
            <a:r>
              <a:rPr lang="en-US" b="1" dirty="0" smtClean="0"/>
              <a:t>how </a:t>
            </a:r>
            <a:r>
              <a:rPr lang="en-US" b="1" dirty="0"/>
              <a:t>best to build a community of practice. </a:t>
            </a:r>
            <a:r>
              <a:rPr lang="en-US" dirty="0" smtClean="0"/>
              <a:t> </a:t>
            </a:r>
            <a:r>
              <a:rPr lang="en-US" dirty="0"/>
              <a:t>B</a:t>
            </a:r>
            <a:r>
              <a:rPr lang="en-US" dirty="0" smtClean="0"/>
              <a:t>uild </a:t>
            </a:r>
            <a:r>
              <a:rPr lang="en-US" dirty="0"/>
              <a:t>long-term working relationships and collaborations on data investigation development.</a:t>
            </a:r>
          </a:p>
          <a:p>
            <a:endParaRPr lang="en-US" dirty="0" smtClean="0"/>
          </a:p>
          <a:p>
            <a:endParaRPr lang="en-US" dirty="0"/>
          </a:p>
        </p:txBody>
      </p:sp>
    </p:spTree>
    <p:extLst>
      <p:ext uri="{BB962C8B-B14F-4D97-AF65-F5344CB8AC3E}">
        <p14:creationId xmlns:p14="http://schemas.microsoft.com/office/powerpoint/2010/main" val="273812397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Copy into a Concept Map</a:t>
            </a:r>
            <a:endParaRPr lang="en-US"/>
          </a:p>
        </p:txBody>
      </p:sp>
      <p:pic>
        <p:nvPicPr>
          <p:cNvPr id="4" name="Content Placeholder 3" descr="Screen Shot 2016-05-19 at 3.40.02 PM.png"/>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8107" r="-38107" b="1291"/>
          <a:stretch/>
        </p:blipFill>
        <p:spPr>
          <a:xfrm>
            <a:off x="-409219" y="1656645"/>
            <a:ext cx="9581314" cy="5201356"/>
          </a:xfrm>
        </p:spPr>
      </p:pic>
      <p:sp>
        <p:nvSpPr>
          <p:cNvPr id="5" name="Right Arrow 4"/>
          <p:cNvSpPr/>
          <p:nvPr/>
        </p:nvSpPr>
        <p:spPr>
          <a:xfrm>
            <a:off x="112888" y="5051778"/>
            <a:ext cx="3259667" cy="6632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Map still has assets attached!</a:t>
            </a:r>
          </a:p>
        </p:txBody>
      </p:sp>
      <p:sp>
        <p:nvSpPr>
          <p:cNvPr id="6" name="Left Arrow 5"/>
          <p:cNvSpPr/>
          <p:nvPr/>
        </p:nvSpPr>
        <p:spPr>
          <a:xfrm>
            <a:off x="3259667" y="6117167"/>
            <a:ext cx="3189110" cy="57855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Can add new concepts!</a:t>
            </a:r>
          </a:p>
        </p:txBody>
      </p:sp>
    </p:spTree>
    <p:extLst>
      <p:ext uri="{BB962C8B-B14F-4D97-AF65-F5344CB8AC3E}">
        <p14:creationId xmlns:p14="http://schemas.microsoft.com/office/powerpoint/2010/main" val="3353308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pic>
        <p:nvPicPr>
          <p:cNvPr id="3" name="Picture 2" descr="Screen Shot 2016-05-19 at 3.50.40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754010"/>
            <a:ext cx="4771512" cy="2803878"/>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Save Your New Concept Map</a:t>
            </a:r>
            <a:endParaRPr lang="en-US"/>
          </a:p>
        </p:txBody>
      </p:sp>
      <p:pic>
        <p:nvPicPr>
          <p:cNvPr id="6" name="Picture 5" descr="Screen Shot 2016-05-19 at 3.40.19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8877" y="1779249"/>
            <a:ext cx="3417924" cy="4824749"/>
          </a:xfrm>
          <a:prstGeom prst="rect">
            <a:avLst/>
          </a:prstGeom>
        </p:spPr>
      </p:pic>
      <p:sp>
        <p:nvSpPr>
          <p:cNvPr id="8" name="Left Arrow 7"/>
          <p:cNvSpPr/>
          <p:nvPr/>
        </p:nvSpPr>
        <p:spPr>
          <a:xfrm>
            <a:off x="1298221" y="1861094"/>
            <a:ext cx="3874048" cy="70555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top, assign a name to your map</a:t>
            </a:r>
          </a:p>
        </p:txBody>
      </p:sp>
      <p:sp>
        <p:nvSpPr>
          <p:cNvPr id="4" name="Right Arrow 3"/>
          <p:cNvSpPr/>
          <p:nvPr/>
        </p:nvSpPr>
        <p:spPr>
          <a:xfrm>
            <a:off x="2596443" y="5933722"/>
            <a:ext cx="2963334" cy="5997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At bottom, click "Save" </a:t>
            </a:r>
          </a:p>
        </p:txBody>
      </p:sp>
    </p:spTree>
    <p:extLst>
      <p:ext uri="{BB962C8B-B14F-4D97-AF65-F5344CB8AC3E}">
        <p14:creationId xmlns:p14="http://schemas.microsoft.com/office/powerpoint/2010/main" val="3675047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2" name="Title 1"/>
          <p:cNvSpPr>
            <a:spLocks noGrp="1"/>
          </p:cNvSpPr>
          <p:nvPr>
            <p:ph type="title"/>
          </p:nvPr>
        </p:nvSpPr>
        <p:spPr/>
        <p:txBody>
          <a:bodyPr/>
          <a:lstStyle/>
          <a:p>
            <a:r>
              <a:rPr lang="en-US" b="1">
                <a:solidFill>
                  <a:schemeClr val="bg1"/>
                </a:solidFill>
                <a:effectLst>
                  <a:outerShdw blurRad="50800" dist="38100" dir="2700000" algn="tl" rotWithShape="0">
                    <a:prstClr val="black">
                      <a:alpha val="40000"/>
                    </a:prstClr>
                  </a:outerShdw>
                </a:effectLst>
              </a:rPr>
              <a:t>Edit Your New Concept Map</a:t>
            </a:r>
            <a:endParaRPr lang="en-US"/>
          </a:p>
        </p:txBody>
      </p:sp>
      <p:pic>
        <p:nvPicPr>
          <p:cNvPr id="7" name="Picture 6" descr="Screen Shot 2016-05-19 at 3.40.55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534" y="2216691"/>
            <a:ext cx="8370713" cy="3587449"/>
          </a:xfrm>
          <a:prstGeom prst="rect">
            <a:avLst/>
          </a:prstGeom>
        </p:spPr>
      </p:pic>
      <p:sp>
        <p:nvSpPr>
          <p:cNvPr id="12" name="Right Arrow 11"/>
          <p:cNvSpPr/>
          <p:nvPr/>
        </p:nvSpPr>
        <p:spPr>
          <a:xfrm rot="20286422">
            <a:off x="955843" y="3856268"/>
            <a:ext cx="5520302" cy="6208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Click "Edit" to return to further refine your map</a:t>
            </a:r>
          </a:p>
        </p:txBody>
      </p:sp>
    </p:spTree>
    <p:extLst>
      <p:ext uri="{BB962C8B-B14F-4D97-AF65-F5344CB8AC3E}">
        <p14:creationId xmlns:p14="http://schemas.microsoft.com/office/powerpoint/2010/main" val="28799443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ce_l2_banner_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1601802"/>
          </a:xfrm>
          <a:prstGeom prst="rect">
            <a:avLst/>
          </a:prstGeom>
        </p:spPr>
      </p:pic>
      <p:sp>
        <p:nvSpPr>
          <p:cNvPr id="3" name="Content Placeholder 2"/>
          <p:cNvSpPr>
            <a:spLocks noGrp="1"/>
          </p:cNvSpPr>
          <p:nvPr>
            <p:ph idx="1"/>
          </p:nvPr>
        </p:nvSpPr>
        <p:spPr/>
        <p:txBody>
          <a:bodyPr>
            <a:normAutofit/>
          </a:bodyPr>
          <a:lstStyle/>
          <a:p>
            <a:pPr marL="0" indent="0" algn="ctr">
              <a:buNone/>
            </a:pPr>
            <a:endParaRPr lang="en-US" sz="4800"/>
          </a:p>
          <a:p>
            <a:pPr marL="0" indent="0" algn="ctr">
              <a:buNone/>
            </a:pPr>
            <a:endParaRPr lang="en-US" sz="4800"/>
          </a:p>
          <a:p>
            <a:pPr marL="0" indent="0" algn="ctr">
              <a:buNone/>
            </a:pPr>
            <a:r>
              <a:rPr lang="en-US" sz="4800"/>
              <a:t>Are you ready to try it?</a:t>
            </a:r>
          </a:p>
        </p:txBody>
      </p:sp>
      <p:sp>
        <p:nvSpPr>
          <p:cNvPr id="5" name="Title 1"/>
          <p:cNvSpPr>
            <a:spLocks noGrp="1"/>
          </p:cNvSpPr>
          <p:nvPr>
            <p:ph type="title"/>
          </p:nvPr>
        </p:nvSpPr>
        <p:spPr>
          <a:xfrm>
            <a:off x="457200" y="274638"/>
            <a:ext cx="8229600" cy="1143000"/>
          </a:xfrm>
        </p:spPr>
        <p:txBody>
          <a:bodyPr/>
          <a:lstStyle/>
          <a:p>
            <a:r>
              <a:rPr lang="en-US" b="1">
                <a:solidFill>
                  <a:schemeClr val="bg1"/>
                </a:solidFill>
                <a:effectLst>
                  <a:outerShdw blurRad="50800" dist="38100" dir="2700000" algn="tl" rotWithShape="0">
                    <a:prstClr val="black">
                      <a:alpha val="40000"/>
                    </a:prstClr>
                  </a:outerShdw>
                </a:effectLst>
              </a:rPr>
              <a:t>Conclusion</a:t>
            </a:r>
            <a:endParaRPr lang="en-US"/>
          </a:p>
        </p:txBody>
      </p:sp>
    </p:spTree>
    <p:extLst>
      <p:ext uri="{BB962C8B-B14F-4D97-AF65-F5344CB8AC3E}">
        <p14:creationId xmlns:p14="http://schemas.microsoft.com/office/powerpoint/2010/main" val="3136974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Educational Visualizations</a:t>
            </a:r>
            <a:endParaRPr lang="en-US" dirty="0"/>
          </a:p>
        </p:txBody>
      </p:sp>
      <p:sp>
        <p:nvSpPr>
          <p:cNvPr id="3" name="Content Placeholder 2"/>
          <p:cNvSpPr>
            <a:spLocks noGrp="1"/>
          </p:cNvSpPr>
          <p:nvPr>
            <p:ph idx="1"/>
          </p:nvPr>
        </p:nvSpPr>
        <p:spPr/>
        <p:txBody>
          <a:bodyPr/>
          <a:lstStyle/>
          <a:p>
            <a:r>
              <a:rPr lang="en-US" dirty="0" smtClean="0"/>
              <a:t>Sage’s slides</a:t>
            </a:r>
            <a:endParaRPr lang="en-US" dirty="0"/>
          </a:p>
        </p:txBody>
      </p:sp>
    </p:spTree>
    <p:extLst>
      <p:ext uri="{BB962C8B-B14F-4D97-AF65-F5344CB8AC3E}">
        <p14:creationId xmlns:p14="http://schemas.microsoft.com/office/powerpoint/2010/main" val="3150162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026"/>
          <p:cNvSpPr>
            <a:spLocks noGrp="1" noChangeArrowheads="1"/>
          </p:cNvSpPr>
          <p:nvPr>
            <p:ph type="title" idx="4294967295"/>
          </p:nvPr>
        </p:nvSpPr>
        <p:spPr bwMode="auto">
          <a:xfrm>
            <a:off x="614595" y="1612900"/>
            <a:ext cx="7772400" cy="1841500"/>
          </a:xfrm>
          <a:prstGeom prst="rect">
            <a:avLst/>
          </a:prstGeom>
          <a:ln>
            <a:miter lim="800000"/>
            <a:headEnd/>
            <a:tailEnd/>
          </a:ln>
        </p:spPr>
        <p:txBody>
          <a:bodyPr>
            <a:prstTxWarp prst="textNoShape">
              <a:avLst/>
            </a:prstTxWarp>
          </a:bodyPr>
          <a:lstStyle/>
          <a:p>
            <a:pPr>
              <a:lnSpc>
                <a:spcPct val="90000"/>
              </a:lnSpc>
            </a:pPr>
            <a:r>
              <a:rPr lang="en-US" sz="4800" dirty="0">
                <a:solidFill>
                  <a:srgbClr val="14425D"/>
                </a:solidFill>
                <a:latin typeface="Calibri" pitchFamily="1" charset="0"/>
                <a:ea typeface="ＭＳ Ｐゴシック" pitchFamily="1" charset="-128"/>
                <a:cs typeface="ＭＳ Ｐゴシック" pitchFamily="1" charset="-128"/>
              </a:rPr>
              <a:t>How Learning Happens</a:t>
            </a:r>
            <a:endParaRPr lang="en-US" sz="4000" dirty="0">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09931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r>
              <a:rPr lang="en-US" sz="3200" dirty="0" smtClean="0"/>
              <a:t>How do you think learning happens?</a:t>
            </a:r>
          </a:p>
          <a:p>
            <a:pPr lvl="1"/>
            <a:r>
              <a:rPr lang="en-US" sz="2800" dirty="0" smtClean="0"/>
              <a:t>What are your ideas about what facilitates and supports learning?</a:t>
            </a:r>
            <a:endParaRPr lang="en-US" sz="2800" dirty="0"/>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2149" y="2504888"/>
            <a:ext cx="3176661" cy="23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73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1272"/>
            <a:ext cx="6354557" cy="1336956"/>
          </a:xfrm>
        </p:spPr>
        <p:txBody>
          <a:bodyPr>
            <a:normAutofit/>
          </a:bodyPr>
          <a:lstStyle/>
          <a:p>
            <a:r>
              <a:rPr lang="en-US" dirty="0" smtClean="0"/>
              <a:t>Foundational Ideas on Learning</a:t>
            </a:r>
            <a:endParaRPr lang="en-US" dirty="0"/>
          </a:p>
        </p:txBody>
      </p:sp>
      <p:sp>
        <p:nvSpPr>
          <p:cNvPr id="3" name="Content Placeholder 2"/>
          <p:cNvSpPr>
            <a:spLocks noGrp="1"/>
          </p:cNvSpPr>
          <p:nvPr>
            <p:ph idx="1"/>
          </p:nvPr>
        </p:nvSpPr>
        <p:spPr/>
        <p:txBody>
          <a:bodyPr>
            <a:normAutofit/>
          </a:bodyPr>
          <a:lstStyle/>
          <a:p>
            <a:pPr fontAlgn="auto">
              <a:spcAft>
                <a:spcPts val="0"/>
              </a:spcAft>
              <a:buFont typeface="Arial"/>
              <a:buChar char="•"/>
              <a:defRPr/>
            </a:pPr>
            <a:r>
              <a:rPr lang="en-US" sz="2800" dirty="0">
                <a:latin typeface="Arial" charset="0"/>
              </a:rPr>
              <a:t>Learning is </a:t>
            </a:r>
            <a:r>
              <a:rPr lang="en-US" sz="2800" b="1" i="1" dirty="0">
                <a:latin typeface="Arial" charset="0"/>
              </a:rPr>
              <a:t>an active process</a:t>
            </a:r>
            <a:r>
              <a:rPr lang="en-US" sz="2800" dirty="0">
                <a:latin typeface="Arial" charset="0"/>
              </a:rPr>
              <a:t> to construct understanding. </a:t>
            </a:r>
          </a:p>
          <a:p>
            <a:pPr fontAlgn="auto">
              <a:spcAft>
                <a:spcPts val="0"/>
              </a:spcAft>
              <a:buFont typeface="Arial"/>
              <a:buChar char="•"/>
              <a:defRPr/>
            </a:pPr>
            <a:r>
              <a:rPr lang="en-US" sz="2800" dirty="0">
                <a:latin typeface="Arial" charset="0"/>
              </a:rPr>
              <a:t>Learning </a:t>
            </a:r>
            <a:r>
              <a:rPr lang="en-US" sz="2800" b="1" i="1" dirty="0">
                <a:latin typeface="Arial" charset="0"/>
              </a:rPr>
              <a:t>builds on prior knowledge</a:t>
            </a:r>
            <a:r>
              <a:rPr lang="en-US" sz="2800" dirty="0">
                <a:latin typeface="Arial" charset="0"/>
              </a:rPr>
              <a:t>.  </a:t>
            </a:r>
          </a:p>
          <a:p>
            <a:pPr fontAlgn="auto">
              <a:spcAft>
                <a:spcPts val="0"/>
              </a:spcAft>
              <a:buFont typeface="Arial"/>
              <a:buChar char="•"/>
              <a:defRPr/>
            </a:pPr>
            <a:r>
              <a:rPr lang="en-US" sz="2800" dirty="0">
                <a:latin typeface="Arial" charset="0"/>
              </a:rPr>
              <a:t>Learning occurs </a:t>
            </a:r>
            <a:r>
              <a:rPr lang="en-US" sz="2800" b="1" i="1" dirty="0">
                <a:latin typeface="Arial" charset="0"/>
              </a:rPr>
              <a:t>in a</a:t>
            </a:r>
            <a:r>
              <a:rPr lang="en-US" sz="2800" b="1" dirty="0">
                <a:latin typeface="Arial" charset="0"/>
              </a:rPr>
              <a:t> </a:t>
            </a:r>
            <a:r>
              <a:rPr lang="en-US" sz="2800" b="1" i="1" dirty="0">
                <a:latin typeface="Arial" charset="0"/>
              </a:rPr>
              <a:t>complex social environment</a:t>
            </a:r>
            <a:r>
              <a:rPr lang="en-US" sz="2800" dirty="0">
                <a:latin typeface="Arial" charset="0"/>
              </a:rPr>
              <a:t> and is a social activity. </a:t>
            </a:r>
          </a:p>
          <a:p>
            <a:pPr fontAlgn="auto">
              <a:spcAft>
                <a:spcPts val="0"/>
              </a:spcAft>
              <a:buFont typeface="Arial"/>
              <a:buChar char="•"/>
              <a:defRPr/>
            </a:pPr>
            <a:r>
              <a:rPr lang="en-US" sz="2800" dirty="0">
                <a:latin typeface="Arial" charset="0"/>
              </a:rPr>
              <a:t>Learning should be </a:t>
            </a:r>
            <a:r>
              <a:rPr lang="en-US" sz="2800" b="1" i="1" dirty="0">
                <a:latin typeface="Arial" charset="0"/>
              </a:rPr>
              <a:t>situated in an authentic</a:t>
            </a:r>
            <a:r>
              <a:rPr lang="en-US" sz="2800" i="1" dirty="0">
                <a:latin typeface="Arial" charset="0"/>
              </a:rPr>
              <a:t> </a:t>
            </a:r>
            <a:r>
              <a:rPr lang="en-US" sz="2800" b="1" i="1" dirty="0">
                <a:latin typeface="Arial" charset="0"/>
              </a:rPr>
              <a:t>context</a:t>
            </a:r>
            <a:r>
              <a:rPr lang="en-US" sz="2800" dirty="0">
                <a:latin typeface="Arial" charset="0"/>
              </a:rPr>
              <a:t>.</a:t>
            </a:r>
          </a:p>
          <a:p>
            <a:pPr fontAlgn="auto">
              <a:spcAft>
                <a:spcPts val="0"/>
              </a:spcAft>
              <a:buFont typeface="Arial"/>
              <a:buChar char="•"/>
              <a:defRPr/>
            </a:pPr>
            <a:r>
              <a:rPr lang="en-US" sz="2800" dirty="0">
                <a:latin typeface="Arial" charset="0"/>
              </a:rPr>
              <a:t>Learning is affected by </a:t>
            </a:r>
            <a:r>
              <a:rPr lang="en-US" sz="2800" b="1" i="1" dirty="0">
                <a:latin typeface="Arial" charset="0"/>
              </a:rPr>
              <a:t>motivation and cognitive engagement</a:t>
            </a:r>
            <a:r>
              <a:rPr lang="en-US" sz="2800" dirty="0" smtClean="0">
                <a:latin typeface="Arial" charset="0"/>
              </a:rPr>
              <a:t>.</a:t>
            </a:r>
            <a:endParaRPr lang="en-US" sz="2800" dirty="0">
              <a:latin typeface="Arial"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8002" y="241272"/>
            <a:ext cx="1962565" cy="1792342"/>
          </a:xfrm>
          <a:prstGeom prst="rect">
            <a:avLst/>
          </a:prstGeom>
        </p:spPr>
      </p:pic>
    </p:spTree>
    <p:extLst>
      <p:ext uri="{BB962C8B-B14F-4D97-AF65-F5344CB8AC3E}">
        <p14:creationId xmlns:p14="http://schemas.microsoft.com/office/powerpoint/2010/main" val="4077837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5599"/>
            <a:ext cx="6172200" cy="1002531"/>
          </a:xfrm>
        </p:spPr>
        <p:txBody>
          <a:bodyPr/>
          <a:lstStyle/>
          <a:p>
            <a:r>
              <a:rPr lang="en-US" dirty="0" smtClean="0">
                <a:effectLst/>
              </a:rPr>
              <a:t>Research Discussion</a:t>
            </a:r>
            <a:endParaRPr lang="en-US" dirty="0">
              <a:effectLst/>
            </a:endParaRPr>
          </a:p>
        </p:txBody>
      </p:sp>
      <p:sp>
        <p:nvSpPr>
          <p:cNvPr id="3" name="Content Placeholder 2"/>
          <p:cNvSpPr>
            <a:spLocks noGrp="1"/>
          </p:cNvSpPr>
          <p:nvPr>
            <p:ph idx="1"/>
          </p:nvPr>
        </p:nvSpPr>
        <p:spPr>
          <a:xfrm>
            <a:off x="651343" y="901740"/>
            <a:ext cx="7841313" cy="5484069"/>
          </a:xfrm>
        </p:spPr>
        <p:txBody>
          <a:bodyPr>
            <a:normAutofit fontScale="92500" lnSpcReduction="10000"/>
          </a:bodyPr>
          <a:lstStyle/>
          <a:p>
            <a:r>
              <a:rPr lang="en-US" b="1" dirty="0">
                <a:latin typeface="Arial" pitchFamily="1" charset="0"/>
                <a:ea typeface="ＭＳ Ｐゴシック" pitchFamily="1" charset="-128"/>
                <a:cs typeface="ＭＳ Ｐゴシック" pitchFamily="1" charset="-128"/>
              </a:rPr>
              <a:t>Form</a:t>
            </a:r>
            <a:r>
              <a:rPr lang="en-US" dirty="0">
                <a:latin typeface="Arial" pitchFamily="1" charset="0"/>
                <a:ea typeface="ＭＳ Ｐゴシック" pitchFamily="1" charset="-128"/>
                <a:cs typeface="ＭＳ Ｐゴシック" pitchFamily="1" charset="-128"/>
              </a:rPr>
              <a:t> groups of 6 people</a:t>
            </a:r>
          </a:p>
          <a:p>
            <a:r>
              <a:rPr lang="en-US" b="1" dirty="0">
                <a:latin typeface="Arial" pitchFamily="1" charset="0"/>
                <a:ea typeface="ＭＳ Ｐゴシック" pitchFamily="1" charset="-128"/>
                <a:cs typeface="ＭＳ Ｐゴシック" pitchFamily="1" charset="-128"/>
              </a:rPr>
              <a:t>Pair up</a:t>
            </a:r>
            <a:r>
              <a:rPr lang="en-US" dirty="0">
                <a:latin typeface="Arial" pitchFamily="1" charset="0"/>
                <a:ea typeface="ＭＳ Ｐゴシック" pitchFamily="1" charset="-128"/>
                <a:cs typeface="ＭＳ Ｐゴシック" pitchFamily="1" charset="-128"/>
              </a:rPr>
              <a:t> with someone in your group and both of you </a:t>
            </a:r>
            <a:r>
              <a:rPr lang="en-US" dirty="0" smtClean="0">
                <a:latin typeface="Arial" pitchFamily="1" charset="0"/>
                <a:ea typeface="ＭＳ Ｐゴシック" pitchFamily="1" charset="-128"/>
                <a:cs typeface="ＭＳ Ｐゴシック" pitchFamily="1" charset="-128"/>
              </a:rPr>
              <a:t>individually read </a:t>
            </a:r>
            <a:r>
              <a:rPr lang="en-US" dirty="0">
                <a:latin typeface="Arial" pitchFamily="1" charset="0"/>
                <a:ea typeface="ＭＳ Ｐゴシック" pitchFamily="1" charset="-128"/>
                <a:cs typeface="ＭＳ Ｐゴシック" pitchFamily="1" charset="-128"/>
              </a:rPr>
              <a:t>the same research card</a:t>
            </a:r>
            <a:endParaRPr lang="en-US" b="1" dirty="0">
              <a:latin typeface="Arial" pitchFamily="1" charset="0"/>
              <a:ea typeface="ＭＳ Ｐゴシック" pitchFamily="1" charset="-128"/>
              <a:cs typeface="ＭＳ Ｐゴシック" pitchFamily="1" charset="-128"/>
            </a:endParaRPr>
          </a:p>
          <a:p>
            <a:r>
              <a:rPr lang="en-US" b="1" dirty="0">
                <a:latin typeface="Arial" pitchFamily="1" charset="0"/>
                <a:ea typeface="ＭＳ Ｐゴシック" pitchFamily="1" charset="-128"/>
                <a:cs typeface="ＭＳ Ｐゴシック" pitchFamily="1" charset="-128"/>
              </a:rPr>
              <a:t>Discuss</a:t>
            </a:r>
            <a:r>
              <a:rPr lang="en-US" dirty="0">
                <a:latin typeface="Arial" pitchFamily="1" charset="0"/>
                <a:ea typeface="ＭＳ Ｐゴシック" pitchFamily="1" charset="-128"/>
                <a:cs typeface="ＭＳ Ｐゴシック" pitchFamily="1" charset="-128"/>
              </a:rPr>
              <a:t> with your partner:</a:t>
            </a:r>
          </a:p>
          <a:p>
            <a:pPr lvl="1"/>
            <a:r>
              <a:rPr lang="en-US" dirty="0">
                <a:latin typeface="Arial" pitchFamily="1" charset="0"/>
                <a:ea typeface="ＭＳ Ｐゴシック" pitchFamily="1" charset="-128"/>
              </a:rPr>
              <a:t>What do you think each idea means?</a:t>
            </a:r>
          </a:p>
          <a:p>
            <a:pPr lvl="1"/>
            <a:r>
              <a:rPr lang="en-US" dirty="0">
                <a:latin typeface="Arial" pitchFamily="1" charset="0"/>
                <a:ea typeface="ＭＳ Ｐゴシック" pitchFamily="1" charset="-128"/>
              </a:rPr>
              <a:t>How do these ideas apply to your experiences as a learner?</a:t>
            </a:r>
          </a:p>
          <a:p>
            <a:r>
              <a:rPr lang="en-US" b="1" dirty="0" smtClean="0">
                <a:latin typeface="Arial" pitchFamily="1" charset="0"/>
                <a:ea typeface="ＭＳ Ｐゴシック" pitchFamily="1" charset="-128"/>
              </a:rPr>
              <a:t>Share &amp; discuss</a:t>
            </a:r>
            <a:r>
              <a:rPr lang="en-US" dirty="0" smtClean="0">
                <a:latin typeface="Arial" pitchFamily="1" charset="0"/>
                <a:ea typeface="ＭＳ Ｐゴシック" pitchFamily="1" charset="-128"/>
              </a:rPr>
              <a:t> with </a:t>
            </a:r>
            <a:r>
              <a:rPr lang="en-US" dirty="0">
                <a:latin typeface="Arial" pitchFamily="1" charset="0"/>
                <a:ea typeface="ＭＳ Ｐゴシック" pitchFamily="1" charset="-128"/>
              </a:rPr>
              <a:t>your Group of </a:t>
            </a:r>
            <a:r>
              <a:rPr lang="en-US" dirty="0" smtClean="0">
                <a:latin typeface="Arial" pitchFamily="1" charset="0"/>
                <a:ea typeface="ＭＳ Ｐゴシック" pitchFamily="1" charset="-128"/>
              </a:rPr>
              <a:t>6</a:t>
            </a:r>
          </a:p>
          <a:p>
            <a:pPr lvl="1"/>
            <a:r>
              <a:rPr lang="en-US" dirty="0">
                <a:latin typeface="Arial" pitchFamily="1" charset="0"/>
                <a:ea typeface="ＭＳ Ｐゴシック" pitchFamily="1" charset="-128"/>
              </a:rPr>
              <a:t>2-3 big ideas from your </a:t>
            </a:r>
            <a:r>
              <a:rPr lang="en-US" dirty="0" smtClean="0">
                <a:latin typeface="Arial" pitchFamily="1" charset="0"/>
                <a:ea typeface="ＭＳ Ｐゴシック" pitchFamily="1" charset="-128"/>
              </a:rPr>
              <a:t>discussion</a:t>
            </a:r>
          </a:p>
          <a:p>
            <a:pPr lvl="1"/>
            <a:r>
              <a:rPr lang="en-US" dirty="0" smtClean="0">
                <a:latin typeface="Arial" pitchFamily="1" charset="0"/>
                <a:ea typeface="ＭＳ Ｐゴシック" pitchFamily="1" charset="-128"/>
              </a:rPr>
              <a:t>How might these ideas apply to you as a college instructor?</a:t>
            </a:r>
            <a:endParaRPr lang="en-US" dirty="0">
              <a:latin typeface="Arial" pitchFamily="1" charset="0"/>
              <a:ea typeface="ＭＳ Ｐゴシック" pitchFamily="1" charset="-128"/>
            </a:endParaRPr>
          </a:p>
          <a:p>
            <a:r>
              <a:rPr lang="en-US" b="1" dirty="0">
                <a:latin typeface="Arial" pitchFamily="1" charset="0"/>
                <a:ea typeface="ＭＳ Ｐゴシック" pitchFamily="1" charset="-128"/>
              </a:rPr>
              <a:t>Determine</a:t>
            </a:r>
            <a:r>
              <a:rPr lang="en-US" dirty="0">
                <a:latin typeface="Arial" pitchFamily="1" charset="0"/>
                <a:ea typeface="ＭＳ Ｐゴシック" pitchFamily="1" charset="-128"/>
              </a:rPr>
              <a:t> 2-3 big ideas/highlights (disagreements, agreements, </a:t>
            </a:r>
            <a:r>
              <a:rPr lang="en-US" dirty="0" err="1">
                <a:latin typeface="Arial" pitchFamily="1" charset="0"/>
                <a:ea typeface="ＭＳ Ｐゴシック" pitchFamily="1" charset="-128"/>
              </a:rPr>
              <a:t>aha’s</a:t>
            </a:r>
            <a:r>
              <a:rPr lang="en-US" dirty="0">
                <a:latin typeface="Arial" pitchFamily="1" charset="0"/>
                <a:ea typeface="ＭＳ Ｐゴシック" pitchFamily="1" charset="-128"/>
              </a:rPr>
              <a:t>, </a:t>
            </a:r>
            <a:r>
              <a:rPr lang="en-US" dirty="0" err="1">
                <a:latin typeface="Arial" pitchFamily="1" charset="0"/>
                <a:ea typeface="ＭＳ Ｐゴシック" pitchFamily="1" charset="-128"/>
              </a:rPr>
              <a:t>etc</a:t>
            </a:r>
            <a:r>
              <a:rPr lang="en-US" dirty="0">
                <a:latin typeface="Arial" pitchFamily="1" charset="0"/>
                <a:ea typeface="ＭＳ Ｐゴシック" pitchFamily="1" charset="-128"/>
              </a:rPr>
              <a:t>) from your discussion </a:t>
            </a:r>
            <a:r>
              <a:rPr lang="en-US" dirty="0"/>
              <a:t>to share with whole group</a:t>
            </a:r>
          </a:p>
          <a:p>
            <a:endParaRPr lang="en-US"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5818317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effectLst/>
              </a:rPr>
              <a:t>Synthesis of  </a:t>
            </a:r>
            <a:r>
              <a:rPr lang="en-US" dirty="0">
                <a:effectLst/>
              </a:rPr>
              <a:t>Discussion</a:t>
            </a:r>
            <a:endParaRPr lang="en-US" dirty="0">
              <a:solidFill>
                <a:srgbClr val="2C7C9F"/>
              </a:solidFill>
            </a:endParaRPr>
          </a:p>
        </p:txBody>
      </p:sp>
      <p:sp>
        <p:nvSpPr>
          <p:cNvPr id="3" name="Content Placeholder 2"/>
          <p:cNvSpPr>
            <a:spLocks noGrp="1"/>
          </p:cNvSpPr>
          <p:nvPr>
            <p:ph idx="1"/>
          </p:nvPr>
        </p:nvSpPr>
        <p:spPr>
          <a:xfrm>
            <a:off x="457200" y="1052547"/>
            <a:ext cx="8229600" cy="4525963"/>
          </a:xfrm>
        </p:spPr>
        <p:txBody>
          <a:bodyPr>
            <a:noAutofit/>
          </a:bodyPr>
          <a:lstStyle/>
          <a:p>
            <a:pPr>
              <a:lnSpc>
                <a:spcPct val="90000"/>
              </a:lnSpc>
            </a:pPr>
            <a:r>
              <a:rPr lang="en-US" dirty="0">
                <a:ea typeface="ＭＳ Ｐゴシック" pitchFamily="1" charset="-128"/>
              </a:rPr>
              <a:t>People </a:t>
            </a:r>
            <a:r>
              <a:rPr lang="en-US" dirty="0" smtClean="0">
                <a:ea typeface="ＭＳ Ｐゴシック" pitchFamily="1" charset="-128"/>
              </a:rPr>
              <a:t>construct understanding </a:t>
            </a:r>
            <a:r>
              <a:rPr lang="en-US" dirty="0">
                <a:ea typeface="ＭＳ Ｐゴシック" pitchFamily="1" charset="-128"/>
              </a:rPr>
              <a:t>of complex ideas over a long period of time</a:t>
            </a:r>
            <a:r>
              <a:rPr lang="en-US" dirty="0" smtClean="0">
                <a:ea typeface="ＭＳ Ｐゴシック" pitchFamily="1" charset="-128"/>
              </a:rPr>
              <a:t>.</a:t>
            </a:r>
          </a:p>
          <a:p>
            <a:pPr>
              <a:lnSpc>
                <a:spcPct val="90000"/>
              </a:lnSpc>
            </a:pPr>
            <a:r>
              <a:rPr lang="en-US" dirty="0" smtClean="0">
                <a:ea typeface="ＭＳ Ｐゴシック" pitchFamily="1" charset="-128"/>
              </a:rPr>
              <a:t>Learners don’t acquire concepts simply by having someone tell them the content, or even by doing hands-on activities.</a:t>
            </a:r>
            <a:endParaRPr lang="en-US" dirty="0">
              <a:ea typeface="ＭＳ Ｐゴシック" pitchFamily="1" charset="-128"/>
            </a:endParaRPr>
          </a:p>
          <a:p>
            <a:pPr>
              <a:lnSpc>
                <a:spcPct val="90000"/>
              </a:lnSpc>
            </a:pPr>
            <a:r>
              <a:rPr lang="en-US" dirty="0">
                <a:ea typeface="ＭＳ Ｐゴシック" pitchFamily="1" charset="-128"/>
              </a:rPr>
              <a:t>Learners must encounter multiple learning experiences that encourage them to 	</a:t>
            </a:r>
          </a:p>
          <a:p>
            <a:pPr lvl="1">
              <a:lnSpc>
                <a:spcPct val="90000"/>
              </a:lnSpc>
            </a:pPr>
            <a:r>
              <a:rPr lang="en-US" dirty="0">
                <a:ea typeface="ＭＳ Ｐゴシック" pitchFamily="1" charset="-128"/>
              </a:rPr>
              <a:t>question their </a:t>
            </a:r>
            <a:r>
              <a:rPr lang="en-US" dirty="0" smtClean="0">
                <a:ea typeface="ＭＳ Ｐゴシック" pitchFamily="1" charset="-128"/>
              </a:rPr>
              <a:t>assumptions;</a:t>
            </a:r>
            <a:endParaRPr lang="en-US" dirty="0">
              <a:ea typeface="ＭＳ Ｐゴシック" pitchFamily="1" charset="-128"/>
            </a:endParaRPr>
          </a:p>
          <a:p>
            <a:pPr lvl="1">
              <a:lnSpc>
                <a:spcPct val="90000"/>
              </a:lnSpc>
            </a:pPr>
            <a:r>
              <a:rPr lang="en-US" dirty="0">
                <a:ea typeface="ＭＳ Ｐゴシック" pitchFamily="1" charset="-128"/>
              </a:rPr>
              <a:t>engage in discussion about their </a:t>
            </a:r>
            <a:r>
              <a:rPr lang="en-US" dirty="0" smtClean="0">
                <a:ea typeface="ＭＳ Ｐゴシック" pitchFamily="1" charset="-128"/>
              </a:rPr>
              <a:t>ideas;</a:t>
            </a:r>
            <a:endParaRPr lang="en-US" dirty="0">
              <a:ea typeface="ＭＳ Ｐゴシック" pitchFamily="1" charset="-128"/>
            </a:endParaRPr>
          </a:p>
          <a:p>
            <a:pPr lvl="1">
              <a:lnSpc>
                <a:spcPct val="90000"/>
              </a:lnSpc>
            </a:pPr>
            <a:r>
              <a:rPr lang="en-US" dirty="0">
                <a:ea typeface="ＭＳ Ｐゴシック" pitchFamily="1" charset="-128"/>
              </a:rPr>
              <a:t>make connections to and build on their </a:t>
            </a:r>
            <a:r>
              <a:rPr lang="en-US" dirty="0" smtClean="0">
                <a:ea typeface="ＭＳ Ｐゴシック" pitchFamily="1" charset="-128"/>
              </a:rPr>
              <a:t>prior knowledge</a:t>
            </a:r>
            <a:r>
              <a:rPr lang="en-US" dirty="0">
                <a:ea typeface="ＭＳ Ｐゴシック" pitchFamily="1" charset="-128"/>
              </a:rPr>
              <a:t>;</a:t>
            </a:r>
            <a:r>
              <a:rPr lang="en-US" dirty="0" smtClean="0">
                <a:ea typeface="ＭＳ Ｐゴシック" pitchFamily="1" charset="-128"/>
              </a:rPr>
              <a:t> </a:t>
            </a:r>
            <a:endParaRPr lang="en-US" dirty="0">
              <a:ea typeface="ＭＳ Ｐゴシック" pitchFamily="1" charset="-128"/>
            </a:endParaRPr>
          </a:p>
          <a:p>
            <a:pPr lvl="1">
              <a:lnSpc>
                <a:spcPct val="90000"/>
              </a:lnSpc>
            </a:pPr>
            <a:r>
              <a:rPr lang="en-US" dirty="0">
                <a:ea typeface="ＭＳ Ｐゴシック" pitchFamily="1" charset="-128"/>
              </a:rPr>
              <a:t>apply their new understandings in different contexts</a:t>
            </a:r>
            <a:r>
              <a:rPr lang="en-US" dirty="0" smtClean="0">
                <a:ea typeface="ＭＳ Ｐゴシック" pitchFamily="1" charset="-128"/>
              </a:rPr>
              <a:t>.</a:t>
            </a:r>
            <a:endParaRPr lang="en-US" dirty="0">
              <a:ea typeface="ＭＳ Ｐゴシック" pitchFamily="1" charset="-128"/>
            </a:endParaRPr>
          </a:p>
        </p:txBody>
      </p:sp>
    </p:spTree>
    <p:extLst>
      <p:ext uri="{BB962C8B-B14F-4D97-AF65-F5344CB8AC3E}">
        <p14:creationId xmlns:p14="http://schemas.microsoft.com/office/powerpoint/2010/main" val="263465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sp>
        <p:nvSpPr>
          <p:cNvPr id="3" name="Content Placeholder 2"/>
          <p:cNvSpPr>
            <a:spLocks noGrp="1"/>
          </p:cNvSpPr>
          <p:nvPr>
            <p:ph idx="1"/>
          </p:nvPr>
        </p:nvSpPr>
        <p:spPr/>
        <p:txBody>
          <a:bodyPr/>
          <a:lstStyle/>
          <a:p>
            <a:r>
              <a:rPr lang="en-US" u="sng" dirty="0">
                <a:hlinkClick r:id="rId2"/>
              </a:rPr>
              <a:t>http://education.oceanobservatories.org/node/</a:t>
            </a:r>
            <a:r>
              <a:rPr lang="en-US" u="sng" dirty="0" smtClean="0">
                <a:hlinkClick r:id="rId2"/>
              </a:rPr>
              <a:t>3882</a:t>
            </a:r>
            <a:r>
              <a:rPr lang="en-US" u="sng" dirty="0" smtClean="0"/>
              <a:t> </a:t>
            </a:r>
            <a:endParaRPr lang="en-US" dirty="0"/>
          </a:p>
        </p:txBody>
      </p:sp>
    </p:spTree>
    <p:extLst>
      <p:ext uri="{BB962C8B-B14F-4D97-AF65-F5344CB8AC3E}">
        <p14:creationId xmlns:p14="http://schemas.microsoft.com/office/powerpoint/2010/main" val="331247169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558"/>
            <a:ext cx="8229600" cy="1143000"/>
          </a:xfrm>
        </p:spPr>
        <p:txBody>
          <a:bodyPr>
            <a:normAutofit fontScale="90000"/>
          </a:bodyPr>
          <a:lstStyle/>
          <a:p>
            <a:r>
              <a:rPr lang="en-US" dirty="0"/>
              <a:t>How can experiences be designed to support learning?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9220089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7902"/>
            <a:ext cx="8042276" cy="783520"/>
          </a:xfrm>
        </p:spPr>
        <p:txBody>
          <a:bodyPr/>
          <a:lstStyle/>
          <a:p>
            <a:r>
              <a:rPr lang="en-US" dirty="0" smtClean="0"/>
              <a:t>The Learning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70663"/>
              </p:ext>
            </p:extLst>
          </p:nvPr>
        </p:nvGraphicFramePr>
        <p:xfrm>
          <a:off x="457200" y="135667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8866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rPr>
              <a:t/>
            </a:r>
            <a:br>
              <a:rPr lang="en-US" b="1" dirty="0" smtClean="0">
                <a:effectLst/>
              </a:rPr>
            </a:br>
            <a:r>
              <a:rPr lang="en-US" b="1" dirty="0" smtClean="0">
                <a:effectLst/>
              </a:rPr>
              <a:t>Provide </a:t>
            </a:r>
            <a:r>
              <a:rPr lang="en-US" b="1" dirty="0">
                <a:effectLst/>
              </a:rPr>
              <a:t>opportunities for students to struggle with meaning making.  </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a:t>
            </a:r>
            <a:r>
              <a:rPr lang="en-US" dirty="0" smtClean="0"/>
              <a:t>he </a:t>
            </a:r>
            <a:r>
              <a:rPr lang="en-US" dirty="0"/>
              <a:t>heart of the learning cycle is providing opportunities for the learner to </a:t>
            </a:r>
            <a:r>
              <a:rPr lang="en-US" i="1" dirty="0"/>
              <a:t>struggle </a:t>
            </a:r>
            <a:r>
              <a:rPr lang="en-US" dirty="0"/>
              <a:t>to make sense of discoveries, explorations, and phenomena. </a:t>
            </a:r>
          </a:p>
          <a:p>
            <a:r>
              <a:rPr lang="en-US" dirty="0"/>
              <a:t>E</a:t>
            </a:r>
            <a:r>
              <a:rPr lang="en-US" dirty="0" smtClean="0"/>
              <a:t>ngage students with </a:t>
            </a:r>
            <a:r>
              <a:rPr lang="en-US" dirty="0"/>
              <a:t>questions and ideas, </a:t>
            </a:r>
            <a:r>
              <a:rPr lang="en-US" dirty="0" smtClean="0"/>
              <a:t>and encourage them to explain to peers </a:t>
            </a:r>
            <a:r>
              <a:rPr lang="en-US" dirty="0"/>
              <a:t>what’s going on. </a:t>
            </a:r>
            <a:endParaRPr lang="en-US" dirty="0" smtClean="0"/>
          </a:p>
          <a:p>
            <a:r>
              <a:rPr lang="en-US" dirty="0" smtClean="0"/>
              <a:t>Prompt </a:t>
            </a:r>
            <a:r>
              <a:rPr lang="en-US" dirty="0"/>
              <a:t>students to </a:t>
            </a:r>
            <a:r>
              <a:rPr lang="en-US" dirty="0" smtClean="0"/>
              <a:t>make connections and describe </a:t>
            </a:r>
            <a:r>
              <a:rPr lang="en-US" dirty="0"/>
              <a:t>and/or discover the relationship between </a:t>
            </a:r>
            <a:r>
              <a:rPr lang="en-US" dirty="0" smtClean="0"/>
              <a:t>ideas.</a:t>
            </a:r>
          </a:p>
          <a:p>
            <a:r>
              <a:rPr lang="en-US" dirty="0" smtClean="0"/>
              <a:t>Meaning </a:t>
            </a:r>
            <a:r>
              <a:rPr lang="en-US" dirty="0"/>
              <a:t>making can take place at every phase of the learning cycle. You want students continually asking: "What </a:t>
            </a:r>
            <a:r>
              <a:rPr lang="en-US" dirty="0" smtClean="0"/>
              <a:t>is </a:t>
            </a:r>
            <a:r>
              <a:rPr lang="en-US" dirty="0"/>
              <a:t>going on here?" “Maybe it can be explained like this…”</a:t>
            </a:r>
          </a:p>
          <a:p>
            <a:endParaRPr lang="en-US" dirty="0"/>
          </a:p>
        </p:txBody>
      </p:sp>
    </p:spTree>
    <p:extLst>
      <p:ext uri="{BB962C8B-B14F-4D97-AF65-F5344CB8AC3E}">
        <p14:creationId xmlns:p14="http://schemas.microsoft.com/office/powerpoint/2010/main" val="174086685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b="1" dirty="0" smtClean="0"/>
              <a:t/>
            </a:r>
            <a:br>
              <a:rPr lang="en-US" b="1" dirty="0" smtClean="0"/>
            </a:br>
            <a:r>
              <a:rPr lang="en-US" b="1" dirty="0" smtClean="0"/>
              <a:t>The </a:t>
            </a:r>
            <a:r>
              <a:rPr lang="en-US" b="1" dirty="0"/>
              <a:t>Learning Cycle supports how learning happens</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National Research Council’s 2000 report </a:t>
            </a:r>
            <a:r>
              <a:rPr lang="en-US" b="1" i="1" dirty="0" smtClean="0"/>
              <a:t>How People Learn: Brain, Mind, Experience, and School</a:t>
            </a:r>
          </a:p>
          <a:p>
            <a:endParaRPr lang="en-US" b="1" i="1" dirty="0" smtClean="0"/>
          </a:p>
          <a:p>
            <a:r>
              <a:rPr lang="en-US" b="1" dirty="0" smtClean="0"/>
              <a:t>Key </a:t>
            </a:r>
            <a:r>
              <a:rPr lang="en-US" b="1" dirty="0"/>
              <a:t>Finding #1 states: </a:t>
            </a:r>
            <a:r>
              <a:rPr lang="en-US" i="1" dirty="0"/>
              <a:t>“Students come to the classroom with preconceptions about how the world works. If their initial understanding is not engaged, they may fail to grasp the new concepts and information, or they may learn them for purposes of a test but revert to their preconceptions outside the classroom.” </a:t>
            </a:r>
            <a:endParaRPr lang="en-US" dirty="0"/>
          </a:p>
          <a:p>
            <a:r>
              <a:rPr lang="en-US" b="1" dirty="0"/>
              <a:t>Key Finding #2 states: </a:t>
            </a:r>
            <a:r>
              <a:rPr lang="en-US" i="1" dirty="0"/>
              <a:t>“To develop competence in an area of inquiry, students must (a) have a deep foundation of factual knowledge, (b) understand facts and ideas in the context of a conceptual framework, and (c) organize knowledge in ways that facilitate retrieval and application.” </a:t>
            </a:r>
            <a:endParaRPr lang="en-US" dirty="0"/>
          </a:p>
          <a:p>
            <a:r>
              <a:rPr lang="en-US" b="1" dirty="0"/>
              <a:t>Key Finding #3 states: </a:t>
            </a:r>
            <a:r>
              <a:rPr lang="en-US" i="1" dirty="0"/>
              <a:t>“A metacognitive approach to instruction can help students learn to take control of their own learning by defining learning goals and monitoring their progress in achieving them.” </a:t>
            </a:r>
            <a:endParaRPr lang="en-US" dirty="0"/>
          </a:p>
          <a:p>
            <a:endParaRPr lang="en-US" dirty="0"/>
          </a:p>
        </p:txBody>
      </p:sp>
    </p:spTree>
    <p:extLst>
      <p:ext uri="{BB962C8B-B14F-4D97-AF65-F5344CB8AC3E}">
        <p14:creationId xmlns:p14="http://schemas.microsoft.com/office/powerpoint/2010/main" val="421498185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Revisit Quick Write about Learning</a:t>
            </a:r>
            <a:endParaRPr lang="en-US" dirty="0"/>
          </a:p>
        </p:txBody>
      </p:sp>
      <p:sp>
        <p:nvSpPr>
          <p:cNvPr id="6" name="Text Placeholder 5"/>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a:bodyPr>
          <a:lstStyle/>
          <a:p>
            <a:pPr lvl="1"/>
            <a:r>
              <a:rPr lang="en-US" sz="2800" dirty="0" smtClean="0"/>
              <a:t>What do you want to remember about what facilitates and supports learning?</a:t>
            </a:r>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2149" y="2504888"/>
            <a:ext cx="3176661" cy="23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65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84"/>
            <a:ext cx="7886700" cy="1076687"/>
          </a:xfrm>
        </p:spPr>
        <p:txBody>
          <a:bodyPr/>
          <a:lstStyle/>
          <a:p>
            <a:r>
              <a:rPr lang="en-US" sz="2800" dirty="0" smtClean="0"/>
              <a:t>Where do we integrate data in teaching?</a:t>
            </a:r>
            <a:endParaRPr lang="en-US" sz="2800" dirty="0"/>
          </a:p>
        </p:txBody>
      </p:sp>
      <p:sp>
        <p:nvSpPr>
          <p:cNvPr id="4" name="Slide Number Placeholder 3"/>
          <p:cNvSpPr>
            <a:spLocks noGrp="1"/>
          </p:cNvSpPr>
          <p:nvPr>
            <p:ph type="sldNum" sz="quarter" idx="4294967295"/>
          </p:nvPr>
        </p:nvSpPr>
        <p:spPr>
          <a:xfrm>
            <a:off x="1524000" y="6430963"/>
            <a:ext cx="381000" cy="228600"/>
          </a:xfrm>
          <a:prstGeom prst="rect">
            <a:avLst/>
          </a:prstGeom>
        </p:spPr>
        <p:txBody>
          <a:bodyPr/>
          <a:lstStyle/>
          <a:p>
            <a:pPr>
              <a:defRPr/>
            </a:pPr>
            <a:fld id="{71AED9CE-CB21-4A88-8FD0-17E70449BA98}" type="slidenum">
              <a:rPr lang="en-US" smtClean="0"/>
              <a:pPr>
                <a:defRPr/>
              </a:pPr>
              <a:t>75</a:t>
            </a:fld>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3369" y="2315839"/>
            <a:ext cx="3290631" cy="2467973"/>
          </a:xfrm>
          <a:prstGeom prst="rect">
            <a:avLst/>
          </a:prstGeom>
        </p:spPr>
      </p:pic>
      <p:pic>
        <p:nvPicPr>
          <p:cNvPr id="47" name="Picture 4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8907" y="2315839"/>
            <a:ext cx="2698643" cy="2467973"/>
          </a:xfrm>
          <a:prstGeom prst="rect">
            <a:avLst/>
          </a:prstGeom>
        </p:spPr>
      </p:pic>
      <p:pic>
        <p:nvPicPr>
          <p:cNvPr id="48" name="Picture 47"/>
          <p:cNvPicPr>
            <a:picLocks noChangeAspect="1"/>
          </p:cNvPicPr>
          <p:nvPr/>
        </p:nvPicPr>
        <p:blipFill>
          <a:blip r:embed="rId4"/>
          <a:stretch>
            <a:fillRect/>
          </a:stretch>
        </p:blipFill>
        <p:spPr>
          <a:xfrm>
            <a:off x="-375508" y="2315839"/>
            <a:ext cx="3614415" cy="2467973"/>
          </a:xfrm>
          <a:prstGeom prst="rect">
            <a:avLst/>
          </a:prstGeom>
        </p:spPr>
      </p:pic>
      <p:sp>
        <p:nvSpPr>
          <p:cNvPr id="49" name="Striped Right Arrow 48"/>
          <p:cNvSpPr/>
          <p:nvPr/>
        </p:nvSpPr>
        <p:spPr>
          <a:xfrm>
            <a:off x="872306" y="1348292"/>
            <a:ext cx="7772012" cy="686913"/>
          </a:xfrm>
          <a:prstGeom prst="stripedRightArrow">
            <a:avLst/>
          </a:prstGeom>
          <a:solidFill>
            <a:schemeClr val="accent2">
              <a:lumMod val="40000"/>
              <a:lumOff val="6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6065" y="1129368"/>
            <a:ext cx="2935869" cy="369332"/>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Course Syllabus</a:t>
            </a:r>
          </a:p>
        </p:txBody>
      </p:sp>
      <p:sp>
        <p:nvSpPr>
          <p:cNvPr id="50" name="TextBox 49"/>
          <p:cNvSpPr txBox="1"/>
          <p:nvPr/>
        </p:nvSpPr>
        <p:spPr>
          <a:xfrm>
            <a:off x="505094" y="5180478"/>
            <a:ext cx="8355693" cy="369332"/>
          </a:xfrm>
          <a:prstGeom prst="rect">
            <a:avLst/>
          </a:prstGeom>
          <a:noFill/>
        </p:spPr>
        <p:txBody>
          <a:bodyPr wrap="square" rtlCol="0">
            <a:spAutoFit/>
          </a:bodyPr>
          <a:lstStyle/>
          <a:p>
            <a:r>
              <a:rPr lang="en-US" dirty="0" smtClean="0"/>
              <a:t>Lecture				Online 			Active Learning</a:t>
            </a:r>
            <a:endParaRPr lang="en-US" dirty="0"/>
          </a:p>
        </p:txBody>
      </p:sp>
    </p:spTree>
    <p:extLst>
      <p:ext uri="{BB962C8B-B14F-4D97-AF65-F5344CB8AC3E}">
        <p14:creationId xmlns:p14="http://schemas.microsoft.com/office/powerpoint/2010/main" val="117821035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38" y="161312"/>
            <a:ext cx="7886700" cy="1076687"/>
          </a:xfrm>
        </p:spPr>
        <p:txBody>
          <a:bodyPr>
            <a:normAutofit fontScale="90000"/>
          </a:bodyPr>
          <a:lstStyle/>
          <a:p>
            <a:r>
              <a:rPr lang="en-US" dirty="0" smtClean="0"/>
              <a:t>Data-enhanced learning experiences..</a:t>
            </a:r>
            <a:endParaRPr lang="en-US" dirty="0"/>
          </a:p>
        </p:txBody>
      </p:sp>
      <p:sp>
        <p:nvSpPr>
          <p:cNvPr id="3" name="Content Placeholder 2"/>
          <p:cNvSpPr>
            <a:spLocks noGrp="1"/>
          </p:cNvSpPr>
          <p:nvPr>
            <p:ph idx="1"/>
          </p:nvPr>
        </p:nvSpPr>
        <p:spPr>
          <a:xfrm>
            <a:off x="457200" y="1060466"/>
            <a:ext cx="8534400" cy="4525963"/>
          </a:xfrm>
        </p:spPr>
        <p:txBody>
          <a:bodyPr>
            <a:normAutofit lnSpcReduction="10000"/>
          </a:bodyPr>
          <a:lstStyle/>
          <a:p>
            <a:pPr marL="0" indent="0">
              <a:buNone/>
            </a:pPr>
            <a:r>
              <a:rPr lang="en-US" sz="2000" i="1" dirty="0" smtClean="0"/>
              <a:t>including </a:t>
            </a:r>
            <a:r>
              <a:rPr lang="en-US" sz="2000" i="1" dirty="0"/>
              <a:t>activities in which students collect and interpret their own data </a:t>
            </a:r>
            <a:r>
              <a:rPr lang="en-US" sz="2000" i="1" dirty="0" smtClean="0"/>
              <a:t>and/or </a:t>
            </a:r>
            <a:r>
              <a:rPr lang="en-US" sz="2000" i="1" dirty="0"/>
              <a:t>those in which they explore research databases to answer questions. </a:t>
            </a:r>
            <a:endParaRPr lang="en-US" sz="2000" i="1" dirty="0" smtClean="0"/>
          </a:p>
          <a:p>
            <a:pPr marL="0" indent="0">
              <a:buNone/>
            </a:pPr>
            <a:r>
              <a:rPr lang="en-US" sz="2200" b="1" i="1" dirty="0" smtClean="0"/>
              <a:t>Data </a:t>
            </a:r>
            <a:r>
              <a:rPr lang="en-US" sz="2200" b="1" i="1" dirty="0"/>
              <a:t>enhanced learning experiences can</a:t>
            </a:r>
            <a:r>
              <a:rPr lang="en-US" sz="2200" b="1" i="1" dirty="0" smtClean="0"/>
              <a:t>:</a:t>
            </a:r>
            <a:endParaRPr lang="en-US" sz="2200" b="1" dirty="0"/>
          </a:p>
          <a:p>
            <a:r>
              <a:rPr lang="en-US" sz="2200" b="1" i="1" dirty="0"/>
              <a:t>Prepare students to address real-world complex problems</a:t>
            </a:r>
            <a:r>
              <a:rPr lang="en-US" sz="2200" b="1" i="1" dirty="0" smtClean="0"/>
              <a:t>;</a:t>
            </a:r>
            <a:endParaRPr lang="en-US" sz="2200" b="1" dirty="0"/>
          </a:p>
          <a:p>
            <a:r>
              <a:rPr lang="en-US" sz="2200" b="1" i="1" dirty="0"/>
              <a:t>Develop students’ ability to use scientific methods, including consideration of the values and ethics of working with data</a:t>
            </a:r>
            <a:r>
              <a:rPr lang="en-US" sz="2200" b="1" i="1" dirty="0" smtClean="0"/>
              <a:t>;</a:t>
            </a:r>
            <a:endParaRPr lang="en-US" sz="2200" b="1" dirty="0"/>
          </a:p>
          <a:p>
            <a:r>
              <a:rPr lang="en-US" sz="2200" b="1" i="1" dirty="0"/>
              <a:t>Teach students how to critically evaluate the integrity and robustness of data or evidence and of their consequent interpretations or conclusions; </a:t>
            </a:r>
            <a:r>
              <a:rPr lang="en-US" sz="2200" b="1" i="1" dirty="0" smtClean="0"/>
              <a:t>and </a:t>
            </a:r>
          </a:p>
          <a:p>
            <a:r>
              <a:rPr lang="en-US" sz="2200" b="1" i="1" dirty="0" smtClean="0"/>
              <a:t>Provide </a:t>
            </a:r>
            <a:r>
              <a:rPr lang="en-US" sz="2200" b="1" i="1" dirty="0"/>
              <a:t>training in scientific, technical, quantitative, and communication skills</a:t>
            </a:r>
            <a:r>
              <a:rPr lang="en-US" sz="2200" b="1" i="1" dirty="0" smtClean="0"/>
              <a:t>.</a:t>
            </a:r>
            <a:endParaRPr lang="en-US" sz="2200" b="1" dirty="0"/>
          </a:p>
          <a:p>
            <a:pPr marL="0" indent="0">
              <a:buNone/>
            </a:pPr>
            <a:endParaRPr lang="en-US" sz="1800" i="1" dirty="0" smtClean="0"/>
          </a:p>
          <a:p>
            <a:pPr marL="0" indent="0">
              <a:buNone/>
            </a:pPr>
            <a:r>
              <a:rPr lang="en-US" sz="1400" i="1" dirty="0" err="1" smtClean="0"/>
              <a:t>Manduca</a:t>
            </a:r>
            <a:r>
              <a:rPr lang="en-US" sz="1400" i="1" dirty="0" smtClean="0"/>
              <a:t> </a:t>
            </a:r>
            <a:r>
              <a:rPr lang="en-US" sz="1400" i="1" dirty="0"/>
              <a:t>and </a:t>
            </a:r>
            <a:r>
              <a:rPr lang="en-US" sz="1400" i="1" dirty="0" err="1"/>
              <a:t>Mogk</a:t>
            </a:r>
            <a:r>
              <a:rPr lang="en-US" sz="1400" i="1" dirty="0"/>
              <a:t> 2002. Using Data in Undergraduate Science Classrooms (</a:t>
            </a:r>
            <a:r>
              <a:rPr lang="en-US" sz="1400" dirty="0"/>
              <a:t>Grant NSF-</a:t>
            </a:r>
            <a:r>
              <a:rPr lang="en-US" sz="1400" dirty="0" smtClean="0"/>
              <a:t>0127298)</a:t>
            </a:r>
          </a:p>
          <a:p>
            <a:pPr marL="0" indent="0">
              <a:buNone/>
            </a:pPr>
            <a:endParaRPr lang="en-US" sz="1800" dirty="0" smtClean="0"/>
          </a:p>
          <a:p>
            <a:endParaRPr lang="en-US" sz="1800" dirty="0"/>
          </a:p>
        </p:txBody>
      </p:sp>
      <p:sp>
        <p:nvSpPr>
          <p:cNvPr id="4" name="Slide Number Placeholder 3"/>
          <p:cNvSpPr>
            <a:spLocks noGrp="1"/>
          </p:cNvSpPr>
          <p:nvPr>
            <p:ph type="sldNum" sz="quarter" idx="4294967295"/>
          </p:nvPr>
        </p:nvSpPr>
        <p:spPr>
          <a:xfrm>
            <a:off x="1524000" y="6430963"/>
            <a:ext cx="381000" cy="228600"/>
          </a:xfrm>
          <a:prstGeom prst="rect">
            <a:avLst/>
          </a:prstGeom>
        </p:spPr>
        <p:txBody>
          <a:bodyPr/>
          <a:lstStyle/>
          <a:p>
            <a:pPr>
              <a:defRPr/>
            </a:pPr>
            <a:fld id="{71AED9CE-CB21-4A88-8FD0-17E70449BA98}" type="slidenum">
              <a:rPr lang="en-US" smtClean="0"/>
              <a:pPr>
                <a:defRPr/>
              </a:pPr>
              <a:t>76</a:t>
            </a:fld>
            <a:endParaRPr lang="en-US" dirty="0"/>
          </a:p>
        </p:txBody>
      </p:sp>
    </p:spTree>
    <p:extLst>
      <p:ext uri="{BB962C8B-B14F-4D97-AF65-F5344CB8AC3E}">
        <p14:creationId xmlns:p14="http://schemas.microsoft.com/office/powerpoint/2010/main" val="405390354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 &amp; Design Elements</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707"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63"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5339"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337"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0697"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759" y="3803651"/>
            <a:ext cx="2143649" cy="1371600"/>
          </a:xfrm>
          <a:prstGeom prst="rect">
            <a:avLst/>
          </a:prstGeom>
          <a:ln>
            <a:solidFill>
              <a:srgbClr val="000000"/>
            </a:solidFill>
          </a:ln>
        </p:spPr>
      </p:pic>
      <p:sp>
        <p:nvSpPr>
          <p:cNvPr id="10" name="TextBox 9"/>
          <p:cNvSpPr txBox="1"/>
          <p:nvPr/>
        </p:nvSpPr>
        <p:spPr>
          <a:xfrm>
            <a:off x="3427743" y="2844635"/>
            <a:ext cx="2391550" cy="369332"/>
          </a:xfrm>
          <a:prstGeom prst="rect">
            <a:avLst/>
          </a:prstGeom>
          <a:noFill/>
        </p:spPr>
        <p:txBody>
          <a:bodyPr wrap="none" rtlCol="0">
            <a:spAutoFit/>
          </a:bodyPr>
          <a:lstStyle/>
          <a:p>
            <a:r>
              <a:rPr lang="en-US" dirty="0" smtClean="0"/>
              <a:t>Invitation Concept Map</a:t>
            </a:r>
            <a:endParaRPr lang="en-US" dirty="0"/>
          </a:p>
        </p:txBody>
      </p:sp>
      <p:sp>
        <p:nvSpPr>
          <p:cNvPr id="11" name="TextBox 10"/>
          <p:cNvSpPr txBox="1"/>
          <p:nvPr/>
        </p:nvSpPr>
        <p:spPr>
          <a:xfrm>
            <a:off x="6048467" y="3290035"/>
            <a:ext cx="2499640" cy="369332"/>
          </a:xfrm>
          <a:prstGeom prst="rect">
            <a:avLst/>
          </a:prstGeom>
          <a:noFill/>
        </p:spPr>
        <p:txBody>
          <a:bodyPr wrap="none" rtlCol="0">
            <a:spAutoFit/>
          </a:bodyPr>
          <a:lstStyle/>
          <a:p>
            <a:r>
              <a:rPr lang="en-US" dirty="0" smtClean="0"/>
              <a:t>Exploration Data Activity</a:t>
            </a:r>
            <a:endParaRPr lang="en-US" dirty="0"/>
          </a:p>
        </p:txBody>
      </p:sp>
      <p:sp>
        <p:nvSpPr>
          <p:cNvPr id="13" name="TextBox 12"/>
          <p:cNvSpPr txBox="1"/>
          <p:nvPr/>
        </p:nvSpPr>
        <p:spPr>
          <a:xfrm>
            <a:off x="5906013" y="5148431"/>
            <a:ext cx="3318261" cy="369332"/>
          </a:xfrm>
          <a:prstGeom prst="rect">
            <a:avLst/>
          </a:prstGeom>
          <a:noFill/>
        </p:spPr>
        <p:txBody>
          <a:bodyPr wrap="none" rtlCol="0">
            <a:spAutoFit/>
          </a:bodyPr>
          <a:lstStyle/>
          <a:p>
            <a:r>
              <a:rPr lang="en-US" dirty="0" smtClean="0"/>
              <a:t>Concept Invention Data Activity 1</a:t>
            </a:r>
            <a:endParaRPr lang="en-US" dirty="0"/>
          </a:p>
        </p:txBody>
      </p:sp>
      <p:sp>
        <p:nvSpPr>
          <p:cNvPr id="14" name="TextBox 13"/>
          <p:cNvSpPr txBox="1"/>
          <p:nvPr/>
        </p:nvSpPr>
        <p:spPr>
          <a:xfrm>
            <a:off x="2977078" y="5516176"/>
            <a:ext cx="3318261" cy="369332"/>
          </a:xfrm>
          <a:prstGeom prst="rect">
            <a:avLst/>
          </a:prstGeom>
          <a:noFill/>
        </p:spPr>
        <p:txBody>
          <a:bodyPr wrap="none" rtlCol="0">
            <a:spAutoFit/>
          </a:bodyPr>
          <a:lstStyle/>
          <a:p>
            <a:r>
              <a:rPr lang="en-US" dirty="0" smtClean="0"/>
              <a:t>Concept Invention Data Activity 2</a:t>
            </a:r>
            <a:endParaRPr lang="en-US" dirty="0"/>
          </a:p>
        </p:txBody>
      </p:sp>
      <p:sp>
        <p:nvSpPr>
          <p:cNvPr id="15" name="TextBox 14"/>
          <p:cNvSpPr txBox="1"/>
          <p:nvPr/>
        </p:nvSpPr>
        <p:spPr>
          <a:xfrm>
            <a:off x="484088" y="5175251"/>
            <a:ext cx="2492990" cy="369332"/>
          </a:xfrm>
          <a:prstGeom prst="rect">
            <a:avLst/>
          </a:prstGeom>
          <a:noFill/>
        </p:spPr>
        <p:txBody>
          <a:bodyPr wrap="none" rtlCol="0">
            <a:spAutoFit/>
          </a:bodyPr>
          <a:lstStyle/>
          <a:p>
            <a:r>
              <a:rPr lang="en-US" dirty="0" smtClean="0"/>
              <a:t>Application Data Activity</a:t>
            </a:r>
            <a:endParaRPr lang="en-US" dirty="0"/>
          </a:p>
        </p:txBody>
      </p:sp>
      <p:sp>
        <p:nvSpPr>
          <p:cNvPr id="16" name="TextBox 15"/>
          <p:cNvSpPr txBox="1"/>
          <p:nvPr/>
        </p:nvSpPr>
        <p:spPr>
          <a:xfrm>
            <a:off x="391947" y="3303405"/>
            <a:ext cx="2441819" cy="369332"/>
          </a:xfrm>
          <a:prstGeom prst="rect">
            <a:avLst/>
          </a:prstGeom>
          <a:noFill/>
        </p:spPr>
        <p:txBody>
          <a:bodyPr wrap="none" rtlCol="0">
            <a:spAutoFit/>
          </a:bodyPr>
          <a:lstStyle/>
          <a:p>
            <a:r>
              <a:rPr lang="en-US" dirty="0" smtClean="0"/>
              <a:t>Reflection Concept Map</a:t>
            </a:r>
            <a:endParaRPr lang="en-US" dirty="0"/>
          </a:p>
        </p:txBody>
      </p:sp>
    </p:spTree>
    <p:extLst>
      <p:ext uri="{BB962C8B-B14F-4D97-AF65-F5344CB8AC3E}">
        <p14:creationId xmlns:p14="http://schemas.microsoft.com/office/powerpoint/2010/main" val="35328241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 &amp; Design Elements</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707"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63"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5339"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337"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0697"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759" y="3803651"/>
            <a:ext cx="2143649" cy="1371600"/>
          </a:xfrm>
          <a:prstGeom prst="rect">
            <a:avLst/>
          </a:prstGeom>
          <a:ln>
            <a:solidFill>
              <a:srgbClr val="000000"/>
            </a:solidFill>
          </a:ln>
        </p:spPr>
      </p:pic>
      <p:sp>
        <p:nvSpPr>
          <p:cNvPr id="10" name="TextBox 9"/>
          <p:cNvSpPr txBox="1"/>
          <p:nvPr/>
        </p:nvSpPr>
        <p:spPr>
          <a:xfrm>
            <a:off x="3427743" y="2844635"/>
            <a:ext cx="2391550" cy="369332"/>
          </a:xfrm>
          <a:prstGeom prst="rect">
            <a:avLst/>
          </a:prstGeom>
          <a:noFill/>
        </p:spPr>
        <p:txBody>
          <a:bodyPr wrap="none" rtlCol="0">
            <a:spAutoFit/>
          </a:bodyPr>
          <a:lstStyle/>
          <a:p>
            <a:r>
              <a:rPr lang="en-US" dirty="0" smtClean="0"/>
              <a:t>Invitation Concept Map</a:t>
            </a:r>
            <a:endParaRPr lang="en-US" dirty="0"/>
          </a:p>
        </p:txBody>
      </p:sp>
      <p:sp>
        <p:nvSpPr>
          <p:cNvPr id="11" name="TextBox 10"/>
          <p:cNvSpPr txBox="1"/>
          <p:nvPr/>
        </p:nvSpPr>
        <p:spPr>
          <a:xfrm>
            <a:off x="6048467" y="3290035"/>
            <a:ext cx="2499640" cy="369332"/>
          </a:xfrm>
          <a:prstGeom prst="rect">
            <a:avLst/>
          </a:prstGeom>
          <a:noFill/>
        </p:spPr>
        <p:txBody>
          <a:bodyPr wrap="none" rtlCol="0">
            <a:spAutoFit/>
          </a:bodyPr>
          <a:lstStyle/>
          <a:p>
            <a:r>
              <a:rPr lang="en-US" dirty="0" smtClean="0"/>
              <a:t>Exploration Data Activity</a:t>
            </a:r>
            <a:endParaRPr lang="en-US" dirty="0"/>
          </a:p>
        </p:txBody>
      </p:sp>
      <p:sp>
        <p:nvSpPr>
          <p:cNvPr id="13" name="TextBox 12"/>
          <p:cNvSpPr txBox="1"/>
          <p:nvPr/>
        </p:nvSpPr>
        <p:spPr>
          <a:xfrm>
            <a:off x="5906013" y="5148431"/>
            <a:ext cx="3318261" cy="369332"/>
          </a:xfrm>
          <a:prstGeom prst="rect">
            <a:avLst/>
          </a:prstGeom>
          <a:noFill/>
        </p:spPr>
        <p:txBody>
          <a:bodyPr wrap="none" rtlCol="0">
            <a:spAutoFit/>
          </a:bodyPr>
          <a:lstStyle/>
          <a:p>
            <a:r>
              <a:rPr lang="en-US" dirty="0" smtClean="0"/>
              <a:t>Concept Invention Data Activity 1</a:t>
            </a:r>
            <a:endParaRPr lang="en-US" dirty="0"/>
          </a:p>
        </p:txBody>
      </p:sp>
      <p:sp>
        <p:nvSpPr>
          <p:cNvPr id="14" name="TextBox 13"/>
          <p:cNvSpPr txBox="1"/>
          <p:nvPr/>
        </p:nvSpPr>
        <p:spPr>
          <a:xfrm>
            <a:off x="2977078" y="5516176"/>
            <a:ext cx="3318261" cy="369332"/>
          </a:xfrm>
          <a:prstGeom prst="rect">
            <a:avLst/>
          </a:prstGeom>
          <a:noFill/>
        </p:spPr>
        <p:txBody>
          <a:bodyPr wrap="none" rtlCol="0">
            <a:spAutoFit/>
          </a:bodyPr>
          <a:lstStyle/>
          <a:p>
            <a:r>
              <a:rPr lang="en-US" dirty="0" smtClean="0"/>
              <a:t>Concept Invention Data Activity 2</a:t>
            </a:r>
            <a:endParaRPr lang="en-US" dirty="0"/>
          </a:p>
        </p:txBody>
      </p:sp>
      <p:sp>
        <p:nvSpPr>
          <p:cNvPr id="15" name="TextBox 14"/>
          <p:cNvSpPr txBox="1"/>
          <p:nvPr/>
        </p:nvSpPr>
        <p:spPr>
          <a:xfrm>
            <a:off x="484088" y="5175251"/>
            <a:ext cx="2492990" cy="369332"/>
          </a:xfrm>
          <a:prstGeom prst="rect">
            <a:avLst/>
          </a:prstGeom>
          <a:noFill/>
        </p:spPr>
        <p:txBody>
          <a:bodyPr wrap="none" rtlCol="0">
            <a:spAutoFit/>
          </a:bodyPr>
          <a:lstStyle/>
          <a:p>
            <a:r>
              <a:rPr lang="en-US" dirty="0" smtClean="0"/>
              <a:t>Application Data Activity</a:t>
            </a:r>
            <a:endParaRPr lang="en-US" dirty="0"/>
          </a:p>
        </p:txBody>
      </p:sp>
      <p:sp>
        <p:nvSpPr>
          <p:cNvPr id="16" name="TextBox 15"/>
          <p:cNvSpPr txBox="1"/>
          <p:nvPr/>
        </p:nvSpPr>
        <p:spPr>
          <a:xfrm>
            <a:off x="391947" y="3303405"/>
            <a:ext cx="2441819" cy="369332"/>
          </a:xfrm>
          <a:prstGeom prst="rect">
            <a:avLst/>
          </a:prstGeom>
          <a:noFill/>
        </p:spPr>
        <p:txBody>
          <a:bodyPr wrap="none" rtlCol="0">
            <a:spAutoFit/>
          </a:bodyPr>
          <a:lstStyle/>
          <a:p>
            <a:r>
              <a:rPr lang="en-US" dirty="0" smtClean="0"/>
              <a:t>Reflection Concept Map</a:t>
            </a:r>
            <a:endParaRPr lang="en-US" dirty="0"/>
          </a:p>
        </p:txBody>
      </p:sp>
      <p:sp>
        <p:nvSpPr>
          <p:cNvPr id="12" name="TextBox 11"/>
          <p:cNvSpPr txBox="1"/>
          <p:nvPr/>
        </p:nvSpPr>
        <p:spPr>
          <a:xfrm>
            <a:off x="2587752" y="1628917"/>
            <a:ext cx="3318261" cy="3477875"/>
          </a:xfrm>
          <a:prstGeom prst="rect">
            <a:avLst/>
          </a:prstGeom>
          <a:solidFill>
            <a:srgbClr val="FFFFFF"/>
          </a:solidFill>
        </p:spPr>
        <p:txBody>
          <a:bodyPr wrap="square" rtlCol="0">
            <a:spAutoFit/>
          </a:bodyPr>
          <a:lstStyle/>
          <a:p>
            <a:pPr marL="285750" indent="-285750">
              <a:buFont typeface="Arial"/>
              <a:buChar char="•"/>
            </a:pPr>
            <a:r>
              <a:rPr lang="en-US" sz="2000" dirty="0" smtClean="0"/>
              <a:t>One data set is locked, user only needs to select another to compare data sets</a:t>
            </a:r>
          </a:p>
          <a:p>
            <a:pPr marL="285750" indent="-285750">
              <a:buFont typeface="Arial"/>
              <a:buChar char="•"/>
            </a:pPr>
            <a:r>
              <a:rPr lang="en-US" sz="2000" dirty="0" smtClean="0"/>
              <a:t>List of data is prepopulated</a:t>
            </a:r>
          </a:p>
          <a:p>
            <a:pPr marL="285750" indent="-285750">
              <a:buFont typeface="Arial"/>
              <a:buChar char="•"/>
            </a:pPr>
            <a:r>
              <a:rPr lang="en-US" sz="2000" dirty="0" smtClean="0"/>
              <a:t>The user can adjust the time frame, and the scale bar automatically adjusts</a:t>
            </a:r>
          </a:p>
          <a:p>
            <a:pPr marL="285750" indent="-285750">
              <a:buFont typeface="Arial"/>
              <a:buChar char="•"/>
            </a:pPr>
            <a:r>
              <a:rPr lang="en-US" sz="2000" dirty="0" smtClean="0"/>
              <a:t>The data easily plot onto the same graph, no need to look between graphs </a:t>
            </a:r>
            <a:endParaRPr lang="en-US" sz="2000" dirty="0"/>
          </a:p>
        </p:txBody>
      </p:sp>
    </p:spTree>
    <p:extLst>
      <p:ext uri="{BB962C8B-B14F-4D97-AF65-F5344CB8AC3E}">
        <p14:creationId xmlns:p14="http://schemas.microsoft.com/office/powerpoint/2010/main" val="58778653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 &amp; Design Elements</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707"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63"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5339"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337"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0697"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759" y="3803651"/>
            <a:ext cx="2143649" cy="1371600"/>
          </a:xfrm>
          <a:prstGeom prst="rect">
            <a:avLst/>
          </a:prstGeom>
          <a:ln>
            <a:solidFill>
              <a:srgbClr val="000000"/>
            </a:solidFill>
          </a:ln>
        </p:spPr>
      </p:pic>
      <p:sp>
        <p:nvSpPr>
          <p:cNvPr id="10" name="TextBox 9"/>
          <p:cNvSpPr txBox="1"/>
          <p:nvPr/>
        </p:nvSpPr>
        <p:spPr>
          <a:xfrm>
            <a:off x="3427743" y="2844635"/>
            <a:ext cx="2391550" cy="369332"/>
          </a:xfrm>
          <a:prstGeom prst="rect">
            <a:avLst/>
          </a:prstGeom>
          <a:noFill/>
        </p:spPr>
        <p:txBody>
          <a:bodyPr wrap="none" rtlCol="0">
            <a:spAutoFit/>
          </a:bodyPr>
          <a:lstStyle/>
          <a:p>
            <a:r>
              <a:rPr lang="en-US" dirty="0" smtClean="0"/>
              <a:t>Invitation Concept Map</a:t>
            </a:r>
            <a:endParaRPr lang="en-US" dirty="0"/>
          </a:p>
        </p:txBody>
      </p:sp>
      <p:sp>
        <p:nvSpPr>
          <p:cNvPr id="11" name="TextBox 10"/>
          <p:cNvSpPr txBox="1"/>
          <p:nvPr/>
        </p:nvSpPr>
        <p:spPr>
          <a:xfrm>
            <a:off x="6048467" y="3290035"/>
            <a:ext cx="2499640" cy="369332"/>
          </a:xfrm>
          <a:prstGeom prst="rect">
            <a:avLst/>
          </a:prstGeom>
          <a:noFill/>
        </p:spPr>
        <p:txBody>
          <a:bodyPr wrap="none" rtlCol="0">
            <a:spAutoFit/>
          </a:bodyPr>
          <a:lstStyle/>
          <a:p>
            <a:r>
              <a:rPr lang="en-US" dirty="0" smtClean="0"/>
              <a:t>Exploration Data Activity</a:t>
            </a:r>
            <a:endParaRPr lang="en-US" dirty="0"/>
          </a:p>
        </p:txBody>
      </p:sp>
      <p:sp>
        <p:nvSpPr>
          <p:cNvPr id="13" name="TextBox 12"/>
          <p:cNvSpPr txBox="1"/>
          <p:nvPr/>
        </p:nvSpPr>
        <p:spPr>
          <a:xfrm>
            <a:off x="5906013" y="5148431"/>
            <a:ext cx="3318261" cy="369332"/>
          </a:xfrm>
          <a:prstGeom prst="rect">
            <a:avLst/>
          </a:prstGeom>
          <a:noFill/>
        </p:spPr>
        <p:txBody>
          <a:bodyPr wrap="none" rtlCol="0">
            <a:spAutoFit/>
          </a:bodyPr>
          <a:lstStyle/>
          <a:p>
            <a:r>
              <a:rPr lang="en-US" dirty="0" smtClean="0"/>
              <a:t>Concept Invention Data Activity 1</a:t>
            </a:r>
            <a:endParaRPr lang="en-US" dirty="0"/>
          </a:p>
        </p:txBody>
      </p:sp>
      <p:sp>
        <p:nvSpPr>
          <p:cNvPr id="14" name="TextBox 13"/>
          <p:cNvSpPr txBox="1"/>
          <p:nvPr/>
        </p:nvSpPr>
        <p:spPr>
          <a:xfrm>
            <a:off x="2977078" y="5516176"/>
            <a:ext cx="3318261" cy="369332"/>
          </a:xfrm>
          <a:prstGeom prst="rect">
            <a:avLst/>
          </a:prstGeom>
          <a:noFill/>
        </p:spPr>
        <p:txBody>
          <a:bodyPr wrap="none" rtlCol="0">
            <a:spAutoFit/>
          </a:bodyPr>
          <a:lstStyle/>
          <a:p>
            <a:r>
              <a:rPr lang="en-US" dirty="0" smtClean="0"/>
              <a:t>Concept Invention Data Activity 2</a:t>
            </a:r>
            <a:endParaRPr lang="en-US" dirty="0"/>
          </a:p>
        </p:txBody>
      </p:sp>
      <p:sp>
        <p:nvSpPr>
          <p:cNvPr id="15" name="TextBox 14"/>
          <p:cNvSpPr txBox="1"/>
          <p:nvPr/>
        </p:nvSpPr>
        <p:spPr>
          <a:xfrm>
            <a:off x="484088" y="5175251"/>
            <a:ext cx="2492990" cy="369332"/>
          </a:xfrm>
          <a:prstGeom prst="rect">
            <a:avLst/>
          </a:prstGeom>
          <a:noFill/>
        </p:spPr>
        <p:txBody>
          <a:bodyPr wrap="none" rtlCol="0">
            <a:spAutoFit/>
          </a:bodyPr>
          <a:lstStyle/>
          <a:p>
            <a:r>
              <a:rPr lang="en-US" dirty="0" smtClean="0"/>
              <a:t>Application Data Activity</a:t>
            </a:r>
            <a:endParaRPr lang="en-US" dirty="0"/>
          </a:p>
        </p:txBody>
      </p:sp>
      <p:sp>
        <p:nvSpPr>
          <p:cNvPr id="16" name="TextBox 15"/>
          <p:cNvSpPr txBox="1"/>
          <p:nvPr/>
        </p:nvSpPr>
        <p:spPr>
          <a:xfrm>
            <a:off x="391947" y="3303405"/>
            <a:ext cx="2441819" cy="369332"/>
          </a:xfrm>
          <a:prstGeom prst="rect">
            <a:avLst/>
          </a:prstGeom>
          <a:noFill/>
        </p:spPr>
        <p:txBody>
          <a:bodyPr wrap="none" rtlCol="0">
            <a:spAutoFit/>
          </a:bodyPr>
          <a:lstStyle/>
          <a:p>
            <a:r>
              <a:rPr lang="en-US" dirty="0" smtClean="0"/>
              <a:t>Reflection Concept Map</a:t>
            </a:r>
            <a:endParaRPr lang="en-US" dirty="0"/>
          </a:p>
        </p:txBody>
      </p:sp>
      <p:sp>
        <p:nvSpPr>
          <p:cNvPr id="12" name="TextBox 11"/>
          <p:cNvSpPr txBox="1"/>
          <p:nvPr/>
        </p:nvSpPr>
        <p:spPr>
          <a:xfrm>
            <a:off x="1200149" y="2514947"/>
            <a:ext cx="6113520" cy="1631216"/>
          </a:xfrm>
          <a:prstGeom prst="rect">
            <a:avLst/>
          </a:prstGeom>
          <a:solidFill>
            <a:srgbClr val="FFFFFF"/>
          </a:solidFill>
        </p:spPr>
        <p:txBody>
          <a:bodyPr wrap="square" rtlCol="0">
            <a:spAutoFit/>
          </a:bodyPr>
          <a:lstStyle/>
          <a:p>
            <a:pPr marL="285750" indent="-285750">
              <a:buFont typeface="Arial"/>
              <a:buChar char="•"/>
            </a:pPr>
            <a:r>
              <a:rPr lang="en-US" sz="2000" dirty="0" smtClean="0"/>
              <a:t>Two data sets are provided to help user make observations across multiple locations</a:t>
            </a:r>
          </a:p>
          <a:p>
            <a:pPr marL="285750" indent="-285750">
              <a:buFont typeface="Arial"/>
              <a:buChar char="•"/>
            </a:pPr>
            <a:r>
              <a:rPr lang="en-US" sz="2000" dirty="0" smtClean="0"/>
              <a:t>Able to only look at one location at a time</a:t>
            </a:r>
          </a:p>
          <a:p>
            <a:pPr marL="285750" indent="-285750">
              <a:buFont typeface="Arial"/>
              <a:buChar char="•"/>
            </a:pPr>
            <a:r>
              <a:rPr lang="en-US" sz="2000" dirty="0" smtClean="0"/>
              <a:t>Same set-up of graph and variable that was looked at previously to minimize orientation needed</a:t>
            </a:r>
            <a:endParaRPr lang="en-US" sz="2000" dirty="0"/>
          </a:p>
        </p:txBody>
      </p:sp>
    </p:spTree>
    <p:extLst>
      <p:ext uri="{BB962C8B-B14F-4D97-AF65-F5344CB8AC3E}">
        <p14:creationId xmlns:p14="http://schemas.microsoft.com/office/powerpoint/2010/main" val="129850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part are we focusing on?</a:t>
            </a:r>
            <a:endParaRPr lang="en-US" dirty="0"/>
          </a:p>
        </p:txBody>
      </p:sp>
      <p:sp>
        <p:nvSpPr>
          <p:cNvPr id="6" name="Content Placeholder 2"/>
          <p:cNvSpPr txBox="1">
            <a:spLocks/>
          </p:cNvSpPr>
          <p:nvPr/>
        </p:nvSpPr>
        <p:spPr>
          <a:xfrm>
            <a:off x="406401" y="1539433"/>
            <a:ext cx="2705099" cy="43520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data literate citizens</a:t>
            </a:r>
          </a:p>
          <a:p>
            <a:r>
              <a:rPr lang="en-US" dirty="0"/>
              <a:t>Obtain skills needed for STEM workforce</a:t>
            </a:r>
          </a:p>
        </p:txBody>
      </p:sp>
    </p:spTree>
    <p:extLst>
      <p:ext uri="{BB962C8B-B14F-4D97-AF65-F5344CB8AC3E}">
        <p14:creationId xmlns:p14="http://schemas.microsoft.com/office/powerpoint/2010/main" val="101759048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fontScale="90000"/>
          </a:bodyPr>
          <a:lstStyle/>
          <a:p>
            <a:r>
              <a:rPr lang="en-US" dirty="0" smtClean="0"/>
              <a:t>Exploring Primary Productivity with Data &amp; Design Elements</a:t>
            </a:r>
            <a:endParaRPr lang="en-US" dirty="0"/>
          </a:p>
        </p:txBody>
      </p:sp>
      <p:pic>
        <p:nvPicPr>
          <p:cNvPr id="4" name="Picture 3" descr="ConceptMap1_Diatoms_through_the_microscop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9707" y="1441813"/>
            <a:ext cx="2087623" cy="1371600"/>
          </a:xfrm>
          <a:prstGeom prst="rect">
            <a:avLst/>
          </a:prstGeom>
          <a:ln>
            <a:solidFill>
              <a:srgbClr val="000000"/>
            </a:solidFill>
          </a:ln>
        </p:spPr>
      </p:pic>
      <p:pic>
        <p:nvPicPr>
          <p:cNvPr id="5" name="Picture 4" descr="ConceptMap2_3055800558_a59915d76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63" y="1931805"/>
            <a:ext cx="2627586" cy="1371600"/>
          </a:xfrm>
          <a:prstGeom prst="rect">
            <a:avLst/>
          </a:prstGeom>
          <a:ln>
            <a:solidFill>
              <a:schemeClr val="tx1"/>
            </a:solidFill>
          </a:ln>
        </p:spPr>
      </p:pic>
      <p:pic>
        <p:nvPicPr>
          <p:cNvPr id="6" name="Picture 5" descr="DataActivity1_screensho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5339" y="1931805"/>
            <a:ext cx="2005897" cy="1371600"/>
          </a:xfrm>
          <a:prstGeom prst="rect">
            <a:avLst/>
          </a:prstGeom>
          <a:ln>
            <a:solidFill>
              <a:srgbClr val="000000"/>
            </a:solidFill>
          </a:ln>
        </p:spPr>
      </p:pic>
      <p:pic>
        <p:nvPicPr>
          <p:cNvPr id="7" name="Picture 6" descr="DataActivity2_screenshot.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5337" y="3803651"/>
            <a:ext cx="2079613" cy="1371600"/>
          </a:xfrm>
          <a:prstGeom prst="rect">
            <a:avLst/>
          </a:prstGeom>
          <a:ln>
            <a:solidFill>
              <a:srgbClr val="000000"/>
            </a:solidFill>
          </a:ln>
        </p:spPr>
      </p:pic>
      <p:pic>
        <p:nvPicPr>
          <p:cNvPr id="8" name="Picture 7" descr="DataActivity3_screensho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0697" y="4146163"/>
            <a:ext cx="2111023" cy="1371600"/>
          </a:xfrm>
          <a:prstGeom prst="rect">
            <a:avLst/>
          </a:prstGeom>
          <a:ln>
            <a:solidFill>
              <a:srgbClr val="000000"/>
            </a:solidFill>
          </a:ln>
        </p:spPr>
      </p:pic>
      <p:pic>
        <p:nvPicPr>
          <p:cNvPr id="9" name="Picture 8" descr="DataActivity4_Seawifs_global_biosphere.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759" y="3803651"/>
            <a:ext cx="2143649" cy="1371600"/>
          </a:xfrm>
          <a:prstGeom prst="rect">
            <a:avLst/>
          </a:prstGeom>
          <a:ln>
            <a:solidFill>
              <a:srgbClr val="000000"/>
            </a:solidFill>
          </a:ln>
        </p:spPr>
      </p:pic>
      <p:sp>
        <p:nvSpPr>
          <p:cNvPr id="10" name="TextBox 9"/>
          <p:cNvSpPr txBox="1"/>
          <p:nvPr/>
        </p:nvSpPr>
        <p:spPr>
          <a:xfrm>
            <a:off x="3427743" y="2844635"/>
            <a:ext cx="2391550" cy="369332"/>
          </a:xfrm>
          <a:prstGeom prst="rect">
            <a:avLst/>
          </a:prstGeom>
          <a:noFill/>
        </p:spPr>
        <p:txBody>
          <a:bodyPr wrap="none" rtlCol="0">
            <a:spAutoFit/>
          </a:bodyPr>
          <a:lstStyle/>
          <a:p>
            <a:r>
              <a:rPr lang="en-US" dirty="0" smtClean="0"/>
              <a:t>Invitation Concept Map</a:t>
            </a:r>
            <a:endParaRPr lang="en-US" dirty="0"/>
          </a:p>
        </p:txBody>
      </p:sp>
      <p:sp>
        <p:nvSpPr>
          <p:cNvPr id="11" name="TextBox 10"/>
          <p:cNvSpPr txBox="1"/>
          <p:nvPr/>
        </p:nvSpPr>
        <p:spPr>
          <a:xfrm>
            <a:off x="6048467" y="3290035"/>
            <a:ext cx="2499640" cy="369332"/>
          </a:xfrm>
          <a:prstGeom prst="rect">
            <a:avLst/>
          </a:prstGeom>
          <a:noFill/>
        </p:spPr>
        <p:txBody>
          <a:bodyPr wrap="none" rtlCol="0">
            <a:spAutoFit/>
          </a:bodyPr>
          <a:lstStyle/>
          <a:p>
            <a:r>
              <a:rPr lang="en-US" dirty="0" smtClean="0"/>
              <a:t>Exploration Data Activity</a:t>
            </a:r>
            <a:endParaRPr lang="en-US" dirty="0"/>
          </a:p>
        </p:txBody>
      </p:sp>
      <p:sp>
        <p:nvSpPr>
          <p:cNvPr id="13" name="TextBox 12"/>
          <p:cNvSpPr txBox="1"/>
          <p:nvPr/>
        </p:nvSpPr>
        <p:spPr>
          <a:xfrm>
            <a:off x="5906013" y="5148431"/>
            <a:ext cx="3318261" cy="369332"/>
          </a:xfrm>
          <a:prstGeom prst="rect">
            <a:avLst/>
          </a:prstGeom>
          <a:noFill/>
        </p:spPr>
        <p:txBody>
          <a:bodyPr wrap="none" rtlCol="0">
            <a:spAutoFit/>
          </a:bodyPr>
          <a:lstStyle/>
          <a:p>
            <a:r>
              <a:rPr lang="en-US" dirty="0" smtClean="0"/>
              <a:t>Concept Invention Data Activity 1</a:t>
            </a:r>
            <a:endParaRPr lang="en-US" dirty="0"/>
          </a:p>
        </p:txBody>
      </p:sp>
      <p:sp>
        <p:nvSpPr>
          <p:cNvPr id="14" name="TextBox 13"/>
          <p:cNvSpPr txBox="1"/>
          <p:nvPr/>
        </p:nvSpPr>
        <p:spPr>
          <a:xfrm>
            <a:off x="2977078" y="5516176"/>
            <a:ext cx="3318261" cy="369332"/>
          </a:xfrm>
          <a:prstGeom prst="rect">
            <a:avLst/>
          </a:prstGeom>
          <a:noFill/>
        </p:spPr>
        <p:txBody>
          <a:bodyPr wrap="none" rtlCol="0">
            <a:spAutoFit/>
          </a:bodyPr>
          <a:lstStyle/>
          <a:p>
            <a:r>
              <a:rPr lang="en-US" dirty="0" smtClean="0"/>
              <a:t>Concept Invention Data Activity 2</a:t>
            </a:r>
            <a:endParaRPr lang="en-US" dirty="0"/>
          </a:p>
        </p:txBody>
      </p:sp>
      <p:sp>
        <p:nvSpPr>
          <p:cNvPr id="15" name="TextBox 14"/>
          <p:cNvSpPr txBox="1"/>
          <p:nvPr/>
        </p:nvSpPr>
        <p:spPr>
          <a:xfrm>
            <a:off x="484088" y="5175251"/>
            <a:ext cx="2492990" cy="369332"/>
          </a:xfrm>
          <a:prstGeom prst="rect">
            <a:avLst/>
          </a:prstGeom>
          <a:noFill/>
        </p:spPr>
        <p:txBody>
          <a:bodyPr wrap="none" rtlCol="0">
            <a:spAutoFit/>
          </a:bodyPr>
          <a:lstStyle/>
          <a:p>
            <a:r>
              <a:rPr lang="en-US" dirty="0" smtClean="0"/>
              <a:t>Application Data Activity</a:t>
            </a:r>
            <a:endParaRPr lang="en-US" dirty="0"/>
          </a:p>
        </p:txBody>
      </p:sp>
      <p:sp>
        <p:nvSpPr>
          <p:cNvPr id="16" name="TextBox 15"/>
          <p:cNvSpPr txBox="1"/>
          <p:nvPr/>
        </p:nvSpPr>
        <p:spPr>
          <a:xfrm>
            <a:off x="391947" y="3303405"/>
            <a:ext cx="2441819" cy="369332"/>
          </a:xfrm>
          <a:prstGeom prst="rect">
            <a:avLst/>
          </a:prstGeom>
          <a:noFill/>
        </p:spPr>
        <p:txBody>
          <a:bodyPr wrap="none" rtlCol="0">
            <a:spAutoFit/>
          </a:bodyPr>
          <a:lstStyle/>
          <a:p>
            <a:r>
              <a:rPr lang="en-US" dirty="0" smtClean="0"/>
              <a:t>Reflection Concept Map</a:t>
            </a:r>
            <a:endParaRPr lang="en-US" dirty="0"/>
          </a:p>
        </p:txBody>
      </p:sp>
      <p:sp>
        <p:nvSpPr>
          <p:cNvPr id="12" name="TextBox 11"/>
          <p:cNvSpPr txBox="1"/>
          <p:nvPr/>
        </p:nvSpPr>
        <p:spPr>
          <a:xfrm>
            <a:off x="2802824" y="2382094"/>
            <a:ext cx="3318261" cy="2554545"/>
          </a:xfrm>
          <a:prstGeom prst="rect">
            <a:avLst/>
          </a:prstGeom>
          <a:solidFill>
            <a:srgbClr val="FFFFFF"/>
          </a:solidFill>
        </p:spPr>
        <p:txBody>
          <a:bodyPr wrap="square" rtlCol="0">
            <a:spAutoFit/>
          </a:bodyPr>
          <a:lstStyle/>
          <a:p>
            <a:pPr marL="285750" indent="-285750">
              <a:buFont typeface="Arial"/>
              <a:buChar char="•"/>
            </a:pPr>
            <a:r>
              <a:rPr lang="en-US" sz="2000" dirty="0" smtClean="0"/>
              <a:t>Multiple data sets provided, but user has to make decision of what to turn on and off for analysis</a:t>
            </a:r>
          </a:p>
          <a:p>
            <a:pPr marL="285750" indent="-285750">
              <a:buFont typeface="Arial"/>
              <a:buChar char="•"/>
            </a:pPr>
            <a:r>
              <a:rPr lang="en-US" sz="2000" dirty="0" smtClean="0"/>
              <a:t>List of data is prepopulated</a:t>
            </a:r>
          </a:p>
          <a:p>
            <a:pPr marL="285750" indent="-285750">
              <a:buFont typeface="Arial"/>
              <a:buChar char="•"/>
            </a:pPr>
            <a:r>
              <a:rPr lang="en-US" sz="2000" dirty="0" smtClean="0"/>
              <a:t>User has to look more among graphs to do data analysis</a:t>
            </a:r>
            <a:endParaRPr lang="en-US" sz="2000" dirty="0"/>
          </a:p>
        </p:txBody>
      </p:sp>
    </p:spTree>
    <p:extLst>
      <p:ext uri="{BB962C8B-B14F-4D97-AF65-F5344CB8AC3E}">
        <p14:creationId xmlns:p14="http://schemas.microsoft.com/office/powerpoint/2010/main" val="333003357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076687"/>
          </a:xfrm>
        </p:spPr>
        <p:txBody>
          <a:bodyPr>
            <a:normAutofit/>
          </a:bodyPr>
          <a:lstStyle/>
          <a:p>
            <a:r>
              <a:rPr lang="en-US" dirty="0" smtClean="0"/>
              <a:t>Modifying Data Activities</a:t>
            </a:r>
            <a:endParaRPr lang="en-US" dirty="0"/>
          </a:p>
        </p:txBody>
      </p:sp>
      <p:pic>
        <p:nvPicPr>
          <p:cNvPr id="3" name="Picture 2" descr="Green-Choice-Arrows-Featured.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524000"/>
            <a:ext cx="7620000" cy="3810000"/>
          </a:xfrm>
          <a:prstGeom prst="rect">
            <a:avLst/>
          </a:prstGeom>
        </p:spPr>
      </p:pic>
    </p:spTree>
    <p:extLst>
      <p:ext uri="{BB962C8B-B14F-4D97-AF65-F5344CB8AC3E}">
        <p14:creationId xmlns:p14="http://schemas.microsoft.com/office/powerpoint/2010/main" val="361380578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Brainstorm where to integrate data activities into teaching</a:t>
            </a:r>
            <a:endParaRPr lang="en-US" dirty="0"/>
          </a:p>
        </p:txBody>
      </p:sp>
      <p:sp>
        <p:nvSpPr>
          <p:cNvPr id="3" name="Content Placeholder 2"/>
          <p:cNvSpPr>
            <a:spLocks noGrp="1"/>
          </p:cNvSpPr>
          <p:nvPr>
            <p:ph idx="1"/>
          </p:nvPr>
        </p:nvSpPr>
        <p:spPr/>
        <p:txBody>
          <a:bodyPr/>
          <a:lstStyle/>
          <a:p>
            <a:r>
              <a:rPr lang="en-US" dirty="0" smtClean="0"/>
              <a:t>Al’s slides</a:t>
            </a:r>
            <a:endParaRPr lang="en-US" dirty="0"/>
          </a:p>
        </p:txBody>
      </p:sp>
    </p:spTree>
    <p:extLst>
      <p:ext uri="{BB962C8B-B14F-4D97-AF65-F5344CB8AC3E}">
        <p14:creationId xmlns:p14="http://schemas.microsoft.com/office/powerpoint/2010/main" val="3800280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Professors</a:t>
            </a:r>
            <a:endParaRPr lang="en-US" dirty="0"/>
          </a:p>
        </p:txBody>
      </p:sp>
      <p:sp>
        <p:nvSpPr>
          <p:cNvPr id="3" name="Content Placeholder 2"/>
          <p:cNvSpPr>
            <a:spLocks noGrp="1"/>
          </p:cNvSpPr>
          <p:nvPr>
            <p:ph idx="1"/>
          </p:nvPr>
        </p:nvSpPr>
        <p:spPr/>
        <p:txBody>
          <a:bodyPr>
            <a:normAutofit/>
          </a:bodyPr>
          <a:lstStyle/>
          <a:p>
            <a:r>
              <a:rPr lang="en-US" dirty="0"/>
              <a:t>What were you expecting from the </a:t>
            </a:r>
            <a:r>
              <a:rPr lang="en-US" dirty="0" smtClean="0"/>
              <a:t>activities </a:t>
            </a:r>
            <a:r>
              <a:rPr lang="en-US" dirty="0"/>
              <a:t>when you signed up?</a:t>
            </a:r>
          </a:p>
          <a:p>
            <a:r>
              <a:rPr lang="en-US" dirty="0"/>
              <a:t>What do you feel the </a:t>
            </a:r>
            <a:r>
              <a:rPr lang="en-US" dirty="0" smtClean="0"/>
              <a:t>activities </a:t>
            </a:r>
            <a:r>
              <a:rPr lang="en-US" dirty="0"/>
              <a:t>offered?</a:t>
            </a:r>
          </a:p>
          <a:p>
            <a:r>
              <a:rPr lang="en-US" dirty="0"/>
              <a:t>How was what the </a:t>
            </a:r>
            <a:r>
              <a:rPr lang="en-US" dirty="0" smtClean="0"/>
              <a:t>activities </a:t>
            </a:r>
            <a:r>
              <a:rPr lang="en-US" dirty="0"/>
              <a:t>offered different from what you were expecting</a:t>
            </a:r>
            <a:r>
              <a:rPr lang="en-US" dirty="0" smtClean="0"/>
              <a:t>?</a:t>
            </a:r>
            <a:endParaRPr lang="en-US" dirty="0"/>
          </a:p>
        </p:txBody>
      </p:sp>
    </p:spTree>
    <p:extLst>
      <p:ext uri="{BB962C8B-B14F-4D97-AF65-F5344CB8AC3E}">
        <p14:creationId xmlns:p14="http://schemas.microsoft.com/office/powerpoint/2010/main" val="3469794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part are we focusing on?</a:t>
            </a:r>
            <a:endParaRPr lang="en-US" dirty="0"/>
          </a:p>
        </p:txBody>
      </p:sp>
      <p:sp>
        <p:nvSpPr>
          <p:cNvPr id="11" name="Content Placeholder 2"/>
          <p:cNvSpPr txBox="1">
            <a:spLocks/>
          </p:cNvSpPr>
          <p:nvPr/>
        </p:nvSpPr>
        <p:spPr>
          <a:xfrm>
            <a:off x="406401" y="1539433"/>
            <a:ext cx="2705099" cy="43520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data literate citizens</a:t>
            </a:r>
          </a:p>
          <a:p>
            <a:r>
              <a:rPr lang="en-US" dirty="0"/>
              <a:t>Obtain skills needed for STEM workforce</a:t>
            </a:r>
          </a:p>
        </p:txBody>
      </p:sp>
      <p:sp>
        <p:nvSpPr>
          <p:cNvPr id="12" name="Content Placeholder 2"/>
          <p:cNvSpPr txBox="1">
            <a:spLocks/>
          </p:cNvSpPr>
          <p:nvPr/>
        </p:nvSpPr>
        <p:spPr>
          <a:xfrm>
            <a:off x="3406775" y="1441813"/>
            <a:ext cx="2705099" cy="435208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Increase data literacy</a:t>
            </a:r>
          </a:p>
          <a:p>
            <a:r>
              <a:rPr lang="en-US" dirty="0" smtClean="0"/>
              <a:t>Increase interest in STEM</a:t>
            </a:r>
          </a:p>
          <a:p>
            <a:r>
              <a:rPr lang="en-US" dirty="0" smtClean="0"/>
              <a:t>Deeper understanding of concepts</a:t>
            </a:r>
            <a:endParaRPr lang="en-US" dirty="0"/>
          </a:p>
        </p:txBody>
      </p:sp>
      <p:sp>
        <p:nvSpPr>
          <p:cNvPr id="13" name="Right Brace 12"/>
          <p:cNvSpPr/>
          <p:nvPr/>
        </p:nvSpPr>
        <p:spPr>
          <a:xfrm>
            <a:off x="2873375" y="1539433"/>
            <a:ext cx="587375" cy="4096192"/>
          </a:xfrm>
          <a:prstGeom prst="rightBrace">
            <a:avLst/>
          </a:prstGeom>
          <a:ln w="38100" cmpd="sng">
            <a:solidFill>
              <a:srgbClr val="1F4E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108591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1018</TotalTime>
  <Words>5970</Words>
  <Application>Microsoft Macintosh PowerPoint</Application>
  <PresentationFormat>On-screen Show (4:3)</PresentationFormat>
  <Paragraphs>520</Paragraphs>
  <Slides>83</Slides>
  <Notes>51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OOI Teaching with Data Workshop</vt:lpstr>
      <vt:lpstr>Saturday: Welcome Back! </vt:lpstr>
      <vt:lpstr>Goals for the Workshop: Background</vt:lpstr>
      <vt:lpstr>Coastal Ocean Observation Lab</vt:lpstr>
      <vt:lpstr>Coastal Ocean Observation Lab</vt:lpstr>
      <vt:lpstr>Workshop Objectives</vt:lpstr>
      <vt:lpstr>Concept Map</vt:lpstr>
      <vt:lpstr>What part are we focusing on?</vt:lpstr>
      <vt:lpstr>What part are we focusing on?</vt:lpstr>
      <vt:lpstr>What part are we focusing on?</vt:lpstr>
      <vt:lpstr>Primary objective = to augment/complement what you are already doing to teach the content</vt:lpstr>
      <vt:lpstr>How we got here…</vt:lpstr>
      <vt:lpstr>How we got here…</vt:lpstr>
      <vt:lpstr>How we got here…</vt:lpstr>
      <vt:lpstr>How we got here…</vt:lpstr>
      <vt:lpstr>Chapter 13. Biological Productivity and Energy Transfer</vt:lpstr>
      <vt:lpstr>How found the data…</vt:lpstr>
      <vt:lpstr>How found the data…</vt:lpstr>
      <vt:lpstr>How found the data…</vt:lpstr>
      <vt:lpstr>Exploring Primary Productivity with Data – Data Activity Context</vt:lpstr>
      <vt:lpstr>Exploring Primary Productivity with Data – Data Activity Context</vt:lpstr>
      <vt:lpstr>Exploring Primary Productivity with Data – Data Activity Context</vt:lpstr>
      <vt:lpstr>Exploring Primary Productivity with Data – Data Activity Context</vt:lpstr>
      <vt:lpstr>Exploring Primary Productivity with Data – Data Activity Context</vt:lpstr>
      <vt:lpstr>Exploring Primary Productivity with Data</vt:lpstr>
      <vt:lpstr>Exploring Primary Productivity with Data</vt:lpstr>
      <vt:lpstr>Exploring Primary Productivity with Data</vt:lpstr>
      <vt:lpstr>Designing instruction based on how people learn</vt:lpstr>
      <vt:lpstr>Session Goals</vt:lpstr>
      <vt:lpstr>How can experiences be designed to support learning? </vt:lpstr>
      <vt:lpstr>Quick Write</vt:lpstr>
      <vt:lpstr>Summary</vt:lpstr>
      <vt:lpstr>Turn &amp; Talk</vt:lpstr>
      <vt:lpstr>Small group discussion</vt:lpstr>
      <vt:lpstr>Learning Cycle</vt:lpstr>
      <vt:lpstr>The Learning Cycle</vt:lpstr>
      <vt:lpstr>Match up a data activity with a phase of the learning cycle</vt:lpstr>
      <vt:lpstr>Design of data activities </vt:lpstr>
      <vt:lpstr>Design of data activities </vt:lpstr>
      <vt:lpstr>Drawbacks of focusing on only  one phase</vt:lpstr>
      <vt:lpstr>Reminders for designing effective lessons using the learning cycle</vt:lpstr>
      <vt:lpstr>Exploring Primary Productivity with Data &amp; the Learning Cycle</vt:lpstr>
      <vt:lpstr>Reflect on the session</vt:lpstr>
      <vt:lpstr>Lunch </vt:lpstr>
      <vt:lpstr>Demonstration of OOI Vocabulary Navigator  </vt:lpstr>
      <vt:lpstr>Background</vt:lpstr>
      <vt:lpstr>Background</vt:lpstr>
      <vt:lpstr>Background</vt:lpstr>
      <vt:lpstr>Background</vt:lpstr>
      <vt:lpstr>Background</vt:lpstr>
      <vt:lpstr>Let's Get Started...</vt:lpstr>
      <vt:lpstr>Primary (1°) Production</vt:lpstr>
      <vt:lpstr>1° Production: Description</vt:lpstr>
      <vt:lpstr>1° Production: Image</vt:lpstr>
      <vt:lpstr>Bread Crumbs</vt:lpstr>
      <vt:lpstr>Fluorometer</vt:lpstr>
      <vt:lpstr>Copy into a Concept Map</vt:lpstr>
      <vt:lpstr>Copy into a Concept Map</vt:lpstr>
      <vt:lpstr>Copy into a Concept Map</vt:lpstr>
      <vt:lpstr>Copy into a Concept Map</vt:lpstr>
      <vt:lpstr>Save Your New Concept Map</vt:lpstr>
      <vt:lpstr>Edit Your New Concept Map</vt:lpstr>
      <vt:lpstr>Conclusion</vt:lpstr>
      <vt:lpstr>Designing Educational Visualizations</vt:lpstr>
      <vt:lpstr>How Learning Happens</vt:lpstr>
      <vt:lpstr>Quick Write</vt:lpstr>
      <vt:lpstr>Foundational Ideas on Learning</vt:lpstr>
      <vt:lpstr>Research Discussion</vt:lpstr>
      <vt:lpstr>Synthesis of  Discussion</vt:lpstr>
      <vt:lpstr>How can experiences be designed to support learning? </vt:lpstr>
      <vt:lpstr>The Learning Cycle</vt:lpstr>
      <vt:lpstr> Provide opportunities for students to struggle with meaning making.   </vt:lpstr>
      <vt:lpstr> The Learning Cycle supports how learning happens </vt:lpstr>
      <vt:lpstr>Revisit Quick Write about Learning</vt:lpstr>
      <vt:lpstr>Where do we integrate data in teaching?</vt:lpstr>
      <vt:lpstr>Data-enhanced learning experiences..</vt:lpstr>
      <vt:lpstr>Exploring Primary Productivity with Data &amp; Design Elements</vt:lpstr>
      <vt:lpstr>Exploring Primary Productivity with Data &amp; Design Elements</vt:lpstr>
      <vt:lpstr>Exploring Primary Productivity with Data &amp; Design Elements</vt:lpstr>
      <vt:lpstr>Exploring Primary Productivity with Data &amp; Design Elements</vt:lpstr>
      <vt:lpstr>Modifying Data Activities</vt:lpstr>
      <vt:lpstr>Brainstorm where to integrate data activities into teaching</vt:lpstr>
      <vt:lpstr>Questions for Professors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Kristin Hunter-Thomson</cp:lastModifiedBy>
  <cp:revision>39</cp:revision>
  <dcterms:created xsi:type="dcterms:W3CDTF">2016-05-19T19:48:28Z</dcterms:created>
  <dcterms:modified xsi:type="dcterms:W3CDTF">2016-09-01T11:52:22Z</dcterms:modified>
</cp:coreProperties>
</file>